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9" r:id="rId11"/>
    <p:sldId id="264" r:id="rId12"/>
    <p:sldId id="266" r:id="rId13"/>
    <p:sldId id="267" r:id="rId14"/>
    <p:sldId id="268" r:id="rId15"/>
    <p:sldId id="270" r:id="rId16"/>
    <p:sldId id="271" r:id="rId17"/>
    <p:sldId id="272" r:id="rId18"/>
    <p:sldId id="273" r:id="rId19"/>
    <p:sldId id="274" r:id="rId20"/>
    <p:sldId id="277" r:id="rId21"/>
    <p:sldId id="275" r:id="rId22"/>
    <p:sldId id="279" r:id="rId23"/>
    <p:sldId id="276" r:id="rId24"/>
    <p:sldId id="278" r:id="rId25"/>
    <p:sldId id="280" r:id="rId26"/>
    <p:sldId id="281" r:id="rId27"/>
    <p:sldId id="282" r:id="rId28"/>
    <p:sldId id="283" r:id="rId29"/>
    <p:sldId id="285" r:id="rId30"/>
    <p:sldId id="284"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A60968-31E1-4DF0-927D-7238EC71A12A}"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60968-31E1-4DF0-927D-7238EC71A12A}"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60968-31E1-4DF0-927D-7238EC71A12A}"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60968-31E1-4DF0-927D-7238EC71A12A}"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60968-31E1-4DF0-927D-7238EC71A12A}"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A60968-31E1-4DF0-927D-7238EC71A12A}"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A60968-31E1-4DF0-927D-7238EC71A12A}"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A60968-31E1-4DF0-927D-7238EC71A12A}"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60968-31E1-4DF0-927D-7238EC71A12A}"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60968-31E1-4DF0-927D-7238EC71A12A}"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60968-31E1-4DF0-927D-7238EC71A12A}"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309BE-0EB7-41B0-9EFE-8805FB9DBE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60968-31E1-4DF0-927D-7238EC71A12A}"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309BE-0EB7-41B0-9EFE-8805FB9DBE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React JS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React Router</a:t>
            </a:r>
            <a:r>
              <a:rPr lang="en-US" dirty="0" smtClean="0">
                <a:latin typeface="Times New Roman" pitchFamily="18" charset="0"/>
                <a:cs typeface="Times New Roman" pitchFamily="18" charset="0"/>
              </a:rPr>
              <a:t> is a standard library for routing in React. It enables the navigation among views of various components in a React Application, allows changing the browser URL, and keeps the UI in sync with the URL. Let us create a simple application to React to understand how the React Router works. The application will contain three components the </a:t>
            </a:r>
            <a:r>
              <a:rPr lang="en-US" b="1" dirty="0" smtClean="0">
                <a:latin typeface="Times New Roman" pitchFamily="18" charset="0"/>
                <a:cs typeface="Times New Roman" pitchFamily="18" charset="0"/>
              </a:rPr>
              <a:t>home component</a:t>
            </a:r>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login component</a:t>
            </a:r>
            <a:r>
              <a:rPr lang="en-US" dirty="0" smtClean="0">
                <a:latin typeface="Times New Roman" pitchFamily="18" charset="0"/>
                <a:cs typeface="Times New Roman" pitchFamily="18" charset="0"/>
              </a:rPr>
              <a:t>, and the </a:t>
            </a:r>
            <a:r>
              <a:rPr lang="en-US" b="1" dirty="0" smtClean="0">
                <a:latin typeface="Times New Roman" pitchFamily="18" charset="0"/>
                <a:cs typeface="Times New Roman" pitchFamily="18" charset="0"/>
              </a:rPr>
              <a:t>register component</a:t>
            </a:r>
            <a:r>
              <a:rPr lang="en-US" dirty="0" smtClean="0">
                <a:latin typeface="Times New Roman" pitchFamily="18" charset="0"/>
                <a:cs typeface="Times New Roman" pitchFamily="18" charset="0"/>
              </a:rPr>
              <a:t>.</a:t>
            </a:r>
          </a:p>
          <a:p>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React Router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lstStyle/>
          <a:p>
            <a:r>
              <a:rPr lang="en-US" dirty="0"/>
              <a:t>Create React App doesn't include page routing.</a:t>
            </a:r>
          </a:p>
          <a:p>
            <a:r>
              <a:rPr lang="en-US" dirty="0"/>
              <a:t>React Router is the most popular solution</a:t>
            </a:r>
            <a:r>
              <a:rPr lang="en-US" dirty="0" smtClean="0"/>
              <a:t>.</a:t>
            </a:r>
          </a:p>
          <a:p>
            <a:pPr lvl="1"/>
            <a:r>
              <a:rPr lang="en-US" dirty="0" err="1"/>
              <a:t>n</a:t>
            </a:r>
            <a:r>
              <a:rPr lang="en-US" dirty="0" err="1" smtClean="0"/>
              <a:t>pm</a:t>
            </a:r>
            <a:r>
              <a:rPr lang="en-US" dirty="0" smtClean="0"/>
              <a:t> install –D react-router-</a:t>
            </a:r>
            <a:r>
              <a:rPr lang="en-US" dirty="0" err="1" smtClean="0"/>
              <a:t>dom</a:t>
            </a:r>
            <a:endParaRPr lang="en-US" dirty="0"/>
          </a:p>
          <a:p>
            <a:endParaRPr lang="en-US" dirty="0"/>
          </a:p>
        </p:txBody>
      </p:sp>
      <p:pic>
        <p:nvPicPr>
          <p:cNvPr id="4098" name="Picture 2"/>
          <p:cNvPicPr>
            <a:picLocks noChangeAspect="1" noChangeArrowheads="1"/>
          </p:cNvPicPr>
          <p:nvPr/>
        </p:nvPicPr>
        <p:blipFill>
          <a:blip r:embed="rId2"/>
          <a:srcRect/>
          <a:stretch>
            <a:fillRect/>
          </a:stretch>
        </p:blipFill>
        <p:spPr bwMode="auto">
          <a:xfrm>
            <a:off x="533400" y="2819400"/>
            <a:ext cx="8077200" cy="321216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dirty="0" smtClean="0"/>
              <a:t>To have page routes in react application, create a folder under </a:t>
            </a:r>
            <a:r>
              <a:rPr lang="en-US" dirty="0" err="1" smtClean="0"/>
              <a:t>src</a:t>
            </a:r>
            <a:r>
              <a:rPr lang="en-US" dirty="0" smtClean="0"/>
              <a:t> to hold different pages with .</a:t>
            </a:r>
            <a:r>
              <a:rPr lang="en-US" dirty="0" err="1" smtClean="0"/>
              <a:t>js</a:t>
            </a:r>
            <a:r>
              <a:rPr lang="en-US" dirty="0" smtClean="0"/>
              <a:t> extension.</a:t>
            </a:r>
          </a:p>
          <a:p>
            <a:endParaRPr lang="en-US" dirty="0"/>
          </a:p>
        </p:txBody>
      </p:sp>
      <p:sp>
        <p:nvSpPr>
          <p:cNvPr id="5" name="TextBox 4"/>
          <p:cNvSpPr txBox="1"/>
          <p:nvPr/>
        </p:nvSpPr>
        <p:spPr>
          <a:xfrm>
            <a:off x="4267200" y="2133600"/>
            <a:ext cx="2209964" cy="369332"/>
          </a:xfrm>
          <a:prstGeom prst="rect">
            <a:avLst/>
          </a:prstGeom>
          <a:noFill/>
        </p:spPr>
        <p:txBody>
          <a:bodyPr wrap="none" rtlCol="0">
            <a:spAutoFit/>
          </a:bodyPr>
          <a:lstStyle/>
          <a:p>
            <a:pPr>
              <a:buFont typeface="Arial" pitchFamily="34" charset="0"/>
              <a:buChar char="•"/>
            </a:pPr>
            <a:r>
              <a:rPr lang="en-US" dirty="0" smtClean="0"/>
              <a:t>Now open </a:t>
            </a:r>
            <a:r>
              <a:rPr lang="en-US" dirty="0" smtClean="0"/>
              <a:t>App</a:t>
            </a:r>
            <a:r>
              <a:rPr lang="en-US" dirty="0" smtClean="0"/>
              <a:t>.js </a:t>
            </a:r>
            <a:r>
              <a:rPr lang="en-US" dirty="0" smtClean="0"/>
              <a:t>file</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057400"/>
            <a:ext cx="2895600" cy="42576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5800" y="228600"/>
            <a:ext cx="7554562" cy="61753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Code Explanation</a:t>
            </a:r>
            <a:endParaRPr lang="en-US" dirty="0"/>
          </a:p>
        </p:txBody>
      </p:sp>
      <p:sp>
        <p:nvSpPr>
          <p:cNvPr id="3" name="Content Placeholder 2"/>
          <p:cNvSpPr>
            <a:spLocks noGrp="1"/>
          </p:cNvSpPr>
          <p:nvPr>
            <p:ph idx="1"/>
          </p:nvPr>
        </p:nvSpPr>
        <p:spPr>
          <a:xfrm>
            <a:off x="457200" y="1219200"/>
            <a:ext cx="8229600" cy="4525963"/>
          </a:xfrm>
        </p:spPr>
        <p:txBody>
          <a:bodyPr>
            <a:normAutofit fontScale="70000" lnSpcReduction="20000"/>
          </a:bodyPr>
          <a:lstStyle/>
          <a:p>
            <a:pPr fontAlgn="base"/>
            <a:r>
              <a:rPr lang="en-US" b="1" dirty="0" err="1" smtClean="0">
                <a:latin typeface="Times New Roman" pitchFamily="18" charset="0"/>
                <a:cs typeface="Times New Roman" pitchFamily="18" charset="0"/>
              </a:rPr>
              <a:t>BrowserRouter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BrowserRouter</a:t>
            </a:r>
            <a:r>
              <a:rPr lang="en-US" dirty="0" smtClean="0">
                <a:latin typeface="Times New Roman" pitchFamily="18" charset="0"/>
                <a:cs typeface="Times New Roman" pitchFamily="18" charset="0"/>
              </a:rPr>
              <a:t> is a router implementation that uses the HTML5 history API(</a:t>
            </a:r>
            <a:r>
              <a:rPr lang="en-US" dirty="0" err="1" smtClean="0">
                <a:latin typeface="Times New Roman" pitchFamily="18" charset="0"/>
                <a:cs typeface="Times New Roman" pitchFamily="18" charset="0"/>
              </a:rPr>
              <a:t>pushState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replaceState</a:t>
            </a:r>
            <a:r>
              <a:rPr lang="en-US" dirty="0" smtClean="0">
                <a:latin typeface="Times New Roman" pitchFamily="18" charset="0"/>
                <a:cs typeface="Times New Roman" pitchFamily="18" charset="0"/>
              </a:rPr>
              <a:t>, and the </a:t>
            </a:r>
            <a:r>
              <a:rPr lang="en-US" dirty="0" err="1" smtClean="0">
                <a:latin typeface="Times New Roman" pitchFamily="18" charset="0"/>
                <a:cs typeface="Times New Roman" pitchFamily="18" charset="0"/>
              </a:rPr>
              <a:t>popstate</a:t>
            </a:r>
            <a:r>
              <a:rPr lang="en-US" dirty="0" smtClean="0">
                <a:latin typeface="Times New Roman" pitchFamily="18" charset="0"/>
                <a:cs typeface="Times New Roman" pitchFamily="18" charset="0"/>
              </a:rPr>
              <a:t> event) to keep your UI in sync with the URL. It is the parent component that is used to store all of the other components.</a:t>
            </a:r>
          </a:p>
          <a:p>
            <a:pPr fontAlgn="base"/>
            <a:r>
              <a:rPr lang="en-US" b="1" dirty="0" smtClean="0">
                <a:latin typeface="Times New Roman" pitchFamily="18" charset="0"/>
                <a:cs typeface="Times New Roman" pitchFamily="18" charset="0"/>
              </a:rPr>
              <a:t>Routes</a:t>
            </a:r>
            <a:r>
              <a:rPr lang="en-US" dirty="0" smtClean="0">
                <a:latin typeface="Times New Roman" pitchFamily="18" charset="0"/>
                <a:cs typeface="Times New Roman" pitchFamily="18" charset="0"/>
              </a:rPr>
              <a:t>: It’s a new component introduced in the v6 and an upgrade of the component. The main advantages of Routes over Switch are:</a:t>
            </a:r>
          </a:p>
          <a:p>
            <a:pPr lvl="1" fontAlgn="base"/>
            <a:r>
              <a:rPr lang="en-US" dirty="0" smtClean="0">
                <a:latin typeface="Times New Roman" pitchFamily="18" charset="0"/>
                <a:cs typeface="Times New Roman" pitchFamily="18" charset="0"/>
              </a:rPr>
              <a:t>Relative s and s</a:t>
            </a:r>
          </a:p>
          <a:p>
            <a:pPr lvl="1" fontAlgn="base"/>
            <a:r>
              <a:rPr lang="en-US" dirty="0" smtClean="0">
                <a:latin typeface="Times New Roman" pitchFamily="18" charset="0"/>
                <a:cs typeface="Times New Roman" pitchFamily="18" charset="0"/>
              </a:rPr>
              <a:t>Routes are chosen based on the best match instead of being traversed in order.</a:t>
            </a:r>
          </a:p>
          <a:p>
            <a:pPr fontAlgn="base"/>
            <a:r>
              <a:rPr lang="en-US" b="1" dirty="0" smtClean="0">
                <a:latin typeface="Times New Roman" pitchFamily="18" charset="0"/>
                <a:cs typeface="Times New Roman" pitchFamily="18" charset="0"/>
              </a:rPr>
              <a:t>Route:</a:t>
            </a:r>
            <a:r>
              <a:rPr lang="en-US" dirty="0" smtClean="0">
                <a:latin typeface="Times New Roman" pitchFamily="18" charset="0"/>
                <a:cs typeface="Times New Roman" pitchFamily="18" charset="0"/>
              </a:rPr>
              <a:t> Route is the conditionally shown component that renders some UI when its path matches the current URL.</a:t>
            </a:r>
          </a:p>
          <a:p>
            <a:pPr fontAlgn="base"/>
            <a:r>
              <a:rPr lang="en-US" b="1" dirty="0" smtClean="0">
                <a:latin typeface="Times New Roman" pitchFamily="18" charset="0"/>
                <a:cs typeface="Times New Roman" pitchFamily="18" charset="0"/>
              </a:rPr>
              <a:t>Link:</a:t>
            </a:r>
            <a:r>
              <a:rPr lang="en-US" dirty="0" smtClean="0">
                <a:latin typeface="Times New Roman" pitchFamily="18" charset="0"/>
                <a:cs typeface="Times New Roman" pitchFamily="18" charset="0"/>
              </a:rPr>
              <a:t> The link component is used to create links to different routes and implement navigation around the application. It works like an HTML anchor tag.</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152400"/>
            <a:ext cx="5267325" cy="27717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239732" y="2133600"/>
            <a:ext cx="4904267" cy="3124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4103531"/>
            <a:ext cx="4495800" cy="2754469"/>
          </a:xfrm>
          <a:prstGeom prst="rect">
            <a:avLst/>
          </a:prstGeom>
          <a:noFill/>
          <a:ln w="9525">
            <a:noFill/>
            <a:miter lim="800000"/>
            <a:headEnd/>
            <a:tailEnd/>
          </a:ln>
          <a:effectLst/>
        </p:spPr>
      </p:pic>
      <p:sp>
        <p:nvSpPr>
          <p:cNvPr id="5" name="TextBox 4"/>
          <p:cNvSpPr txBox="1"/>
          <p:nvPr/>
        </p:nvSpPr>
        <p:spPr>
          <a:xfrm>
            <a:off x="5562600" y="990600"/>
            <a:ext cx="1208985" cy="369332"/>
          </a:xfrm>
          <a:prstGeom prst="rect">
            <a:avLst/>
          </a:prstGeom>
          <a:noFill/>
        </p:spPr>
        <p:txBody>
          <a:bodyPr wrap="none" rtlCol="0">
            <a:spAutoFit/>
          </a:bodyPr>
          <a:lstStyle/>
          <a:p>
            <a:r>
              <a:rPr lang="en-US" dirty="0" smtClean="0">
                <a:sym typeface="Wingdings" pitchFamily="2" charset="2"/>
              </a:rPr>
              <a:t> home.js</a:t>
            </a:r>
            <a:endParaRPr lang="en-US" dirty="0"/>
          </a:p>
        </p:txBody>
      </p:sp>
      <p:sp>
        <p:nvSpPr>
          <p:cNvPr id="6" name="TextBox 5"/>
          <p:cNvSpPr txBox="1"/>
          <p:nvPr/>
        </p:nvSpPr>
        <p:spPr>
          <a:xfrm>
            <a:off x="2667000" y="3429000"/>
            <a:ext cx="1188146" cy="369332"/>
          </a:xfrm>
          <a:prstGeom prst="rect">
            <a:avLst/>
          </a:prstGeom>
          <a:noFill/>
        </p:spPr>
        <p:txBody>
          <a:bodyPr wrap="none" rtlCol="0">
            <a:spAutoFit/>
          </a:bodyPr>
          <a:lstStyle/>
          <a:p>
            <a:r>
              <a:rPr lang="en-US" dirty="0" smtClean="0">
                <a:sym typeface="Wingdings" pitchFamily="2" charset="2"/>
              </a:rPr>
              <a:t>About.js</a:t>
            </a:r>
            <a:endParaRPr lang="en-US" dirty="0"/>
          </a:p>
        </p:txBody>
      </p:sp>
      <p:sp>
        <p:nvSpPr>
          <p:cNvPr id="7" name="TextBox 6"/>
          <p:cNvSpPr txBox="1"/>
          <p:nvPr/>
        </p:nvSpPr>
        <p:spPr>
          <a:xfrm>
            <a:off x="4648200" y="6019800"/>
            <a:ext cx="1337097" cy="369332"/>
          </a:xfrm>
          <a:prstGeom prst="rect">
            <a:avLst/>
          </a:prstGeom>
          <a:noFill/>
        </p:spPr>
        <p:txBody>
          <a:bodyPr wrap="none" rtlCol="0">
            <a:spAutoFit/>
          </a:bodyPr>
          <a:lstStyle/>
          <a:p>
            <a:r>
              <a:rPr lang="en-US" dirty="0" smtClean="0">
                <a:sym typeface="Wingdings" pitchFamily="2" charset="2"/>
              </a:rPr>
              <a:t></a:t>
            </a:r>
            <a:r>
              <a:rPr lang="en-US" dirty="0" smtClean="0"/>
              <a:t>Contact.js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6525" y="825500"/>
            <a:ext cx="8869363" cy="5210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b="1" dirty="0" smtClean="0">
                <a:latin typeface="Times New Roman" pitchFamily="18" charset="0"/>
                <a:cs typeface="Times New Roman" pitchFamily="18" charset="0"/>
              </a:rPr>
              <a:t>React Components </a:t>
            </a:r>
            <a:r>
              <a:rPr lang="en-US" dirty="0" smtClean="0">
                <a:latin typeface="Times New Roman" pitchFamily="18" charset="0"/>
                <a:cs typeface="Times New Roman" pitchFamily="18" charset="0"/>
              </a:rPr>
              <a:t>are the building block of React Application</a:t>
            </a:r>
            <a:r>
              <a:rPr lang="en-US" dirty="0" smtClean="0">
                <a:latin typeface="Times New Roman" pitchFamily="18" charset="0"/>
                <a:cs typeface="Times New Roman" pitchFamily="18" charset="0"/>
              </a:rPr>
              <a:t>. Components </a:t>
            </a:r>
            <a:r>
              <a:rPr lang="en-US" dirty="0" smtClean="0">
                <a:latin typeface="Times New Roman" pitchFamily="18" charset="0"/>
                <a:cs typeface="Times New Roman" pitchFamily="18" charset="0"/>
              </a:rPr>
              <a:t>are like functions that return HTML elements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Components are independent and reusable bits of code. They serve the same purpose as JavaScript functions, but work in isolation and return HTML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Components promote</a:t>
            </a:r>
            <a:r>
              <a:rPr lang="en-US" b="1" dirty="0" smtClean="0">
                <a:latin typeface="Times New Roman" pitchFamily="18" charset="0"/>
                <a:cs typeface="Times New Roman" pitchFamily="18" charset="0"/>
              </a:rPr>
              <a:t> efficiency</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scalability </a:t>
            </a:r>
            <a:r>
              <a:rPr lang="en-US" dirty="0" smtClean="0">
                <a:latin typeface="Times New Roman" pitchFamily="18" charset="0"/>
                <a:cs typeface="Times New Roman" pitchFamily="18" charset="0"/>
              </a:rPr>
              <a:t>in web development by allowing developers to compose, combine, and customize them as needed.</a:t>
            </a:r>
          </a:p>
          <a:p>
            <a:r>
              <a:rPr lang="en-US" dirty="0" smtClean="0">
                <a:latin typeface="Times New Roman" pitchFamily="18" charset="0"/>
                <a:cs typeface="Times New Roman" pitchFamily="18" charset="0"/>
              </a:rPr>
              <a:t>Components </a:t>
            </a:r>
            <a:r>
              <a:rPr lang="en-US" dirty="0" smtClean="0">
                <a:latin typeface="Times New Roman" pitchFamily="18" charset="0"/>
                <a:cs typeface="Times New Roman" pitchFamily="18" charset="0"/>
              </a:rPr>
              <a:t>types,</a:t>
            </a:r>
          </a:p>
          <a:p>
            <a:pPr lvl="1"/>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Class components </a:t>
            </a:r>
            <a:r>
              <a:rPr lang="en-US" dirty="0" smtClean="0">
                <a:latin typeface="Times New Roman" pitchFamily="18" charset="0"/>
                <a:cs typeface="Times New Roman" pitchFamily="18" charset="0"/>
              </a:rPr>
              <a:t>and</a:t>
            </a:r>
          </a:p>
          <a:p>
            <a:pPr lvl="1"/>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Function components</a:t>
            </a:r>
          </a:p>
          <a:p>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477000"/>
          </a:xfrm>
        </p:spPr>
        <p:txBody>
          <a:bodyPr>
            <a:normAutofit lnSpcReduction="10000"/>
          </a:bodyPr>
          <a:lstStyle/>
          <a:p>
            <a:pPr>
              <a:buNone/>
            </a:pPr>
            <a:r>
              <a:rPr lang="en-US" dirty="0" smtClean="0">
                <a:latin typeface="Times New Roman" pitchFamily="18" charset="0"/>
                <a:cs typeface="Times New Roman" pitchFamily="18" charset="0"/>
              </a:rPr>
              <a:t>Class Component</a:t>
            </a:r>
          </a:p>
          <a:p>
            <a:r>
              <a:rPr lang="en-US" dirty="0" smtClean="0">
                <a:latin typeface="Times New Roman" pitchFamily="18" charset="0"/>
                <a:cs typeface="Times New Roman" pitchFamily="18" charset="0"/>
              </a:rPr>
              <a:t>A class component must include the extends </a:t>
            </a:r>
            <a:r>
              <a:rPr lang="en-US" dirty="0" err="1" smtClean="0">
                <a:latin typeface="Times New Roman" pitchFamily="18" charset="0"/>
                <a:cs typeface="Times New Roman" pitchFamily="18" charset="0"/>
              </a:rPr>
              <a:t>React.Component</a:t>
            </a:r>
            <a:r>
              <a:rPr lang="en-US" dirty="0" smtClean="0">
                <a:latin typeface="Times New Roman" pitchFamily="18" charset="0"/>
                <a:cs typeface="Times New Roman" pitchFamily="18" charset="0"/>
              </a:rPr>
              <a:t> statement. This statement creates an inheritance to </a:t>
            </a:r>
            <a:r>
              <a:rPr lang="en-US" dirty="0" err="1" smtClean="0">
                <a:latin typeface="Times New Roman" pitchFamily="18" charset="0"/>
                <a:cs typeface="Times New Roman" pitchFamily="18" charset="0"/>
              </a:rPr>
              <a:t>React.Component</a:t>
            </a:r>
            <a:r>
              <a:rPr lang="en-US" dirty="0" smtClean="0">
                <a:latin typeface="Times New Roman" pitchFamily="18" charset="0"/>
                <a:cs typeface="Times New Roman" pitchFamily="18" charset="0"/>
              </a:rPr>
              <a:t>, and gives your component access to </a:t>
            </a:r>
            <a:r>
              <a:rPr lang="en-US" dirty="0" err="1" smtClean="0">
                <a:latin typeface="Times New Roman" pitchFamily="18" charset="0"/>
                <a:cs typeface="Times New Roman" pitchFamily="18" charset="0"/>
              </a:rPr>
              <a:t>React.Component's</a:t>
            </a:r>
            <a:r>
              <a:rPr lang="en-US" dirty="0" smtClean="0">
                <a:latin typeface="Times New Roman" pitchFamily="18" charset="0"/>
                <a:cs typeface="Times New Roman" pitchFamily="18" charset="0"/>
              </a:rPr>
              <a:t> functions.</a:t>
            </a:r>
          </a:p>
          <a:p>
            <a:r>
              <a:rPr lang="en-US" dirty="0" smtClean="0">
                <a:latin typeface="Times New Roman" pitchFamily="18" charset="0"/>
                <a:cs typeface="Times New Roman" pitchFamily="18" charset="0"/>
              </a:rPr>
              <a:t>The component also requires a render() method, this method returns HTML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Example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class </a:t>
            </a:r>
            <a:r>
              <a:rPr lang="en-US" dirty="0" err="1" smtClean="0">
                <a:solidFill>
                  <a:srgbClr val="FF0000"/>
                </a:solidFill>
                <a:latin typeface="Times New Roman" pitchFamily="18" charset="0"/>
                <a:cs typeface="Times New Roman" pitchFamily="18" charset="0"/>
              </a:rPr>
              <a:t>Cmrit</a:t>
            </a:r>
            <a:r>
              <a:rPr lang="en-US"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extends </a:t>
            </a:r>
            <a:r>
              <a:rPr lang="en-US" dirty="0" err="1" smtClean="0">
                <a:solidFill>
                  <a:srgbClr val="FF0000"/>
                </a:solidFill>
                <a:latin typeface="Times New Roman" pitchFamily="18" charset="0"/>
                <a:cs typeface="Times New Roman" pitchFamily="18" charset="0"/>
              </a:rPr>
              <a:t>React.Component</a:t>
            </a:r>
            <a:r>
              <a:rPr lang="en-US" dirty="0" smtClean="0">
                <a:solidFill>
                  <a:srgbClr val="FF0000"/>
                </a:solidFill>
                <a:latin typeface="Times New Roman" pitchFamily="18" charset="0"/>
                <a:cs typeface="Times New Roman" pitchFamily="18" charset="0"/>
              </a:rPr>
              <a:t> { render() { return &lt;h2&gt;Hi, </a:t>
            </a:r>
            <a:r>
              <a:rPr lang="en-US" dirty="0" smtClean="0">
                <a:solidFill>
                  <a:srgbClr val="FF0000"/>
                </a:solidFill>
                <a:latin typeface="Times New Roman" pitchFamily="18" charset="0"/>
                <a:cs typeface="Times New Roman" pitchFamily="18" charset="0"/>
              </a:rPr>
              <a:t>Welcome CMRIT!&lt;/</a:t>
            </a:r>
            <a:r>
              <a:rPr lang="en-US" dirty="0" smtClean="0">
                <a:solidFill>
                  <a:srgbClr val="FF0000"/>
                </a:solidFill>
                <a:latin typeface="Times New Roman" pitchFamily="18" charset="0"/>
                <a:cs typeface="Times New Roman" pitchFamily="18" charset="0"/>
              </a:rPr>
              <a:t>h2&gt;; </a:t>
            </a:r>
            <a:r>
              <a:rPr lang="en-US" dirty="0" smtClean="0">
                <a:solidFill>
                  <a:srgbClr val="FF0000"/>
                </a:solidFill>
                <a:latin typeface="Times New Roman" pitchFamily="18" charset="0"/>
                <a:cs typeface="Times New Roman" pitchFamily="18" charset="0"/>
              </a:rPr>
              <a:t>}</a:t>
            </a:r>
          </a:p>
          <a:p>
            <a:pPr>
              <a:buNone/>
            </a:pPr>
            <a:r>
              <a:rPr lang="en-US"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6019800"/>
          </a:xfrm>
        </p:spPr>
        <p:txBody>
          <a:bodyPr>
            <a:normAutofit fontScale="62500" lnSpcReduction="20000"/>
          </a:bodyPr>
          <a:lstStyle/>
          <a:p>
            <a:pPr>
              <a:buNone/>
            </a:pPr>
            <a:r>
              <a:rPr lang="en-US" dirty="0" smtClean="0">
                <a:latin typeface="Times New Roman" pitchFamily="18" charset="0"/>
                <a:cs typeface="Times New Roman" pitchFamily="18" charset="0"/>
              </a:rPr>
              <a:t>Function Component</a:t>
            </a:r>
          </a:p>
          <a:p>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Function component also returns HTML, and behaves much the same way as a Class component, but Function components can be written using much less code, are easier to </a:t>
            </a:r>
            <a:r>
              <a:rPr lang="en-US" dirty="0" smtClean="0">
                <a:latin typeface="Times New Roman" pitchFamily="18" charset="0"/>
                <a:cs typeface="Times New Roman" pitchFamily="18" charset="0"/>
              </a:rPr>
              <a:t>understand.</a:t>
            </a:r>
          </a:p>
          <a:p>
            <a:r>
              <a:rPr lang="en-US" dirty="0" smtClean="0">
                <a:latin typeface="Times New Roman" pitchFamily="18" charset="0"/>
                <a:cs typeface="Times New Roman" pitchFamily="18" charset="0"/>
              </a:rPr>
              <a:t>Example</a:t>
            </a:r>
          </a:p>
          <a:p>
            <a:pPr>
              <a:buNone/>
            </a:pPr>
            <a:r>
              <a:rPr lang="en-US" dirty="0" smtClean="0">
                <a:solidFill>
                  <a:srgbClr val="FF0000"/>
                </a:solidFill>
                <a:latin typeface="Times New Roman" pitchFamily="18" charset="0"/>
                <a:cs typeface="Times New Roman" pitchFamily="18" charset="0"/>
              </a:rPr>
              <a:t>function </a:t>
            </a:r>
            <a:r>
              <a:rPr lang="en-US" dirty="0" err="1" smtClean="0">
                <a:solidFill>
                  <a:srgbClr val="FF0000"/>
                </a:solidFill>
                <a:latin typeface="Times New Roman" pitchFamily="18" charset="0"/>
                <a:cs typeface="Times New Roman" pitchFamily="18" charset="0"/>
              </a:rPr>
              <a:t>Cmrit</a:t>
            </a:r>
            <a:r>
              <a:rPr lang="en-US" dirty="0" smtClean="0">
                <a:solidFill>
                  <a:srgbClr val="FF0000"/>
                </a:solidFill>
                <a:latin typeface="Times New Roman" pitchFamily="18" charset="0"/>
                <a:cs typeface="Times New Roman" pitchFamily="18" charset="0"/>
              </a:rPr>
              <a:t>() {</a:t>
            </a:r>
          </a:p>
          <a:p>
            <a:pPr>
              <a:buNone/>
            </a:pPr>
            <a:r>
              <a:rPr lang="en-US"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return &lt;h2&gt;Hi, </a:t>
            </a:r>
            <a:r>
              <a:rPr lang="en-US" dirty="0" smtClean="0">
                <a:solidFill>
                  <a:srgbClr val="FF0000"/>
                </a:solidFill>
                <a:latin typeface="Times New Roman" pitchFamily="18" charset="0"/>
                <a:cs typeface="Times New Roman" pitchFamily="18" charset="0"/>
              </a:rPr>
              <a:t>Welcome to CMRIT!&lt;/</a:t>
            </a:r>
            <a:r>
              <a:rPr lang="en-US" dirty="0" smtClean="0">
                <a:solidFill>
                  <a:srgbClr val="FF0000"/>
                </a:solidFill>
                <a:latin typeface="Times New Roman" pitchFamily="18" charset="0"/>
                <a:cs typeface="Times New Roman" pitchFamily="18" charset="0"/>
              </a:rPr>
              <a:t>h2</a:t>
            </a:r>
            <a:r>
              <a:rPr lang="en-US" dirty="0" smtClean="0">
                <a:solidFill>
                  <a:srgbClr val="FF0000"/>
                </a:solidFill>
                <a:latin typeface="Times New Roman" pitchFamily="18" charset="0"/>
                <a:cs typeface="Times New Roman" pitchFamily="18" charset="0"/>
              </a:rPr>
              <a:t>&gt;;</a:t>
            </a:r>
          </a:p>
          <a:p>
            <a:pPr>
              <a:buNone/>
            </a:pPr>
            <a:r>
              <a:rPr lang="en-US" dirty="0" smtClean="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t>
            </a:r>
          </a:p>
          <a:p>
            <a:pPr>
              <a:buNone/>
            </a:pPr>
            <a:r>
              <a:rPr lang="en-US" sz="3400" dirty="0" smtClean="0">
                <a:latin typeface="Times New Roman" pitchFamily="18" charset="0"/>
                <a:cs typeface="Times New Roman" pitchFamily="18" charset="0"/>
              </a:rPr>
              <a:t>Rendering a </a:t>
            </a:r>
            <a:r>
              <a:rPr lang="en-US" sz="3400" dirty="0" smtClean="0">
                <a:latin typeface="Times New Roman" pitchFamily="18" charset="0"/>
                <a:cs typeface="Times New Roman" pitchFamily="18" charset="0"/>
              </a:rPr>
              <a:t>Component</a:t>
            </a:r>
          </a:p>
          <a:p>
            <a:pPr algn="just" fontAlgn="base"/>
            <a:r>
              <a:rPr lang="en-US" sz="2800" b="1" dirty="0" smtClean="0">
                <a:latin typeface="Times New Roman" pitchFamily="18" charset="0"/>
                <a:cs typeface="Times New Roman" pitchFamily="18" charset="0"/>
              </a:rPr>
              <a:t>Rendering Components </a:t>
            </a:r>
            <a:r>
              <a:rPr lang="en-US" sz="2800" dirty="0" smtClean="0">
                <a:latin typeface="Times New Roman" pitchFamily="18" charset="0"/>
                <a:cs typeface="Times New Roman" pitchFamily="18" charset="0"/>
              </a:rPr>
              <a:t>means turning your component code into the UI that users see on the screen.</a:t>
            </a:r>
          </a:p>
          <a:p>
            <a:pPr algn="just" fontAlgn="base"/>
            <a:r>
              <a:rPr lang="en-US" sz="2800" dirty="0" smtClean="0">
                <a:latin typeface="Times New Roman" pitchFamily="18" charset="0"/>
                <a:cs typeface="Times New Roman" pitchFamily="18" charset="0"/>
              </a:rPr>
              <a:t>React is capable of rendering user-defined components. To render a component in React we can initialize an element with a user-defined component and pass this element as the first parameter </a:t>
            </a:r>
            <a:r>
              <a:rPr lang="en-US" sz="2800" dirty="0" smtClean="0">
                <a:latin typeface="Times New Roman" pitchFamily="18" charset="0"/>
                <a:cs typeface="Times New Roman" pitchFamily="18" charset="0"/>
              </a:rPr>
              <a:t>to </a:t>
            </a:r>
            <a:r>
              <a:rPr lang="en-US" sz="2800" dirty="0" err="1" smtClean="0">
                <a:latin typeface="Times New Roman" pitchFamily="18" charset="0"/>
                <a:cs typeface="Times New Roman" pitchFamily="18" charset="0"/>
              </a:rPr>
              <a:t>ReactDOM.render</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or </a:t>
            </a:r>
            <a:r>
              <a:rPr lang="en-US" sz="2800" dirty="0" smtClean="0">
                <a:latin typeface="Times New Roman" pitchFamily="18" charset="0"/>
                <a:cs typeface="Times New Roman" pitchFamily="18" charset="0"/>
              </a:rPr>
              <a:t>directly pass the component as the first argument to the </a:t>
            </a:r>
            <a:r>
              <a:rPr lang="en-US" sz="2800" dirty="0" err="1" smtClean="0">
                <a:latin typeface="Times New Roman" pitchFamily="18" charset="0"/>
                <a:cs typeface="Times New Roman" pitchFamily="18" charset="0"/>
              </a:rPr>
              <a:t>ReactDOM.render</a:t>
            </a:r>
            <a:r>
              <a:rPr lang="en-US" sz="2800" dirty="0" smtClean="0">
                <a:latin typeface="Times New Roman" pitchFamily="18" charset="0"/>
                <a:cs typeface="Times New Roman" pitchFamily="18" charset="0"/>
              </a:rPr>
              <a:t>() method. </a:t>
            </a:r>
          </a:p>
          <a:p>
            <a:pPr>
              <a:buNone/>
            </a:pPr>
            <a:endParaRPr lang="en-US" sz="3400" dirty="0" smtClean="0">
              <a:latin typeface="Times New Roman" pitchFamily="18" charset="0"/>
              <a:cs typeface="Times New Roman" pitchFamily="18" charset="0"/>
            </a:endParaRPr>
          </a:p>
          <a:p>
            <a:pPr>
              <a:buNone/>
            </a:pPr>
            <a:r>
              <a:rPr lang="en-US" sz="3400" dirty="0" smtClean="0">
                <a:solidFill>
                  <a:srgbClr val="FF0000"/>
                </a:solidFill>
                <a:latin typeface="Times New Roman" pitchFamily="18" charset="0"/>
                <a:cs typeface="Times New Roman" pitchFamily="18" charset="0"/>
              </a:rPr>
              <a:t>const root = </a:t>
            </a:r>
            <a:r>
              <a:rPr lang="en-US" sz="3400" dirty="0" err="1" smtClean="0">
                <a:solidFill>
                  <a:srgbClr val="FF0000"/>
                </a:solidFill>
                <a:latin typeface="Times New Roman" pitchFamily="18" charset="0"/>
                <a:cs typeface="Times New Roman" pitchFamily="18" charset="0"/>
              </a:rPr>
              <a:t>ReactDOM.createRoot</a:t>
            </a:r>
            <a:r>
              <a:rPr lang="en-US" sz="3400" dirty="0" smtClean="0">
                <a:solidFill>
                  <a:srgbClr val="FF0000"/>
                </a:solidFill>
                <a:latin typeface="Times New Roman" pitchFamily="18" charset="0"/>
                <a:cs typeface="Times New Roman" pitchFamily="18" charset="0"/>
              </a:rPr>
              <a:t>(</a:t>
            </a:r>
            <a:r>
              <a:rPr lang="en-US" sz="3400" dirty="0" err="1" smtClean="0">
                <a:solidFill>
                  <a:srgbClr val="FF0000"/>
                </a:solidFill>
                <a:latin typeface="Times New Roman" pitchFamily="18" charset="0"/>
                <a:cs typeface="Times New Roman" pitchFamily="18" charset="0"/>
              </a:rPr>
              <a:t>document.getElementById</a:t>
            </a:r>
            <a:r>
              <a:rPr lang="en-US" sz="3400" dirty="0" smtClean="0">
                <a:solidFill>
                  <a:srgbClr val="FF0000"/>
                </a:solidFill>
                <a:latin typeface="Times New Roman" pitchFamily="18" charset="0"/>
                <a:cs typeface="Times New Roman" pitchFamily="18" charset="0"/>
              </a:rPr>
              <a:t>('root</a:t>
            </a:r>
            <a:r>
              <a:rPr lang="en-US" sz="3400" dirty="0" smtClean="0">
                <a:solidFill>
                  <a:srgbClr val="FF0000"/>
                </a:solidFill>
                <a:latin typeface="Times New Roman" pitchFamily="18" charset="0"/>
                <a:cs typeface="Times New Roman" pitchFamily="18" charset="0"/>
              </a:rPr>
              <a:t>')); </a:t>
            </a:r>
            <a:r>
              <a:rPr lang="en-US" sz="3400" dirty="0" err="1" smtClean="0">
                <a:solidFill>
                  <a:srgbClr val="FF0000"/>
                </a:solidFill>
                <a:latin typeface="Times New Roman" pitchFamily="18" charset="0"/>
                <a:cs typeface="Times New Roman" pitchFamily="18" charset="0"/>
              </a:rPr>
              <a:t>root.render</a:t>
            </a:r>
            <a:r>
              <a:rPr lang="en-US" sz="3400" dirty="0" smtClean="0">
                <a:solidFill>
                  <a:srgbClr val="FF0000"/>
                </a:solidFill>
                <a:latin typeface="Times New Roman" pitchFamily="18" charset="0"/>
                <a:cs typeface="Times New Roman" pitchFamily="18" charset="0"/>
              </a:rPr>
              <a:t>(&lt;</a:t>
            </a:r>
            <a:r>
              <a:rPr lang="en-US" sz="3400" dirty="0" err="1" smtClean="0">
                <a:solidFill>
                  <a:srgbClr val="FF0000"/>
                </a:solidFill>
                <a:latin typeface="Times New Roman" pitchFamily="18" charset="0"/>
                <a:cs typeface="Times New Roman" pitchFamily="18" charset="0"/>
              </a:rPr>
              <a:t>Cmrit</a:t>
            </a:r>
            <a:r>
              <a:rPr lang="en-US" sz="3400" dirty="0" smtClean="0">
                <a:solidFill>
                  <a:srgbClr val="FF0000"/>
                </a:solidFill>
                <a:latin typeface="Times New Roman" pitchFamily="18" charset="0"/>
                <a:cs typeface="Times New Roman" pitchFamily="18" charset="0"/>
              </a:rPr>
              <a:t> </a:t>
            </a:r>
            <a:r>
              <a:rPr lang="en-US" sz="3400" dirty="0" smtClean="0">
                <a:solidFill>
                  <a:srgbClr val="FF0000"/>
                </a:solidFill>
                <a:latin typeface="Times New Roman" pitchFamily="18" charset="0"/>
                <a:cs typeface="Times New Roman" pitchFamily="18" charset="0"/>
              </a:rPr>
              <a:t>/&gt;);</a:t>
            </a:r>
            <a:endParaRPr lang="en-US" sz="3400"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React is a JavaScript library for building user interfaces.</a:t>
            </a:r>
          </a:p>
          <a:p>
            <a:r>
              <a:rPr lang="en-US" dirty="0"/>
              <a:t>React is used to build single-page applications.</a:t>
            </a:r>
          </a:p>
          <a:p>
            <a:r>
              <a:rPr lang="en-US" dirty="0"/>
              <a:t>React allows us to create reusable UI components</a:t>
            </a:r>
          </a:p>
          <a:p>
            <a:pPr>
              <a:buNone/>
            </a:pPr>
            <a:r>
              <a:rPr lang="en-US" dirty="0"/>
              <a:t>What is React?</a:t>
            </a:r>
          </a:p>
          <a:p>
            <a:r>
              <a:rPr lang="en-US" dirty="0"/>
              <a:t>React, sometimes referred to as a frontend JavaScript framework, is a JavaScript library created by </a:t>
            </a:r>
            <a:r>
              <a:rPr lang="en-US" dirty="0" err="1"/>
              <a:t>Facebook</a:t>
            </a:r>
            <a:r>
              <a:rPr lang="en-US" dirty="0"/>
              <a:t>.</a:t>
            </a:r>
          </a:p>
          <a:p>
            <a:r>
              <a:rPr lang="en-US" dirty="0"/>
              <a:t>React is a tool for building UI components.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892715" cy="369332"/>
          </a:xfrm>
          <a:prstGeom prst="rect">
            <a:avLst/>
          </a:prstGeom>
        </p:spPr>
        <p:txBody>
          <a:bodyPr wrap="none">
            <a:spAutoFit/>
          </a:bodyPr>
          <a:lstStyle/>
          <a:p>
            <a:pPr fontAlgn="base"/>
            <a:r>
              <a:rPr lang="en-US" b="1" dirty="0" smtClean="0"/>
              <a:t>Components in Components</a:t>
            </a:r>
            <a:endParaRPr lang="en-US" b="1" dirty="0"/>
          </a:p>
        </p:txBody>
      </p:sp>
      <p:sp>
        <p:nvSpPr>
          <p:cNvPr id="5122" name="Rectangle 2"/>
          <p:cNvSpPr>
            <a:spLocks noChangeArrowheads="1"/>
          </p:cNvSpPr>
          <p:nvPr/>
        </p:nvSpPr>
        <p:spPr bwMode="auto">
          <a:xfrm>
            <a:off x="304800" y="914400"/>
            <a:ext cx="8153400" cy="2769989"/>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onsolas" pitchFamily="49" charset="0"/>
                <a:cs typeface="Arial" pitchFamily="34" charset="0"/>
              </a:rPr>
              <a:t>import</a:t>
            </a:r>
            <a:r>
              <a:rPr kumimoji="0" lang="en-US" sz="2000" b="0" i="0" u="none" strike="noStrike" cap="none" normalizeH="0" baseline="0" dirty="0" smtClean="0">
                <a:ln>
                  <a:noFill/>
                </a:ln>
                <a:solidFill>
                  <a:srgbClr val="FF0000"/>
                </a:solidFill>
                <a:effectLst/>
                <a:latin typeface="Consolas" pitchFamily="49" charset="0"/>
                <a:cs typeface="Arial" pitchFamily="34" charset="0"/>
              </a:rPr>
              <a:t> React </a:t>
            </a:r>
            <a:r>
              <a:rPr kumimoji="0" lang="en-US" sz="2000" b="1" i="0" u="none" strike="noStrike" cap="none" normalizeH="0" baseline="0" dirty="0" smtClean="0">
                <a:ln>
                  <a:noFill/>
                </a:ln>
                <a:solidFill>
                  <a:srgbClr val="FF0000"/>
                </a:solidFill>
                <a:effectLst/>
                <a:latin typeface="Consolas" pitchFamily="49" charset="0"/>
                <a:cs typeface="Arial" pitchFamily="34" charset="0"/>
              </a:rPr>
              <a:t>from</a:t>
            </a:r>
            <a:r>
              <a:rPr kumimoji="0" lang="en-US" sz="2000" b="0" i="0" u="none" strike="noStrike" cap="none" normalizeH="0" baseline="0" dirty="0" smtClean="0">
                <a:ln>
                  <a:noFill/>
                </a:ln>
                <a:solidFill>
                  <a:srgbClr val="FF0000"/>
                </a:solidFill>
                <a:effectLst/>
                <a:latin typeface="Consolas" pitchFamily="49" charset="0"/>
                <a:cs typeface="Arial" pitchFamily="34" charset="0"/>
              </a:rPr>
              <a:t> "react";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onsolas" pitchFamily="49" charset="0"/>
                <a:cs typeface="Arial" pitchFamily="34" charset="0"/>
              </a:rPr>
              <a:t>import</a:t>
            </a:r>
            <a:r>
              <a:rPr kumimoji="0" lang="en-US" sz="20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err="1" smtClean="0">
                <a:ln>
                  <a:noFill/>
                </a:ln>
                <a:solidFill>
                  <a:srgbClr val="FF0000"/>
                </a:solidFill>
                <a:effectLst/>
                <a:latin typeface="Consolas" pitchFamily="49" charset="0"/>
                <a:cs typeface="Arial" pitchFamily="34" charset="0"/>
              </a:rPr>
              <a:t>ReactDOM</a:t>
            </a:r>
            <a:r>
              <a:rPr kumimoji="0" lang="en-US" sz="20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1" i="0" u="none" strike="noStrike" cap="none" normalizeH="0" baseline="0" dirty="0" smtClean="0">
                <a:ln>
                  <a:noFill/>
                </a:ln>
                <a:solidFill>
                  <a:srgbClr val="FF0000"/>
                </a:solidFill>
                <a:effectLst/>
                <a:latin typeface="Consolas" pitchFamily="49" charset="0"/>
                <a:cs typeface="Arial" pitchFamily="34" charset="0"/>
              </a:rPr>
              <a:t>from</a:t>
            </a:r>
            <a:r>
              <a:rPr kumimoji="0" lang="en-US" sz="2000" b="0" i="0" u="none" strike="noStrike" cap="none" normalizeH="0" baseline="0" dirty="0" smtClean="0">
                <a:ln>
                  <a:noFill/>
                </a:ln>
                <a:solidFill>
                  <a:srgbClr val="FF0000"/>
                </a:solidFill>
                <a:effectLst/>
                <a:latin typeface="Consolas" pitchFamily="49" charset="0"/>
                <a:cs typeface="Arial" pitchFamily="34" charset="0"/>
              </a:rPr>
              <a:t> "react-</a:t>
            </a:r>
            <a:r>
              <a:rPr kumimoji="0" lang="en-US" sz="2000" b="0" i="0" u="none" strike="noStrike" cap="none" normalizeH="0" baseline="0" dirty="0" err="1" smtClean="0">
                <a:ln>
                  <a:noFill/>
                </a:ln>
                <a:solidFill>
                  <a:srgbClr val="FF0000"/>
                </a:solidFill>
                <a:effectLst/>
                <a:latin typeface="Consolas" pitchFamily="49" charset="0"/>
                <a:cs typeface="Arial" pitchFamily="34" charset="0"/>
              </a:rPr>
              <a:t>dom</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1" i="0" u="none" strike="noStrike" cap="none" normalizeH="0" baseline="0" dirty="0" smtClean="0">
                <a:ln>
                  <a:noFill/>
                </a:ln>
                <a:solidFill>
                  <a:srgbClr val="FF0000"/>
                </a:solidFill>
                <a:effectLst/>
                <a:latin typeface="Consolas" pitchFamily="49" charset="0"/>
                <a:cs typeface="Arial" pitchFamily="34" charset="0"/>
              </a:rPr>
              <a:t>const</a:t>
            </a:r>
            <a:r>
              <a:rPr kumimoji="0" lang="en-US" sz="2000" b="0" i="0" u="none" strike="noStrike" cap="none" normalizeH="0" baseline="0" dirty="0" smtClean="0">
                <a:ln>
                  <a:noFill/>
                </a:ln>
                <a:solidFill>
                  <a:srgbClr val="FF0000"/>
                </a:solidFill>
                <a:effectLst/>
                <a:latin typeface="Consolas" pitchFamily="49" charset="0"/>
                <a:cs typeface="Arial" pitchFamily="34" charset="0"/>
              </a:rPr>
              <a:t> Greet </a:t>
            </a:r>
            <a:r>
              <a:rPr kumimoji="0" lang="en-US" sz="2000" b="0" i="0" u="none" strike="noStrike" cap="none" normalizeH="0" baseline="0" dirty="0" smtClean="0">
                <a:ln>
                  <a:noFill/>
                </a:ln>
                <a:solidFill>
                  <a:srgbClr val="FF0000"/>
                </a:solidFill>
                <a:effectLst/>
                <a:latin typeface="Arial" pitchFamily="34" charset="0"/>
              </a:rPr>
              <a:t>=</a:t>
            </a:r>
            <a:r>
              <a:rPr kumimoji="0" lang="en-US" sz="2000" b="0" i="0" u="none" strike="noStrike" cap="none" normalizeH="0" baseline="0" dirty="0" smtClean="0">
                <a:ln>
                  <a:noFill/>
                </a:ln>
                <a:solidFill>
                  <a:srgbClr val="FF0000"/>
                </a:solidFill>
                <a:effectLst/>
                <a:latin typeface="Consolas" pitchFamily="49" charset="0"/>
                <a:cs typeface="Arial" pitchFamily="34" charset="0"/>
              </a:rPr>
              <a:t> () =&gt; {</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1" i="0" u="none" strike="noStrike" cap="none" normalizeH="0" baseline="0" dirty="0" smtClean="0">
                <a:ln>
                  <a:noFill/>
                </a:ln>
                <a:solidFill>
                  <a:srgbClr val="FF0000"/>
                </a:solidFill>
                <a:effectLst/>
                <a:latin typeface="Consolas" pitchFamily="49" charset="0"/>
                <a:cs typeface="Arial" pitchFamily="34" charset="0"/>
              </a:rPr>
              <a:t>return</a:t>
            </a:r>
            <a:r>
              <a:rPr kumimoji="0" lang="en-US" sz="20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Arial" pitchFamily="34" charset="0"/>
              </a:rPr>
              <a:t>&lt;</a:t>
            </a:r>
            <a:r>
              <a:rPr kumimoji="0" lang="en-US" sz="2000" b="0" i="0" u="none" strike="noStrike" cap="none" normalizeH="0" baseline="0" dirty="0" smtClean="0">
                <a:ln>
                  <a:noFill/>
                </a:ln>
                <a:solidFill>
                  <a:srgbClr val="FF0000"/>
                </a:solidFill>
                <a:effectLst/>
                <a:latin typeface="Consolas" pitchFamily="49" charset="0"/>
                <a:cs typeface="Arial" pitchFamily="34" charset="0"/>
              </a:rPr>
              <a:t>h1</a:t>
            </a:r>
            <a:r>
              <a:rPr kumimoji="0" lang="en-US" sz="2000" b="0" i="0" u="none" strike="noStrike" cap="none" normalizeH="0" baseline="0" dirty="0" smtClean="0">
                <a:ln>
                  <a:noFill/>
                </a:ln>
                <a:solidFill>
                  <a:srgbClr val="FF0000"/>
                </a:solidFill>
                <a:effectLst/>
                <a:latin typeface="Arial" pitchFamily="34" charset="0"/>
              </a:rPr>
              <a:t>&gt;</a:t>
            </a:r>
            <a:r>
              <a:rPr kumimoji="0" lang="en-US" sz="2000" b="0" i="0" u="none" strike="noStrike" cap="none" normalizeH="0" baseline="0" dirty="0" smtClean="0">
                <a:ln>
                  <a:noFill/>
                </a:ln>
                <a:solidFill>
                  <a:srgbClr val="FF0000"/>
                </a:solidFill>
                <a:effectLst/>
                <a:latin typeface="Consolas" pitchFamily="49" charset="0"/>
                <a:cs typeface="Arial" pitchFamily="34" charset="0"/>
              </a:rPr>
              <a:t>Hello </a:t>
            </a:r>
            <a:r>
              <a:rPr kumimoji="0" lang="en-US" sz="2000" b="0" i="0" u="none" strike="noStrike" cap="none" normalizeH="0" baseline="0" dirty="0" err="1" smtClean="0">
                <a:ln>
                  <a:noFill/>
                </a:ln>
                <a:solidFill>
                  <a:srgbClr val="FF0000"/>
                </a:solidFill>
                <a:effectLst/>
                <a:latin typeface="Consolas" pitchFamily="49" charset="0"/>
                <a:cs typeface="Arial" pitchFamily="34" charset="0"/>
              </a:rPr>
              <a:t>cmrit</a:t>
            </a:r>
            <a:r>
              <a:rPr kumimoji="0" lang="en-US" sz="2000" b="0" i="0" u="none" strike="noStrike" cap="none" normalizeH="0" baseline="0" dirty="0" smtClean="0">
                <a:ln>
                  <a:noFill/>
                </a:ln>
                <a:solidFill>
                  <a:srgbClr val="FF0000"/>
                </a:solidFill>
                <a:effectLst/>
                <a:latin typeface="Arial" pitchFamily="34" charset="0"/>
              </a:rPr>
              <a:t>&lt;</a:t>
            </a:r>
            <a:r>
              <a:rPr kumimoji="0" lang="en-US" sz="2000" b="0" i="0" u="none" strike="noStrike" cap="none" normalizeH="0" baseline="0" dirty="0" smtClean="0">
                <a:ln>
                  <a:noFill/>
                </a:ln>
                <a:solidFill>
                  <a:srgbClr val="FF0000"/>
                </a:solidFill>
                <a:effectLst/>
                <a:latin typeface="Consolas" pitchFamily="49" charset="0"/>
                <a:cs typeface="Arial" pitchFamily="34" charset="0"/>
              </a:rPr>
              <a:t>/h1&gt;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1" u="none" strike="noStrike" cap="none" normalizeH="0" baseline="0" dirty="0" smtClean="0">
                <a:ln>
                  <a:noFill/>
                </a:ln>
                <a:solidFill>
                  <a:srgbClr val="FF0000"/>
                </a:solidFill>
                <a:effectLst/>
                <a:latin typeface="Consolas" pitchFamily="49" charset="0"/>
                <a:cs typeface="Arial" pitchFamily="34" charset="0"/>
              </a:rPr>
              <a:t>// This is a functional component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onsolas" pitchFamily="49" charset="0"/>
                <a:cs typeface="Arial" pitchFamily="34" charset="0"/>
              </a:rPr>
              <a:t>const</a:t>
            </a:r>
            <a:r>
              <a:rPr kumimoji="0" lang="en-US" sz="2000" b="0" i="0" u="none" strike="noStrike" cap="none" normalizeH="0" baseline="0" dirty="0" smtClean="0">
                <a:ln>
                  <a:noFill/>
                </a:ln>
                <a:solidFill>
                  <a:srgbClr val="FF0000"/>
                </a:solidFill>
                <a:effectLst/>
                <a:latin typeface="Consolas" pitchFamily="49" charset="0"/>
                <a:cs typeface="Arial" pitchFamily="34" charset="0"/>
              </a:rPr>
              <a:t> Welcome </a:t>
            </a:r>
            <a:r>
              <a:rPr kumimoji="0" lang="en-US" sz="2000" b="0" i="0" u="none" strike="noStrike" cap="none" normalizeH="0" baseline="0" dirty="0" smtClean="0">
                <a:ln>
                  <a:noFill/>
                </a:ln>
                <a:solidFill>
                  <a:srgbClr val="FF0000"/>
                </a:solidFill>
                <a:effectLst/>
                <a:latin typeface="Arial" pitchFamily="34" charset="0"/>
              </a:rPr>
              <a:t>=</a:t>
            </a:r>
            <a:r>
              <a:rPr kumimoji="0" lang="en-US" sz="2000" b="0" i="0" u="none" strike="noStrike" cap="none" normalizeH="0" baseline="0" dirty="0" smtClean="0">
                <a:ln>
                  <a:noFill/>
                </a:ln>
                <a:solidFill>
                  <a:srgbClr val="FF0000"/>
                </a:solidFill>
                <a:effectLst/>
                <a:latin typeface="Consolas" pitchFamily="49" charset="0"/>
                <a:cs typeface="Arial" pitchFamily="34" charset="0"/>
              </a:rPr>
              <a:t> () =&gt; {</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1" i="0" u="none" strike="noStrike" cap="none" normalizeH="0" baseline="0" dirty="0" smtClean="0">
                <a:ln>
                  <a:noFill/>
                </a:ln>
                <a:solidFill>
                  <a:srgbClr val="FF0000"/>
                </a:solidFill>
                <a:effectLst/>
                <a:latin typeface="Consolas" pitchFamily="49" charset="0"/>
                <a:cs typeface="Arial" pitchFamily="34" charset="0"/>
              </a:rPr>
              <a:t>return </a:t>
            </a:r>
            <a:r>
              <a:rPr kumimoji="0" lang="en-US" sz="20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Arial" pitchFamily="34" charset="0"/>
              </a:rPr>
              <a:t>&lt;</a:t>
            </a:r>
            <a:r>
              <a:rPr kumimoji="0" lang="en-US" sz="2000" b="0" i="0" u="none" strike="noStrike" cap="none" normalizeH="0" baseline="0" dirty="0" smtClean="0">
                <a:ln>
                  <a:noFill/>
                </a:ln>
                <a:solidFill>
                  <a:srgbClr val="FF0000"/>
                </a:solidFill>
                <a:effectLst/>
                <a:latin typeface="Consolas" pitchFamily="49" charset="0"/>
                <a:cs typeface="Arial" pitchFamily="34" charset="0"/>
              </a:rPr>
              <a:t>Greet </a:t>
            </a:r>
            <a:r>
              <a:rPr kumimoji="0" lang="en-US" sz="2000" b="0" i="0" u="none" strike="noStrike" cap="none" normalizeH="0" baseline="0" dirty="0" smtClean="0">
                <a:ln>
                  <a:noFill/>
                </a:ln>
                <a:solidFill>
                  <a:srgbClr val="FF0000"/>
                </a:solidFill>
                <a:effectLst/>
                <a:latin typeface="Arial" pitchFamily="34" charset="0"/>
              </a:rPr>
              <a:t>/&gt;</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Consolas" pitchFamily="49" charset="0"/>
                <a:cs typeface="Arial" pitchFamily="34" charset="0"/>
              </a:rPr>
              <a:t>ReactDOM.render</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Arial" pitchFamily="34" charset="0"/>
              </a:rPr>
              <a:t>&lt;</a:t>
            </a:r>
            <a:r>
              <a:rPr kumimoji="0" lang="en-US" sz="2000" b="0" i="0" u="none" strike="noStrike" cap="none" normalizeH="0" baseline="0" dirty="0" smtClean="0">
                <a:ln>
                  <a:noFill/>
                </a:ln>
                <a:solidFill>
                  <a:srgbClr val="FF0000"/>
                </a:solidFill>
                <a:effectLst/>
                <a:latin typeface="Consolas" pitchFamily="49" charset="0"/>
                <a:cs typeface="Arial" pitchFamily="34" charset="0"/>
              </a:rPr>
              <a:t>Welcome </a:t>
            </a:r>
            <a:r>
              <a:rPr kumimoji="0" lang="en-US" sz="2000" b="0" i="0" u="none" strike="noStrike" cap="none" normalizeH="0" baseline="0" dirty="0" smtClean="0">
                <a:ln>
                  <a:noFill/>
                </a:ln>
                <a:solidFill>
                  <a:srgbClr val="FF0000"/>
                </a:solidFill>
                <a:effectLst/>
                <a:latin typeface="Arial" pitchFamily="34" charset="0"/>
              </a:rPr>
              <a:t>/&gt;</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r>
              <a:rPr kumimoji="0" lang="en-US" sz="2000" b="0" i="0" u="none" strike="noStrike" cap="none" normalizeH="0" baseline="0" dirty="0" err="1" smtClean="0">
                <a:ln>
                  <a:noFill/>
                </a:ln>
                <a:solidFill>
                  <a:srgbClr val="FF0000"/>
                </a:solidFill>
                <a:effectLst/>
                <a:latin typeface="Consolas" pitchFamily="49" charset="0"/>
                <a:cs typeface="Arial" pitchFamily="34" charset="0"/>
              </a:rPr>
              <a:t>getElementById</a:t>
            </a:r>
            <a:r>
              <a:rPr kumimoji="0" lang="en-US" sz="2000" b="0" i="0" u="none" strike="noStrike" cap="none" normalizeH="0" baseline="0" dirty="0" smtClean="0">
                <a:ln>
                  <a:noFill/>
                </a:ln>
                <a:solidFill>
                  <a:srgbClr val="FF0000"/>
                </a:solidFill>
                <a:effectLst/>
                <a:latin typeface="Consolas" pitchFamily="49" charset="0"/>
                <a:cs typeface="Arial" pitchFamily="34" charset="0"/>
              </a:rPr>
              <a:t>("root")</a:t>
            </a:r>
            <a:r>
              <a:rPr kumimoji="0" lang="en-US" sz="3200" b="0" i="0" u="none" strike="noStrike" cap="none" normalizeH="0" baseline="0" dirty="0" smtClean="0">
                <a:ln>
                  <a:noFill/>
                </a:ln>
                <a:solidFill>
                  <a:srgbClr val="FF0000"/>
                </a:solidFill>
                <a:effectLst/>
                <a:latin typeface="Consolas" pitchFamily="49" charset="0"/>
                <a:cs typeface="Arial" pitchFamily="34" charset="0"/>
              </a:rPr>
              <a:t> </a:t>
            </a:r>
            <a:r>
              <a:rPr kumimoji="0" lang="en-US" sz="2000" b="0" i="0" u="none" strike="noStrike" cap="none" normalizeH="0" baseline="0" dirty="0" smtClean="0">
                <a:ln>
                  <a:noFill/>
                </a:ln>
                <a:solidFill>
                  <a:srgbClr val="FF0000"/>
                </a:solidFill>
                <a:effectLst/>
                <a:latin typeface="Consolas" pitchFamily="49" charset="0"/>
                <a:cs typeface="Arial" pitchFamily="34" charset="0"/>
              </a:rPr>
              <a:t>);</a:t>
            </a:r>
            <a:r>
              <a:rPr kumimoji="0" lang="en-US" sz="1200" b="0" i="0" u="none" strike="noStrike" cap="none" normalizeH="0" baseline="0" dirty="0" smtClean="0">
                <a:ln>
                  <a:noFill/>
                </a:ln>
                <a:solidFill>
                  <a:srgbClr val="FF0000"/>
                </a:solidFill>
                <a:effectLst/>
                <a:latin typeface="Arial" pitchFamily="34" charset="0"/>
                <a:cs typeface="Arial" pitchFamily="34" charset="0"/>
              </a:rPr>
              <a:t> </a:t>
            </a:r>
            <a:endParaRPr kumimoji="0" lang="en-US" sz="44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400800"/>
          </a:xfrm>
        </p:spPr>
        <p:txBody>
          <a:bodyPr>
            <a:normAutofit fontScale="70000" lnSpcReduction="20000"/>
          </a:bodyPr>
          <a:lstStyle/>
          <a:p>
            <a:r>
              <a:rPr lang="en-US" b="1" dirty="0" smtClean="0"/>
              <a:t>props </a:t>
            </a:r>
            <a:r>
              <a:rPr lang="en-US" b="1" dirty="0" smtClean="0"/>
              <a:t> (properties)</a:t>
            </a:r>
          </a:p>
          <a:p>
            <a:r>
              <a:rPr lang="en-US" dirty="0" smtClean="0"/>
              <a:t>React Props are like function arguments in JavaScript </a:t>
            </a:r>
            <a:r>
              <a:rPr lang="en-US" i="1" dirty="0" smtClean="0"/>
              <a:t>and</a:t>
            </a:r>
            <a:r>
              <a:rPr lang="en-US" dirty="0" smtClean="0"/>
              <a:t> attributes in HTML.</a:t>
            </a:r>
          </a:p>
          <a:p>
            <a:r>
              <a:rPr lang="en-US" dirty="0" smtClean="0"/>
              <a:t>To send props into a component, use the same syntax as HTML attributes</a:t>
            </a:r>
            <a:r>
              <a:rPr lang="en-US" dirty="0" smtClean="0"/>
              <a:t>:</a:t>
            </a:r>
          </a:p>
          <a:p>
            <a:r>
              <a:rPr lang="en-US" dirty="0" smtClean="0">
                <a:solidFill>
                  <a:srgbClr val="00B0F0"/>
                </a:solidFill>
              </a:rPr>
              <a:t>const </a:t>
            </a:r>
            <a:r>
              <a:rPr lang="en-US" dirty="0" err="1" smtClean="0">
                <a:solidFill>
                  <a:srgbClr val="00B0F0"/>
                </a:solidFill>
              </a:rPr>
              <a:t>myElement</a:t>
            </a:r>
            <a:r>
              <a:rPr lang="en-US" dirty="0" smtClean="0">
                <a:solidFill>
                  <a:srgbClr val="00B0F0"/>
                </a:solidFill>
              </a:rPr>
              <a:t> = &lt;Car brand="Ford" /&gt;</a:t>
            </a:r>
            <a:endParaRPr lang="en-US" dirty="0" smtClean="0">
              <a:solidFill>
                <a:srgbClr val="00B0F0"/>
              </a:solidFill>
            </a:endParaRPr>
          </a:p>
          <a:p>
            <a:r>
              <a:rPr lang="en-US" dirty="0" smtClean="0">
                <a:solidFill>
                  <a:srgbClr val="FF0000"/>
                </a:solidFill>
              </a:rPr>
              <a:t>function </a:t>
            </a:r>
            <a:r>
              <a:rPr lang="en-US" dirty="0" smtClean="0">
                <a:solidFill>
                  <a:srgbClr val="FF0000"/>
                </a:solidFill>
              </a:rPr>
              <a:t>Car(props) { </a:t>
            </a:r>
            <a:endParaRPr lang="en-US" dirty="0" smtClean="0">
              <a:solidFill>
                <a:srgbClr val="FF0000"/>
              </a:solidFill>
            </a:endParaRPr>
          </a:p>
          <a:p>
            <a:pPr>
              <a:buNone/>
            </a:pPr>
            <a:r>
              <a:rPr lang="en-US" dirty="0" smtClean="0">
                <a:solidFill>
                  <a:srgbClr val="FF0000"/>
                </a:solidFill>
              </a:rPr>
              <a:t>	</a:t>
            </a:r>
            <a:r>
              <a:rPr lang="en-US" dirty="0" smtClean="0">
                <a:solidFill>
                  <a:srgbClr val="FF0000"/>
                </a:solidFill>
              </a:rPr>
              <a:t>return </a:t>
            </a:r>
            <a:r>
              <a:rPr lang="en-US" dirty="0" smtClean="0">
                <a:solidFill>
                  <a:srgbClr val="FF0000"/>
                </a:solidFill>
              </a:rPr>
              <a:t>&lt;h2&gt;I am a { </a:t>
            </a:r>
            <a:r>
              <a:rPr lang="en-US" dirty="0" err="1" smtClean="0">
                <a:solidFill>
                  <a:srgbClr val="FF0000"/>
                </a:solidFill>
              </a:rPr>
              <a:t>props.brand</a:t>
            </a:r>
            <a:r>
              <a:rPr lang="en-US" dirty="0" smtClean="0">
                <a:solidFill>
                  <a:srgbClr val="FF0000"/>
                </a:solidFill>
              </a:rPr>
              <a:t> }!&lt;/h2</a:t>
            </a:r>
            <a:r>
              <a:rPr lang="en-US" dirty="0" smtClean="0">
                <a:solidFill>
                  <a:srgbClr val="FF0000"/>
                </a:solidFill>
              </a:rPr>
              <a:t>&gt;;</a:t>
            </a:r>
          </a:p>
          <a:p>
            <a:pPr>
              <a:buNone/>
            </a:pPr>
            <a:r>
              <a:rPr lang="en-US" dirty="0" smtClean="0">
                <a:solidFill>
                  <a:srgbClr val="FF0000"/>
                </a:solidFill>
              </a:rPr>
              <a:t>	</a:t>
            </a:r>
            <a:r>
              <a:rPr lang="en-US" dirty="0" smtClean="0">
                <a:solidFill>
                  <a:srgbClr val="FF0000"/>
                </a:solidFill>
              </a:rPr>
              <a:t> </a:t>
            </a:r>
            <a:r>
              <a:rPr lang="en-US" dirty="0" smtClean="0">
                <a:solidFill>
                  <a:srgbClr val="FF0000"/>
                </a:solidFill>
              </a:rPr>
              <a:t>}</a:t>
            </a:r>
            <a:endParaRPr lang="en-US" b="1" dirty="0" smtClean="0">
              <a:solidFill>
                <a:srgbClr val="FF0000"/>
              </a:solidFill>
            </a:endParaRPr>
          </a:p>
          <a:p>
            <a:r>
              <a:rPr lang="en-US" dirty="0" smtClean="0"/>
              <a:t>The props passed to a class component are available as </a:t>
            </a:r>
            <a:r>
              <a:rPr lang="en-US" dirty="0" err="1" smtClean="0"/>
              <a:t>this.props</a:t>
            </a:r>
            <a:r>
              <a:rPr lang="en-US" dirty="0" smtClean="0"/>
              <a:t>.</a:t>
            </a:r>
          </a:p>
          <a:p>
            <a:pPr>
              <a:buNone/>
            </a:pPr>
            <a:r>
              <a:rPr lang="en-US" dirty="0" smtClean="0">
                <a:solidFill>
                  <a:srgbClr val="FF0000"/>
                </a:solidFill>
              </a:rPr>
              <a:t>class Greeting extends Component {</a:t>
            </a:r>
            <a:br>
              <a:rPr lang="en-US" dirty="0" smtClean="0">
                <a:solidFill>
                  <a:srgbClr val="FF0000"/>
                </a:solidFill>
              </a:rPr>
            </a:br>
            <a:endParaRPr lang="en-US" dirty="0" smtClean="0">
              <a:solidFill>
                <a:srgbClr val="FF0000"/>
              </a:solidFill>
            </a:endParaRPr>
          </a:p>
          <a:p>
            <a:pPr>
              <a:buNone/>
            </a:pPr>
            <a:r>
              <a:rPr lang="en-US" dirty="0" smtClean="0">
                <a:solidFill>
                  <a:srgbClr val="FF0000"/>
                </a:solidFill>
              </a:rPr>
              <a:t>render() {</a:t>
            </a:r>
            <a:br>
              <a:rPr lang="en-US" dirty="0" smtClean="0">
                <a:solidFill>
                  <a:srgbClr val="FF0000"/>
                </a:solidFill>
              </a:rPr>
            </a:br>
            <a:r>
              <a:rPr lang="en-US" dirty="0" smtClean="0">
                <a:solidFill>
                  <a:srgbClr val="FF0000"/>
                </a:solidFill>
              </a:rPr>
              <a:t>return </a:t>
            </a:r>
            <a:r>
              <a:rPr lang="en-US" dirty="0" smtClean="0">
                <a:solidFill>
                  <a:srgbClr val="FF0000"/>
                </a:solidFill>
              </a:rPr>
              <a:t>&lt;h1&gt;Hello, {this.props.name}!&lt;/h1&gt;;</a:t>
            </a:r>
            <a:br>
              <a:rPr lang="en-US" dirty="0" smtClean="0">
                <a:solidFill>
                  <a:srgbClr val="FF0000"/>
                </a:solidFill>
              </a:rPr>
            </a:br>
            <a:r>
              <a:rPr lang="en-US" dirty="0" smtClean="0">
                <a:solidFill>
                  <a:srgbClr val="FF0000"/>
                </a:solidFill>
              </a:rPr>
              <a:t>}</a:t>
            </a:r>
          </a:p>
          <a:p>
            <a:pPr>
              <a:buNone/>
            </a:pPr>
            <a:r>
              <a:rPr lang="en-US" dirty="0" smtClean="0">
                <a:solidFill>
                  <a:srgbClr val="FF0000"/>
                </a:solidFill>
              </a:rPr>
              <a:t>}</a:t>
            </a:r>
            <a:r>
              <a:rPr lang="en-US" dirty="0" smtClean="0">
                <a:solidFill>
                  <a:srgbClr val="FF0000"/>
                </a:solidFill>
              </a:rPr>
              <a:t/>
            </a:r>
            <a:br>
              <a:rPr lang="en-US" dirty="0" smtClean="0">
                <a:solidFill>
                  <a:srgbClr val="FF0000"/>
                </a:solidFill>
              </a:rPr>
            </a:br>
            <a:endParaRPr lang="en-US" dirty="0" smtClean="0">
              <a:solidFill>
                <a:srgbClr val="FF0000"/>
              </a:solidFill>
            </a:endParaRPr>
          </a:p>
          <a:p>
            <a:pPr>
              <a:buNone/>
            </a:pPr>
            <a:r>
              <a:rPr lang="en-US" dirty="0" smtClean="0">
                <a:solidFill>
                  <a:srgbClr val="FF0000"/>
                </a:solidFill>
              </a:rPr>
              <a:t>&lt;Greeting name</a:t>
            </a:r>
            <a:r>
              <a:rPr lang="en-US" dirty="0" smtClean="0">
                <a:solidFill>
                  <a:srgbClr val="FF0000"/>
                </a:solidFill>
              </a:rPr>
              <a:t>=“CMRIT" </a:t>
            </a:r>
            <a:r>
              <a:rPr lang="en-US" dirty="0" smtClean="0">
                <a:solidFill>
                  <a:srgbClr val="FF0000"/>
                </a:solidFill>
              </a:rPr>
              <a:t>/&gt;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1000" y="381000"/>
            <a:ext cx="8534400" cy="5491146"/>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itchFamily="49" charset="0"/>
                <a:cs typeface="Arial" pitchFamily="34" charset="0"/>
              </a:rPr>
              <a:t>function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lang="en-US" sz="2800" dirty="0" smtClean="0">
                <a:solidFill>
                  <a:srgbClr val="DD4A68"/>
                </a:solidFill>
                <a:latin typeface="Consolas" pitchFamily="49" charset="0"/>
                <a:cs typeface="Arial" pitchFamily="34" charset="0"/>
              </a:rPr>
              <a:t>Student</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props</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0077AA"/>
                </a:solidFill>
                <a:effectLst/>
                <a:latin typeface="Consolas" pitchFamily="49" charset="0"/>
                <a:cs typeface="Arial" pitchFamily="34" charset="0"/>
              </a:rPr>
              <a:t>return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kumimoji="0" lang="en-US" sz="2800" b="0" i="0" u="none" strike="noStrike" cap="none" normalizeH="0" baseline="0" dirty="0" smtClean="0">
                <a:ln>
                  <a:noFill/>
                </a:ln>
                <a:solidFill>
                  <a:srgbClr val="990055"/>
                </a:solidFill>
                <a:effectLst/>
                <a:latin typeface="Consolas" pitchFamily="49" charset="0"/>
                <a:cs typeface="Arial" pitchFamily="34" charset="0"/>
              </a:rPr>
              <a:t>h2</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I am a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props</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lang="en-US" sz="2800" dirty="0" smtClean="0">
                <a:solidFill>
                  <a:srgbClr val="000000"/>
                </a:solidFill>
                <a:latin typeface="Consolas" pitchFamily="49" charset="0"/>
                <a:cs typeface="Arial" pitchFamily="34" charset="0"/>
              </a:rPr>
              <a:t>name</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a:t>
            </a: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kumimoji="0" lang="en-US" sz="2800" b="0" i="0" u="none" strike="noStrike" cap="none" normalizeH="0" baseline="0" dirty="0" smtClean="0">
                <a:ln>
                  <a:noFill/>
                </a:ln>
                <a:solidFill>
                  <a:srgbClr val="990055"/>
                </a:solidFill>
                <a:effectLst/>
                <a:latin typeface="Consolas" pitchFamily="49" charset="0"/>
                <a:cs typeface="Arial" pitchFamily="34" charset="0"/>
              </a:rPr>
              <a:t>h2</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itchFamily="49" charset="0"/>
                <a:cs typeface="Arial" pitchFamily="34" charset="0"/>
              </a:rPr>
              <a:t>function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lang="en-US" sz="2800" dirty="0" err="1" smtClean="0">
                <a:solidFill>
                  <a:srgbClr val="DD4A68"/>
                </a:solidFill>
                <a:latin typeface="Consolas" pitchFamily="49" charset="0"/>
                <a:cs typeface="Arial" pitchFamily="34" charset="0"/>
              </a:rPr>
              <a:t>Cmrit</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0077AA"/>
                </a:solidFill>
                <a:effectLst/>
                <a:latin typeface="Consolas" pitchFamily="49" charset="0"/>
                <a:cs typeface="Arial" pitchFamily="34" charset="0"/>
              </a:rPr>
              <a:t>return</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&lt;&gt;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kumimoji="0" lang="en-US" sz="2800" b="0" i="0" u="none" strike="noStrike" cap="none" normalizeH="0" baseline="0" dirty="0" smtClean="0">
                <a:ln>
                  <a:noFill/>
                </a:ln>
                <a:solidFill>
                  <a:srgbClr val="990055"/>
                </a:solidFill>
                <a:effectLst/>
                <a:latin typeface="Consolas" pitchFamily="49" charset="0"/>
                <a:cs typeface="Arial" pitchFamily="34" charset="0"/>
              </a:rPr>
              <a:t>h1</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lang="en-US" sz="2800" dirty="0" smtClean="0">
                <a:solidFill>
                  <a:srgbClr val="000000"/>
                </a:solidFill>
                <a:latin typeface="Consolas" pitchFamily="49" charset="0"/>
                <a:cs typeface="Arial" pitchFamily="34" charset="0"/>
              </a:rPr>
              <a:t> </a:t>
            </a:r>
            <a:r>
              <a:rPr lang="en-US" sz="2800" dirty="0" smtClean="0">
                <a:solidFill>
                  <a:srgbClr val="000000"/>
                </a:solidFill>
                <a:latin typeface="Consolas" pitchFamily="49" charset="0"/>
                <a:cs typeface="Arial" pitchFamily="34" charset="0"/>
              </a:rPr>
              <a:t>Once Good Career Subject is </a:t>
            </a:r>
            <a:endParaRPr kumimoji="0" lang="en-US" sz="2800" b="0" i="0" u="none" strike="noStrike" cap="none" normalizeH="0" baseline="0" dirty="0" smtClean="0">
              <a:ln>
                <a:noFill/>
              </a:ln>
              <a:solidFill>
                <a:srgbClr val="0000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kumimoji="0" lang="en-US" sz="2800" b="0" i="0" u="none" strike="noStrike" cap="none" normalizeH="0" baseline="0" dirty="0" smtClean="0">
                <a:ln>
                  <a:noFill/>
                </a:ln>
                <a:solidFill>
                  <a:srgbClr val="990055"/>
                </a:solidFill>
                <a:effectLst/>
                <a:latin typeface="Consolas" pitchFamily="49" charset="0"/>
                <a:cs typeface="Arial" pitchFamily="34" charset="0"/>
              </a:rPr>
              <a:t>h1</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kumimoji="0" lang="en-US" sz="2800" b="0" i="0" u="none" strike="noStrike" cap="none" normalizeH="0" baseline="0" dirty="0" smtClean="0">
                <a:ln>
                  <a:noFill/>
                </a:ln>
                <a:solidFill>
                  <a:srgbClr val="DD4A68"/>
                </a:solidFill>
                <a:effectLst/>
                <a:latin typeface="Consolas" pitchFamily="49" charset="0"/>
                <a:cs typeface="Arial" pitchFamily="34" charset="0"/>
              </a:rPr>
              <a:t>Student</a:t>
            </a:r>
            <a:r>
              <a:rPr kumimoji="0" lang="en-US" sz="2800" b="0" i="0" u="none" strike="noStrike" cap="none" normalizeH="0" baseline="0" dirty="0" smtClean="0">
                <a:ln>
                  <a:noFill/>
                </a:ln>
                <a:solidFill>
                  <a:srgbClr val="990055"/>
                </a:solidFill>
                <a:effectLst/>
                <a:latin typeface="Consolas" pitchFamily="49" charset="0"/>
                <a:cs typeface="Arial" pitchFamily="34" charset="0"/>
              </a:rPr>
              <a:t> </a:t>
            </a:r>
            <a:r>
              <a:rPr lang="en-US" sz="2800" dirty="0" smtClean="0">
                <a:solidFill>
                  <a:srgbClr val="669900"/>
                </a:solidFill>
                <a:latin typeface="Consolas" pitchFamily="49" charset="0"/>
                <a:cs typeface="Arial" pitchFamily="34" charset="0"/>
              </a:rPr>
              <a:t>name</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lang="en-US" sz="2800" dirty="0" smtClean="0">
                <a:solidFill>
                  <a:srgbClr val="0077AA"/>
                </a:solidFill>
                <a:latin typeface="Consolas" pitchFamily="49" charset="0"/>
                <a:cs typeface="Arial" pitchFamily="34" charset="0"/>
              </a:rPr>
              <a:t>FSD</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990055"/>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&lt;/&gt;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7AA"/>
                </a:solidFill>
                <a:effectLst/>
                <a:latin typeface="Consolas" pitchFamily="49" charset="0"/>
                <a:cs typeface="Arial" pitchFamily="34" charset="0"/>
              </a:rPr>
              <a:t>const</a:t>
            </a:r>
            <a:r>
              <a:rPr kumimoji="0" lang="en-US" sz="2800" b="0" i="0" u="none" strike="noStrike" cap="none" normalizeH="0" baseline="0" dirty="0" smtClean="0">
                <a:ln>
                  <a:noFill/>
                </a:ln>
                <a:solidFill>
                  <a:srgbClr val="000000"/>
                </a:solidFill>
                <a:effectLst/>
                <a:latin typeface="Consolas" pitchFamily="49" charset="0"/>
                <a:cs typeface="Arial" pitchFamily="34" charset="0"/>
              </a:rPr>
              <a:t> root </a:t>
            </a:r>
            <a:r>
              <a:rPr kumimoji="0" lang="en-US" sz="2800" b="0" i="0" u="none" strike="noStrike" cap="none" normalizeH="0" baseline="0" dirty="0" smtClean="0">
                <a:ln>
                  <a:noFill/>
                </a:ln>
                <a:solidFill>
                  <a:srgbClr val="9A6E3A"/>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ReactDOM</a:t>
            </a:r>
            <a:r>
              <a:rPr kumimoji="0" lang="en-US" sz="28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2800" b="0" i="0" u="none" strike="noStrike" cap="none" normalizeH="0" baseline="0" dirty="0" err="1" smtClean="0">
                <a:ln>
                  <a:noFill/>
                </a:ln>
                <a:solidFill>
                  <a:srgbClr val="DD4A68"/>
                </a:solidFill>
                <a:effectLst/>
                <a:latin typeface="Consolas" pitchFamily="49" charset="0"/>
                <a:cs typeface="Arial" pitchFamily="34" charset="0"/>
              </a:rPr>
              <a:t>createRoot</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document</a:t>
            </a:r>
            <a:r>
              <a:rPr kumimoji="0" lang="en-US" sz="28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2800" b="0" i="0" u="none" strike="noStrike" cap="none" normalizeH="0" baseline="0" dirty="0" err="1" smtClean="0">
                <a:ln>
                  <a:noFill/>
                </a:ln>
                <a:solidFill>
                  <a:srgbClr val="DD4A68"/>
                </a:solidFill>
                <a:effectLst/>
                <a:latin typeface="Consolas" pitchFamily="49" charset="0"/>
                <a:cs typeface="Arial" pitchFamily="34" charset="0"/>
              </a:rPr>
              <a:t>getElementById</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669900"/>
                </a:solidFill>
                <a:effectLst/>
                <a:latin typeface="Consolas" pitchFamily="49" charset="0"/>
                <a:cs typeface="Arial" pitchFamily="34" charset="0"/>
              </a:rPr>
              <a:t>'root'</a:t>
            </a:r>
            <a:r>
              <a:rPr kumimoji="0" lang="en-US" sz="2800" b="0" i="0" u="none" strike="noStrike" cap="none" normalizeH="0" baseline="0" dirty="0" smtClean="0">
                <a:ln>
                  <a:noFill/>
                </a:ln>
                <a:solidFill>
                  <a:srgbClr val="999999"/>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Consolas" pitchFamily="49" charset="0"/>
                <a:cs typeface="Arial" pitchFamily="34" charset="0"/>
              </a:rPr>
              <a:t> </a:t>
            </a:r>
            <a:r>
              <a:rPr kumimoji="0" lang="en-US" sz="2800" b="0" i="0" u="none" strike="noStrike" cap="none" normalizeH="0" baseline="0" dirty="0" err="1" smtClean="0">
                <a:ln>
                  <a:noFill/>
                </a:ln>
                <a:solidFill>
                  <a:srgbClr val="000000"/>
                </a:solidFill>
                <a:effectLst/>
                <a:latin typeface="Consolas" pitchFamily="49" charset="0"/>
                <a:cs typeface="Arial" pitchFamily="34" charset="0"/>
              </a:rPr>
              <a:t>root</a:t>
            </a:r>
            <a:r>
              <a:rPr kumimoji="0" lang="en-US" sz="2800" b="0" i="0" u="none" strike="noStrike" cap="none" normalizeH="0" baseline="0" dirty="0" err="1" smtClean="0">
                <a:ln>
                  <a:noFill/>
                </a:ln>
                <a:solidFill>
                  <a:srgbClr val="999999"/>
                </a:solidFill>
                <a:effectLst/>
                <a:latin typeface="Consolas" pitchFamily="49" charset="0"/>
                <a:cs typeface="Arial" pitchFamily="34" charset="0"/>
              </a:rPr>
              <a:t>.</a:t>
            </a:r>
            <a:r>
              <a:rPr kumimoji="0" lang="en-US" sz="2800" b="0" i="0" u="none" strike="noStrike" cap="none" normalizeH="0" baseline="0" dirty="0" err="1" smtClean="0">
                <a:ln>
                  <a:noFill/>
                </a:ln>
                <a:solidFill>
                  <a:srgbClr val="DD4A68"/>
                </a:solidFill>
                <a:effectLst/>
                <a:latin typeface="Consolas" pitchFamily="49" charset="0"/>
                <a:cs typeface="Arial" pitchFamily="34" charset="0"/>
              </a:rPr>
              <a:t>render</a:t>
            </a:r>
            <a:r>
              <a:rPr kumimoji="0" lang="en-US" sz="2800" b="0" i="0" u="none" strike="noStrike" cap="none" normalizeH="0" baseline="0" dirty="0" smtClean="0">
                <a:ln>
                  <a:noFill/>
                </a:ln>
                <a:solidFill>
                  <a:srgbClr val="999999"/>
                </a:solidFill>
                <a:effectLst/>
                <a:latin typeface="Consolas" pitchFamily="49" charset="0"/>
                <a:cs typeface="Arial" pitchFamily="34" charset="0"/>
              </a:rPr>
              <a:t>(&lt;</a:t>
            </a:r>
            <a:r>
              <a:rPr lang="en-US" sz="2800" dirty="0" smtClean="0">
                <a:solidFill>
                  <a:srgbClr val="DD4A68"/>
                </a:solidFill>
                <a:latin typeface="Consolas" pitchFamily="49" charset="0"/>
                <a:cs typeface="Arial" pitchFamily="34" charset="0"/>
              </a:rPr>
              <a:t>Student</a:t>
            </a:r>
            <a:r>
              <a:rPr kumimoji="0" lang="en-US" sz="2800" b="0" i="0" u="none" strike="noStrike" cap="none" normalizeH="0" baseline="0" dirty="0" smtClean="0">
                <a:ln>
                  <a:noFill/>
                </a:ln>
                <a:solidFill>
                  <a:srgbClr val="990055"/>
                </a:solidFill>
                <a:effectLst/>
                <a:latin typeface="Consolas" pitchFamily="49" charset="0"/>
                <a:cs typeface="Arial" pitchFamily="34" charset="0"/>
              </a:rPr>
              <a:t> </a:t>
            </a:r>
            <a:r>
              <a:rPr kumimoji="0" lang="en-US" sz="2800" b="0" i="0" u="none" strike="noStrike" cap="none" normalizeH="0" baseline="0" dirty="0" smtClean="0">
                <a:ln>
                  <a:noFill/>
                </a:ln>
                <a:solidFill>
                  <a:srgbClr val="999999"/>
                </a:solidFill>
                <a:effectLst/>
                <a:latin typeface="Consolas" pitchFamily="49" charset="0"/>
                <a:cs typeface="Arial" pitchFamily="34" charset="0"/>
              </a:rPr>
              <a:t>/&gt;);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229600" cy="4525963"/>
          </a:xfrm>
        </p:spPr>
        <p:txBody>
          <a:bodyPr>
            <a:noAutofit/>
          </a:bodyPr>
          <a:lstStyle/>
          <a:p>
            <a:pPr>
              <a:buNone/>
            </a:pPr>
            <a:r>
              <a:rPr lang="en-US" sz="2000" b="1" dirty="0" smtClean="0"/>
              <a:t>state </a:t>
            </a:r>
          </a:p>
          <a:p>
            <a:r>
              <a:rPr lang="en-US" sz="2000" dirty="0" smtClean="0"/>
              <a:t>React components has a built-in state object.</a:t>
            </a:r>
          </a:p>
          <a:p>
            <a:r>
              <a:rPr lang="en-US" sz="2000" dirty="0" smtClean="0"/>
              <a:t>The state object is where you store property values that belong to the component.</a:t>
            </a:r>
          </a:p>
          <a:p>
            <a:r>
              <a:rPr lang="en-US" sz="2000" dirty="0" smtClean="0"/>
              <a:t>When the state object changes, the component re-renders</a:t>
            </a:r>
            <a:r>
              <a:rPr lang="en-US" sz="2000" dirty="0" smtClean="0"/>
              <a:t>.</a:t>
            </a:r>
          </a:p>
          <a:p>
            <a:r>
              <a:rPr lang="en-US" sz="2000" dirty="0" smtClean="0"/>
              <a:t>The </a:t>
            </a:r>
            <a:r>
              <a:rPr lang="en-US" sz="2000" dirty="0" smtClean="0"/>
              <a:t>state of a class component is available as </a:t>
            </a:r>
            <a:r>
              <a:rPr lang="en-US" sz="2000" dirty="0" err="1" smtClean="0"/>
              <a:t>this.state</a:t>
            </a:r>
            <a:r>
              <a:rPr lang="en-US" sz="2000" dirty="0" smtClean="0"/>
              <a:t>. The state field must be an object. Do not mutate the state directly. If you wish to change the state, call </a:t>
            </a:r>
            <a:r>
              <a:rPr lang="en-US" sz="2000" dirty="0" err="1" smtClean="0"/>
              <a:t>setState</a:t>
            </a:r>
            <a:r>
              <a:rPr lang="en-US" sz="2000" dirty="0" smtClean="0"/>
              <a:t> with the new state.</a:t>
            </a:r>
          </a:p>
          <a:p>
            <a:pPr>
              <a:buNone/>
            </a:pPr>
            <a:r>
              <a:rPr lang="en-US" sz="1800" dirty="0" smtClean="0">
                <a:solidFill>
                  <a:srgbClr val="FF0000"/>
                </a:solidFill>
              </a:rPr>
              <a:t>class </a:t>
            </a:r>
            <a:r>
              <a:rPr lang="en-US" sz="1800" dirty="0" smtClean="0">
                <a:solidFill>
                  <a:srgbClr val="FF0000"/>
                </a:solidFill>
              </a:rPr>
              <a:t>Subjects </a:t>
            </a:r>
            <a:r>
              <a:rPr lang="en-US" sz="1800" dirty="0" smtClean="0">
                <a:solidFill>
                  <a:srgbClr val="FF0000"/>
                </a:solidFill>
              </a:rPr>
              <a:t>extends </a:t>
            </a:r>
            <a:r>
              <a:rPr lang="en-US" sz="1800" dirty="0" err="1" smtClean="0">
                <a:solidFill>
                  <a:srgbClr val="FF0000"/>
                </a:solidFill>
              </a:rPr>
              <a:t>React.Component</a:t>
            </a:r>
            <a:endParaRPr lang="en-US" sz="1800" dirty="0" smtClean="0">
              <a:solidFill>
                <a:srgbClr val="FF0000"/>
              </a:solidFill>
            </a:endParaRPr>
          </a:p>
          <a:p>
            <a:pPr>
              <a:buNone/>
            </a:pPr>
            <a:r>
              <a:rPr lang="en-US" sz="1800" dirty="0" smtClean="0">
                <a:solidFill>
                  <a:srgbClr val="FF0000"/>
                </a:solidFill>
              </a:rPr>
              <a:t> </a:t>
            </a:r>
            <a:r>
              <a:rPr lang="en-US" sz="1800" dirty="0" smtClean="0">
                <a:solidFill>
                  <a:srgbClr val="FF0000"/>
                </a:solidFill>
              </a:rPr>
              <a:t>{ </a:t>
            </a:r>
            <a:endParaRPr lang="en-US" sz="1800" dirty="0" smtClean="0">
              <a:solidFill>
                <a:srgbClr val="FF0000"/>
              </a:solidFill>
            </a:endParaRPr>
          </a:p>
          <a:p>
            <a:pPr>
              <a:buNone/>
            </a:pPr>
            <a:r>
              <a:rPr lang="en-US" sz="1800" dirty="0" smtClean="0">
                <a:solidFill>
                  <a:srgbClr val="FF0000"/>
                </a:solidFill>
              </a:rPr>
              <a:t>constructor(props</a:t>
            </a:r>
            <a:r>
              <a:rPr lang="en-US" sz="1800" dirty="0" smtClean="0">
                <a:solidFill>
                  <a:srgbClr val="FF0000"/>
                </a:solidFill>
              </a:rPr>
              <a:t>) { super(props); </a:t>
            </a:r>
            <a:endParaRPr lang="en-US" sz="1800" dirty="0" smtClean="0">
              <a:solidFill>
                <a:srgbClr val="FF0000"/>
              </a:solidFill>
            </a:endParaRPr>
          </a:p>
          <a:p>
            <a:pPr>
              <a:buNone/>
            </a:pPr>
            <a:r>
              <a:rPr lang="en-US" sz="1800" dirty="0" err="1" smtClean="0">
                <a:solidFill>
                  <a:srgbClr val="FF0000"/>
                </a:solidFill>
              </a:rPr>
              <a:t>this.state</a:t>
            </a:r>
            <a:r>
              <a:rPr lang="en-US" sz="1800" dirty="0" smtClean="0">
                <a:solidFill>
                  <a:srgbClr val="FF0000"/>
                </a:solidFill>
              </a:rPr>
              <a:t> </a:t>
            </a:r>
            <a:r>
              <a:rPr lang="en-US" sz="1800" dirty="0" smtClean="0">
                <a:solidFill>
                  <a:srgbClr val="FF0000"/>
                </a:solidFill>
              </a:rPr>
              <a:t>= { </a:t>
            </a:r>
            <a:r>
              <a:rPr lang="en-US" sz="1800" dirty="0" smtClean="0">
                <a:solidFill>
                  <a:srgbClr val="FF0000"/>
                </a:solidFill>
              </a:rPr>
              <a:t>sub: </a:t>
            </a:r>
            <a:r>
              <a:rPr lang="en-US" sz="1800" dirty="0" smtClean="0">
                <a:solidFill>
                  <a:srgbClr val="FF0000"/>
                </a:solidFill>
              </a:rPr>
              <a:t>"</a:t>
            </a:r>
            <a:r>
              <a:rPr lang="en-US" sz="1800" dirty="0" err="1" smtClean="0">
                <a:solidFill>
                  <a:srgbClr val="FF0000"/>
                </a:solidFill>
              </a:rPr>
              <a:t>Fsd</a:t>
            </a:r>
            <a:r>
              <a:rPr lang="en-US" sz="1800" dirty="0" smtClean="0">
                <a:solidFill>
                  <a:srgbClr val="FF0000"/>
                </a:solidFill>
              </a:rPr>
              <a:t>", database: </a:t>
            </a:r>
            <a:r>
              <a:rPr lang="en-US" sz="1800" dirty="0" smtClean="0">
                <a:solidFill>
                  <a:srgbClr val="FF0000"/>
                </a:solidFill>
              </a:rPr>
              <a:t>"</a:t>
            </a:r>
            <a:r>
              <a:rPr lang="en-US" sz="1800" dirty="0" err="1" smtClean="0">
                <a:solidFill>
                  <a:srgbClr val="FF0000"/>
                </a:solidFill>
              </a:rPr>
              <a:t>Mongodb</a:t>
            </a:r>
            <a:r>
              <a:rPr lang="en-US" sz="1800" dirty="0" smtClean="0">
                <a:solidFill>
                  <a:srgbClr val="FF0000"/>
                </a:solidFill>
              </a:rPr>
              <a:t>", framework: </a:t>
            </a:r>
            <a:r>
              <a:rPr lang="en-US" sz="1800" dirty="0" smtClean="0">
                <a:solidFill>
                  <a:srgbClr val="FF0000"/>
                </a:solidFill>
              </a:rPr>
              <a:t>"</a:t>
            </a:r>
            <a:r>
              <a:rPr lang="en-US" sz="1800" dirty="0" smtClean="0">
                <a:solidFill>
                  <a:srgbClr val="FF0000"/>
                </a:solidFill>
              </a:rPr>
              <a:t>react", </a:t>
            </a:r>
            <a:r>
              <a:rPr lang="en-US" sz="1800" dirty="0" smtClean="0">
                <a:solidFill>
                  <a:srgbClr val="FF0000"/>
                </a:solidFill>
              </a:rPr>
              <a:t>year: 1964 </a:t>
            </a:r>
            <a:r>
              <a:rPr lang="en-US" sz="1800" dirty="0" smtClean="0">
                <a:solidFill>
                  <a:srgbClr val="FF0000"/>
                </a:solidFill>
              </a:rPr>
              <a:t>};</a:t>
            </a:r>
          </a:p>
          <a:p>
            <a:pPr>
              <a:buNone/>
            </a:pPr>
            <a:r>
              <a:rPr lang="en-US" sz="1800" dirty="0" smtClean="0">
                <a:solidFill>
                  <a:srgbClr val="FF0000"/>
                </a:solidFill>
              </a:rPr>
              <a:t> }</a:t>
            </a:r>
          </a:p>
          <a:p>
            <a:pPr>
              <a:buNone/>
            </a:pPr>
            <a:r>
              <a:rPr lang="en-US" sz="1800" dirty="0" smtClean="0">
                <a:solidFill>
                  <a:srgbClr val="FF0000"/>
                </a:solidFill>
              </a:rPr>
              <a:t> </a:t>
            </a:r>
            <a:r>
              <a:rPr lang="en-US" sz="1800" dirty="0" smtClean="0">
                <a:solidFill>
                  <a:srgbClr val="FF0000"/>
                </a:solidFill>
              </a:rPr>
              <a:t>render() </a:t>
            </a:r>
            <a:endParaRPr lang="en-US" sz="1800" dirty="0" smtClean="0">
              <a:solidFill>
                <a:srgbClr val="FF0000"/>
              </a:solidFill>
            </a:endParaRPr>
          </a:p>
          <a:p>
            <a:pPr>
              <a:buNone/>
            </a:pPr>
            <a:r>
              <a:rPr lang="en-US" sz="1800" dirty="0" smtClean="0">
                <a:solidFill>
                  <a:srgbClr val="FF0000"/>
                </a:solidFill>
              </a:rPr>
              <a:t>{ </a:t>
            </a:r>
            <a:r>
              <a:rPr lang="en-US" sz="1800" dirty="0" smtClean="0">
                <a:solidFill>
                  <a:srgbClr val="FF0000"/>
                </a:solidFill>
              </a:rPr>
              <a:t>return ( </a:t>
            </a:r>
            <a:endParaRPr lang="en-US" sz="1800" dirty="0" smtClean="0">
              <a:solidFill>
                <a:srgbClr val="FF0000"/>
              </a:solidFill>
            </a:endParaRPr>
          </a:p>
          <a:p>
            <a:pPr>
              <a:buNone/>
            </a:pPr>
            <a:r>
              <a:rPr lang="en-US" sz="1800" dirty="0" smtClean="0">
                <a:solidFill>
                  <a:srgbClr val="FF0000"/>
                </a:solidFill>
              </a:rPr>
              <a:t>&lt;</a:t>
            </a:r>
            <a:r>
              <a:rPr lang="en-US" sz="1800" dirty="0" smtClean="0">
                <a:solidFill>
                  <a:srgbClr val="FF0000"/>
                </a:solidFill>
              </a:rPr>
              <a:t>div&gt; &lt;h1&gt;My </a:t>
            </a:r>
            <a:r>
              <a:rPr lang="en-US" sz="1800" dirty="0" smtClean="0"/>
              <a:t>{</a:t>
            </a:r>
            <a:r>
              <a:rPr lang="en-US" sz="1800" dirty="0" err="1" smtClean="0"/>
              <a:t>this.state.sub</a:t>
            </a:r>
            <a:r>
              <a:rPr lang="en-US" sz="1800" dirty="0" smtClean="0"/>
              <a:t>} </a:t>
            </a:r>
            <a:r>
              <a:rPr lang="en-US" sz="1800" dirty="0" smtClean="0">
                <a:solidFill>
                  <a:srgbClr val="FF0000"/>
                </a:solidFill>
              </a:rPr>
              <a:t>&lt;/</a:t>
            </a:r>
            <a:r>
              <a:rPr lang="en-US" sz="1800" dirty="0" smtClean="0">
                <a:solidFill>
                  <a:srgbClr val="FF0000"/>
                </a:solidFill>
              </a:rPr>
              <a:t>h1&gt; &lt;/div&gt; </a:t>
            </a:r>
            <a:r>
              <a:rPr lang="en-US" sz="1800" dirty="0" smtClean="0">
                <a:solidFill>
                  <a:srgbClr val="FF0000"/>
                </a:solidFill>
              </a:rPr>
              <a:t>);</a:t>
            </a:r>
          </a:p>
          <a:p>
            <a:pPr>
              <a:buNone/>
            </a:pPr>
            <a:r>
              <a:rPr lang="en-US" sz="1800" dirty="0" smtClean="0">
                <a:solidFill>
                  <a:srgbClr val="FF0000"/>
                </a:solidFill>
              </a:rPr>
              <a:t> </a:t>
            </a:r>
            <a:r>
              <a:rPr lang="en-US" sz="1800" dirty="0" smtClean="0">
                <a:solidFill>
                  <a:srgbClr val="FF0000"/>
                </a:solidFill>
              </a:rPr>
              <a:t>} }</a:t>
            </a:r>
            <a:endParaRPr lang="en-US" sz="18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Forms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Just like in HTML, React uses forms to allow users to interact with the web page</a:t>
            </a:r>
            <a:r>
              <a:rPr lang="en-US" dirty="0" smtClean="0"/>
              <a:t>.</a:t>
            </a:r>
          </a:p>
          <a:p>
            <a:pPr>
              <a:buNone/>
            </a:pPr>
            <a:r>
              <a:rPr lang="en-US" dirty="0" smtClean="0">
                <a:solidFill>
                  <a:srgbClr val="FF0000"/>
                </a:solidFill>
              </a:rPr>
              <a:t>import React from 'react'; </a:t>
            </a:r>
            <a:endParaRPr lang="en-US" dirty="0" smtClean="0">
              <a:solidFill>
                <a:srgbClr val="FF0000"/>
              </a:solidFill>
            </a:endParaRPr>
          </a:p>
          <a:p>
            <a:pPr>
              <a:buNone/>
            </a:pPr>
            <a:r>
              <a:rPr lang="en-US" dirty="0" smtClean="0">
                <a:solidFill>
                  <a:srgbClr val="FF0000"/>
                </a:solidFill>
              </a:rPr>
              <a:t>import </a:t>
            </a:r>
            <a:r>
              <a:rPr lang="en-US" dirty="0" err="1" smtClean="0">
                <a:solidFill>
                  <a:srgbClr val="FF0000"/>
                </a:solidFill>
              </a:rPr>
              <a:t>ReactDOM</a:t>
            </a:r>
            <a:r>
              <a:rPr lang="en-US" dirty="0" smtClean="0">
                <a:solidFill>
                  <a:srgbClr val="FF0000"/>
                </a:solidFill>
              </a:rPr>
              <a:t> from 'react-</a:t>
            </a:r>
            <a:r>
              <a:rPr lang="en-US" dirty="0" err="1" smtClean="0">
                <a:solidFill>
                  <a:srgbClr val="FF0000"/>
                </a:solidFill>
              </a:rPr>
              <a:t>dom</a:t>
            </a:r>
            <a:r>
              <a:rPr lang="en-US" dirty="0" smtClean="0">
                <a:solidFill>
                  <a:srgbClr val="FF0000"/>
                </a:solidFill>
              </a:rPr>
              <a:t>/client'; function </a:t>
            </a:r>
            <a:r>
              <a:rPr lang="en-US" dirty="0" err="1" smtClean="0">
                <a:solidFill>
                  <a:srgbClr val="FF0000"/>
                </a:solidFill>
              </a:rPr>
              <a:t>MyForm</a:t>
            </a:r>
            <a:r>
              <a:rPr lang="en-US" dirty="0" smtClean="0">
                <a:solidFill>
                  <a:srgbClr val="FF0000"/>
                </a:solidFill>
              </a:rPr>
              <a:t>() </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rPr>
              <a:t>return </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rPr>
              <a:t>&lt;form&gt; </a:t>
            </a:r>
            <a:endParaRPr lang="en-US" dirty="0" smtClean="0">
              <a:solidFill>
                <a:srgbClr val="FF0000"/>
              </a:solidFill>
            </a:endParaRPr>
          </a:p>
          <a:p>
            <a:pPr>
              <a:buNone/>
            </a:pPr>
            <a:r>
              <a:rPr lang="en-US" dirty="0" smtClean="0">
                <a:solidFill>
                  <a:srgbClr val="FF0000"/>
                </a:solidFill>
              </a:rPr>
              <a:t>&lt;</a:t>
            </a:r>
            <a:r>
              <a:rPr lang="en-US" dirty="0" smtClean="0">
                <a:solidFill>
                  <a:srgbClr val="FF0000"/>
                </a:solidFill>
              </a:rPr>
              <a:t>label&gt;Enter your name: &lt;input type="text" /&gt; &lt;/label&gt; &lt;/form&gt; </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rPr>
              <a:t>} </a:t>
            </a:r>
            <a:endParaRPr lang="en-US" dirty="0" smtClean="0">
              <a:solidFill>
                <a:srgbClr val="FF0000"/>
              </a:solidFill>
            </a:endParaRPr>
          </a:p>
          <a:p>
            <a:pPr>
              <a:buNone/>
            </a:pPr>
            <a:r>
              <a:rPr lang="en-US" dirty="0" smtClean="0">
                <a:solidFill>
                  <a:srgbClr val="FF0000"/>
                </a:solidFill>
              </a:rPr>
              <a:t>const </a:t>
            </a:r>
            <a:r>
              <a:rPr lang="en-US" dirty="0" smtClean="0">
                <a:solidFill>
                  <a:srgbClr val="FF0000"/>
                </a:solidFill>
              </a:rPr>
              <a:t>root = </a:t>
            </a:r>
            <a:r>
              <a:rPr lang="en-US" dirty="0" err="1" smtClean="0">
                <a:solidFill>
                  <a:srgbClr val="FF0000"/>
                </a:solidFill>
              </a:rPr>
              <a:t>ReactDOM.createRoot</a:t>
            </a:r>
            <a:r>
              <a:rPr lang="en-US" dirty="0" smtClean="0">
                <a:solidFill>
                  <a:srgbClr val="FF0000"/>
                </a:solidFill>
              </a:rPr>
              <a:t>(</a:t>
            </a:r>
            <a:r>
              <a:rPr lang="en-US" dirty="0" err="1" smtClean="0">
                <a:solidFill>
                  <a:srgbClr val="FF0000"/>
                </a:solidFill>
              </a:rPr>
              <a:t>document.getElementById</a:t>
            </a:r>
            <a:r>
              <a:rPr lang="en-US" dirty="0" smtClean="0">
                <a:solidFill>
                  <a:srgbClr val="FF0000"/>
                </a:solidFill>
              </a:rPr>
              <a:t>('root')); </a:t>
            </a:r>
            <a:r>
              <a:rPr lang="en-US" dirty="0" err="1" smtClean="0">
                <a:solidFill>
                  <a:srgbClr val="FF0000"/>
                </a:solidFill>
              </a:rPr>
              <a:t>root.render</a:t>
            </a:r>
            <a:r>
              <a:rPr lang="en-US" dirty="0" smtClean="0">
                <a:solidFill>
                  <a:srgbClr val="FF0000"/>
                </a:solidFill>
              </a:rPr>
              <a:t>(&lt;</a:t>
            </a:r>
            <a:r>
              <a:rPr lang="en-US" dirty="0" err="1" smtClean="0">
                <a:solidFill>
                  <a:srgbClr val="FF0000"/>
                </a:solidFill>
              </a:rPr>
              <a:t>MyForm</a:t>
            </a:r>
            <a:r>
              <a:rPr lang="en-US" dirty="0" smtClean="0">
                <a:solidFill>
                  <a:srgbClr val="FF0000"/>
                </a:solidFill>
              </a:rPr>
              <a:t> /&gt;);</a:t>
            </a:r>
            <a:r>
              <a:rPr lang="en-US" dirty="0" smtClean="0"/>
              <a:t>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fontScale="77500" lnSpcReduction="20000"/>
          </a:bodyPr>
          <a:lstStyle/>
          <a:p>
            <a:pPr>
              <a:buNone/>
            </a:pPr>
            <a:r>
              <a:rPr lang="en-US" dirty="0" smtClean="0"/>
              <a:t>Handling Forms</a:t>
            </a:r>
          </a:p>
          <a:p>
            <a:r>
              <a:rPr lang="en-US" dirty="0" smtClean="0"/>
              <a:t>Handling forms is about how you handle the data when it changes value or gets submitted.</a:t>
            </a:r>
          </a:p>
          <a:p>
            <a:r>
              <a:rPr lang="en-US" dirty="0" smtClean="0"/>
              <a:t>In HTML, form data is usually handled by the DOM.</a:t>
            </a:r>
          </a:p>
          <a:p>
            <a:r>
              <a:rPr lang="en-US" dirty="0" smtClean="0"/>
              <a:t>In React, form data is usually handled by the components.</a:t>
            </a:r>
          </a:p>
          <a:p>
            <a:r>
              <a:rPr lang="en-US" dirty="0" smtClean="0"/>
              <a:t>When the data is handled by the components, all the data is stored in the component state.</a:t>
            </a:r>
          </a:p>
          <a:p>
            <a:r>
              <a:rPr lang="en-US" dirty="0" smtClean="0"/>
              <a:t>You can control changes by adding event handlers in the </a:t>
            </a:r>
            <a:r>
              <a:rPr lang="en-US" dirty="0" err="1" smtClean="0"/>
              <a:t>onChange</a:t>
            </a:r>
            <a:r>
              <a:rPr lang="en-US" dirty="0" smtClean="0"/>
              <a:t> attribute.</a:t>
            </a:r>
          </a:p>
          <a:p>
            <a:r>
              <a:rPr lang="en-US" dirty="0" smtClean="0"/>
              <a:t>We can use the </a:t>
            </a:r>
            <a:r>
              <a:rPr lang="en-US" dirty="0" err="1" smtClean="0"/>
              <a:t>useState</a:t>
            </a:r>
            <a:r>
              <a:rPr lang="en-US" dirty="0" smtClean="0"/>
              <a:t> Hook to keep track of each inputs value and provide a "single source of truth" for the entire application.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57200" y="228600"/>
            <a:ext cx="8458200" cy="6229810"/>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import {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useState</a:t>
            </a:r>
            <a:r>
              <a:rPr kumimoji="0" lang="en-US" sz="2400" b="0" i="0" u="none" strike="noStrike" cap="none" normalizeH="0" baseline="0" dirty="0" smtClean="0">
                <a:ln>
                  <a:noFill/>
                </a:ln>
                <a:solidFill>
                  <a:srgbClr val="FF0000"/>
                </a:solidFill>
                <a:effectLst/>
                <a:latin typeface="Consolas" pitchFamily="49" charset="0"/>
                <a:cs typeface="Arial" pitchFamily="34" charset="0"/>
              </a:rPr>
              <a:t> } from 'react';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import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ReactDOM</a:t>
            </a:r>
            <a:r>
              <a:rPr kumimoji="0" lang="en-US" sz="2400" b="0" i="0" u="none" strike="noStrike" cap="none" normalizeH="0" baseline="0" dirty="0" smtClean="0">
                <a:ln>
                  <a:noFill/>
                </a:ln>
                <a:solidFill>
                  <a:srgbClr val="FF0000"/>
                </a:solidFill>
                <a:effectLst/>
                <a:latin typeface="Consolas" pitchFamily="49" charset="0"/>
                <a:cs typeface="Arial" pitchFamily="34" charset="0"/>
              </a:rPr>
              <a:t> from 'react-</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dom</a:t>
            </a:r>
            <a:r>
              <a:rPr kumimoji="0" lang="en-US" sz="2400" b="0" i="0" u="none" strike="noStrike" cap="none" normalizeH="0" baseline="0" dirty="0" smtClean="0">
                <a:ln>
                  <a:noFill/>
                </a:ln>
                <a:solidFill>
                  <a:srgbClr val="FF0000"/>
                </a:solidFill>
                <a:effectLst/>
                <a:latin typeface="Consolas" pitchFamily="49" charset="0"/>
                <a:cs typeface="Arial" pitchFamily="34" charset="0"/>
              </a:rPr>
              <a:t>/client'; function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MyForm</a:t>
            </a:r>
            <a:r>
              <a:rPr kumimoji="0" lang="en-US" sz="2400" b="0" i="0" u="none" strike="noStrike" cap="none" normalizeH="0" baseline="0" dirty="0" smtClean="0">
                <a:ln>
                  <a:noFill/>
                </a:ln>
                <a:solidFill>
                  <a:srgbClr val="FF0000"/>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const [name,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setName</a:t>
            </a:r>
            <a:r>
              <a:rPr kumimoji="0" lang="en-US" sz="2400" b="0" i="0" u="none" strike="noStrike" cap="none" normalizeH="0" baseline="0" dirty="0" smtClean="0">
                <a:ln>
                  <a:noFill/>
                </a:ln>
                <a:solidFill>
                  <a:srgbClr val="FF0000"/>
                </a:solidFill>
                <a:effectLst/>
                <a:latin typeface="Consolas" pitchFamily="49" charset="0"/>
                <a:cs typeface="Arial" pitchFamily="34" charset="0"/>
              </a:rPr>
              <a:t>] =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useState</a:t>
            </a:r>
            <a:r>
              <a:rPr kumimoji="0" lang="en-US" sz="2400" b="0" i="0" u="none" strike="noStrike" cap="none" normalizeH="0" baseline="0" dirty="0" smtClean="0">
                <a:ln>
                  <a:noFill/>
                </a:ln>
                <a:solidFill>
                  <a:srgbClr val="FF0000"/>
                </a:solidFill>
                <a:effectLst/>
                <a:latin typeface="Consolas" pitchFamily="49" charset="0"/>
                <a:cs typeface="Arial" pitchFamily="34" charset="0"/>
              </a:rPr>
              <a:t>(""); return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 &lt;form&gt;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&lt;label&gt;Enter your 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&lt;input type="text" value={name}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00"/>
                </a:solidFill>
                <a:effectLst/>
                <a:latin typeface="Consolas" pitchFamily="49" charset="0"/>
                <a:cs typeface="Arial" pitchFamily="34" charset="0"/>
              </a:rPr>
              <a:t>onChange</a:t>
            </a:r>
            <a:r>
              <a:rPr kumimoji="0" lang="en-US" sz="2400" b="0" i="0" u="none" strike="noStrike" cap="none" normalizeH="0" baseline="0" dirty="0" smtClean="0">
                <a:ln>
                  <a:noFill/>
                </a:ln>
                <a:solidFill>
                  <a:srgbClr val="FF0000"/>
                </a:solidFill>
                <a:effectLst/>
                <a:latin typeface="Consolas" pitchFamily="49" charset="0"/>
                <a:cs typeface="Arial" pitchFamily="34" charset="0"/>
              </a:rPr>
              <a:t>={(e) =&gt;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setName</a:t>
            </a:r>
            <a:r>
              <a:rPr kumimoji="0" lang="en-US" sz="2400" b="0" i="0" u="none" strike="noStrike" cap="none" normalizeH="0" baseline="0" dirty="0" smtClean="0">
                <a:ln>
                  <a:noFill/>
                </a:ln>
                <a:solidFill>
                  <a:srgbClr val="FF0000"/>
                </a:solidFill>
                <a:effectLst/>
                <a:latin typeface="Consolas" pitchFamily="49" charset="0"/>
                <a:cs typeface="Arial" pitchFamily="34" charset="0"/>
              </a:rPr>
              <a:t>(</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e.target.value</a:t>
            </a:r>
            <a:r>
              <a:rPr kumimoji="0" lang="en-US" sz="2400" b="0" i="0" u="none" strike="noStrike" cap="none" normalizeH="0" baseline="0" dirty="0" smtClean="0">
                <a:ln>
                  <a:noFill/>
                </a:ln>
                <a:solidFill>
                  <a:srgbClr val="FF0000"/>
                </a:solidFill>
                <a:effectLst/>
                <a:latin typeface="Consolas" pitchFamily="49" charset="0"/>
                <a:cs typeface="Arial" pitchFamily="34" charset="0"/>
              </a:rPr>
              <a:t>)} /&gt; &lt;/label&gt;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&lt;/form&gt;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Consolas" pitchFamily="49" charset="0"/>
                <a:cs typeface="Arial" pitchFamily="34" charset="0"/>
              </a:rPr>
              <a:t>const root = </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ReactDOM.createRoot</a:t>
            </a:r>
            <a:r>
              <a:rPr kumimoji="0" lang="en-US" sz="2400" b="0" i="0" u="none" strike="noStrike" cap="none" normalizeH="0" baseline="0" dirty="0" smtClean="0">
                <a:ln>
                  <a:noFill/>
                </a:ln>
                <a:solidFill>
                  <a:srgbClr val="FF0000"/>
                </a:solidFill>
                <a:effectLst/>
                <a:latin typeface="Consolas" pitchFamily="49" charset="0"/>
                <a:cs typeface="Arial" pitchFamily="34" charset="0"/>
              </a:rPr>
              <a:t>(</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document.getElementById</a:t>
            </a:r>
            <a:r>
              <a:rPr kumimoji="0" lang="en-US" sz="2400" b="0" i="0" u="none" strike="noStrike" cap="none" normalizeH="0" baseline="0" dirty="0" smtClean="0">
                <a:ln>
                  <a:noFill/>
                </a:ln>
                <a:solidFill>
                  <a:srgbClr val="FF0000"/>
                </a:solidFill>
                <a:effectLst/>
                <a:latin typeface="Consolas" pitchFamily="49" charset="0"/>
                <a:cs typeface="Arial" pitchFamily="34" charset="0"/>
              </a:rPr>
              <a:t>('root'));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00"/>
                </a:solidFill>
                <a:effectLst/>
                <a:latin typeface="Consolas" pitchFamily="49" charset="0"/>
                <a:cs typeface="Arial" pitchFamily="34" charset="0"/>
              </a:rPr>
              <a:t>root.render</a:t>
            </a:r>
            <a:r>
              <a:rPr kumimoji="0" lang="en-US" sz="2400" b="0" i="0" u="none" strike="noStrike" cap="none" normalizeH="0" baseline="0" dirty="0" smtClean="0">
                <a:ln>
                  <a:noFill/>
                </a:ln>
                <a:solidFill>
                  <a:srgbClr val="FF0000"/>
                </a:solidFill>
                <a:effectLst/>
                <a:latin typeface="Consolas" pitchFamily="49" charset="0"/>
                <a:cs typeface="Arial" pitchFamily="34" charset="0"/>
              </a:rPr>
              <a:t>(&lt;</a:t>
            </a:r>
            <a:r>
              <a:rPr kumimoji="0" lang="en-US" sz="2400" b="0" i="0" u="none" strike="noStrike" cap="none" normalizeH="0" baseline="0" dirty="0" err="1" smtClean="0">
                <a:ln>
                  <a:noFill/>
                </a:ln>
                <a:solidFill>
                  <a:srgbClr val="FF0000"/>
                </a:solidFill>
                <a:effectLst/>
                <a:latin typeface="Consolas" pitchFamily="49" charset="0"/>
                <a:cs typeface="Arial" pitchFamily="34" charset="0"/>
              </a:rPr>
              <a:t>MyForm</a:t>
            </a:r>
            <a:r>
              <a:rPr kumimoji="0" lang="en-US" sz="2400" b="0" i="0" u="none" strike="noStrike" cap="none" normalizeH="0" baseline="0" dirty="0" smtClean="0">
                <a:ln>
                  <a:noFill/>
                </a:ln>
                <a:solidFill>
                  <a:srgbClr val="FF0000"/>
                </a:solidFill>
                <a:effectLst/>
                <a:latin typeface="Consolas" pitchFamily="49" charset="0"/>
                <a:cs typeface="Arial" pitchFamily="34" charset="0"/>
              </a:rPr>
              <a:t> /&gt;);</a:t>
            </a:r>
            <a:r>
              <a:rPr kumimoji="0" lang="en-US" sz="1400" b="0" i="0" u="none" strike="noStrike" cap="none" normalizeH="0" baseline="0" dirty="0" smtClean="0">
                <a:ln>
                  <a:noFill/>
                </a:ln>
                <a:solidFill>
                  <a:srgbClr val="FF0000"/>
                </a:solidFill>
                <a:effectLst/>
                <a:latin typeface="Arial" pitchFamily="34" charset="0"/>
                <a:cs typeface="Arial" pitchFamily="34" charset="0"/>
              </a:rPr>
              <a:t> </a:t>
            </a:r>
            <a:endParaRPr kumimoji="0" lang="en-US" sz="4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 Cycle</a:t>
            </a:r>
            <a:endParaRPr lang="en-US" dirty="0"/>
          </a:p>
        </p:txBody>
      </p:sp>
      <p:sp>
        <p:nvSpPr>
          <p:cNvPr id="3" name="Content Placeholder 2"/>
          <p:cNvSpPr>
            <a:spLocks noGrp="1"/>
          </p:cNvSpPr>
          <p:nvPr>
            <p:ph idx="1"/>
          </p:nvPr>
        </p:nvSpPr>
        <p:spPr/>
        <p:txBody>
          <a:bodyPr/>
          <a:lstStyle/>
          <a:p>
            <a:pPr fontAlgn="base"/>
            <a:r>
              <a:rPr lang="en-US" b="1" dirty="0" smtClean="0"/>
              <a:t>React </a:t>
            </a:r>
            <a:r>
              <a:rPr lang="en-US" b="1" dirty="0" smtClean="0"/>
              <a:t>Lifecycle</a:t>
            </a:r>
            <a:r>
              <a:rPr lang="en-US" dirty="0" smtClean="0"/>
              <a:t> is defined as the series of methods that are invoked in different stages of the component’s existence. </a:t>
            </a:r>
            <a:endParaRPr lang="en-US" dirty="0" smtClean="0"/>
          </a:p>
          <a:p>
            <a:pPr fontAlgn="base"/>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Autofit/>
          </a:bodyPr>
          <a:lstStyle/>
          <a:p>
            <a:pPr fontAlgn="base"/>
            <a:r>
              <a:rPr lang="en-US" sz="2000" b="1" dirty="0" smtClean="0">
                <a:latin typeface="Times New Roman" pitchFamily="18" charset="0"/>
                <a:cs typeface="Times New Roman" pitchFamily="18" charset="0"/>
              </a:rPr>
              <a:t>Lifecycle of React Components:</a:t>
            </a:r>
          </a:p>
          <a:p>
            <a:pPr fontAlgn="base">
              <a:buNone/>
            </a:pPr>
            <a:r>
              <a:rPr lang="en-US" sz="2000" dirty="0" smtClean="0">
                <a:latin typeface="Times New Roman" pitchFamily="18" charset="0"/>
                <a:cs typeface="Times New Roman" pitchFamily="18" charset="0"/>
              </a:rPr>
              <a:t>Each React Component go though the given Phases.</a:t>
            </a:r>
          </a:p>
          <a:p>
            <a:pPr fontAlgn="base">
              <a:buNone/>
            </a:pPr>
            <a:r>
              <a:rPr lang="en-US" sz="2000" b="1" dirty="0" smtClean="0">
                <a:latin typeface="Times New Roman" pitchFamily="18" charset="0"/>
                <a:cs typeface="Times New Roman" pitchFamily="18" charset="0"/>
              </a:rPr>
              <a:t>1. Initialization phase</a:t>
            </a:r>
          </a:p>
          <a:p>
            <a:pPr fontAlgn="base">
              <a:buNone/>
            </a:pPr>
            <a:r>
              <a:rPr lang="en-US" sz="2000" dirty="0" smtClean="0">
                <a:latin typeface="Times New Roman" pitchFamily="18" charset="0"/>
                <a:cs typeface="Times New Roman" pitchFamily="18" charset="0"/>
              </a:rPr>
              <a:t>This is the stage where the component is constructed with the given Props and default state. This is done in the constructor of a Component Class.</a:t>
            </a:r>
          </a:p>
          <a:p>
            <a:pPr fontAlgn="base">
              <a:buNone/>
            </a:pPr>
            <a:r>
              <a:rPr lang="en-US" sz="2000" b="1" dirty="0" smtClean="0">
                <a:latin typeface="Times New Roman" pitchFamily="18" charset="0"/>
                <a:cs typeface="Times New Roman" pitchFamily="18" charset="0"/>
              </a:rPr>
              <a:t>2. Mounting Phase</a:t>
            </a:r>
          </a:p>
          <a:p>
            <a:pPr fontAlgn="base">
              <a:buNone/>
            </a:pPr>
            <a:r>
              <a:rPr lang="en-US" sz="2000" dirty="0" smtClean="0">
                <a:latin typeface="Times New Roman" pitchFamily="18" charset="0"/>
                <a:cs typeface="Times New Roman" pitchFamily="18" charset="0"/>
              </a:rPr>
              <a:t>Mounting is the stage of rendering the JSX returned by the render method itself.</a:t>
            </a:r>
          </a:p>
          <a:p>
            <a:pPr fontAlgn="base">
              <a:buNone/>
            </a:pPr>
            <a:r>
              <a:rPr lang="en-US" sz="2000" b="1" dirty="0" smtClean="0">
                <a:latin typeface="Times New Roman" pitchFamily="18" charset="0"/>
                <a:cs typeface="Times New Roman" pitchFamily="18" charset="0"/>
              </a:rPr>
              <a:t>3. Updating</a:t>
            </a:r>
          </a:p>
          <a:p>
            <a:pPr fontAlgn="base">
              <a:buNone/>
            </a:pPr>
            <a:r>
              <a:rPr lang="en-US" sz="2000" dirty="0" smtClean="0">
                <a:latin typeface="Times New Roman" pitchFamily="18" charset="0"/>
                <a:cs typeface="Times New Roman" pitchFamily="18" charset="0"/>
              </a:rPr>
              <a:t>Updating is the stage when the state of a component is updated and the application is repainted.</a:t>
            </a:r>
          </a:p>
          <a:p>
            <a:pPr fontAlgn="base">
              <a:buNone/>
            </a:pPr>
            <a:r>
              <a:rPr lang="en-US" sz="2000" b="1" dirty="0" smtClean="0">
                <a:latin typeface="Times New Roman" pitchFamily="18" charset="0"/>
                <a:cs typeface="Times New Roman" pitchFamily="18" charset="0"/>
              </a:rPr>
              <a:t>4. </a:t>
            </a:r>
            <a:r>
              <a:rPr lang="en-US" sz="2000" b="1" dirty="0" err="1" smtClean="0">
                <a:latin typeface="Times New Roman" pitchFamily="18" charset="0"/>
                <a:cs typeface="Times New Roman" pitchFamily="18" charset="0"/>
              </a:rPr>
              <a:t>Unmounting</a:t>
            </a:r>
            <a:endParaRPr lang="en-US" sz="2000" b="1"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As the name suggests </a:t>
            </a:r>
            <a:r>
              <a:rPr lang="en-US" sz="2000" dirty="0" err="1" smtClean="0">
                <a:latin typeface="Times New Roman" pitchFamily="18" charset="0"/>
                <a:cs typeface="Times New Roman" pitchFamily="18" charset="0"/>
              </a:rPr>
              <a:t>Unmounting</a:t>
            </a:r>
            <a:r>
              <a:rPr lang="en-US" sz="2000" dirty="0" smtClean="0">
                <a:latin typeface="Times New Roman" pitchFamily="18" charset="0"/>
                <a:cs typeface="Times New Roman" pitchFamily="18" charset="0"/>
              </a:rPr>
              <a:t> is the final step of the component lifecycle where the component is removed from the page.</a:t>
            </a:r>
          </a:p>
          <a:p>
            <a:pPr fontAlgn="base">
              <a:buNone/>
            </a:pPr>
            <a:r>
              <a:rPr lang="en-US" sz="2000" dirty="0" smtClean="0">
                <a:latin typeface="Times New Roman" pitchFamily="18" charset="0"/>
                <a:cs typeface="Times New Roman" pitchFamily="18" charset="0"/>
              </a:rPr>
              <a:t>React provides the developers with a set of predefined functions that if present are invoked around specific events in the lifetime of the component. Developers are supposed to override the functions with the desired logic to execute accordingly.</a:t>
            </a:r>
          </a:p>
          <a:p>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Intro to React component lifecycle | by Rafael Cruz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9" name="Picture 3"/>
          <p:cNvPicPr>
            <a:picLocks noChangeAspect="1" noChangeArrowheads="1"/>
          </p:cNvPicPr>
          <p:nvPr/>
        </p:nvPicPr>
        <p:blipFill>
          <a:blip r:embed="rId2"/>
          <a:srcRect/>
          <a:stretch>
            <a:fillRect/>
          </a:stretch>
        </p:blipFill>
        <p:spPr bwMode="auto">
          <a:xfrm>
            <a:off x="0" y="228601"/>
            <a:ext cx="9182251" cy="6172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fontScale="92500" lnSpcReduction="10000"/>
          </a:bodyPr>
          <a:lstStyle/>
          <a:p>
            <a:pPr>
              <a:buNone/>
            </a:pPr>
            <a:r>
              <a:rPr lang="en-US" dirty="0"/>
              <a:t>How does React Work?</a:t>
            </a:r>
          </a:p>
          <a:p>
            <a:r>
              <a:rPr lang="en-US" dirty="0"/>
              <a:t>React creates a VIRTUAL DOM in memory.</a:t>
            </a:r>
          </a:p>
          <a:p>
            <a:r>
              <a:rPr lang="en-US" dirty="0"/>
              <a:t>Instead of manipulating the browser's DOM directly, React creates a virtual DOM in memory, where it does all the necessary manipulating, before making the changes in the browser DOM.</a:t>
            </a:r>
          </a:p>
          <a:p>
            <a:r>
              <a:rPr lang="en-US" dirty="0"/>
              <a:t>React only changes what needs to be changed!</a:t>
            </a:r>
          </a:p>
          <a:p>
            <a:r>
              <a:rPr lang="en-US" dirty="0"/>
              <a:t>React finds out what changes have been made, and changes </a:t>
            </a:r>
            <a:r>
              <a:rPr lang="en-US" b="1" dirty="0"/>
              <a:t>only</a:t>
            </a:r>
            <a:r>
              <a:rPr lang="en-US" dirty="0"/>
              <a:t> what needs to be changed.</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en-US" dirty="0" err="1" smtClean="0"/>
              <a:t>Redux</a:t>
            </a:r>
            <a:endParaRPr lang="en-US" dirty="0"/>
          </a:p>
        </p:txBody>
      </p:sp>
      <p:sp>
        <p:nvSpPr>
          <p:cNvPr id="3" name="Content Placeholder 2"/>
          <p:cNvSpPr>
            <a:spLocks noGrp="1"/>
          </p:cNvSpPr>
          <p:nvPr>
            <p:ph idx="1"/>
          </p:nvPr>
        </p:nvSpPr>
        <p:spPr>
          <a:xfrm>
            <a:off x="609600" y="1219200"/>
            <a:ext cx="8229600" cy="5257800"/>
          </a:xfrm>
        </p:spPr>
        <p:txBody>
          <a:bodyPr>
            <a:normAutofit/>
          </a:bodyPr>
          <a:lstStyle/>
          <a:p>
            <a:pPr algn="just"/>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is an open-source JavaScript library used to manage application state. React uses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for building the user interface. It was first introduced by </a:t>
            </a:r>
            <a:r>
              <a:rPr lang="en-US" sz="2000" b="1" dirty="0" smtClean="0">
                <a:latin typeface="Times New Roman" pitchFamily="18" charset="0"/>
                <a:cs typeface="Times New Roman" pitchFamily="18" charset="0"/>
              </a:rPr>
              <a:t>Dan </a:t>
            </a:r>
            <a:r>
              <a:rPr lang="en-US" sz="2000" b="1" dirty="0" err="1" smtClean="0">
                <a:latin typeface="Times New Roman" pitchFamily="18" charset="0"/>
                <a:cs typeface="Times New Roman" pitchFamily="18" charset="0"/>
              </a:rPr>
              <a:t>Abramov</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Andrew Clark</a:t>
            </a:r>
            <a:r>
              <a:rPr lang="en-US" sz="2000" dirty="0" smtClean="0">
                <a:latin typeface="Times New Roman" pitchFamily="18" charset="0"/>
                <a:cs typeface="Times New Roman" pitchFamily="18" charset="0"/>
              </a:rPr>
              <a:t> in </a:t>
            </a:r>
            <a:r>
              <a:rPr lang="en-US" sz="2000" b="1" dirty="0" smtClean="0">
                <a:latin typeface="Times New Roman" pitchFamily="18" charset="0"/>
                <a:cs typeface="Times New Roman" pitchFamily="18" charset="0"/>
              </a:rPr>
              <a:t>2015</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React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is an advanced state management library for React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It allows React components to read data from a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Store, and dispatch </a:t>
            </a:r>
            <a:r>
              <a:rPr lang="en-US" sz="2000" b="1" dirty="0" smtClean="0">
                <a:latin typeface="Times New Roman" pitchFamily="18" charset="0"/>
                <a:cs typeface="Times New Roman" pitchFamily="18" charset="0"/>
              </a:rPr>
              <a:t>Actions</a:t>
            </a:r>
            <a:r>
              <a:rPr lang="en-US" sz="2000" dirty="0" smtClean="0">
                <a:latin typeface="Times New Roman" pitchFamily="18" charset="0"/>
                <a:cs typeface="Times New Roman" pitchFamily="18" charset="0"/>
              </a:rPr>
              <a:t> to the </a:t>
            </a:r>
            <a:r>
              <a:rPr lang="en-US" sz="2000" b="1" dirty="0" smtClean="0">
                <a:latin typeface="Times New Roman" pitchFamily="18" charset="0"/>
                <a:cs typeface="Times New Roman" pitchFamily="18" charset="0"/>
              </a:rPr>
              <a:t>Store</a:t>
            </a:r>
            <a:r>
              <a:rPr lang="en-US" sz="2000" dirty="0" smtClean="0">
                <a:latin typeface="Times New Roman" pitchFamily="18" charset="0"/>
                <a:cs typeface="Times New Roman" pitchFamily="18" charset="0"/>
              </a:rPr>
              <a:t> to update data.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helps apps to scale by providing a sensible way to manage state through a unidirectional data flow model. React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is conceptually simple.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subscribes to the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store, checks to see if the data which your component wants have changed, and re-renders your component</a:t>
            </a:r>
            <a:r>
              <a:rPr lang="en-US" sz="2000" dirty="0" smtClean="0">
                <a:latin typeface="Times New Roman" pitchFamily="18" charset="0"/>
                <a:cs typeface="Times New Roman" pitchFamily="18" charset="0"/>
              </a:rPr>
              <a:t>.</a:t>
            </a:r>
          </a:p>
          <a:p>
            <a:pPr algn="just">
              <a:buNone/>
            </a:pPr>
            <a:r>
              <a:rPr lang="en-US" sz="2000" b="1" dirty="0" err="1" smtClean="0"/>
              <a:t>Redux</a:t>
            </a:r>
            <a:r>
              <a:rPr lang="en-US" sz="2000" b="1" dirty="0" smtClean="0"/>
              <a:t> Installation</a:t>
            </a:r>
          </a:p>
          <a:p>
            <a:pPr algn="just"/>
            <a:r>
              <a:rPr lang="en-US" sz="2000" b="1" dirty="0" smtClean="0"/>
              <a:t>Requirements:</a:t>
            </a:r>
            <a:r>
              <a:rPr lang="en-US" sz="2000" dirty="0" smtClean="0"/>
              <a:t> React </a:t>
            </a:r>
            <a:r>
              <a:rPr lang="en-US" sz="2000" dirty="0" err="1" smtClean="0"/>
              <a:t>Redux</a:t>
            </a:r>
            <a:r>
              <a:rPr lang="en-US" sz="2000" dirty="0" smtClean="0"/>
              <a:t> requires React 16.8.3 or later version.</a:t>
            </a:r>
          </a:p>
          <a:p>
            <a:pPr algn="just"/>
            <a:r>
              <a:rPr lang="en-US" sz="2000" dirty="0" smtClean="0"/>
              <a:t>To use React </a:t>
            </a:r>
            <a:r>
              <a:rPr lang="en-US" sz="2000" dirty="0" err="1" smtClean="0"/>
              <a:t>Redux</a:t>
            </a:r>
            <a:r>
              <a:rPr lang="en-US" sz="2000" dirty="0" smtClean="0"/>
              <a:t> with React application, you need to install the below command</a:t>
            </a:r>
            <a:r>
              <a:rPr lang="en-US" sz="2000" dirty="0" smtClean="0"/>
              <a:t>.</a:t>
            </a:r>
          </a:p>
          <a:p>
            <a:pPr lvl="1" algn="just"/>
            <a:r>
              <a:rPr lang="en-US" sz="1600" dirty="0" smtClean="0"/>
              <a:t> </a:t>
            </a:r>
            <a:r>
              <a:rPr lang="en-US" sz="1600" dirty="0" err="1" smtClean="0"/>
              <a:t>npm</a:t>
            </a:r>
            <a:r>
              <a:rPr lang="en-US" sz="1600" dirty="0" smtClean="0"/>
              <a:t> install </a:t>
            </a:r>
            <a:r>
              <a:rPr lang="en-US" sz="1600" dirty="0" err="1" smtClean="0"/>
              <a:t>redux</a:t>
            </a:r>
            <a:r>
              <a:rPr lang="en-US" sz="1600" dirty="0" smtClean="0"/>
              <a:t> react-</a:t>
            </a:r>
            <a:r>
              <a:rPr lang="en-US" sz="1600" dirty="0" err="1" smtClean="0"/>
              <a:t>redux</a:t>
            </a:r>
            <a:r>
              <a:rPr lang="en-US" sz="1600" dirty="0" smtClean="0"/>
              <a:t> --save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2033588" y="1358900"/>
            <a:ext cx="5076825" cy="41433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rmAutofit/>
          </a:bodyPr>
          <a:lstStyle/>
          <a:p>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components of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 architecture are explained below.</a:t>
            </a:r>
          </a:p>
          <a:p>
            <a:r>
              <a:rPr lang="en-US" sz="2000" b="1" dirty="0" smtClean="0">
                <a:latin typeface="Times New Roman" pitchFamily="18" charset="0"/>
                <a:cs typeface="Times New Roman" pitchFamily="18" charset="0"/>
              </a:rPr>
              <a:t>STORE:</a:t>
            </a:r>
            <a:r>
              <a:rPr lang="en-US" sz="2000" dirty="0" smtClean="0">
                <a:latin typeface="Times New Roman" pitchFamily="18" charset="0"/>
                <a:cs typeface="Times New Roman" pitchFamily="18" charset="0"/>
              </a:rPr>
              <a:t> A Store is a place where the entire state of your application lists. It manages the status of the application and has a dispatch(action) function. It is like a brain responsible for all moving parts in </a:t>
            </a:r>
            <a:r>
              <a:rPr lang="en-US" sz="2000" dirty="0" err="1" smtClean="0">
                <a:latin typeface="Times New Roman" pitchFamily="18" charset="0"/>
                <a:cs typeface="Times New Roman" pitchFamily="18" charset="0"/>
              </a:rPr>
              <a:t>Redux</a:t>
            </a:r>
            <a:r>
              <a:rPr lang="en-US" sz="2000"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ACTION:</a:t>
            </a:r>
            <a:r>
              <a:rPr lang="en-US" sz="2000" dirty="0" smtClean="0">
                <a:latin typeface="Times New Roman" pitchFamily="18" charset="0"/>
                <a:cs typeface="Times New Roman" pitchFamily="18" charset="0"/>
              </a:rPr>
              <a:t> Action is sent or dispatched from the view which are payloads that can be read by Reducers. It is a pure object created to store the information of the user's event. It includes information such as type of action, time of occurrence, location of occurrence, its coordinates, and which state it aims to change.</a:t>
            </a:r>
          </a:p>
          <a:p>
            <a:r>
              <a:rPr lang="en-US" sz="2000" b="1" dirty="0" smtClean="0">
                <a:latin typeface="Times New Roman" pitchFamily="18" charset="0"/>
                <a:cs typeface="Times New Roman" pitchFamily="18" charset="0"/>
              </a:rPr>
              <a:t>REDUCER:</a:t>
            </a:r>
            <a:r>
              <a:rPr lang="en-US" sz="2000" dirty="0" smtClean="0">
                <a:latin typeface="Times New Roman" pitchFamily="18" charset="0"/>
                <a:cs typeface="Times New Roman" pitchFamily="18" charset="0"/>
              </a:rPr>
              <a:t> Reducer read the payloads from the actions and then updates the store via the state accordingly. It is a pure function to return a new state from the initial state.</a:t>
            </a:r>
          </a:p>
          <a:p>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err="1" smtClean="0"/>
              <a:t>vs</a:t>
            </a:r>
            <a:r>
              <a:rPr lang="en-US" dirty="0" smtClean="0"/>
              <a:t> </a:t>
            </a:r>
            <a:r>
              <a:rPr lang="en-US" dirty="0" err="1" smtClean="0"/>
              <a:t>ReactJS</a:t>
            </a:r>
            <a:endParaRPr lang="en-US" dirty="0"/>
          </a:p>
        </p:txBody>
      </p:sp>
      <p:graphicFrame>
        <p:nvGraphicFramePr>
          <p:cNvPr id="5" name="Table 4"/>
          <p:cNvGraphicFramePr>
            <a:graphicFrameLocks noGrp="1"/>
          </p:cNvGraphicFramePr>
          <p:nvPr/>
        </p:nvGraphicFramePr>
        <p:xfrm>
          <a:off x="304800" y="1371600"/>
          <a:ext cx="8305800" cy="4872128"/>
        </p:xfrm>
        <a:graphic>
          <a:graphicData uri="http://schemas.openxmlformats.org/drawingml/2006/table">
            <a:tbl>
              <a:tblPr/>
              <a:tblGrid>
                <a:gridCol w="2768600"/>
                <a:gridCol w="2768600"/>
                <a:gridCol w="2768600"/>
              </a:tblGrid>
              <a:tr h="52381">
                <a:tc>
                  <a:txBody>
                    <a:bodyPr/>
                    <a:lstStyle/>
                    <a:p>
                      <a:pPr algn="l" fontAlgn="b"/>
                      <a:endParaRPr lang="en-US" sz="1100" b="0" i="0" u="none" strike="noStrike" dirty="0">
                        <a:solidFill>
                          <a:srgbClr val="000000"/>
                        </a:solidFill>
                        <a:latin typeface="Times New Roman" pitchFamily="18" charset="0"/>
                        <a:cs typeface="Times New Roman" pitchFamily="18" charset="0"/>
                      </a:endParaRPr>
                    </a:p>
                  </a:txBody>
                  <a:tcPr marL="1218" marR="1218" marT="121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212529"/>
                          </a:solidFill>
                          <a:latin typeface="Times New Roman" pitchFamily="18" charset="0"/>
                          <a:cs typeface="Times New Roman" pitchFamily="18" charset="0"/>
                        </a:rPr>
                        <a:t>Angular</a:t>
                      </a:r>
                    </a:p>
                  </a:txBody>
                  <a:tcPr marL="1218"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212529"/>
                          </a:solidFill>
                          <a:latin typeface="Times New Roman" pitchFamily="18" charset="0"/>
                          <a:cs typeface="Times New Roman" pitchFamily="18" charset="0"/>
                        </a:rPr>
                        <a:t>React</a:t>
                      </a:r>
                    </a:p>
                  </a:txBody>
                  <a:tcPr marL="1218"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446">
                <a:tc>
                  <a:txBody>
                    <a:bodyPr/>
                    <a:lstStyle/>
                    <a:p>
                      <a:pPr algn="l" fontAlgn="t"/>
                      <a:r>
                        <a:rPr lang="en-US" sz="1200" b="1" i="0" u="none" strike="noStrike">
                          <a:solidFill>
                            <a:srgbClr val="212529"/>
                          </a:solidFill>
                          <a:latin typeface="Times New Roman" pitchFamily="18" charset="0"/>
                          <a:cs typeface="Times New Roman" pitchFamily="18" charset="0"/>
                        </a:rPr>
                        <a:t>Type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Full-fledged structural framework</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JavaScript-based library</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057">
                <a:tc>
                  <a:txBody>
                    <a:bodyPr/>
                    <a:lstStyle/>
                    <a:p>
                      <a:pPr algn="l" fontAlgn="t"/>
                      <a:r>
                        <a:rPr lang="en-US" sz="1200" b="1" i="0" u="none" strike="noStrike">
                          <a:solidFill>
                            <a:srgbClr val="212529"/>
                          </a:solidFill>
                          <a:latin typeface="Times New Roman" pitchFamily="18" charset="0"/>
                          <a:cs typeface="Times New Roman" pitchFamily="18" charset="0"/>
                        </a:rPr>
                        <a:t>Purpose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Develop dynamic web apps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Build interactive UI components</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396">
                <a:tc>
                  <a:txBody>
                    <a:bodyPr/>
                    <a:lstStyle/>
                    <a:p>
                      <a:pPr algn="l" fontAlgn="t"/>
                      <a:r>
                        <a:rPr lang="en-US" sz="1200" b="1" i="0" u="none" strike="noStrike">
                          <a:solidFill>
                            <a:srgbClr val="212529"/>
                          </a:solidFill>
                          <a:latin typeface="Times New Roman" pitchFamily="18" charset="0"/>
                          <a:cs typeface="Times New Roman" pitchFamily="18" charset="0"/>
                        </a:rPr>
                        <a:t>Language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TypeScript</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JavaScript (JSX script)</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057">
                <a:tc>
                  <a:txBody>
                    <a:bodyPr/>
                    <a:lstStyle/>
                    <a:p>
                      <a:pPr algn="l" fontAlgn="t"/>
                      <a:r>
                        <a:rPr lang="en-US" sz="1200" b="1" i="0" u="none" strike="noStrike">
                          <a:solidFill>
                            <a:srgbClr val="212529"/>
                          </a:solidFill>
                          <a:latin typeface="Times New Roman" pitchFamily="18" charset="0"/>
                          <a:cs typeface="Times New Roman" pitchFamily="18" charset="0"/>
                        </a:rPr>
                        <a:t>Developed and maintained by</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Google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Meta and community</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390">
                <a:tc>
                  <a:txBody>
                    <a:bodyPr/>
                    <a:lstStyle/>
                    <a:p>
                      <a:pPr algn="l" fontAlgn="t"/>
                      <a:r>
                        <a:rPr lang="en-US" sz="1200" b="1" i="0" u="none" strike="noStrike">
                          <a:solidFill>
                            <a:srgbClr val="212529"/>
                          </a:solidFill>
                          <a:latin typeface="Times New Roman" pitchFamily="18" charset="0"/>
                          <a:cs typeface="Times New Roman" pitchFamily="18" charset="0"/>
                        </a:rPr>
                        <a:t>Front-end development approach</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Extends the functionality of HTML, prefers client-side rendering</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Uses XML-like syntax called JSX, slight preference for server-side rendering</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fontAlgn="t"/>
                      <a:r>
                        <a:rPr lang="en-US" sz="1200" b="1" i="0" u="none" strike="noStrike">
                          <a:solidFill>
                            <a:srgbClr val="212529"/>
                          </a:solidFill>
                          <a:latin typeface="Times New Roman" pitchFamily="18" charset="0"/>
                          <a:cs typeface="Times New Roman" pitchFamily="18" charset="0"/>
                        </a:rPr>
                        <a:t>DOM</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Real</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Virtual</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568">
                <a:tc>
                  <a:txBody>
                    <a:bodyPr/>
                    <a:lstStyle/>
                    <a:p>
                      <a:pPr algn="l" fontAlgn="t"/>
                      <a:r>
                        <a:rPr lang="en-US" sz="1200" b="1" i="0" u="none" strike="noStrike">
                          <a:solidFill>
                            <a:srgbClr val="212529"/>
                          </a:solidFill>
                          <a:latin typeface="Times New Roman" pitchFamily="18" charset="0"/>
                          <a:cs typeface="Times New Roman" pitchFamily="18" charset="0"/>
                        </a:rPr>
                        <a:t>Performance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High</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Relatively high (since virtual DOM renders updates much faster &amp; ensures fast runtime performance)</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23">
                <a:tc>
                  <a:txBody>
                    <a:bodyPr/>
                    <a:lstStyle/>
                    <a:p>
                      <a:pPr algn="l" fontAlgn="t"/>
                      <a:r>
                        <a:rPr lang="en-US" sz="1200" b="1" i="0" u="none" strike="noStrike">
                          <a:solidFill>
                            <a:srgbClr val="212529"/>
                          </a:solidFill>
                          <a:latin typeface="Times New Roman" pitchFamily="18" charset="0"/>
                          <a:cs typeface="Times New Roman" pitchFamily="18" charset="0"/>
                        </a:rPr>
                        <a:t>Dynamic UI binding</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UI binding at plain object or property level</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Direct linking of states to the UI</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64">
                <a:tc>
                  <a:txBody>
                    <a:bodyPr/>
                    <a:lstStyle/>
                    <a:p>
                      <a:pPr algn="l" fontAlgn="t"/>
                      <a:r>
                        <a:rPr lang="en-US" sz="1200" b="1" i="0" u="none" strike="noStrike">
                          <a:solidFill>
                            <a:srgbClr val="212529"/>
                          </a:solidFill>
                          <a:latin typeface="Times New Roman" pitchFamily="18" charset="0"/>
                          <a:cs typeface="Times New Roman" pitchFamily="18" charset="0"/>
                        </a:rPr>
                        <a:t>App structure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Fixed and complex platform, component-based framework</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Flexible, component-based</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892">
                <a:tc>
                  <a:txBody>
                    <a:bodyPr/>
                    <a:lstStyle/>
                    <a:p>
                      <a:pPr algn="l" fontAlgn="t"/>
                      <a:r>
                        <a:rPr lang="en-US" sz="1200" b="1" i="0" u="none" strike="noStrike">
                          <a:solidFill>
                            <a:srgbClr val="212529"/>
                          </a:solidFill>
                          <a:latin typeface="Times New Roman" pitchFamily="18" charset="0"/>
                          <a:cs typeface="Times New Roman" pitchFamily="18" charset="0"/>
                        </a:rPr>
                        <a:t>Data binding</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Two-way</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One-way</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05">
                <a:tc>
                  <a:txBody>
                    <a:bodyPr/>
                    <a:lstStyle/>
                    <a:p>
                      <a:pPr algn="l" fontAlgn="t"/>
                      <a:r>
                        <a:rPr lang="en-US" sz="1200" b="1" i="0" u="none" strike="noStrike">
                          <a:solidFill>
                            <a:srgbClr val="212529"/>
                          </a:solidFill>
                          <a:latin typeface="Times New Roman" pitchFamily="18" charset="0"/>
                          <a:cs typeface="Times New Roman" pitchFamily="18" charset="0"/>
                        </a:rPr>
                        <a:t>Dependency injection</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Supports dependency injection, allowing for separate lifecycles for different stores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Does not fully enable dependency injection, because each component has its own global state</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057">
                <a:tc>
                  <a:txBody>
                    <a:bodyPr/>
                    <a:lstStyle/>
                    <a:p>
                      <a:pPr algn="l" fontAlgn="t"/>
                      <a:r>
                        <a:rPr lang="en-US" sz="1200" b="1" i="0" u="none" strike="noStrike">
                          <a:solidFill>
                            <a:srgbClr val="212529"/>
                          </a:solidFill>
                          <a:latin typeface="Times New Roman" pitchFamily="18" charset="0"/>
                          <a:cs typeface="Times New Roman" pitchFamily="18" charset="0"/>
                        </a:rPr>
                        <a:t>Learning curve</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Can be steep for beginners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Relatively small</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892">
                <a:tc>
                  <a:txBody>
                    <a:bodyPr/>
                    <a:lstStyle/>
                    <a:p>
                      <a:pPr algn="l" fontAlgn="t"/>
                      <a:r>
                        <a:rPr lang="en-US" sz="1200" b="1" i="0" u="none" strike="noStrike">
                          <a:solidFill>
                            <a:srgbClr val="212529"/>
                          </a:solidFill>
                          <a:latin typeface="Times New Roman" pitchFamily="18" charset="0"/>
                          <a:cs typeface="Times New Roman" pitchFamily="18" charset="0"/>
                        </a:rPr>
                        <a:t>GitHub stars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86.7k</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203k</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657">
                <a:tc>
                  <a:txBody>
                    <a:bodyPr/>
                    <a:lstStyle/>
                    <a:p>
                      <a:pPr algn="l" fontAlgn="t"/>
                      <a:r>
                        <a:rPr lang="en-US" sz="1200" b="1" i="0" u="none" strike="noStrike" dirty="0">
                          <a:solidFill>
                            <a:srgbClr val="212529"/>
                          </a:solidFill>
                          <a:latin typeface="Times New Roman" pitchFamily="18" charset="0"/>
                          <a:cs typeface="Times New Roman" pitchFamily="18" charset="0"/>
                        </a:rPr>
                        <a:t>Ideal use cases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212529"/>
                          </a:solidFill>
                          <a:latin typeface="Times New Roman" pitchFamily="18" charset="0"/>
                          <a:cs typeface="Times New Roman" pitchFamily="18" charset="0"/>
                        </a:rPr>
                        <a:t>Develop complex enterprise apps, progressive and single-page web apps and websites</a:t>
                      </a:r>
                    </a:p>
                  </a:txBody>
                  <a:tcPr marL="21927" marR="1218" marT="24363" marB="24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212529"/>
                          </a:solidFill>
                          <a:latin typeface="Times New Roman" pitchFamily="18" charset="0"/>
                          <a:cs typeface="Times New Roman" pitchFamily="18" charset="0"/>
                        </a:rPr>
                        <a:t>Modern and large web apps with frequently variable data, natively-rendered hybrid apps for Android and </a:t>
                      </a:r>
                      <a:r>
                        <a:rPr lang="en-US" sz="1200" b="0" i="0" u="none" strike="noStrike" dirty="0" err="1">
                          <a:solidFill>
                            <a:srgbClr val="212529"/>
                          </a:solidFill>
                          <a:latin typeface="Times New Roman" pitchFamily="18" charset="0"/>
                          <a:cs typeface="Times New Roman" pitchFamily="18" charset="0"/>
                        </a:rPr>
                        <a:t>iOS</a:t>
                      </a:r>
                      <a:r>
                        <a:rPr lang="en-US" sz="1200" b="0" i="0" u="none" strike="noStrike" dirty="0">
                          <a:solidFill>
                            <a:srgbClr val="212529"/>
                          </a:solidFill>
                          <a:latin typeface="Times New Roman" pitchFamily="18" charset="0"/>
                          <a:cs typeface="Times New Roman" pitchFamily="18" charset="0"/>
                        </a:rPr>
                        <a:t> devices</a:t>
                      </a:r>
                    </a:p>
                  </a:txBody>
                  <a:tcPr marL="21927" marR="1218" marT="121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Current </a:t>
            </a:r>
            <a:r>
              <a:rPr lang="en-US" dirty="0"/>
              <a:t>version of React.JS is V18.0.0 (April 2022).</a:t>
            </a:r>
          </a:p>
          <a:p>
            <a:r>
              <a:rPr lang="en-US" dirty="0"/>
              <a:t>Initial Release to the Public (V0.3.0) was in July 2013.</a:t>
            </a:r>
          </a:p>
          <a:p>
            <a:r>
              <a:rPr lang="en-US" dirty="0"/>
              <a:t>React.JS was first used in 2011 for </a:t>
            </a:r>
            <a:r>
              <a:rPr lang="en-US" dirty="0" err="1"/>
              <a:t>Facebook's</a:t>
            </a:r>
            <a:r>
              <a:rPr lang="en-US" dirty="0"/>
              <a:t> Newsfeed feature.</a:t>
            </a:r>
          </a:p>
          <a:p>
            <a:r>
              <a:rPr lang="en-US" dirty="0" err="1"/>
              <a:t>Facebook</a:t>
            </a:r>
            <a:r>
              <a:rPr lang="en-US" dirty="0"/>
              <a:t> Software Engineer, Jordan </a:t>
            </a:r>
            <a:r>
              <a:rPr lang="en-US" dirty="0" err="1"/>
              <a:t>Walke</a:t>
            </a:r>
            <a:r>
              <a:rPr lang="en-US" dirty="0"/>
              <a:t>, created it.</a:t>
            </a:r>
          </a:p>
          <a:p>
            <a:r>
              <a:rPr lang="en-US" dirty="0"/>
              <a:t>Current version of create-react-app is v5.0.1 (April 2022).</a:t>
            </a:r>
          </a:p>
          <a:p>
            <a:r>
              <a:rPr lang="en-US" dirty="0"/>
              <a:t>create-react-app includes built tools such as </a:t>
            </a:r>
            <a:r>
              <a:rPr lang="en-US" dirty="0" err="1"/>
              <a:t>webpack</a:t>
            </a:r>
            <a:r>
              <a:rPr lang="en-US" dirty="0"/>
              <a:t>, Babel, and </a:t>
            </a:r>
            <a:r>
              <a:rPr lang="en-US" dirty="0" err="1"/>
              <a:t>ESLint</a:t>
            </a: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Install React JS</a:t>
            </a:r>
            <a:endParaRPr lang="en-US" dirty="0"/>
          </a:p>
        </p:txBody>
      </p:sp>
      <p:sp>
        <p:nvSpPr>
          <p:cNvPr id="3" name="Content Placeholder 2"/>
          <p:cNvSpPr>
            <a:spLocks noGrp="1"/>
          </p:cNvSpPr>
          <p:nvPr>
            <p:ph idx="1"/>
          </p:nvPr>
        </p:nvSpPr>
        <p:spPr>
          <a:xfrm>
            <a:off x="381000" y="1143000"/>
            <a:ext cx="8229600" cy="5181600"/>
          </a:xfrm>
        </p:spPr>
        <p:txBody>
          <a:bodyPr>
            <a:normAutofit fontScale="92500" lnSpcReduction="10000"/>
          </a:bodyPr>
          <a:lstStyle/>
          <a:p>
            <a:r>
              <a:rPr lang="en-US" dirty="0" smtClean="0"/>
              <a:t>First Install Node.js.</a:t>
            </a:r>
          </a:p>
          <a:p>
            <a:r>
              <a:rPr lang="en-US" dirty="0" smtClean="0"/>
              <a:t>Open the command prompt</a:t>
            </a:r>
          </a:p>
          <a:p>
            <a:r>
              <a:rPr lang="en-US" dirty="0" smtClean="0"/>
              <a:t>Check the version of Node.js</a:t>
            </a:r>
          </a:p>
          <a:p>
            <a:pPr lvl="1"/>
            <a:r>
              <a:rPr lang="en-US" dirty="0"/>
              <a:t>n</a:t>
            </a:r>
            <a:r>
              <a:rPr lang="en-US" dirty="0" smtClean="0"/>
              <a:t>ode -v </a:t>
            </a:r>
          </a:p>
          <a:p>
            <a:r>
              <a:rPr lang="en-US" dirty="0" smtClean="0"/>
              <a:t>To create and setup everything to run a react application, use create-react-app and </a:t>
            </a:r>
            <a:r>
              <a:rPr lang="en-US" dirty="0" err="1" smtClean="0"/>
              <a:t>npx</a:t>
            </a:r>
            <a:endParaRPr lang="en-US" dirty="0" smtClean="0"/>
          </a:p>
          <a:p>
            <a:pPr lvl="1"/>
            <a:r>
              <a:rPr lang="en-US" dirty="0" err="1"/>
              <a:t>n</a:t>
            </a:r>
            <a:r>
              <a:rPr lang="en-US" dirty="0" err="1" smtClean="0"/>
              <a:t>px</a:t>
            </a:r>
            <a:r>
              <a:rPr lang="en-US" dirty="0" smtClean="0"/>
              <a:t> create-react-app react-app</a:t>
            </a:r>
          </a:p>
          <a:p>
            <a:r>
              <a:rPr lang="en-US" dirty="0" smtClean="0"/>
              <a:t>Navigate to react-app</a:t>
            </a:r>
          </a:p>
          <a:p>
            <a:pPr lvl="1"/>
            <a:r>
              <a:rPr lang="en-US" dirty="0" err="1" smtClean="0"/>
              <a:t>cd</a:t>
            </a:r>
            <a:r>
              <a:rPr lang="en-US" dirty="0" smtClean="0"/>
              <a:t> react-app </a:t>
            </a:r>
          </a:p>
          <a:p>
            <a:r>
              <a:rPr lang="en-US" dirty="0" smtClean="0"/>
              <a:t>Run the command to run react application</a:t>
            </a:r>
          </a:p>
          <a:p>
            <a:pPr lvl="1"/>
            <a:r>
              <a:rPr lang="en-US" dirty="0" err="1"/>
              <a:t>n</a:t>
            </a:r>
            <a:r>
              <a:rPr lang="en-US" dirty="0" err="1" smtClean="0"/>
              <a:t>pm</a:t>
            </a:r>
            <a:r>
              <a:rPr lang="en-US" dirty="0" smtClean="0"/>
              <a:t> start</a:t>
            </a:r>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65225" y="920750"/>
            <a:ext cx="6811963" cy="50196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React</a:t>
            </a:r>
            <a:endParaRPr lang="en-US" dirty="0"/>
          </a:p>
        </p:txBody>
      </p:sp>
      <p:sp>
        <p:nvSpPr>
          <p:cNvPr id="3" name="Content Placeholder 2"/>
          <p:cNvSpPr>
            <a:spLocks noGrp="1"/>
          </p:cNvSpPr>
          <p:nvPr>
            <p:ph idx="1"/>
          </p:nvPr>
        </p:nvSpPr>
        <p:spPr/>
        <p:txBody>
          <a:bodyPr/>
          <a:lstStyle/>
          <a:p>
            <a:r>
              <a:rPr lang="en-US" dirty="0" smtClean="0"/>
              <a:t>Run the command in the command prompt</a:t>
            </a:r>
          </a:p>
          <a:p>
            <a:pPr lvl="1"/>
            <a:r>
              <a:rPr lang="en-US" dirty="0" err="1"/>
              <a:t>n</a:t>
            </a:r>
            <a:r>
              <a:rPr lang="en-US" dirty="0" err="1" smtClean="0"/>
              <a:t>pm</a:t>
            </a:r>
            <a:r>
              <a:rPr lang="en-US" dirty="0" smtClean="0"/>
              <a:t> install </a:t>
            </a:r>
            <a:r>
              <a:rPr lang="en-US" dirty="0" err="1" smtClean="0"/>
              <a:t>react@latest</a:t>
            </a:r>
            <a:r>
              <a:rPr lang="en-US" dirty="0" smtClean="0"/>
              <a:t> react-</a:t>
            </a:r>
            <a:r>
              <a:rPr lang="en-US" dirty="0" err="1" smtClean="0"/>
              <a:t>dom@latest</a:t>
            </a:r>
            <a:endParaRPr lang="en-US" dirty="0" smtClean="0"/>
          </a:p>
        </p:txBody>
      </p:sp>
      <p:pic>
        <p:nvPicPr>
          <p:cNvPr id="2051" name="Picture 3"/>
          <p:cNvPicPr>
            <a:picLocks noChangeAspect="1" noChangeArrowheads="1"/>
          </p:cNvPicPr>
          <p:nvPr/>
        </p:nvPicPr>
        <p:blipFill>
          <a:blip r:embed="rId2"/>
          <a:srcRect/>
          <a:stretch>
            <a:fillRect/>
          </a:stretch>
        </p:blipFill>
        <p:spPr bwMode="auto">
          <a:xfrm>
            <a:off x="381000" y="3124200"/>
            <a:ext cx="8382000" cy="31286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create-react-app</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3000" dirty="0">
                <a:latin typeface="Times New Roman" pitchFamily="18" charset="0"/>
                <a:cs typeface="Times New Roman" pitchFamily="18" charset="0"/>
              </a:rPr>
              <a:t>Create React App is a comfortable environment for </a:t>
            </a:r>
            <a:r>
              <a:rPr lang="en-US" sz="3000" b="1" dirty="0">
                <a:latin typeface="Times New Roman" pitchFamily="18" charset="0"/>
                <a:cs typeface="Times New Roman" pitchFamily="18" charset="0"/>
              </a:rPr>
              <a:t>learning React</a:t>
            </a:r>
            <a:r>
              <a:rPr lang="en-US" sz="3000" dirty="0">
                <a:latin typeface="Times New Roman" pitchFamily="18" charset="0"/>
                <a:cs typeface="Times New Roman" pitchFamily="18" charset="0"/>
              </a:rPr>
              <a:t>, and is the best way to start building </a:t>
            </a:r>
            <a:r>
              <a:rPr lang="en-US" sz="3000" b="1" dirty="0">
                <a:latin typeface="Times New Roman" pitchFamily="18" charset="0"/>
                <a:cs typeface="Times New Roman" pitchFamily="18" charset="0"/>
              </a:rPr>
              <a:t>a new single-page application</a:t>
            </a:r>
            <a:r>
              <a:rPr lang="en-US" sz="3000" dirty="0">
                <a:latin typeface="Times New Roman" pitchFamily="18" charset="0"/>
                <a:cs typeface="Times New Roman" pitchFamily="18" charset="0"/>
              </a:rPr>
              <a:t> in React.</a:t>
            </a:r>
          </a:p>
          <a:p>
            <a:pPr algn="just"/>
            <a:r>
              <a:rPr lang="en-US" sz="3000" dirty="0">
                <a:latin typeface="Times New Roman" pitchFamily="18" charset="0"/>
                <a:cs typeface="Times New Roman" pitchFamily="18" charset="0"/>
              </a:rPr>
              <a:t>It sets up your development environment so that you can use the latest JavaScript features, provides a nice developer experience, and optimizes your app for production</a:t>
            </a:r>
            <a:r>
              <a:rPr lang="en-US" sz="3000" dirty="0" smtClean="0">
                <a:latin typeface="Times New Roman" pitchFamily="18" charset="0"/>
                <a:cs typeface="Times New Roman" pitchFamily="18" charset="0"/>
              </a:rPr>
              <a:t>.</a:t>
            </a:r>
          </a:p>
          <a:p>
            <a:pPr algn="just"/>
            <a:r>
              <a:rPr lang="en-US" sz="3000" dirty="0">
                <a:latin typeface="Times New Roman" pitchFamily="18" charset="0"/>
                <a:cs typeface="Times New Roman" pitchFamily="18" charset="0"/>
              </a:rPr>
              <a:t>Create React App doesn’t handle backend logic or databases; it just creates a frontend build pipeline, so you can use it with any backend you want.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 y="228599"/>
            <a:ext cx="8915399" cy="66294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1187</Words>
  <Application>Microsoft Office PowerPoint</Application>
  <PresentationFormat>On-screen Show (4:3)</PresentationFormat>
  <Paragraphs>221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 5</vt:lpstr>
      <vt:lpstr>Introduction</vt:lpstr>
      <vt:lpstr>Slide 3</vt:lpstr>
      <vt:lpstr>History</vt:lpstr>
      <vt:lpstr>Install React JS</vt:lpstr>
      <vt:lpstr>Slide 6</vt:lpstr>
      <vt:lpstr>Upgrade React</vt:lpstr>
      <vt:lpstr>create-react-app</vt:lpstr>
      <vt:lpstr>Slide 9</vt:lpstr>
      <vt:lpstr>Slide 10</vt:lpstr>
      <vt:lpstr>Slide 11</vt:lpstr>
      <vt:lpstr>Slide 12</vt:lpstr>
      <vt:lpstr>Slide 13</vt:lpstr>
      <vt:lpstr>Code Explanation</vt:lpstr>
      <vt:lpstr>Slide 15</vt:lpstr>
      <vt:lpstr>Slide 16</vt:lpstr>
      <vt:lpstr>React Component</vt:lpstr>
      <vt:lpstr>Slide 18</vt:lpstr>
      <vt:lpstr>Slide 19</vt:lpstr>
      <vt:lpstr>Slide 20</vt:lpstr>
      <vt:lpstr>Slide 21</vt:lpstr>
      <vt:lpstr>Slide 22</vt:lpstr>
      <vt:lpstr>Slide 23</vt:lpstr>
      <vt:lpstr>React Forms</vt:lpstr>
      <vt:lpstr>Slide 25</vt:lpstr>
      <vt:lpstr>Slide 26</vt:lpstr>
      <vt:lpstr>Component Life Cycle</vt:lpstr>
      <vt:lpstr>Slide 28</vt:lpstr>
      <vt:lpstr>Slide 29</vt:lpstr>
      <vt:lpstr>React Redux</vt:lpstr>
      <vt:lpstr>Slide 31</vt:lpstr>
      <vt:lpstr>Slide 32</vt:lpstr>
      <vt:lpstr>Angular vs ReactJS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student</dc:creator>
  <cp:lastModifiedBy>student</cp:lastModifiedBy>
  <cp:revision>38</cp:revision>
  <dcterms:created xsi:type="dcterms:W3CDTF">2024-06-05T08:06:50Z</dcterms:created>
  <dcterms:modified xsi:type="dcterms:W3CDTF">2024-06-06T10:23:42Z</dcterms:modified>
</cp:coreProperties>
</file>