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518" r:id="rId4"/>
    <p:sldId id="512" r:id="rId5"/>
    <p:sldId id="513" r:id="rId6"/>
    <p:sldId id="519" r:id="rId7"/>
    <p:sldId id="515" r:id="rId8"/>
    <p:sldId id="520" r:id="rId9"/>
    <p:sldId id="514" r:id="rId10"/>
    <p:sldId id="516" r:id="rId11"/>
    <p:sldId id="517" r:id="rId12"/>
    <p:sldId id="521" r:id="rId13"/>
    <p:sldId id="522" r:id="rId14"/>
    <p:sldId id="267" r:id="rId15"/>
    <p:sldId id="523" r:id="rId16"/>
    <p:sldId id="524" r:id="rId17"/>
    <p:sldId id="538" r:id="rId18"/>
    <p:sldId id="525" r:id="rId19"/>
    <p:sldId id="526" r:id="rId20"/>
    <p:sldId id="527" r:id="rId21"/>
    <p:sldId id="528" r:id="rId22"/>
    <p:sldId id="529" r:id="rId23"/>
    <p:sldId id="530" r:id="rId24"/>
    <p:sldId id="531" r:id="rId25"/>
    <p:sldId id="532" r:id="rId26"/>
    <p:sldId id="536" r:id="rId27"/>
    <p:sldId id="534" r:id="rId28"/>
    <p:sldId id="535" r:id="rId29"/>
    <p:sldId id="271" r:id="rId30"/>
    <p:sldId id="274" r:id="rId31"/>
    <p:sldId id="539" r:id="rId32"/>
    <p:sldId id="537" r:id="rId33"/>
    <p:sldId id="540" r:id="rId34"/>
    <p:sldId id="541" r:id="rId35"/>
    <p:sldId id="542" r:id="rId36"/>
    <p:sldId id="547" r:id="rId37"/>
    <p:sldId id="548" r:id="rId38"/>
    <p:sldId id="546" r:id="rId39"/>
    <p:sldId id="543" r:id="rId40"/>
    <p:sldId id="544" r:id="rId41"/>
    <p:sldId id="545" r:id="rId42"/>
    <p:sldId id="550" r:id="rId43"/>
    <p:sldId id="549" r:id="rId44"/>
    <p:sldId id="551" r:id="rId45"/>
    <p:sldId id="552" r:id="rId46"/>
    <p:sldId id="553" r:id="rId47"/>
    <p:sldId id="554" r:id="rId48"/>
    <p:sldId id="555" r:id="rId49"/>
    <p:sldId id="556" r:id="rId50"/>
    <p:sldId id="558" r:id="rId51"/>
    <p:sldId id="55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982" autoAdjust="0"/>
    <p:restoredTop sz="94660"/>
  </p:normalViewPr>
  <p:slideViewPr>
    <p:cSldViewPr>
      <p:cViewPr varScale="1">
        <p:scale>
          <a:sx n="65" d="100"/>
          <a:sy n="65" d="100"/>
        </p:scale>
        <p:origin x="18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5/10/2022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5/10/2022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hyperlink" Target="https://www.geeksforgeeks.org/what-is-a-git-repositor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estproject.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itlab.com/ee/user/project/labels.html" TargetMode="External"/><Relationship Id="rId2" Type="http://schemas.openxmlformats.org/officeDocument/2006/relationships/hyperlink" Target="https://docs.gitlab.com/ee/user/mark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gitlab.com/ee/ci/test_cases/#view-a-test-ca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findbugs.sourceforge.net/" TargetMode="External"/><Relationship Id="rId2" Type="http://schemas.openxmlformats.org/officeDocument/2006/relationships/hyperlink" Target="http://www.gnu.org/licenses/lgpl.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h3xstream.github.io/find-sec-bugs/" TargetMode="External"/><Relationship Id="rId3" Type="http://schemas.openxmlformats.org/officeDocument/2006/relationships/hyperlink" Target="http://spotbugs.readthedocs.io/en/latest/maven.html" TargetMode="External"/><Relationship Id="rId7" Type="http://schemas.openxmlformats.org/officeDocument/2006/relationships/hyperlink" Target="http://fb-contrib.sourceforge.net/" TargetMode="External"/><Relationship Id="rId2" Type="http://schemas.openxmlformats.org/officeDocument/2006/relationships/hyperlink" Target="http://spotbugs.readthedocs.io/en/latest/ant.html" TargetMode="External"/><Relationship Id="rId1" Type="http://schemas.openxmlformats.org/officeDocument/2006/relationships/slideLayout" Target="../slideLayouts/slideLayout7.xml"/><Relationship Id="rId6" Type="http://schemas.openxmlformats.org/officeDocument/2006/relationships/hyperlink" Target="https://github.com/m2e-code-quality/m2e-code-quality/" TargetMode="External"/><Relationship Id="rId5" Type="http://schemas.openxmlformats.org/officeDocument/2006/relationships/hyperlink" Target="http://spotbugs.readthedocs.io/en/latest/eclipse.html" TargetMode="External"/><Relationship Id="rId4" Type="http://schemas.openxmlformats.org/officeDocument/2006/relationships/hyperlink" Target="http://spotbugs.readthedocs.io/en/latest/gradle.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devcenter.heroku.com/articles/heroku-cli#install-the-heroku-cl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heroku/heroku-repo"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- 5</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a:t>
            </a:r>
            <a:r>
              <a:rPr lang="en-US" dirty="0" smtClean="0"/>
              <a:t/>
            </a:r>
            <a:br>
              <a:rPr lang="en-US" dirty="0" smtClean="0"/>
            </a:br>
            <a:endParaRPr lang="en-US" dirty="0"/>
          </a:p>
        </p:txBody>
      </p:sp>
      <p:pic>
        <p:nvPicPr>
          <p:cNvPr id="2050" name="Picture 2" descr="C:\Users\student\Desktop\git-benefits.png"/>
          <p:cNvPicPr>
            <a:picLocks noGrp="1" noChangeAspect="1" noChangeArrowheads="1"/>
          </p:cNvPicPr>
          <p:nvPr>
            <p:ph idx="1"/>
          </p:nvPr>
        </p:nvPicPr>
        <p:blipFill>
          <a:blip r:embed="rId2"/>
          <a:srcRect/>
          <a:stretch>
            <a:fillRect/>
          </a:stretch>
        </p:blipFill>
        <p:spPr bwMode="auto">
          <a:xfrm>
            <a:off x="2190417" y="2133360"/>
            <a:ext cx="4763165" cy="342947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b="1" dirty="0" smtClean="0"/>
              <a:t>Saves Time</a:t>
            </a:r>
            <a:r>
              <a:rPr lang="en-US" dirty="0" smtClean="0"/>
              <a:t/>
            </a:r>
            <a:br>
              <a:rPr lang="en-US" dirty="0" smtClean="0"/>
            </a:br>
            <a:r>
              <a:rPr lang="en-US" dirty="0" err="1" smtClean="0"/>
              <a:t>Git</a:t>
            </a:r>
            <a:r>
              <a:rPr lang="en-US" dirty="0" smtClean="0"/>
              <a:t> is lightning fast technology. Each command takes only a few seconds to execute so we can save a lot of time as compared to login to a </a:t>
            </a:r>
            <a:r>
              <a:rPr lang="en-US" dirty="0" err="1" smtClean="0"/>
              <a:t>GitHub</a:t>
            </a:r>
            <a:r>
              <a:rPr lang="en-US" dirty="0" smtClean="0"/>
              <a:t> account and find out its features.</a:t>
            </a:r>
          </a:p>
          <a:p>
            <a:r>
              <a:rPr lang="en-US" b="1" dirty="0" smtClean="0"/>
              <a:t>Offline Working</a:t>
            </a:r>
            <a:r>
              <a:rPr lang="en-US" dirty="0" smtClean="0"/>
              <a:t/>
            </a:r>
            <a:br>
              <a:rPr lang="en-US" dirty="0" smtClean="0"/>
            </a:br>
            <a:r>
              <a:rPr lang="en-US" dirty="0" smtClean="0"/>
              <a:t>One of the most important benefits of </a:t>
            </a:r>
            <a:r>
              <a:rPr lang="en-US" dirty="0" err="1" smtClean="0"/>
              <a:t>Git</a:t>
            </a:r>
            <a:r>
              <a:rPr lang="en-US" dirty="0" smtClean="0"/>
              <a:t> is that it supports </a:t>
            </a:r>
            <a:r>
              <a:rPr lang="en-US" b="1" dirty="0" smtClean="0"/>
              <a:t>offline working</a:t>
            </a:r>
            <a:r>
              <a:rPr lang="en-US" dirty="0" smtClean="0"/>
              <a:t>. If we are facing internet connectivity issues, it will not affect our work. In </a:t>
            </a:r>
            <a:r>
              <a:rPr lang="en-US" dirty="0" err="1" smtClean="0"/>
              <a:t>Git</a:t>
            </a:r>
            <a:r>
              <a:rPr lang="en-US" dirty="0" smtClean="0"/>
              <a:t>, we can do almost everything locally. Comparatively, other CVS like SVN is limited and prefer the connection with the central repository.</a:t>
            </a:r>
          </a:p>
          <a:p>
            <a:r>
              <a:rPr lang="en-US" b="1" dirty="0" smtClean="0"/>
              <a:t>Undo Mistakes</a:t>
            </a:r>
            <a:r>
              <a:rPr lang="en-US" dirty="0" smtClean="0"/>
              <a:t/>
            </a:r>
            <a:br>
              <a:rPr lang="en-US" dirty="0" smtClean="0"/>
            </a:br>
            <a:r>
              <a:rPr lang="en-US" dirty="0" smtClean="0"/>
              <a:t>One additional benefit of </a:t>
            </a:r>
            <a:r>
              <a:rPr lang="en-US" dirty="0" err="1" smtClean="0"/>
              <a:t>Git</a:t>
            </a:r>
            <a:r>
              <a:rPr lang="en-US" dirty="0" smtClean="0"/>
              <a:t> is we can </a:t>
            </a:r>
            <a:r>
              <a:rPr lang="en-US" b="1" dirty="0" smtClean="0"/>
              <a:t>Undo</a:t>
            </a:r>
            <a:r>
              <a:rPr lang="en-US" dirty="0" smtClean="0"/>
              <a:t> mistakes. Sometimes the undo can be a savior option for us. </a:t>
            </a:r>
            <a:r>
              <a:rPr lang="en-US" dirty="0" err="1" smtClean="0"/>
              <a:t>Git</a:t>
            </a:r>
            <a:r>
              <a:rPr lang="en-US" dirty="0" smtClean="0"/>
              <a:t> provides the undo option for almost everything.</a:t>
            </a:r>
          </a:p>
          <a:p>
            <a:r>
              <a:rPr lang="en-US" b="1" dirty="0" smtClean="0"/>
              <a:t>Track the Changes</a:t>
            </a:r>
            <a:r>
              <a:rPr lang="en-US" dirty="0" smtClean="0"/>
              <a:t/>
            </a:r>
            <a:br>
              <a:rPr lang="en-US" dirty="0" smtClean="0"/>
            </a:br>
            <a:r>
              <a:rPr lang="en-US" dirty="0" err="1" smtClean="0"/>
              <a:t>Git</a:t>
            </a:r>
            <a:r>
              <a:rPr lang="en-US" dirty="0" smtClean="0"/>
              <a: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Why </a:t>
            </a:r>
            <a:r>
              <a:rPr lang="en-US" dirty="0" err="1" smtClean="0"/>
              <a:t>Git</a:t>
            </a:r>
            <a:r>
              <a:rPr lang="en-US" dirty="0" smtClean="0"/>
              <a:t>?</a:t>
            </a:r>
            <a:br>
              <a:rPr lang="en-US" dirty="0" smtClean="0"/>
            </a:br>
            <a:endParaRPr lang="en-US" dirty="0"/>
          </a:p>
        </p:txBody>
      </p:sp>
      <p:pic>
        <p:nvPicPr>
          <p:cNvPr id="2050" name="Picture 2" descr="C:\Users\student\Desktop\why-git.png"/>
          <p:cNvPicPr>
            <a:picLocks noGrp="1" noChangeAspect="1" noChangeArrowheads="1"/>
          </p:cNvPicPr>
          <p:nvPr>
            <p:ph idx="1"/>
          </p:nvPr>
        </p:nvPicPr>
        <p:blipFill>
          <a:blip r:embed="rId2"/>
          <a:srcRect/>
          <a:stretch>
            <a:fillRect/>
          </a:stretch>
        </p:blipFill>
        <p:spPr bwMode="auto">
          <a:xfrm>
            <a:off x="1143000" y="1447800"/>
            <a:ext cx="6744099" cy="476316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55000" lnSpcReduction="20000"/>
          </a:bodyPr>
          <a:lstStyle/>
          <a:p>
            <a:endParaRPr lang="en-US" b="1" dirty="0" smtClean="0"/>
          </a:p>
          <a:p>
            <a:r>
              <a:rPr lang="en-US" sz="2800" dirty="0" smtClean="0"/>
              <a:t>Over 70% of developers use </a:t>
            </a:r>
            <a:r>
              <a:rPr lang="en-US" sz="2800" dirty="0" err="1" smtClean="0"/>
              <a:t>Git</a:t>
            </a:r>
            <a:r>
              <a:rPr lang="en-US" sz="2800" dirty="0" smtClean="0"/>
              <a:t>!</a:t>
            </a:r>
          </a:p>
          <a:p>
            <a:r>
              <a:rPr lang="en-US" sz="2800" dirty="0" smtClean="0"/>
              <a:t>Developers can work together from anywhere in the world.</a:t>
            </a:r>
          </a:p>
          <a:p>
            <a:r>
              <a:rPr lang="en-US" sz="2800" dirty="0" smtClean="0"/>
              <a:t>Developers can see the full history of the project.</a:t>
            </a:r>
          </a:p>
          <a:p>
            <a:r>
              <a:rPr lang="en-US" sz="2800" dirty="0" smtClean="0"/>
              <a:t>Developers can revert to earlier versions of a project.</a:t>
            </a:r>
            <a:endParaRPr lang="en-US" b="1" dirty="0" smtClean="0"/>
          </a:p>
          <a:p>
            <a:r>
              <a:rPr lang="en-US" b="1" dirty="0" err="1" smtClean="0"/>
              <a:t>Git</a:t>
            </a:r>
            <a:r>
              <a:rPr lang="en-US" b="1" dirty="0" smtClean="0"/>
              <a:t> Integrity</a:t>
            </a:r>
            <a:br>
              <a:rPr lang="en-US" b="1" dirty="0" smtClean="0"/>
            </a:br>
            <a:r>
              <a:rPr lang="en-US" dirty="0" err="1" smtClean="0"/>
              <a:t>Git</a:t>
            </a:r>
            <a:r>
              <a:rPr lang="en-US" dirty="0" smtClean="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US" b="1" dirty="0" smtClean="0"/>
              <a:t>Trendy Version Control System</a:t>
            </a:r>
            <a:br>
              <a:rPr lang="en-US" b="1" dirty="0" smtClean="0"/>
            </a:br>
            <a:r>
              <a:rPr lang="en-US" dirty="0" err="1" smtClean="0"/>
              <a:t>Git</a:t>
            </a:r>
            <a:r>
              <a:rPr lang="en-US" dirty="0" smtClean="0"/>
              <a:t> is the most widely used version control system. It has maximum projects among all the version control systems. Due to its amazing workflow and features, it is a preferred choice of developers.</a:t>
            </a:r>
          </a:p>
          <a:p>
            <a:r>
              <a:rPr lang="en-US" b="1" dirty="0" smtClean="0"/>
              <a:t>Everything is Local</a:t>
            </a:r>
            <a:br>
              <a:rPr lang="en-US" b="1" dirty="0" smtClean="0"/>
            </a:br>
            <a:r>
              <a:rPr lang="en-US" dirty="0" smtClean="0"/>
              <a:t>Almost All operations of </a:t>
            </a:r>
            <a:r>
              <a:rPr lang="en-US" dirty="0" err="1" smtClean="0"/>
              <a:t>Git</a:t>
            </a:r>
            <a:r>
              <a:rPr lang="en-US" dirty="0" smtClean="0"/>
              <a:t> can be performed locally; this is a significant reason for the use of </a:t>
            </a:r>
            <a:r>
              <a:rPr lang="en-US" dirty="0" err="1" smtClean="0"/>
              <a:t>Git</a:t>
            </a:r>
            <a:r>
              <a:rPr lang="en-US" dirty="0" smtClean="0"/>
              <a:t>. We will not have to ensure internet connectivity.</a:t>
            </a:r>
          </a:p>
          <a:p>
            <a:r>
              <a:rPr lang="en-US" b="1" dirty="0" smtClean="0"/>
              <a:t>Collaborate to Public Projects</a:t>
            </a:r>
            <a:br>
              <a:rPr lang="en-US" b="1" dirty="0" smtClean="0"/>
            </a:br>
            <a:r>
              <a:rPr lang="en-US" dirty="0" smtClean="0"/>
              <a:t>There are many public projects available on the </a:t>
            </a:r>
            <a:r>
              <a:rPr lang="en-US" dirty="0" err="1" smtClean="0"/>
              <a:t>GitHub</a:t>
            </a:r>
            <a:r>
              <a:rPr lang="en-US" dirty="0" smtClean="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US" b="1" dirty="0" smtClean="0"/>
              <a:t>Impress Recruiters</a:t>
            </a:r>
            <a:br>
              <a:rPr lang="en-US" b="1" dirty="0" smtClean="0"/>
            </a:br>
            <a:r>
              <a:rPr lang="en-US" dirty="0" smtClean="0"/>
              <a:t>We can impress recruiters by mentioning the </a:t>
            </a:r>
            <a:r>
              <a:rPr lang="en-US" dirty="0" err="1" smtClean="0"/>
              <a:t>Git</a:t>
            </a:r>
            <a:r>
              <a:rPr lang="en-US" dirty="0" smtClean="0"/>
              <a:t> and </a:t>
            </a:r>
            <a:r>
              <a:rPr lang="en-US" dirty="0" err="1" smtClean="0"/>
              <a:t>GitHub</a:t>
            </a:r>
            <a:r>
              <a:rPr lang="en-US" dirty="0" smtClean="0"/>
              <a:t> on our resume. Send your </a:t>
            </a:r>
            <a:r>
              <a:rPr lang="en-US" dirty="0" err="1" smtClean="0"/>
              <a:t>GitHub</a:t>
            </a:r>
            <a:r>
              <a:rPr lang="en-US" dirty="0" smtClean="0"/>
              <a:t> profile link to the HR of the organization you want to join. Show your skills and influence them through your work. It increases the chances of getting hired.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143000"/>
            <a:ext cx="8229600" cy="5181600"/>
          </a:xfrm>
        </p:spPr>
        <p:txBody>
          <a:bodyPr>
            <a:normAutofit fontScale="92500" lnSpcReduction="10000"/>
          </a:bodyPr>
          <a:lstStyle/>
          <a:p>
            <a:pPr>
              <a:buNone/>
            </a:pPr>
            <a:endParaRPr lang="en-US" sz="2000" dirty="0" smtClean="0"/>
          </a:p>
          <a:p>
            <a:pPr>
              <a:buNone/>
            </a:pPr>
            <a:r>
              <a:rPr lang="en-US" sz="2000" b="1" dirty="0" smtClean="0"/>
              <a:t>What is </a:t>
            </a:r>
            <a:r>
              <a:rPr lang="en-US" sz="2000" b="1" dirty="0" err="1" smtClean="0"/>
              <a:t>GitHub</a:t>
            </a:r>
            <a:r>
              <a:rPr lang="en-US" sz="2000" b="1" dirty="0" smtClean="0"/>
              <a:t>?</a:t>
            </a:r>
          </a:p>
          <a:p>
            <a:r>
              <a:rPr lang="en-US" sz="2000" dirty="0" err="1" smtClean="0"/>
              <a:t>GitHub</a:t>
            </a:r>
            <a:r>
              <a:rPr lang="en-US" sz="2000" dirty="0" smtClean="0"/>
              <a:t> is a </a:t>
            </a:r>
            <a:r>
              <a:rPr lang="en-US" sz="2000" dirty="0" err="1" smtClean="0"/>
              <a:t>Git</a:t>
            </a:r>
            <a:r>
              <a:rPr lang="en-US" sz="2000" dirty="0" smtClean="0"/>
              <a:t> repository hosting service. </a:t>
            </a:r>
            <a:r>
              <a:rPr lang="en-US" sz="2000" dirty="0" err="1" smtClean="0"/>
              <a:t>GitHub</a:t>
            </a:r>
            <a:r>
              <a:rPr lang="en-US" sz="2000" dirty="0" smtClean="0"/>
              <a:t> also facilitates with many of its features, such as access control and collaboration. It provides a Web-based graphical interface.</a:t>
            </a:r>
          </a:p>
          <a:p>
            <a:r>
              <a:rPr lang="en-US" sz="2000" dirty="0" err="1" smtClean="0"/>
              <a:t>GitHub</a:t>
            </a:r>
            <a:r>
              <a:rPr lang="en-US" sz="2000" dirty="0" smtClean="0"/>
              <a:t> is an American company. It hosts source code of your project in the form of different programming languages and keeps track of the various changes made by programmers.</a:t>
            </a:r>
          </a:p>
          <a:p>
            <a:r>
              <a:rPr lang="en-US" sz="2000" dirty="0" smtClean="0"/>
              <a:t>It offers both </a:t>
            </a:r>
            <a:r>
              <a:rPr lang="en-US" sz="2000" b="1" dirty="0" smtClean="0"/>
              <a:t>distributed version control and source code management (SCM)</a:t>
            </a:r>
            <a:r>
              <a:rPr lang="en-US" sz="2000" dirty="0" smtClean="0"/>
              <a:t> functionality of </a:t>
            </a:r>
            <a:r>
              <a:rPr lang="en-US" sz="2000" dirty="0" err="1" smtClean="0"/>
              <a:t>Git</a:t>
            </a:r>
            <a:r>
              <a:rPr lang="en-US" sz="2000" dirty="0" smtClean="0"/>
              <a:t>. It also facilitates with some collaboration features such as bug tracking, feature requests, task management for every project.</a:t>
            </a:r>
          </a:p>
          <a:p>
            <a:r>
              <a:rPr lang="en-US" sz="2000" dirty="0" err="1" smtClean="0"/>
              <a:t>Git</a:t>
            </a:r>
            <a:r>
              <a:rPr lang="en-US" sz="2000" dirty="0" smtClean="0"/>
              <a:t> is not the same as </a:t>
            </a:r>
            <a:r>
              <a:rPr lang="en-US" sz="2000" dirty="0" err="1" smtClean="0"/>
              <a:t>GitHub</a:t>
            </a:r>
            <a:r>
              <a:rPr lang="en-US" sz="2000" dirty="0" smtClean="0"/>
              <a:t>.</a:t>
            </a:r>
          </a:p>
          <a:p>
            <a:r>
              <a:rPr lang="en-US" sz="2000" dirty="0" err="1" smtClean="0"/>
              <a:t>GitHub</a:t>
            </a:r>
            <a:r>
              <a:rPr lang="en-US" sz="2000" dirty="0" smtClean="0"/>
              <a:t> makes tools that use </a:t>
            </a:r>
            <a:r>
              <a:rPr lang="en-US" sz="2000" dirty="0" err="1" smtClean="0"/>
              <a:t>Git</a:t>
            </a:r>
            <a:r>
              <a:rPr lang="en-US" sz="2000" dirty="0" smtClean="0"/>
              <a:t>.</a:t>
            </a:r>
          </a:p>
          <a:p>
            <a:r>
              <a:rPr lang="en-US" sz="2000" dirty="0" err="1" smtClean="0"/>
              <a:t>GitHub</a:t>
            </a:r>
            <a:r>
              <a:rPr lang="en-US" sz="2000" dirty="0" smtClean="0"/>
              <a:t> is the largest host of source code in the world, and has been owned by Microsoft since 2018.</a:t>
            </a:r>
          </a:p>
          <a:p>
            <a:r>
              <a:rPr lang="en-US" sz="2000" dirty="0" smtClean="0"/>
              <a:t>In this tutorial, we will focus on using </a:t>
            </a:r>
            <a:r>
              <a:rPr lang="en-US" sz="2000" dirty="0" err="1" smtClean="0"/>
              <a:t>Git</a:t>
            </a:r>
            <a:r>
              <a:rPr lang="en-US" sz="2000" dirty="0" smtClean="0"/>
              <a:t> with </a:t>
            </a:r>
            <a:r>
              <a:rPr lang="en-US" sz="2000" dirty="0" err="1" smtClean="0"/>
              <a:t>GitHub</a:t>
            </a: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err="1" smtClean="0"/>
              <a:t>GitHub</a:t>
            </a:r>
            <a:r>
              <a:rPr lang="en-US" dirty="0" smtClean="0"/>
              <a:t> is a place where programmers and designers work together. They collaborate, contribute, and fix bugs together. It hosts plenty of open source projects and codes of various programming languages.</a:t>
            </a:r>
          </a:p>
          <a:p>
            <a:r>
              <a:rPr lang="en-US" dirty="0" smtClean="0"/>
              <a:t>Some of its significant features are as follows.</a:t>
            </a:r>
          </a:p>
          <a:p>
            <a:r>
              <a:rPr lang="en-US" dirty="0" smtClean="0"/>
              <a:t>Collaboration</a:t>
            </a:r>
          </a:p>
          <a:p>
            <a:r>
              <a:rPr lang="en-US" dirty="0" smtClean="0"/>
              <a:t>Integrated issue and bug tracking</a:t>
            </a:r>
          </a:p>
          <a:p>
            <a:r>
              <a:rPr lang="en-US" dirty="0" smtClean="0"/>
              <a:t>Graphical representation of branches</a:t>
            </a:r>
          </a:p>
          <a:p>
            <a:r>
              <a:rPr lang="en-US" dirty="0" err="1" smtClean="0"/>
              <a:t>Git</a:t>
            </a:r>
            <a:r>
              <a:rPr lang="en-US" dirty="0" smtClean="0"/>
              <a:t> repositories hosting</a:t>
            </a:r>
          </a:p>
          <a:p>
            <a:r>
              <a:rPr lang="en-US" dirty="0" smtClean="0"/>
              <a:t>Project management</a:t>
            </a:r>
          </a:p>
          <a:p>
            <a:r>
              <a:rPr lang="en-US" dirty="0" smtClean="0"/>
              <a:t>Team management</a:t>
            </a:r>
          </a:p>
          <a:p>
            <a:r>
              <a:rPr lang="en-US" dirty="0" smtClean="0"/>
              <a:t>Code hosting</a:t>
            </a:r>
          </a:p>
          <a:p>
            <a:r>
              <a:rPr lang="en-US" dirty="0" smtClean="0"/>
              <a:t>Track and assign tasks</a:t>
            </a:r>
          </a:p>
          <a:p>
            <a:r>
              <a:rPr lang="en-US" dirty="0" smtClean="0"/>
              <a:t>Conversations</a:t>
            </a:r>
          </a:p>
          <a:p>
            <a:r>
              <a:rPr lang="en-US" dirty="0" err="1" smtClean="0"/>
              <a:t>Wikisc</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is easy to contribute to open source projects via </a:t>
            </a:r>
            <a:r>
              <a:rPr lang="en-US" dirty="0" err="1" smtClean="0"/>
              <a:t>GitHub</a:t>
            </a:r>
            <a:r>
              <a:rPr lang="en-US" dirty="0" smtClean="0"/>
              <a:t>.</a:t>
            </a:r>
          </a:p>
          <a:p>
            <a:r>
              <a:rPr lang="en-US" dirty="0" smtClean="0"/>
              <a:t>It helps to create an excellent document.</a:t>
            </a:r>
          </a:p>
          <a:p>
            <a:r>
              <a:rPr lang="en-US" dirty="0" smtClean="0"/>
              <a:t>We can attract recruiter by showing off your work. If you have a profile on </a:t>
            </a:r>
            <a:r>
              <a:rPr lang="en-US" dirty="0" err="1" smtClean="0"/>
              <a:t>GitHub</a:t>
            </a:r>
            <a:r>
              <a:rPr lang="en-US" dirty="0" smtClean="0"/>
              <a:t>, you will have a higher chance of being recruited.</a:t>
            </a:r>
          </a:p>
          <a:p>
            <a:r>
              <a:rPr lang="en-US" dirty="0" smtClean="0"/>
              <a:t>It allows your work to get out there in front of the public.</a:t>
            </a:r>
          </a:p>
          <a:p>
            <a:r>
              <a:rPr lang="en-US" dirty="0" smtClean="0"/>
              <a:t>We can track changes in your code across versions.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t>Differences between </a:t>
            </a:r>
            <a:r>
              <a:rPr lang="en-US" sz="2800" dirty="0" err="1" smtClean="0"/>
              <a:t>Git</a:t>
            </a:r>
            <a:r>
              <a:rPr lang="en-US" sz="2800" dirty="0" smtClean="0"/>
              <a:t> and </a:t>
            </a:r>
            <a:r>
              <a:rPr lang="en-US" sz="2800" dirty="0" err="1" smtClean="0"/>
              <a:t>GitHub</a:t>
            </a:r>
            <a:endParaRPr lang="en-US" sz="2800" dirty="0"/>
          </a:p>
        </p:txBody>
      </p:sp>
      <p:pic>
        <p:nvPicPr>
          <p:cNvPr id="1026" name="Picture 2" descr="C:\Users\student\Desktop\git and github.png"/>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to download </a:t>
            </a:r>
            <a:r>
              <a:rPr lang="en-US" dirty="0" err="1" smtClean="0"/>
              <a:t>Git</a:t>
            </a:r>
            <a:r>
              <a:rPr lang="en-US" dirty="0" smtClean="0"/>
              <a:t>?</a:t>
            </a:r>
            <a:br>
              <a:rPr lang="en-US" dirty="0" smtClean="0"/>
            </a:br>
            <a:endParaRPr lang="en-US" dirty="0"/>
          </a:p>
        </p:txBody>
      </p:sp>
      <p:pic>
        <p:nvPicPr>
          <p:cNvPr id="3074" name="Picture 2" descr="C:\Users\student\Desktop\install-git-on-windows.png"/>
          <p:cNvPicPr>
            <a:picLocks noGrp="1" noChangeAspect="1" noChangeArrowheads="1"/>
          </p:cNvPicPr>
          <p:nvPr>
            <p:ph idx="1"/>
          </p:nvPr>
        </p:nvPicPr>
        <p:blipFill>
          <a:blip r:embed="rId2"/>
          <a:srcRect/>
          <a:stretch>
            <a:fillRect/>
          </a:stretch>
        </p:blipFill>
        <p:spPr bwMode="auto">
          <a:xfrm>
            <a:off x="1219200" y="1524000"/>
            <a:ext cx="670560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Step2</a:t>
            </a:r>
            <a:r>
              <a:rPr lang="en-US" sz="2200" dirty="0" smtClean="0"/>
              <a:t/>
            </a:r>
            <a:br>
              <a:rPr lang="en-US" sz="2200" dirty="0" smtClean="0"/>
            </a:br>
            <a:r>
              <a:rPr lang="en-US" sz="2200" dirty="0" smtClean="0"/>
              <a:t>Click on the downloaded installer file and select </a:t>
            </a:r>
            <a:r>
              <a:rPr lang="en-US" sz="2200" b="1" dirty="0" smtClean="0"/>
              <a:t>yes</a:t>
            </a:r>
            <a:r>
              <a:rPr lang="en-US" sz="2200" dirty="0" smtClean="0"/>
              <a:t> to continue. After the selecting </a:t>
            </a:r>
            <a:r>
              <a:rPr lang="en-US" sz="2200" b="1" dirty="0" smtClean="0"/>
              <a:t>yes</a:t>
            </a:r>
            <a:r>
              <a:rPr lang="en-US" sz="2200" dirty="0" smtClean="0"/>
              <a:t> the installation begins, and the screen will look like as</a:t>
            </a:r>
            <a:r>
              <a:rPr lang="en-US" dirty="0" smtClean="0"/>
              <a:t/>
            </a:r>
            <a:br>
              <a:rPr lang="en-US" dirty="0" smtClean="0"/>
            </a:br>
            <a:endParaRPr lang="en-US" dirty="0"/>
          </a:p>
        </p:txBody>
      </p:sp>
      <p:pic>
        <p:nvPicPr>
          <p:cNvPr id="4098" name="Picture 2" descr="C:\Users\student\Desktop\install-git-on-windows2.png"/>
          <p:cNvPicPr>
            <a:picLocks noGrp="1" noChangeAspect="1" noChangeArrowheads="1"/>
          </p:cNvPicPr>
          <p:nvPr>
            <p:ph idx="1"/>
          </p:nvPr>
        </p:nvPicPr>
        <p:blipFill>
          <a:blip r:embed="rId2"/>
          <a:srcRect/>
          <a:stretch>
            <a:fillRect/>
          </a:stretch>
        </p:blipFill>
        <p:spPr bwMode="auto">
          <a:xfrm>
            <a:off x="533400" y="1866900"/>
            <a:ext cx="7010400" cy="381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GIT And Version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sz="2000" b="1" dirty="0" smtClean="0"/>
              <a:t>What is </a:t>
            </a:r>
            <a:r>
              <a:rPr lang="en-US" sz="2000" b="1" dirty="0" err="1" smtClean="0"/>
              <a:t>Git</a:t>
            </a:r>
            <a:r>
              <a:rPr lang="en-US" sz="2000" b="1" dirty="0" smtClean="0"/>
              <a:t>?</a:t>
            </a:r>
          </a:p>
          <a:p>
            <a:r>
              <a:rPr lang="en-US" sz="2000" b="1" dirty="0" err="1" smtClean="0"/>
              <a:t>Git</a:t>
            </a:r>
            <a:r>
              <a:rPr lang="en-US" sz="2000" dirty="0" smtClean="0"/>
              <a:t> is an </a:t>
            </a:r>
            <a:r>
              <a:rPr lang="en-US" sz="2000" b="1" dirty="0" smtClean="0"/>
              <a:t>open-source distributed version control system</a:t>
            </a:r>
            <a:r>
              <a:rPr lang="en-US" sz="2000" dirty="0" smtClean="0"/>
              <a:t>. It is designed to handle minor to major projects with high speed and efficiency. It is developed to co-ordinate the work among the developers. The version control allows us to track and work together with our team members at the same workspace.</a:t>
            </a:r>
          </a:p>
          <a:p>
            <a:r>
              <a:rPr lang="en-US" sz="2000" dirty="0" err="1" smtClean="0"/>
              <a:t>Git</a:t>
            </a:r>
            <a:r>
              <a:rPr lang="en-US" sz="2000" dirty="0" smtClean="0"/>
              <a:t> is foundation of many services like </a:t>
            </a:r>
            <a:r>
              <a:rPr lang="en-US" sz="2000" b="1" dirty="0" err="1" smtClean="0"/>
              <a:t>GitHub</a:t>
            </a:r>
            <a:r>
              <a:rPr lang="en-US" sz="2000" dirty="0" smtClean="0"/>
              <a:t> and </a:t>
            </a:r>
            <a:r>
              <a:rPr lang="en-US" sz="2000" b="1" dirty="0" err="1" smtClean="0"/>
              <a:t>GitLab</a:t>
            </a:r>
            <a:r>
              <a:rPr lang="en-US" sz="2000" dirty="0" smtClean="0"/>
              <a:t>, but we can use </a:t>
            </a:r>
            <a:r>
              <a:rPr lang="en-US" sz="2000" dirty="0" err="1" smtClean="0"/>
              <a:t>Git</a:t>
            </a:r>
            <a:r>
              <a:rPr lang="en-US" sz="2000" dirty="0" smtClean="0"/>
              <a:t> without using any other </a:t>
            </a:r>
            <a:r>
              <a:rPr lang="en-US" sz="2000" dirty="0" err="1" smtClean="0"/>
              <a:t>Git</a:t>
            </a:r>
            <a:r>
              <a:rPr lang="en-US" sz="2000" dirty="0" smtClean="0"/>
              <a:t> services. </a:t>
            </a:r>
            <a:r>
              <a:rPr lang="en-US" sz="2000" dirty="0" err="1" smtClean="0"/>
              <a:t>Git</a:t>
            </a:r>
            <a:r>
              <a:rPr lang="en-US" sz="2000" dirty="0" smtClean="0"/>
              <a:t> can be used </a:t>
            </a:r>
            <a:r>
              <a:rPr lang="en-US" sz="2000" b="1" dirty="0" smtClean="0"/>
              <a:t>privately</a:t>
            </a:r>
            <a:r>
              <a:rPr lang="en-US" sz="2000" dirty="0" smtClean="0"/>
              <a:t> and </a:t>
            </a:r>
            <a:r>
              <a:rPr lang="en-US" sz="2000" b="1" dirty="0" smtClean="0"/>
              <a:t>publicly</a:t>
            </a:r>
            <a:r>
              <a:rPr lang="en-US" sz="2000" dirty="0" smtClean="0"/>
              <a:t>.</a:t>
            </a:r>
          </a:p>
          <a:p>
            <a:r>
              <a:rPr lang="en-US" sz="2000" dirty="0" err="1" smtClean="0"/>
              <a:t>Git</a:t>
            </a:r>
            <a:r>
              <a:rPr lang="en-US" sz="2000" dirty="0" smtClean="0"/>
              <a:t> was created by </a:t>
            </a:r>
            <a:r>
              <a:rPr lang="en-US" sz="2000" b="1" dirty="0" err="1" smtClean="0"/>
              <a:t>Linus</a:t>
            </a:r>
            <a:r>
              <a:rPr lang="en-US" sz="2000" b="1" dirty="0" smtClean="0"/>
              <a:t> </a:t>
            </a:r>
            <a:r>
              <a:rPr lang="en-US" sz="2000" b="1" dirty="0" err="1" smtClean="0"/>
              <a:t>Torvalds</a:t>
            </a:r>
            <a:r>
              <a:rPr lang="en-US" sz="2000" dirty="0" smtClean="0"/>
              <a:t> in </a:t>
            </a:r>
            <a:r>
              <a:rPr lang="en-US" sz="2000" b="1" dirty="0" smtClean="0"/>
              <a:t>2005</a:t>
            </a:r>
            <a:r>
              <a:rPr lang="en-US" sz="2000" dirty="0" smtClean="0"/>
              <a:t> to develop Linux Kernel. It is also used as an important distributed version-control tool for </a:t>
            </a:r>
            <a:r>
              <a:rPr lang="en-US" sz="2000" b="1" dirty="0" smtClean="0"/>
              <a:t>the </a:t>
            </a:r>
            <a:r>
              <a:rPr lang="en-US" sz="2000" b="1" dirty="0" err="1" smtClean="0"/>
              <a:t>DevOps</a:t>
            </a:r>
            <a:r>
              <a:rPr lang="en-US" sz="2000" dirty="0" smtClean="0"/>
              <a:t>.</a:t>
            </a:r>
            <a:endParaRPr lang="en-US" sz="2000" b="1" dirty="0" smtClean="0"/>
          </a:p>
          <a:p>
            <a:r>
              <a:rPr lang="en-US" sz="2000" dirty="0" smtClean="0"/>
              <a:t>It is used for:</a:t>
            </a:r>
          </a:p>
          <a:p>
            <a:r>
              <a:rPr lang="en-US" sz="2000" dirty="0" smtClean="0"/>
              <a:t>Tracking code changes</a:t>
            </a:r>
          </a:p>
          <a:p>
            <a:r>
              <a:rPr lang="en-US" sz="2000" dirty="0" smtClean="0"/>
              <a:t>Tracking who made changes</a:t>
            </a:r>
          </a:p>
          <a:p>
            <a:r>
              <a:rPr lang="en-US" sz="2000" dirty="0" smtClean="0"/>
              <a:t>Coding collaboration</a:t>
            </a:r>
          </a:p>
          <a:p>
            <a:pPr>
              <a:buNone/>
            </a:pPr>
            <a:endParaRPr 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000" dirty="0" smtClean="0"/>
              <a:t>Click on </a:t>
            </a:r>
            <a:r>
              <a:rPr lang="en-US" sz="2000" b="1" dirty="0" smtClean="0"/>
              <a:t>next</a:t>
            </a:r>
            <a:r>
              <a:rPr lang="en-US" sz="2000" dirty="0" smtClean="0"/>
              <a:t> to continue.</a:t>
            </a:r>
            <a:br>
              <a:rPr lang="en-US" sz="2000" dirty="0" smtClean="0"/>
            </a:br>
            <a:r>
              <a:rPr lang="en-US" sz="2000" b="1" dirty="0" smtClean="0"/>
              <a:t>Step3</a:t>
            </a:r>
            <a:r>
              <a:rPr lang="en-US" sz="2000" dirty="0" smtClean="0"/>
              <a:t/>
            </a:r>
            <a:br>
              <a:rPr lang="en-US" sz="2000" dirty="0" smtClean="0"/>
            </a:br>
            <a:r>
              <a:rPr lang="en-US" sz="2000" dirty="0" smtClean="0"/>
              <a:t>Default components are automatically selected in this step. You can also choose your required part.</a:t>
            </a:r>
            <a:r>
              <a:rPr lang="en-US" dirty="0" smtClean="0"/>
              <a:t/>
            </a:r>
            <a:br>
              <a:rPr lang="en-US" dirty="0" smtClean="0"/>
            </a:br>
            <a:endParaRPr lang="en-US" dirty="0"/>
          </a:p>
        </p:txBody>
      </p:sp>
      <p:pic>
        <p:nvPicPr>
          <p:cNvPr id="5122" name="Picture 2" descr="C:\Users\student\Desktop\install-git-on-windows3.png"/>
          <p:cNvPicPr>
            <a:picLocks noGrp="1" noChangeAspect="1" noChangeArrowheads="1"/>
          </p:cNvPicPr>
          <p:nvPr>
            <p:ph idx="1"/>
          </p:nvPr>
        </p:nvPicPr>
        <p:blipFill>
          <a:blip r:embed="rId2"/>
          <a:srcRect/>
          <a:stretch>
            <a:fillRect/>
          </a:stretch>
        </p:blipFill>
        <p:spPr bwMode="auto">
          <a:xfrm>
            <a:off x="1295400" y="1866900"/>
            <a:ext cx="6629400"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Step4:</a:t>
            </a:r>
            <a:r>
              <a:rPr lang="en-US" sz="2200" dirty="0" smtClean="0"/>
              <a:t> The default </a:t>
            </a:r>
            <a:r>
              <a:rPr lang="en-US" sz="2200" dirty="0" err="1" smtClean="0"/>
              <a:t>Git</a:t>
            </a:r>
            <a:r>
              <a:rPr lang="en-US" sz="2200" dirty="0" smtClean="0"/>
              <a:t> command-line options are selected automatically. You can choose your preferred choice. Click </a:t>
            </a:r>
            <a:r>
              <a:rPr lang="en-US" sz="2200" b="1" dirty="0" smtClean="0"/>
              <a:t>next</a:t>
            </a:r>
            <a:r>
              <a:rPr lang="en-US" sz="2200" dirty="0" smtClean="0"/>
              <a:t> to continue</a:t>
            </a:r>
            <a:r>
              <a:rPr lang="en-US" dirty="0" smtClean="0"/>
              <a:t>.</a:t>
            </a:r>
            <a:endParaRPr lang="en-US" dirty="0"/>
          </a:p>
        </p:txBody>
      </p:sp>
      <p:pic>
        <p:nvPicPr>
          <p:cNvPr id="6146" name="Picture 2" descr="C:\Users\student\Desktop\install-git-on-windows4.png"/>
          <p:cNvPicPr>
            <a:picLocks noGrp="1" noChangeAspect="1" noChangeArrowheads="1"/>
          </p:cNvPicPr>
          <p:nvPr>
            <p:ph idx="1"/>
          </p:nvPr>
        </p:nvPicPr>
        <p:blipFill>
          <a:blip r:embed="rId2"/>
          <a:srcRect/>
          <a:stretch>
            <a:fillRect/>
          </a:stretch>
        </p:blipFill>
        <p:spPr bwMode="auto">
          <a:xfrm>
            <a:off x="1066800" y="2224881"/>
            <a:ext cx="6400800" cy="381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Step5</a:t>
            </a:r>
            <a:r>
              <a:rPr lang="en-US" sz="2000" dirty="0" smtClean="0"/>
              <a:t/>
            </a:r>
            <a:br>
              <a:rPr lang="en-US" sz="2000" dirty="0" smtClean="0"/>
            </a:br>
            <a:r>
              <a:rPr lang="en-US" sz="2000" dirty="0" smtClean="0"/>
              <a:t>The default transport backend options are selected in this step. Click </a:t>
            </a:r>
            <a:r>
              <a:rPr lang="en-US" sz="2000" b="1" dirty="0" smtClean="0"/>
              <a:t>next</a:t>
            </a:r>
            <a:r>
              <a:rPr lang="en-US" sz="2000" dirty="0" smtClean="0"/>
              <a:t> to continue.</a:t>
            </a:r>
            <a:br>
              <a:rPr lang="en-US" sz="2000" dirty="0" smtClean="0"/>
            </a:br>
            <a:endParaRPr lang="en-US" sz="2000" dirty="0"/>
          </a:p>
        </p:txBody>
      </p:sp>
      <p:pic>
        <p:nvPicPr>
          <p:cNvPr id="7170" name="Picture 2" descr="C:\Users\student\Desktop\install-git-on-windows5.png"/>
          <p:cNvPicPr>
            <a:picLocks noGrp="1" noChangeAspect="1" noChangeArrowheads="1"/>
          </p:cNvPicPr>
          <p:nvPr>
            <p:ph idx="1"/>
          </p:nvPr>
        </p:nvPicPr>
        <p:blipFill>
          <a:blip r:embed="rId2"/>
          <a:srcRect/>
          <a:stretch>
            <a:fillRect/>
          </a:stretch>
        </p:blipFill>
        <p:spPr bwMode="auto">
          <a:xfrm>
            <a:off x="1143000" y="2019300"/>
            <a:ext cx="6477000" cy="3810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t>Step6:</a:t>
            </a:r>
            <a:r>
              <a:rPr lang="en-US" sz="2000" dirty="0" smtClean="0"/>
              <a:t> Select your required line ending option and click next to continue.</a:t>
            </a:r>
            <a:endParaRPr lang="en-US" sz="2000" dirty="0"/>
          </a:p>
        </p:txBody>
      </p:sp>
      <p:pic>
        <p:nvPicPr>
          <p:cNvPr id="8194" name="Picture 2" descr="C:\Users\student\Desktop\install-git-on-windows6.png"/>
          <p:cNvPicPr>
            <a:picLocks noGrp="1" noChangeAspect="1" noChangeArrowheads="1"/>
          </p:cNvPicPr>
          <p:nvPr>
            <p:ph idx="1"/>
          </p:nvPr>
        </p:nvPicPr>
        <p:blipFill>
          <a:blip r:embed="rId2"/>
          <a:srcRect/>
          <a:stretch>
            <a:fillRect/>
          </a:stretch>
        </p:blipFill>
        <p:spPr bwMode="auto">
          <a:xfrm>
            <a:off x="1371600" y="2019300"/>
            <a:ext cx="6324599" cy="3810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r>
              <a:rPr lang="en-US" sz="2000" dirty="0" smtClean="0"/>
              <a:t/>
            </a:r>
            <a:br>
              <a:rPr lang="en-US" sz="2000" dirty="0" smtClean="0"/>
            </a:br>
            <a:r>
              <a:rPr lang="en-US" sz="2000" dirty="0" smtClean="0"/>
              <a:t>Select preferred terminal emulator clicks on the </a:t>
            </a:r>
            <a:r>
              <a:rPr lang="en-US" sz="2000" b="1" dirty="0" smtClean="0"/>
              <a:t>next</a:t>
            </a:r>
            <a:r>
              <a:rPr lang="en-US" sz="2000" dirty="0" smtClean="0"/>
              <a:t> to continue.</a:t>
            </a:r>
            <a:br>
              <a:rPr lang="en-US" sz="2000" dirty="0" smtClean="0"/>
            </a:br>
            <a:endParaRPr lang="en-US" sz="2000" dirty="0"/>
          </a:p>
        </p:txBody>
      </p:sp>
      <p:pic>
        <p:nvPicPr>
          <p:cNvPr id="9218" name="Picture 2" descr="C:\Users\student\Desktop\install-git-on-windows7.png"/>
          <p:cNvPicPr>
            <a:picLocks noGrp="1" noChangeAspect="1" noChangeArrowheads="1"/>
          </p:cNvPicPr>
          <p:nvPr>
            <p:ph idx="1"/>
          </p:nvPr>
        </p:nvPicPr>
        <p:blipFill>
          <a:blip r:embed="rId2"/>
          <a:srcRect/>
          <a:stretch>
            <a:fillRect/>
          </a:stretch>
        </p:blipFill>
        <p:spPr bwMode="auto">
          <a:xfrm>
            <a:off x="685800" y="2133600"/>
            <a:ext cx="6172200" cy="381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Step8</a:t>
            </a:r>
            <a:r>
              <a:rPr lang="en-US" sz="2000" dirty="0" smtClean="0"/>
              <a:t/>
            </a:r>
            <a:br>
              <a:rPr lang="en-US" sz="2000" dirty="0" smtClean="0"/>
            </a:br>
            <a:r>
              <a:rPr lang="en-US" sz="2000" dirty="0" smtClean="0"/>
              <a:t>This is the last step that provides some extra features like system caching, credential management and symbolic link. Select the required features and click on the </a:t>
            </a:r>
            <a:r>
              <a:rPr lang="en-US" sz="2000" b="1" dirty="0" smtClean="0"/>
              <a:t>next</a:t>
            </a:r>
            <a:r>
              <a:rPr lang="en-US" sz="2000" dirty="0" smtClean="0"/>
              <a:t> option.</a:t>
            </a:r>
            <a:br>
              <a:rPr lang="en-US" sz="2000" dirty="0" smtClean="0"/>
            </a:br>
            <a:endParaRPr lang="en-US" sz="2000" dirty="0"/>
          </a:p>
        </p:txBody>
      </p:sp>
      <p:pic>
        <p:nvPicPr>
          <p:cNvPr id="10242" name="Picture 2" descr="C:\Users\student\Desktop\install-git-on-windows8.png"/>
          <p:cNvPicPr>
            <a:picLocks noGrp="1" noChangeAspect="1" noChangeArrowheads="1"/>
          </p:cNvPicPr>
          <p:nvPr>
            <p:ph idx="1"/>
          </p:nvPr>
        </p:nvPicPr>
        <p:blipFill>
          <a:blip r:embed="rId2"/>
          <a:srcRect/>
          <a:stretch>
            <a:fillRect/>
          </a:stretch>
        </p:blipFill>
        <p:spPr bwMode="auto">
          <a:xfrm>
            <a:off x="1219200" y="2014537"/>
            <a:ext cx="6477000" cy="38195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Step9</a:t>
            </a:r>
            <a:r>
              <a:rPr lang="en-US" sz="2200" dirty="0" smtClean="0"/>
              <a:t/>
            </a:r>
            <a:br>
              <a:rPr lang="en-US" sz="2200" dirty="0" smtClean="0"/>
            </a:br>
            <a:r>
              <a:rPr lang="en-US" sz="2200" dirty="0" smtClean="0"/>
              <a:t>The files are being extracted in this step.</a:t>
            </a:r>
            <a:r>
              <a:rPr lang="en-US" dirty="0" smtClean="0"/>
              <a:t/>
            </a:r>
            <a:br>
              <a:rPr lang="en-US" dirty="0" smtClean="0"/>
            </a:br>
            <a:endParaRPr lang="en-US" dirty="0"/>
          </a:p>
        </p:txBody>
      </p:sp>
      <p:pic>
        <p:nvPicPr>
          <p:cNvPr id="11266" name="Picture 2" descr="C:\Users\student\Desktop\install-git-on-windows9.png"/>
          <p:cNvPicPr>
            <a:picLocks noGrp="1" noChangeAspect="1" noChangeArrowheads="1"/>
          </p:cNvPicPr>
          <p:nvPr>
            <p:ph idx="1"/>
          </p:nvPr>
        </p:nvPicPr>
        <p:blipFill>
          <a:blip r:embed="rId2"/>
          <a:srcRect/>
          <a:stretch>
            <a:fillRect/>
          </a:stretch>
        </p:blipFill>
        <p:spPr bwMode="auto">
          <a:xfrm>
            <a:off x="914400" y="1985962"/>
            <a:ext cx="6105525" cy="38004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Therefore, The </a:t>
            </a:r>
            <a:r>
              <a:rPr lang="en-US" sz="2000" dirty="0" err="1" smtClean="0"/>
              <a:t>Git</a:t>
            </a:r>
            <a:r>
              <a:rPr lang="en-US" sz="2000" dirty="0" smtClean="0"/>
              <a:t> installation is completed. Now you can access the </a:t>
            </a:r>
            <a:r>
              <a:rPr lang="en-US" sz="2000" b="1" dirty="0" err="1" smtClean="0"/>
              <a:t>Git</a:t>
            </a:r>
            <a:r>
              <a:rPr lang="en-US" sz="2000" b="1" dirty="0" smtClean="0"/>
              <a:t> </a:t>
            </a:r>
            <a:r>
              <a:rPr lang="en-US" sz="2000" b="1" dirty="0" err="1" smtClean="0"/>
              <a:t>Gui</a:t>
            </a:r>
            <a:r>
              <a:rPr lang="en-US" sz="2000" dirty="0" smtClean="0"/>
              <a:t> and </a:t>
            </a:r>
            <a:r>
              <a:rPr lang="en-US" sz="2000" b="1" dirty="0" err="1" smtClean="0"/>
              <a:t>Git</a:t>
            </a:r>
            <a:r>
              <a:rPr lang="en-US" sz="2000" b="1" dirty="0" smtClean="0"/>
              <a:t> Bash</a:t>
            </a:r>
            <a:r>
              <a:rPr lang="en-US" sz="2000" dirty="0" smtClean="0"/>
              <a:t>. The </a:t>
            </a:r>
            <a:r>
              <a:rPr lang="en-US" sz="2000" b="1" dirty="0" err="1" smtClean="0"/>
              <a:t>Git</a:t>
            </a:r>
            <a:r>
              <a:rPr lang="en-US" sz="2000" b="1" dirty="0" smtClean="0"/>
              <a:t> </a:t>
            </a:r>
            <a:r>
              <a:rPr lang="en-US" sz="2000" b="1" dirty="0" err="1" smtClean="0"/>
              <a:t>Gui</a:t>
            </a:r>
            <a:r>
              <a:rPr lang="en-US" sz="2000" dirty="0" smtClean="0"/>
              <a:t> looks like as</a:t>
            </a:r>
            <a:endParaRPr lang="en-US" sz="2000" dirty="0"/>
          </a:p>
        </p:txBody>
      </p:sp>
      <p:pic>
        <p:nvPicPr>
          <p:cNvPr id="12290" name="Picture 2" descr="C:\Users\student\Desktop\install-git-on-windows10.png"/>
          <p:cNvPicPr>
            <a:picLocks noGrp="1" noChangeAspect="1" noChangeArrowheads="1"/>
          </p:cNvPicPr>
          <p:nvPr>
            <p:ph idx="1"/>
          </p:nvPr>
        </p:nvPicPr>
        <p:blipFill>
          <a:blip r:embed="rId2"/>
          <a:srcRect/>
          <a:stretch>
            <a:fillRect/>
          </a:stretch>
        </p:blipFill>
        <p:spPr bwMode="auto">
          <a:xfrm>
            <a:off x="1143001" y="2844006"/>
            <a:ext cx="5624512" cy="30995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It facilitates with three features.</a:t>
            </a:r>
            <a:br>
              <a:rPr lang="en-US" sz="2200" dirty="0" smtClean="0"/>
            </a:br>
            <a:r>
              <a:rPr lang="en-US" sz="2200" dirty="0" smtClean="0"/>
              <a:t>Create New Repository</a:t>
            </a:r>
            <a:br>
              <a:rPr lang="en-US" sz="2200" dirty="0" smtClean="0"/>
            </a:br>
            <a:r>
              <a:rPr lang="en-US" sz="2200" dirty="0" smtClean="0"/>
              <a:t>Clone Existing Repository</a:t>
            </a:r>
            <a:br>
              <a:rPr lang="en-US" sz="2200" dirty="0" smtClean="0"/>
            </a:br>
            <a:r>
              <a:rPr lang="en-US" sz="2200" dirty="0" smtClean="0"/>
              <a:t>Open Existing Repository</a:t>
            </a:r>
            <a:r>
              <a:rPr lang="en-US" dirty="0" smtClean="0"/>
              <a:t/>
            </a:r>
            <a:br>
              <a:rPr lang="en-US" dirty="0" smtClean="0"/>
            </a:br>
            <a:endParaRPr lang="en-US" dirty="0"/>
          </a:p>
        </p:txBody>
      </p:sp>
      <p:pic>
        <p:nvPicPr>
          <p:cNvPr id="13314" name="Picture 2" descr="C:\Users\student\Desktop\install-git-on-windows11.png"/>
          <p:cNvPicPr>
            <a:picLocks noGrp="1" noChangeAspect="1" noChangeArrowheads="1"/>
          </p:cNvPicPr>
          <p:nvPr>
            <p:ph idx="1"/>
          </p:nvPr>
        </p:nvPicPr>
        <p:blipFill>
          <a:blip r:embed="rId2"/>
          <a:srcRect/>
          <a:stretch>
            <a:fillRect/>
          </a:stretch>
        </p:blipFill>
        <p:spPr bwMode="auto">
          <a:xfrm>
            <a:off x="533400" y="1524000"/>
            <a:ext cx="7391399" cy="40862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The first thing we need to do, is to check if </a:t>
            </a:r>
            <a:r>
              <a:rPr lang="en-US" dirty="0" err="1" smtClean="0"/>
              <a:t>Git</a:t>
            </a:r>
            <a:r>
              <a:rPr lang="en-US" dirty="0" smtClean="0"/>
              <a:t> is properly installed:</a:t>
            </a:r>
          </a:p>
          <a:p>
            <a:pPr>
              <a:buNone/>
            </a:pPr>
            <a:r>
              <a:rPr lang="en-US" b="1" dirty="0" smtClean="0"/>
              <a:t>Example:</a:t>
            </a:r>
          </a:p>
          <a:p>
            <a:pPr>
              <a:buNone/>
            </a:pPr>
            <a:r>
              <a:rPr lang="en-US" dirty="0" err="1" smtClean="0"/>
              <a:t>git</a:t>
            </a:r>
            <a:r>
              <a:rPr lang="en-US" dirty="0" smtClean="0"/>
              <a:t> --version </a:t>
            </a:r>
          </a:p>
          <a:p>
            <a:pPr>
              <a:buNone/>
            </a:pPr>
            <a:r>
              <a:rPr lang="en-US" dirty="0" err="1" smtClean="0"/>
              <a:t>git</a:t>
            </a:r>
            <a:r>
              <a:rPr lang="en-US" dirty="0" smtClean="0"/>
              <a:t> version 2.30.2.windows.1</a:t>
            </a:r>
          </a:p>
          <a:p>
            <a:pPr>
              <a:buNone/>
            </a:pPr>
            <a:r>
              <a:rPr lang="en-US" b="1" dirty="0" smtClean="0"/>
              <a:t>Configure </a:t>
            </a:r>
            <a:r>
              <a:rPr lang="en-US" b="1" dirty="0" err="1" smtClean="0"/>
              <a:t>Git</a:t>
            </a:r>
            <a:endParaRPr lang="en-US" b="1" dirty="0" smtClean="0"/>
          </a:p>
          <a:p>
            <a:pPr>
              <a:buNone/>
            </a:pPr>
            <a:r>
              <a:rPr lang="en-US" b="1" dirty="0" smtClean="0"/>
              <a:t>Example:</a:t>
            </a:r>
          </a:p>
          <a:p>
            <a:r>
              <a:rPr lang="en-US" dirty="0" err="1" smtClean="0"/>
              <a:t>git</a:t>
            </a:r>
            <a:r>
              <a:rPr lang="en-US" dirty="0" smtClean="0"/>
              <a:t> </a:t>
            </a:r>
            <a:r>
              <a:rPr lang="en-US" dirty="0" err="1" smtClean="0"/>
              <a:t>config</a:t>
            </a:r>
            <a:r>
              <a:rPr lang="en-US" dirty="0" smtClean="0"/>
              <a:t> --global user.name “</a:t>
            </a:r>
            <a:r>
              <a:rPr lang="en-US" dirty="0" err="1" smtClean="0"/>
              <a:t>maha</a:t>
            </a:r>
            <a:r>
              <a:rPr lang="en-US" dirty="0" smtClean="0"/>
              <a:t>" </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“mahalakshmi.valluri@cmritonline.ac.in"</a:t>
            </a:r>
            <a:endParaRPr lang="en-US"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 y="-31956"/>
            <a:ext cx="9114503" cy="7194755"/>
          </a:xfrm>
        </p:spPr>
        <p:txBody>
          <a:bodyPr>
            <a:noAutofit/>
          </a:bodyPr>
          <a:lstStyle/>
          <a:p>
            <a:pPr>
              <a:buNone/>
            </a:pPr>
            <a:r>
              <a:rPr lang="en-US" sz="1750" b="1" dirty="0" smtClean="0"/>
              <a:t>What does </a:t>
            </a:r>
            <a:r>
              <a:rPr lang="en-US" sz="1750" b="1" dirty="0" err="1" smtClean="0"/>
              <a:t>Git</a:t>
            </a:r>
            <a:r>
              <a:rPr lang="en-US" sz="1750" b="1" dirty="0" smtClean="0"/>
              <a:t> do?</a:t>
            </a:r>
          </a:p>
          <a:p>
            <a:r>
              <a:rPr lang="en-US" sz="1750" dirty="0" smtClean="0"/>
              <a:t>Manage projects with </a:t>
            </a:r>
            <a:r>
              <a:rPr lang="en-US" sz="1750" b="1" dirty="0" smtClean="0"/>
              <a:t>Repositories</a:t>
            </a:r>
            <a:endParaRPr lang="en-US" sz="1750" dirty="0" smtClean="0"/>
          </a:p>
          <a:p>
            <a:r>
              <a:rPr lang="en-US" sz="1750" b="1" dirty="0" smtClean="0"/>
              <a:t>Clone</a:t>
            </a:r>
            <a:r>
              <a:rPr lang="en-US" sz="1750" dirty="0" smtClean="0"/>
              <a:t> a project to work on a local copy</a:t>
            </a:r>
          </a:p>
          <a:p>
            <a:r>
              <a:rPr lang="en-US" sz="1750" dirty="0" smtClean="0"/>
              <a:t>Control and track changes with </a:t>
            </a:r>
            <a:r>
              <a:rPr lang="en-US" sz="1750" b="1" dirty="0" smtClean="0"/>
              <a:t>Staging</a:t>
            </a:r>
            <a:r>
              <a:rPr lang="en-US" sz="1750" dirty="0" smtClean="0"/>
              <a:t> and </a:t>
            </a:r>
            <a:r>
              <a:rPr lang="en-US" sz="1750" b="1" dirty="0" smtClean="0"/>
              <a:t>Committing</a:t>
            </a:r>
            <a:endParaRPr lang="en-US" sz="1750" dirty="0" smtClean="0"/>
          </a:p>
          <a:p>
            <a:r>
              <a:rPr lang="en-US" sz="1750" b="1" dirty="0" smtClean="0"/>
              <a:t>Branch</a:t>
            </a:r>
            <a:r>
              <a:rPr lang="en-US" sz="1750" dirty="0" smtClean="0"/>
              <a:t> and </a:t>
            </a:r>
            <a:r>
              <a:rPr lang="en-US" sz="1750" b="1" dirty="0" smtClean="0"/>
              <a:t>Merge</a:t>
            </a:r>
            <a:r>
              <a:rPr lang="en-US" sz="1750" dirty="0" smtClean="0"/>
              <a:t> to allow for work on different parts and versions of a project</a:t>
            </a:r>
          </a:p>
          <a:p>
            <a:r>
              <a:rPr lang="en-US" sz="1750" b="1" dirty="0" smtClean="0"/>
              <a:t>Pull</a:t>
            </a:r>
            <a:r>
              <a:rPr lang="en-US" sz="1750" dirty="0" smtClean="0"/>
              <a:t> the latest version of the project to a local copy</a:t>
            </a:r>
          </a:p>
          <a:p>
            <a:r>
              <a:rPr lang="en-US" sz="1750" b="1" dirty="0" smtClean="0"/>
              <a:t>Push</a:t>
            </a:r>
            <a:r>
              <a:rPr lang="en-US" sz="1750" dirty="0" smtClean="0"/>
              <a:t> local updates to the main project.</a:t>
            </a:r>
          </a:p>
          <a:p>
            <a:pPr>
              <a:buNone/>
            </a:pPr>
            <a:r>
              <a:rPr lang="en-US" sz="1750" b="1" dirty="0" smtClean="0"/>
              <a:t>Working with </a:t>
            </a:r>
            <a:r>
              <a:rPr lang="en-US" sz="1750" b="1" dirty="0" err="1" smtClean="0"/>
              <a:t>Git</a:t>
            </a:r>
            <a:r>
              <a:rPr lang="en-US" sz="1750" b="1" dirty="0" smtClean="0"/>
              <a:t>:</a:t>
            </a:r>
          </a:p>
          <a:p>
            <a:r>
              <a:rPr lang="en-US" sz="1750" dirty="0" smtClean="0"/>
              <a:t>Initialize </a:t>
            </a:r>
            <a:r>
              <a:rPr lang="en-US" sz="1750" dirty="0" err="1" smtClean="0"/>
              <a:t>Git</a:t>
            </a:r>
            <a:r>
              <a:rPr lang="en-US" sz="1750" dirty="0" smtClean="0"/>
              <a:t> on a folder, making it a </a:t>
            </a:r>
            <a:r>
              <a:rPr lang="en-US" sz="1750" b="1" dirty="0" smtClean="0"/>
              <a:t>Repository</a:t>
            </a:r>
            <a:endParaRPr lang="en-US" sz="1750" dirty="0" smtClean="0"/>
          </a:p>
          <a:p>
            <a:r>
              <a:rPr lang="en-US" sz="1750" dirty="0" err="1" smtClean="0"/>
              <a:t>Git</a:t>
            </a:r>
            <a:r>
              <a:rPr lang="en-US" sz="1750" dirty="0" smtClean="0"/>
              <a:t> now creates a hidden folder to keep track of changes in that folder</a:t>
            </a:r>
          </a:p>
          <a:p>
            <a:r>
              <a:rPr lang="en-US" sz="1750" dirty="0" smtClean="0"/>
              <a:t>When a file is changed, added or deleted, it is considered </a:t>
            </a:r>
            <a:r>
              <a:rPr lang="en-US" sz="1750" b="1" dirty="0" smtClean="0"/>
              <a:t>modified</a:t>
            </a:r>
            <a:endParaRPr lang="en-US" sz="1750" dirty="0" smtClean="0"/>
          </a:p>
          <a:p>
            <a:r>
              <a:rPr lang="en-US" sz="1750" dirty="0" smtClean="0"/>
              <a:t>You select the modified files you want to </a:t>
            </a:r>
            <a:r>
              <a:rPr lang="en-US" sz="1750" b="1" dirty="0" smtClean="0"/>
              <a:t>Stage</a:t>
            </a:r>
            <a:endParaRPr lang="en-US" sz="1750" dirty="0" smtClean="0"/>
          </a:p>
          <a:p>
            <a:r>
              <a:rPr lang="en-US" sz="1750" dirty="0" smtClean="0"/>
              <a:t>The </a:t>
            </a:r>
            <a:r>
              <a:rPr lang="en-US" sz="1750" b="1" dirty="0" smtClean="0"/>
              <a:t>Staged</a:t>
            </a:r>
            <a:r>
              <a:rPr lang="en-US" sz="1750" dirty="0" smtClean="0"/>
              <a:t> files are </a:t>
            </a:r>
            <a:r>
              <a:rPr lang="en-US" sz="1750" b="1" dirty="0" smtClean="0"/>
              <a:t>Committed</a:t>
            </a:r>
            <a:r>
              <a:rPr lang="en-US" sz="1750" dirty="0" smtClean="0"/>
              <a:t>, which prompts </a:t>
            </a:r>
            <a:r>
              <a:rPr lang="en-US" sz="1750" dirty="0" err="1" smtClean="0"/>
              <a:t>Git</a:t>
            </a:r>
            <a:r>
              <a:rPr lang="en-US" sz="1750" dirty="0" smtClean="0"/>
              <a:t> to store a </a:t>
            </a:r>
            <a:r>
              <a:rPr lang="en-US" sz="1750" b="1" dirty="0" smtClean="0"/>
              <a:t>permanent</a:t>
            </a:r>
            <a:r>
              <a:rPr lang="en-US" sz="1750" dirty="0" smtClean="0"/>
              <a:t> snapshot of the files</a:t>
            </a:r>
          </a:p>
          <a:p>
            <a:r>
              <a:rPr lang="en-US" sz="1750" dirty="0" err="1" smtClean="0"/>
              <a:t>Git</a:t>
            </a:r>
            <a:r>
              <a:rPr lang="en-US" sz="1750" dirty="0" smtClean="0"/>
              <a:t> allows you to see the full history of every commit.</a:t>
            </a:r>
          </a:p>
          <a:p>
            <a:r>
              <a:rPr lang="en-US" sz="1750" dirty="0" smtClean="0"/>
              <a:t>You can revert back to any previous commit.</a:t>
            </a:r>
          </a:p>
          <a:p>
            <a:r>
              <a:rPr lang="en-US" sz="1750" dirty="0" err="1" smtClean="0"/>
              <a:t>Git</a:t>
            </a:r>
            <a:r>
              <a:rPr lang="en-US" sz="1750" dirty="0" smtClean="0"/>
              <a:t> does not store a separate copy of every file in every commit, but keeps track of changes made in each commit!</a:t>
            </a:r>
          </a:p>
          <a:p>
            <a:pPr>
              <a:buNone/>
            </a:pPr>
            <a:r>
              <a:rPr lang="en-US" sz="1750" b="1" dirty="0" err="1" smtClean="0"/>
              <a:t>Git</a:t>
            </a:r>
            <a:r>
              <a:rPr lang="en-US" sz="1750" b="1" dirty="0" smtClean="0"/>
              <a:t> configuration Level:</a:t>
            </a:r>
          </a:p>
          <a:p>
            <a:pPr marL="457200" indent="-457200">
              <a:buAutoNum type="arabicPeriod"/>
            </a:pPr>
            <a:r>
              <a:rPr lang="en-US" sz="1750" b="1" dirty="0" smtClean="0"/>
              <a:t>--system</a:t>
            </a:r>
          </a:p>
          <a:p>
            <a:pPr marL="457200" indent="-457200">
              <a:buAutoNum type="arabicPeriod"/>
            </a:pPr>
            <a:r>
              <a:rPr lang="en-US" sz="1750" b="1" dirty="0" smtClean="0"/>
              <a:t>-- global</a:t>
            </a:r>
          </a:p>
          <a:p>
            <a:pPr marL="457200" indent="-457200">
              <a:buAutoNum type="arabicPeriod"/>
            </a:pPr>
            <a:r>
              <a:rPr lang="en-US" sz="1750" b="1" dirty="0" smtClean="0"/>
              <a:t>--local</a:t>
            </a:r>
          </a:p>
          <a:p>
            <a:pPr>
              <a:buNone/>
            </a:pPr>
            <a:r>
              <a:rPr lang="en-US" sz="1750" b="1" dirty="0" smtClean="0"/>
              <a:t/>
            </a:r>
            <a:br>
              <a:rPr lang="en-US" sz="1750" b="1" dirty="0" smtClean="0"/>
            </a:br>
            <a:endParaRPr lang="en-US" sz="1750" b="1" dirty="0" smtClean="0"/>
          </a:p>
          <a:p>
            <a:pPr>
              <a:buNone/>
            </a:pPr>
            <a:endParaRPr lang="en-US" sz="1750" dirty="0" smtClean="0"/>
          </a:p>
          <a:p>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b="1" dirty="0" smtClean="0"/>
              <a:t>Creating </a:t>
            </a:r>
            <a:r>
              <a:rPr lang="en-US" sz="2800" b="1" dirty="0" err="1" smtClean="0"/>
              <a:t>Git</a:t>
            </a:r>
            <a:r>
              <a:rPr lang="en-US" sz="2800" b="1" dirty="0" smtClean="0"/>
              <a:t> Folder</a:t>
            </a:r>
            <a:br>
              <a:rPr lang="en-US" sz="2800"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pPr>
              <a:buNone/>
            </a:pPr>
            <a:r>
              <a:rPr lang="en-US" b="1" dirty="0" smtClean="0"/>
              <a:t>Example:</a:t>
            </a:r>
          </a:p>
          <a:p>
            <a:r>
              <a:rPr lang="en-US" dirty="0" err="1" smtClean="0"/>
              <a:t>mkdir</a:t>
            </a:r>
            <a:r>
              <a:rPr lang="en-US" dirty="0" smtClean="0"/>
              <a:t> </a:t>
            </a:r>
            <a:r>
              <a:rPr lang="en-US" dirty="0" err="1" smtClean="0"/>
              <a:t>myproject</a:t>
            </a:r>
            <a:endParaRPr lang="en-US" dirty="0" smtClean="0"/>
          </a:p>
          <a:p>
            <a:r>
              <a:rPr lang="en-US" dirty="0" smtClean="0"/>
              <a:t> </a:t>
            </a:r>
            <a:r>
              <a:rPr lang="en-US" dirty="0" err="1" smtClean="0"/>
              <a:t>cd</a:t>
            </a:r>
            <a:r>
              <a:rPr lang="en-US" dirty="0" smtClean="0"/>
              <a:t> </a:t>
            </a:r>
            <a:r>
              <a:rPr lang="en-US" dirty="0" err="1" smtClean="0"/>
              <a:t>myproject</a:t>
            </a:r>
            <a:endParaRPr lang="en-US" dirty="0" smtClean="0"/>
          </a:p>
          <a:p>
            <a:r>
              <a:rPr lang="en-US" dirty="0" err="1" smtClean="0"/>
              <a:t>mkdir</a:t>
            </a:r>
            <a:r>
              <a:rPr lang="en-US" dirty="0" smtClean="0"/>
              <a:t> </a:t>
            </a:r>
            <a:r>
              <a:rPr lang="en-US" b="1" dirty="0" smtClean="0"/>
              <a:t>make</a:t>
            </a:r>
            <a:r>
              <a:rPr lang="en-US" dirty="0" smtClean="0"/>
              <a:t>s a </a:t>
            </a:r>
            <a:r>
              <a:rPr lang="en-US" b="1" dirty="0" smtClean="0"/>
              <a:t>new directory</a:t>
            </a:r>
            <a:r>
              <a:rPr lang="en-US" dirty="0" smtClean="0"/>
              <a:t>.</a:t>
            </a:r>
          </a:p>
          <a:p>
            <a:r>
              <a:rPr lang="en-US" dirty="0" err="1" smtClean="0"/>
              <a:t>cd</a:t>
            </a:r>
            <a:r>
              <a:rPr lang="en-US" dirty="0" smtClean="0"/>
              <a:t> </a:t>
            </a:r>
            <a:r>
              <a:rPr lang="en-US" b="1" dirty="0" smtClean="0"/>
              <a:t>changes</a:t>
            </a:r>
            <a:r>
              <a:rPr lang="en-US" dirty="0" smtClean="0"/>
              <a:t> the </a:t>
            </a:r>
            <a:r>
              <a:rPr lang="en-US" b="1" dirty="0" smtClean="0"/>
              <a:t>current working directory</a:t>
            </a:r>
            <a:r>
              <a:rPr lang="en-US" dirty="0" smtClean="0"/>
              <a:t>.</a:t>
            </a:r>
          </a:p>
          <a:p>
            <a:pPr>
              <a:buNone/>
            </a:pPr>
            <a:r>
              <a:rPr lang="en-US" b="1" dirty="0" smtClean="0"/>
              <a:t>Initialize </a:t>
            </a:r>
            <a:r>
              <a:rPr lang="en-US" b="1" dirty="0" err="1" smtClean="0"/>
              <a:t>Git</a:t>
            </a:r>
            <a:endParaRPr lang="en-US" b="1" dirty="0" smtClean="0"/>
          </a:p>
          <a:p>
            <a:pPr>
              <a:buNone/>
            </a:pPr>
            <a:r>
              <a:rPr lang="en-US" dirty="0" smtClean="0"/>
              <a:t>Once you have navigated to the correct folder, you can initialize </a:t>
            </a:r>
            <a:r>
              <a:rPr lang="en-US" dirty="0" err="1" smtClean="0"/>
              <a:t>Git</a:t>
            </a:r>
            <a:r>
              <a:rPr lang="en-US" dirty="0" smtClean="0"/>
              <a:t> on that folder:</a:t>
            </a:r>
          </a:p>
          <a:p>
            <a:pPr>
              <a:buNone/>
            </a:pPr>
            <a:r>
              <a:rPr lang="en-US" b="1" dirty="0" smtClean="0"/>
              <a:t>Example:</a:t>
            </a:r>
          </a:p>
          <a:p>
            <a:r>
              <a:rPr lang="en-US" dirty="0" err="1" smtClean="0"/>
              <a:t>git</a:t>
            </a:r>
            <a:r>
              <a:rPr lang="en-US" dirty="0" smtClean="0"/>
              <a:t> init</a:t>
            </a:r>
          </a:p>
          <a:p>
            <a:r>
              <a:rPr lang="en-US" dirty="0" smtClean="0"/>
              <a:t> Initialized empty </a:t>
            </a:r>
            <a:r>
              <a:rPr lang="en-US" dirty="0" err="1" smtClean="0"/>
              <a:t>Git</a:t>
            </a:r>
            <a:r>
              <a:rPr lang="en-US" dirty="0" smtClean="0"/>
              <a:t> repository in /Users/user/</a:t>
            </a:r>
            <a:r>
              <a:rPr lang="en-US" dirty="0" err="1" smtClean="0"/>
              <a:t>myproject</a:t>
            </a:r>
            <a:r>
              <a:rPr lang="en-US" dirty="0" smtClean="0"/>
              <a:t>/.</a:t>
            </a:r>
            <a:r>
              <a:rPr lang="en-US" dirty="0" err="1" smtClean="0"/>
              <a:t>git</a:t>
            </a:r>
            <a:r>
              <a:rPr lang="en-US" dirty="0" smtClean="0"/>
              <a:t>/</a:t>
            </a:r>
            <a:endParaRPr lang="en-US"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u="sng" dirty="0" smtClean="0">
                <a:solidFill>
                  <a:schemeClr val="tx1"/>
                </a:solidFill>
              </a:rPr>
              <a:t>GIT Repository</a:t>
            </a:r>
            <a:endParaRPr lang="en-US" sz="3600" dirty="0">
              <a:solidFill>
                <a:schemeClr val="tx1"/>
              </a:solidFill>
            </a:endParaRPr>
          </a:p>
        </p:txBody>
      </p:sp>
      <p:sp>
        <p:nvSpPr>
          <p:cNvPr id="3" name="Content Placeholder 2"/>
          <p:cNvSpPr>
            <a:spLocks noGrp="1"/>
          </p:cNvSpPr>
          <p:nvPr>
            <p:ph idx="1"/>
          </p:nvPr>
        </p:nvSpPr>
        <p:spPr>
          <a:xfrm>
            <a:off x="457200" y="1371600"/>
            <a:ext cx="8229600" cy="4389120"/>
          </a:xfrm>
        </p:spPr>
        <p:txBody>
          <a:bodyPr>
            <a:noAutofit/>
          </a:bodyPr>
          <a:lstStyle/>
          <a:p>
            <a:r>
              <a:rPr lang="en-US" sz="1800" u="sng" dirty="0" smtClean="0">
                <a:hlinkClick r:id="rId2"/>
              </a:rPr>
              <a:t>Repositories</a:t>
            </a:r>
            <a:r>
              <a:rPr lang="en-US" sz="1800" dirty="0" smtClean="0"/>
              <a:t> in GIT contain a collection of files of various different versions of a Project. These files are imported from the repository into the local server of the user for further </a:t>
            </a:r>
            <a:r>
              <a:rPr lang="en-US" sz="1800" dirty="0" err="1" smtClean="0"/>
              <a:t>updations</a:t>
            </a:r>
            <a:r>
              <a:rPr lang="en-US" sz="1800" dirty="0" smtClean="0"/>
              <a:t> and modifications in the content of the file. A VCS or the </a:t>
            </a:r>
            <a:r>
              <a:rPr lang="en-US" sz="1800" u="sng" dirty="0" smtClean="0">
                <a:hlinkClick r:id="rId3"/>
              </a:rPr>
              <a:t>Version Control System</a:t>
            </a:r>
            <a:r>
              <a:rPr lang="en-US" sz="1800" dirty="0" smtClean="0"/>
              <a:t> is used to create these versions and store them in a specific place termed as a repository.</a:t>
            </a:r>
          </a:p>
          <a:p>
            <a:pPr fontAlgn="base"/>
            <a:r>
              <a:rPr lang="en-US" sz="1800" dirty="0" smtClean="0"/>
              <a:t>Repositories in </a:t>
            </a:r>
            <a:r>
              <a:rPr lang="en-US" sz="1800" dirty="0" err="1" smtClean="0"/>
              <a:t>Git</a:t>
            </a:r>
            <a:r>
              <a:rPr lang="en-US" sz="1800" dirty="0" smtClean="0"/>
              <a:t> are of two types:</a:t>
            </a:r>
          </a:p>
          <a:p>
            <a:pPr fontAlgn="base"/>
            <a:r>
              <a:rPr lang="en-US" sz="1800" b="1" dirty="0" smtClean="0"/>
              <a:t>Local Repository: </a:t>
            </a:r>
            <a:r>
              <a:rPr lang="en-US" sz="1800" dirty="0" err="1" smtClean="0"/>
              <a:t>Git</a:t>
            </a:r>
            <a:r>
              <a:rPr lang="en-US" sz="1800" dirty="0" smtClean="0"/>
              <a:t> allows the users to perform work on a project from all over the world because of its Distributive feature. This can be done by cloning the content from the Central repository stored in the </a:t>
            </a:r>
            <a:r>
              <a:rPr lang="en-US" sz="1800" dirty="0" err="1" smtClean="0"/>
              <a:t>GitHub</a:t>
            </a:r>
            <a:r>
              <a:rPr lang="en-US" sz="1800" dirty="0" smtClean="0"/>
              <a:t> on the user’s local machine. This local copy is used to perform operations and test them on the local machine before adding them to the central repository.</a:t>
            </a:r>
          </a:p>
          <a:p>
            <a:pPr fontAlgn="base"/>
            <a:r>
              <a:rPr lang="en-US" sz="1800" b="1" dirty="0" smtClean="0"/>
              <a:t>Remote Repository: </a:t>
            </a:r>
            <a:r>
              <a:rPr lang="en-US" sz="1800" dirty="0" err="1" smtClean="0"/>
              <a:t>Git</a:t>
            </a:r>
            <a:r>
              <a:rPr lang="en-US" sz="1800" dirty="0" smtClean="0"/>
              <a:t> allows the users to sync their copy of the local repository to other repositories present over the internet. This can be done to avoid performing a similar operation by multiple developers. Each repository in </a:t>
            </a:r>
            <a:r>
              <a:rPr lang="en-US" sz="1800" dirty="0" err="1" smtClean="0"/>
              <a:t>Git</a:t>
            </a:r>
            <a:r>
              <a:rPr lang="en-US" sz="1800" dirty="0" smtClean="0"/>
              <a:t> can be addressed by a shortcut called </a:t>
            </a:r>
            <a:r>
              <a:rPr lang="en-US" sz="1800" b="1" dirty="0" smtClean="0"/>
              <a:t>remote</a:t>
            </a:r>
            <a:r>
              <a:rPr lang="en-US" sz="1800" dirty="0" smtClean="0"/>
              <a:t>.</a:t>
            </a:r>
          </a:p>
          <a:p>
            <a:pPr fontAlgn="base"/>
            <a:r>
              <a:rPr lang="en-US" sz="1800" dirty="0" err="1" smtClean="0"/>
              <a:t>Git</a:t>
            </a:r>
            <a:r>
              <a:rPr lang="en-US" sz="1800" dirty="0" smtClean="0"/>
              <a:t> provides tools to perform work on these repositories according to the needs of the user. This workflow of performing modifications to a Repository is referred to as the </a:t>
            </a:r>
            <a:r>
              <a:rPr lang="en-US" sz="1800" b="1" dirty="0" smtClean="0"/>
              <a:t>Working Tree</a:t>
            </a:r>
            <a:r>
              <a:rPr lang="en-US" sz="1800" dirty="0" smtClean="0"/>
              <a:t>.</a:t>
            </a:r>
          </a:p>
          <a:p>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99488"/>
          </a:xfrm>
        </p:spPr>
        <p:txBody>
          <a:bodyPr>
            <a:normAutofit fontScale="90000"/>
          </a:bodyPr>
          <a:lstStyle/>
          <a:p>
            <a:pPr algn="ctr" fontAlgn="base"/>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Working with local repositories</a:t>
            </a:r>
            <a:br>
              <a:rPr lang="en-US" sz="2700"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r>
              <a:rPr lang="en-US" sz="2000" b="1" dirty="0" smtClean="0"/>
              <a:t>1)</a:t>
            </a:r>
            <a:r>
              <a:rPr lang="en-US" sz="2000" b="1" dirty="0" err="1" smtClean="0"/>
              <a:t>git</a:t>
            </a:r>
            <a:r>
              <a:rPr lang="en-US" sz="2000" b="1" dirty="0" smtClean="0"/>
              <a:t> init:</a:t>
            </a:r>
          </a:p>
          <a:p>
            <a:r>
              <a:rPr lang="en-US" sz="2000" dirty="0" smtClean="0"/>
              <a:t>Usage: </a:t>
            </a:r>
            <a:r>
              <a:rPr lang="en-US" sz="2000" dirty="0" err="1" smtClean="0"/>
              <a:t>git</a:t>
            </a:r>
            <a:r>
              <a:rPr lang="en-US" sz="2000" dirty="0" smtClean="0"/>
              <a:t> init [repository name]</a:t>
            </a:r>
          </a:p>
          <a:p>
            <a:r>
              <a:rPr lang="en-US" sz="2000" dirty="0" smtClean="0"/>
              <a:t>This command is used to start a new repository.</a:t>
            </a:r>
          </a:p>
          <a:p>
            <a:pPr>
              <a:buNone/>
            </a:pPr>
            <a:r>
              <a:rPr lang="en-US" sz="2000" dirty="0" smtClean="0"/>
              <a:t>2)</a:t>
            </a:r>
            <a:r>
              <a:rPr lang="en-US" sz="2000" b="1" dirty="0" smtClean="0"/>
              <a:t> </a:t>
            </a:r>
            <a:r>
              <a:rPr lang="en-US" sz="2000" b="1" dirty="0" err="1" smtClean="0"/>
              <a:t>git</a:t>
            </a:r>
            <a:r>
              <a:rPr lang="en-US" sz="2000" b="1" dirty="0" smtClean="0"/>
              <a:t> add:</a:t>
            </a:r>
          </a:p>
          <a:p>
            <a:r>
              <a:rPr lang="en-US" sz="2000" dirty="0" smtClean="0"/>
              <a:t>Usage: </a:t>
            </a:r>
            <a:r>
              <a:rPr lang="en-US" sz="2000" dirty="0" err="1" smtClean="0"/>
              <a:t>git</a:t>
            </a:r>
            <a:r>
              <a:rPr lang="en-US" sz="2000" dirty="0" smtClean="0"/>
              <a:t> add [file]  </a:t>
            </a:r>
          </a:p>
          <a:p>
            <a:r>
              <a:rPr lang="en-US" sz="2000" dirty="0" smtClean="0"/>
              <a:t>This command adds a file to the staging area.</a:t>
            </a:r>
          </a:p>
          <a:p>
            <a:pPr>
              <a:buNone/>
            </a:pPr>
            <a:r>
              <a:rPr lang="en-US" sz="2000" dirty="0" smtClean="0"/>
              <a:t>3)</a:t>
            </a:r>
            <a:r>
              <a:rPr lang="en-US" sz="2000" b="1" dirty="0" smtClean="0"/>
              <a:t> </a:t>
            </a:r>
            <a:r>
              <a:rPr lang="en-US" sz="2000" b="1" dirty="0" err="1" smtClean="0"/>
              <a:t>git</a:t>
            </a:r>
            <a:r>
              <a:rPr lang="en-US" sz="2000" b="1" dirty="0" smtClean="0"/>
              <a:t> commit</a:t>
            </a:r>
          </a:p>
          <a:p>
            <a:r>
              <a:rPr lang="en-US" sz="2000" dirty="0" smtClean="0"/>
              <a:t>Usage: </a:t>
            </a:r>
            <a:r>
              <a:rPr lang="en-US" sz="2000" dirty="0" err="1" smtClean="0"/>
              <a:t>git</a:t>
            </a:r>
            <a:r>
              <a:rPr lang="en-US" sz="2000" dirty="0" smtClean="0"/>
              <a:t> commit -m “[ Type in the commit message]”  </a:t>
            </a:r>
          </a:p>
          <a:p>
            <a:r>
              <a:rPr lang="en-US" sz="2000" dirty="0" smtClean="0"/>
              <a:t>This command records or snapshots the file permanently in the version history.</a:t>
            </a:r>
          </a:p>
          <a:p>
            <a:pPr>
              <a:buNone/>
            </a:pPr>
            <a:r>
              <a:rPr lang="en-US" sz="2000" dirty="0" smtClean="0"/>
              <a:t>4)</a:t>
            </a:r>
            <a:r>
              <a:rPr lang="en-US" sz="2000" b="1" dirty="0" smtClean="0"/>
              <a:t> </a:t>
            </a:r>
            <a:r>
              <a:rPr lang="en-US" sz="2000" b="1" dirty="0" err="1" smtClean="0"/>
              <a:t>git</a:t>
            </a:r>
            <a:r>
              <a:rPr lang="en-US" sz="2000" b="1" dirty="0" smtClean="0"/>
              <a:t> status</a:t>
            </a:r>
          </a:p>
          <a:p>
            <a:r>
              <a:rPr lang="en-US" sz="2000" dirty="0" smtClean="0"/>
              <a:t>Usage: </a:t>
            </a:r>
            <a:r>
              <a:rPr lang="en-US" sz="2000" dirty="0" err="1" smtClean="0"/>
              <a:t>git</a:t>
            </a:r>
            <a:r>
              <a:rPr lang="en-US" sz="2000" dirty="0" smtClean="0"/>
              <a:t> status  </a:t>
            </a:r>
          </a:p>
          <a:p>
            <a:r>
              <a:rPr lang="en-US" sz="2000" dirty="0" smtClean="0"/>
              <a:t>This command lists all the files that have to be committed.</a:t>
            </a:r>
          </a:p>
          <a:p>
            <a:pPr>
              <a:buNone/>
            </a:pPr>
            <a:r>
              <a:rPr lang="en-US" sz="2000" b="1" dirty="0" smtClean="0"/>
              <a:t>5)</a:t>
            </a:r>
            <a:r>
              <a:rPr lang="en-US" sz="2000" b="1" dirty="0" err="1" smtClean="0"/>
              <a:t>git</a:t>
            </a:r>
            <a:r>
              <a:rPr lang="en-US" sz="2000" b="1" dirty="0" smtClean="0"/>
              <a:t> </a:t>
            </a:r>
            <a:r>
              <a:rPr lang="en-US" sz="2000" b="1" dirty="0" err="1" smtClean="0"/>
              <a:t>config</a:t>
            </a:r>
            <a:endParaRPr lang="en-US" sz="2000" b="1" dirty="0" smtClean="0"/>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user.name “[name]”  </a:t>
            </a:r>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a:t>
            </a:r>
            <a:r>
              <a:rPr lang="en-US" sz="2000" dirty="0" err="1" smtClean="0"/>
              <a:t>user.email</a:t>
            </a:r>
            <a:r>
              <a:rPr lang="en-US" sz="2000" dirty="0" smtClean="0"/>
              <a:t> “[email address]”  </a:t>
            </a:r>
          </a:p>
          <a:p>
            <a:r>
              <a:rPr lang="en-US" sz="2000" dirty="0" smtClean="0"/>
              <a:t>This command sets the author name and email address respectively to be used with your commits.</a:t>
            </a:r>
          </a:p>
          <a:p>
            <a:pPr>
              <a:buNone/>
            </a:pPr>
            <a:endParaRPr lang="en-US" sz="2000" dirty="0" smtClean="0"/>
          </a:p>
          <a:p>
            <a:pPr>
              <a:buNone/>
            </a:pPr>
            <a:endParaRPr lang="en-US" sz="2000" dirty="0" smtClean="0"/>
          </a:p>
          <a:p>
            <a:pPr>
              <a:buNone/>
            </a:pPr>
            <a:endParaRPr lang="en-US" sz="2000" dirty="0" smtClean="0"/>
          </a:p>
          <a:p>
            <a:pPr>
              <a:buNone/>
            </a:pPr>
            <a:endParaRPr lang="en-US" dirty="0" smtClean="0"/>
          </a:p>
          <a:p>
            <a:pPr>
              <a:buNone/>
            </a:pP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715000"/>
          </a:xfrm>
        </p:spPr>
        <p:txBody>
          <a:bodyPr>
            <a:normAutofit lnSpcReduction="10000"/>
          </a:bodyPr>
          <a:lstStyle/>
          <a:p>
            <a:pPr>
              <a:buNone/>
            </a:pPr>
            <a:r>
              <a:rPr lang="en-US" sz="3200" dirty="0" smtClean="0"/>
              <a:t>6</a:t>
            </a:r>
            <a:r>
              <a:rPr lang="en-US" sz="2000" dirty="0" smtClean="0"/>
              <a:t>)</a:t>
            </a:r>
            <a:r>
              <a:rPr lang="en-US" sz="2000" b="1" dirty="0" smtClean="0"/>
              <a:t> </a:t>
            </a:r>
            <a:r>
              <a:rPr lang="en-US" sz="2000" b="1" dirty="0" err="1" smtClean="0"/>
              <a:t>git</a:t>
            </a:r>
            <a:r>
              <a:rPr lang="en-US" sz="2000" b="1" dirty="0" smtClean="0"/>
              <a:t> branch</a:t>
            </a:r>
          </a:p>
          <a:p>
            <a:pPr>
              <a:buNone/>
            </a:pPr>
            <a:r>
              <a:rPr lang="en-US" sz="2000" dirty="0" err="1" smtClean="0"/>
              <a:t>i</a:t>
            </a:r>
            <a:r>
              <a:rPr lang="en-US" sz="2000" dirty="0" smtClean="0"/>
              <a:t>)Usage: </a:t>
            </a:r>
            <a:r>
              <a:rPr lang="en-US" sz="2000" dirty="0" err="1" smtClean="0"/>
              <a:t>git</a:t>
            </a:r>
            <a:r>
              <a:rPr lang="en-US" sz="2000" dirty="0" smtClean="0"/>
              <a:t> branch  (or</a:t>
            </a:r>
            <a:r>
              <a:rPr lang="en-US" sz="2000" smtClean="0"/>
              <a:t>) </a:t>
            </a:r>
            <a:r>
              <a:rPr lang="en-US" sz="2000" dirty="0" smtClean="0"/>
              <a:t> </a:t>
            </a:r>
            <a:r>
              <a:rPr lang="en-US" sz="2000" dirty="0" err="1" smtClean="0"/>
              <a:t>git</a:t>
            </a:r>
            <a:r>
              <a:rPr lang="en-US" sz="2000" dirty="0" smtClean="0"/>
              <a:t> branch --list  </a:t>
            </a:r>
          </a:p>
          <a:p>
            <a:r>
              <a:rPr lang="en-US" sz="2000" dirty="0" smtClean="0"/>
              <a:t>This command lists all the local branches in the current repository.</a:t>
            </a:r>
          </a:p>
          <a:p>
            <a:pPr>
              <a:buNone/>
            </a:pPr>
            <a:r>
              <a:rPr lang="en-US" sz="2000" dirty="0" smtClean="0"/>
              <a:t>ii)Usage: </a:t>
            </a:r>
            <a:r>
              <a:rPr lang="en-US" sz="2000" dirty="0" err="1" smtClean="0"/>
              <a:t>git</a:t>
            </a:r>
            <a:r>
              <a:rPr lang="en-US" sz="2000" dirty="0" smtClean="0"/>
              <a:t> branch [branch name]  </a:t>
            </a:r>
          </a:p>
          <a:p>
            <a:r>
              <a:rPr lang="en-US" sz="2000" dirty="0" smtClean="0"/>
              <a:t>This command creates a new branch.</a:t>
            </a:r>
          </a:p>
          <a:p>
            <a:pPr>
              <a:buNone/>
            </a:pPr>
            <a:r>
              <a:rPr lang="en-US" sz="2000" dirty="0" smtClean="0"/>
              <a:t>iii)Usage: </a:t>
            </a:r>
            <a:r>
              <a:rPr lang="en-US" sz="2000" dirty="0" err="1" smtClean="0"/>
              <a:t>git</a:t>
            </a:r>
            <a:r>
              <a:rPr lang="en-US" sz="2000" dirty="0" smtClean="0"/>
              <a:t> branch -d [branch name]  </a:t>
            </a:r>
          </a:p>
          <a:p>
            <a:r>
              <a:rPr lang="en-US" sz="2000" dirty="0" smtClean="0"/>
              <a:t>This command deletes the feature branch.</a:t>
            </a:r>
          </a:p>
          <a:p>
            <a:pPr>
              <a:buNone/>
            </a:pPr>
            <a:r>
              <a:rPr lang="en-US" sz="2000" b="1" dirty="0" smtClean="0"/>
              <a:t>7)</a:t>
            </a:r>
            <a:r>
              <a:rPr lang="en-US" sz="2000" b="1" dirty="0" err="1" smtClean="0"/>
              <a:t>git</a:t>
            </a:r>
            <a:r>
              <a:rPr lang="en-US" sz="2000" b="1" dirty="0" smtClean="0"/>
              <a:t> checkout</a:t>
            </a:r>
          </a:p>
          <a:p>
            <a:pPr>
              <a:buNone/>
            </a:pPr>
            <a:r>
              <a:rPr lang="en-US" sz="2000" dirty="0" err="1" smtClean="0"/>
              <a:t>i</a:t>
            </a:r>
            <a:r>
              <a:rPr lang="en-US" sz="2000" dirty="0" smtClean="0"/>
              <a:t>)Usage: </a:t>
            </a:r>
            <a:r>
              <a:rPr lang="en-US" sz="2000" dirty="0" err="1" smtClean="0"/>
              <a:t>git</a:t>
            </a:r>
            <a:r>
              <a:rPr lang="en-US" sz="2000" dirty="0" smtClean="0"/>
              <a:t> checkout [branch name]  </a:t>
            </a:r>
          </a:p>
          <a:p>
            <a:r>
              <a:rPr lang="en-US" sz="2000" dirty="0" smtClean="0"/>
              <a:t>This command is used to switch from one branch to another.</a:t>
            </a:r>
          </a:p>
          <a:p>
            <a:pPr>
              <a:buNone/>
            </a:pPr>
            <a:r>
              <a:rPr lang="en-US" sz="2000" dirty="0" smtClean="0"/>
              <a:t>ii)Usage: </a:t>
            </a:r>
            <a:r>
              <a:rPr lang="en-US" sz="2000" dirty="0" err="1" smtClean="0"/>
              <a:t>git</a:t>
            </a:r>
            <a:r>
              <a:rPr lang="en-US" sz="2000" dirty="0" smtClean="0"/>
              <a:t> checkout -b [branch name]  </a:t>
            </a:r>
          </a:p>
          <a:p>
            <a:r>
              <a:rPr lang="en-US" sz="2000" dirty="0" smtClean="0"/>
              <a:t>This command creates a new branch and also switches to it.</a:t>
            </a:r>
          </a:p>
          <a:p>
            <a:pPr>
              <a:buNone/>
            </a:pPr>
            <a:r>
              <a:rPr lang="en-US" sz="2000" b="1" dirty="0" smtClean="0"/>
              <a:t>8)</a:t>
            </a:r>
            <a:r>
              <a:rPr lang="en-US" sz="2000" b="1" dirty="0" err="1" smtClean="0"/>
              <a:t>git</a:t>
            </a:r>
            <a:r>
              <a:rPr lang="en-US" sz="2000" b="1" dirty="0" smtClean="0"/>
              <a:t> merge</a:t>
            </a:r>
          </a:p>
          <a:p>
            <a:r>
              <a:rPr lang="en-US" sz="2000" dirty="0" smtClean="0"/>
              <a:t>Usage: </a:t>
            </a:r>
            <a:r>
              <a:rPr lang="en-US" sz="2000" dirty="0" err="1" smtClean="0"/>
              <a:t>git</a:t>
            </a:r>
            <a:r>
              <a:rPr lang="en-US" sz="2000" dirty="0" smtClean="0"/>
              <a:t> merge [branch name]  </a:t>
            </a:r>
          </a:p>
          <a:p>
            <a:r>
              <a:rPr lang="en-US" sz="2000" dirty="0" smtClean="0"/>
              <a:t>This command merges the specified branch’s history into the current branch.</a:t>
            </a:r>
          </a:p>
          <a:p>
            <a:pPr>
              <a:buNone/>
            </a:pPr>
            <a:endParaRPr lang="en-US" sz="2000" dirty="0" smtClean="0"/>
          </a:p>
          <a:p>
            <a:pPr>
              <a:buNone/>
            </a:pPr>
            <a:endParaRPr lang="en-US"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smtClean="0"/>
              <a:t>Working with remote repositories</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sz="2000" b="1" dirty="0" smtClean="0"/>
              <a:t>1)</a:t>
            </a:r>
            <a:r>
              <a:rPr lang="en-US" sz="2000" b="1" dirty="0" err="1" smtClean="0"/>
              <a:t>git</a:t>
            </a:r>
            <a:r>
              <a:rPr lang="en-US" sz="2000" b="1" dirty="0" smtClean="0"/>
              <a:t> remote</a:t>
            </a:r>
          </a:p>
          <a:p>
            <a:pPr>
              <a:buNone/>
            </a:pPr>
            <a:r>
              <a:rPr lang="en-US" sz="2000" dirty="0" err="1" smtClean="0"/>
              <a:t>i</a:t>
            </a:r>
            <a:r>
              <a:rPr lang="en-US" sz="2000" dirty="0" smtClean="0"/>
              <a:t>)Usage: </a:t>
            </a:r>
            <a:r>
              <a:rPr lang="en-US" sz="2000" dirty="0" err="1" smtClean="0"/>
              <a:t>git</a:t>
            </a:r>
            <a:r>
              <a:rPr lang="en-US" sz="2000" dirty="0" smtClean="0"/>
              <a:t> remote add [variable name] [Remote Server Link]  </a:t>
            </a:r>
          </a:p>
          <a:p>
            <a:r>
              <a:rPr lang="en-US" sz="2000" dirty="0" smtClean="0"/>
              <a:t>This command is used to connect your local repository to the remote server.</a:t>
            </a:r>
          </a:p>
          <a:p>
            <a:pPr>
              <a:buNone/>
            </a:pPr>
            <a:r>
              <a:rPr lang="en-US" sz="2000" dirty="0" err="1" smtClean="0"/>
              <a:t>Ex:git</a:t>
            </a:r>
            <a:r>
              <a:rPr lang="en-US" sz="2000" dirty="0" smtClean="0"/>
              <a:t> remote add origin remote server link</a:t>
            </a:r>
          </a:p>
          <a:p>
            <a:pPr>
              <a:buNone/>
            </a:pPr>
            <a:r>
              <a:rPr lang="en-US" sz="2000" dirty="0" smtClean="0"/>
              <a:t>ii)List named remote repositories: </a:t>
            </a:r>
          </a:p>
          <a:p>
            <a:pPr>
              <a:buNone/>
            </a:pPr>
            <a:r>
              <a:rPr lang="en-US" sz="2000" dirty="0" smtClean="0"/>
              <a:t>$ </a:t>
            </a:r>
            <a:r>
              <a:rPr lang="en-US" sz="2000" dirty="0" err="1" smtClean="0"/>
              <a:t>git</a:t>
            </a:r>
            <a:r>
              <a:rPr lang="en-US" sz="2000" dirty="0" smtClean="0"/>
              <a:t> remote –v</a:t>
            </a:r>
          </a:p>
          <a:p>
            <a:pPr>
              <a:buNone/>
            </a:pPr>
            <a:r>
              <a:rPr lang="en-US" sz="2000" b="1" dirty="0" smtClean="0"/>
              <a:t>2)</a:t>
            </a:r>
            <a:r>
              <a:rPr lang="en-US" sz="2000" b="1" dirty="0" err="1" smtClean="0"/>
              <a:t>git</a:t>
            </a:r>
            <a:r>
              <a:rPr lang="en-US" sz="2000" b="1" dirty="0" smtClean="0"/>
              <a:t> clone</a:t>
            </a:r>
          </a:p>
          <a:p>
            <a:r>
              <a:rPr lang="en-US" sz="2000" dirty="0" smtClean="0"/>
              <a:t>Usage: </a:t>
            </a:r>
            <a:r>
              <a:rPr lang="en-US" sz="2000" dirty="0" err="1" smtClean="0"/>
              <a:t>git</a:t>
            </a:r>
            <a:r>
              <a:rPr lang="en-US" sz="2000" dirty="0" smtClean="0"/>
              <a:t> clone [</a:t>
            </a:r>
            <a:r>
              <a:rPr lang="en-US" sz="2000" dirty="0" err="1" smtClean="0"/>
              <a:t>url</a:t>
            </a:r>
            <a:r>
              <a:rPr lang="en-US" sz="2000" dirty="0" smtClean="0"/>
              <a:t>]  </a:t>
            </a:r>
          </a:p>
          <a:p>
            <a:r>
              <a:rPr lang="en-US" sz="2000" dirty="0" smtClean="0"/>
              <a:t>This command is used to obtain a repository from an existing URL.</a:t>
            </a:r>
          </a:p>
          <a:p>
            <a:pPr>
              <a:buNone/>
            </a:pPr>
            <a:r>
              <a:rPr lang="en-US" sz="2000" dirty="0" smtClean="0"/>
              <a:t>3) </a:t>
            </a:r>
            <a:r>
              <a:rPr lang="en-US" sz="2000" b="1" dirty="0" err="1" smtClean="0"/>
              <a:t>git</a:t>
            </a:r>
            <a:r>
              <a:rPr lang="en-US" sz="2000" b="1" dirty="0" smtClean="0"/>
              <a:t> push </a:t>
            </a:r>
          </a:p>
          <a:p>
            <a:pPr>
              <a:buNone/>
            </a:pPr>
            <a:r>
              <a:rPr lang="en-US" sz="2000" dirty="0" smtClean="0"/>
              <a:t>Usage: </a:t>
            </a:r>
            <a:r>
              <a:rPr lang="en-US" sz="2000" dirty="0" err="1" smtClean="0"/>
              <a:t>git</a:t>
            </a:r>
            <a:r>
              <a:rPr lang="en-US" sz="2000" dirty="0" smtClean="0"/>
              <a:t> push [variable name] [branch]  </a:t>
            </a:r>
          </a:p>
          <a:p>
            <a:r>
              <a:rPr lang="en-US" sz="2000" dirty="0" smtClean="0"/>
              <a:t>This command sends the branch commits to your remote repository.</a:t>
            </a:r>
          </a:p>
          <a:p>
            <a:pPr>
              <a:buNone/>
            </a:pPr>
            <a:r>
              <a:rPr lang="en-US" sz="2000" dirty="0" smtClean="0"/>
              <a:t>4)</a:t>
            </a:r>
            <a:r>
              <a:rPr lang="en-US" sz="2000" b="1" dirty="0" smtClean="0"/>
              <a:t> </a:t>
            </a:r>
            <a:r>
              <a:rPr lang="en-US" sz="2000" b="1" dirty="0" err="1" smtClean="0"/>
              <a:t>git</a:t>
            </a:r>
            <a:r>
              <a:rPr lang="en-US" sz="2000" b="1" dirty="0" smtClean="0"/>
              <a:t> pull</a:t>
            </a:r>
          </a:p>
          <a:p>
            <a:r>
              <a:rPr lang="en-US" sz="2000" dirty="0" smtClean="0"/>
              <a:t>Usage: </a:t>
            </a:r>
            <a:r>
              <a:rPr lang="en-US" sz="2000" dirty="0" err="1" smtClean="0"/>
              <a:t>git</a:t>
            </a:r>
            <a:r>
              <a:rPr lang="en-US" sz="2000" dirty="0" smtClean="0"/>
              <a:t> pull [Repository Link]  </a:t>
            </a:r>
          </a:p>
          <a:p>
            <a:r>
              <a:rPr lang="en-US" sz="2000" dirty="0" smtClean="0"/>
              <a:t>This command fetches and merges changes on the remote server to your working directory.</a:t>
            </a:r>
          </a:p>
          <a:p>
            <a:pPr>
              <a:buNone/>
            </a:pPr>
            <a:r>
              <a:rPr lang="en-US" sz="1800" b="1" dirty="0" smtClean="0"/>
              <a:t>5</a:t>
            </a:r>
            <a:r>
              <a:rPr lang="en-US" sz="2400" b="1" dirty="0" smtClean="0"/>
              <a:t>) </a:t>
            </a:r>
            <a:r>
              <a:rPr lang="en-US" sz="2400" b="1" dirty="0" err="1" smtClean="0"/>
              <a:t>git</a:t>
            </a:r>
            <a:r>
              <a:rPr lang="en-US" sz="2400" b="1" dirty="0" smtClean="0"/>
              <a:t> log</a:t>
            </a:r>
          </a:p>
          <a:p>
            <a:r>
              <a:rPr lang="en-US" sz="2400" dirty="0" smtClean="0"/>
              <a:t>Usage: </a:t>
            </a:r>
            <a:r>
              <a:rPr lang="en-US" sz="2400" dirty="0" err="1" smtClean="0"/>
              <a:t>git</a:t>
            </a:r>
            <a:r>
              <a:rPr lang="en-US" sz="2400" dirty="0" smtClean="0"/>
              <a:t> log  </a:t>
            </a:r>
          </a:p>
          <a:p>
            <a:r>
              <a:rPr lang="en-US" sz="2400" dirty="0" smtClean="0"/>
              <a:t>This command is used to list the version history for the current branch.</a:t>
            </a:r>
          </a:p>
          <a:p>
            <a:endParaRPr lang="en-US" sz="2400" dirty="0" smtClean="0"/>
          </a:p>
          <a:p>
            <a:pPr>
              <a:buNone/>
            </a:pPr>
            <a:endParaRPr lang="en-US" sz="2000"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a:t>
            </a:r>
            <a:r>
              <a:rPr lang="en-IN" dirty="0"/>
              <a:t>project with all test cases </a:t>
            </a:r>
          </a:p>
        </p:txBody>
      </p:sp>
      <p:sp>
        <p:nvSpPr>
          <p:cNvPr id="3" name="Content Placeholder 2"/>
          <p:cNvSpPr>
            <a:spLocks noGrp="1"/>
          </p:cNvSpPr>
          <p:nvPr>
            <p:ph idx="1"/>
          </p:nvPr>
        </p:nvSpPr>
        <p:spPr/>
        <p:txBody>
          <a:bodyPr>
            <a:normAutofit/>
          </a:bodyPr>
          <a:lstStyle/>
          <a:p>
            <a:r>
              <a:rPr lang="en-IN" dirty="0"/>
              <a:t>Using the </a:t>
            </a:r>
            <a:r>
              <a:rPr lang="en-IN" dirty="0" err="1">
                <a:hlinkClick r:id="rId2"/>
              </a:rPr>
              <a:t>TestProject</a:t>
            </a:r>
            <a:r>
              <a:rPr lang="en-IN" dirty="0"/>
              <a:t> integration with GitHub, your synchronized projects are stored as repositories with all of their tests (with simple YAML format) in them. Each change that you make in your test, will automatically be stored and documented so you can seamlessly keep track of your progress</a:t>
            </a:r>
            <a:r>
              <a:rPr lang="en-IN" dirty="0" smtClean="0"/>
              <a:t>.</a:t>
            </a:r>
          </a:p>
        </p:txBody>
      </p:sp>
    </p:spTree>
    <p:extLst>
      <p:ext uri="{BB962C8B-B14F-4D97-AF65-F5344CB8AC3E}">
        <p14:creationId xmlns:p14="http://schemas.microsoft.com/office/powerpoint/2010/main" val="219657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763000" cy="489364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Using </a:t>
            </a:r>
            <a:r>
              <a:rPr lang="en-IN" sz="2400" dirty="0" err="1">
                <a:latin typeface="Times New Roman" panose="02020603050405020304" pitchFamily="18" charset="0"/>
                <a:cs typeface="Times New Roman" panose="02020603050405020304" pitchFamily="18" charset="0"/>
              </a:rPr>
              <a:t>TestProject’s</a:t>
            </a:r>
            <a:r>
              <a:rPr lang="en-IN" sz="2400" dirty="0">
                <a:latin typeface="Times New Roman" panose="02020603050405020304" pitchFamily="18" charset="0"/>
                <a:cs typeface="Times New Roman" panose="02020603050405020304" pitchFamily="18" charset="0"/>
              </a:rPr>
              <a:t> built-in integration with GitHub enables you to</a:t>
            </a:r>
            <a:r>
              <a:rPr lang="en-IN"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Split your test automation into different environments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Synchronize entire projects with GitHub: the tests will be saved in YAML format and contain all the information to run autonomously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Seamlessly keep and access test history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Manage different versions and save all of your team’s progress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Run any previous test versions using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CLI/Offline</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various test versions back into </a:t>
            </a:r>
            <a:r>
              <a:rPr lang="en-IN" sz="2400" dirty="0" err="1">
                <a:latin typeface="Times New Roman" panose="02020603050405020304" pitchFamily="18" charset="0"/>
                <a:cs typeface="Times New Roman" panose="02020603050405020304" pitchFamily="18" charset="0"/>
              </a:rPr>
              <a:t>TestProject</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See what has changed in your tests directly on GitHub</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Integrate your </a:t>
            </a:r>
            <a:r>
              <a:rPr lang="en-IN" sz="2400" dirty="0" smtClean="0">
                <a:latin typeface="Times New Roman" panose="02020603050405020304" pitchFamily="18" charset="0"/>
                <a:cs typeface="Times New Roman" panose="02020603050405020304" pitchFamily="18" charset="0"/>
              </a:rPr>
              <a:t>CI (Continuous Integration) </a:t>
            </a:r>
            <a:r>
              <a:rPr lang="en-IN" sz="2400" dirty="0">
                <a:latin typeface="Times New Roman" panose="02020603050405020304" pitchFamily="18" charset="0"/>
                <a:cs typeface="Times New Roman" panose="02020603050405020304" pitchFamily="18" charset="0"/>
              </a:rPr>
              <a:t>flow directly into GitHub repos (below is an example diagram for a CI flow with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-GitHub Integration)</a:t>
            </a:r>
            <a:endParaRPr lang="en-I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050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rsion Control for Automation Testing using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2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458200" cy="3539430"/>
          </a:xfrm>
          <a:prstGeom prst="rect">
            <a:avLst/>
          </a:prstGeom>
        </p:spPr>
        <p:txBody>
          <a:bodyPr wrap="square">
            <a:spAutoFit/>
          </a:bodyPr>
          <a:lstStyle/>
          <a:p>
            <a:pPr marL="285750" indent="-285750">
              <a:buFont typeface="Arial" panose="020B0604020202020204" pitchFamily="34" charset="0"/>
              <a:buChar char="•"/>
            </a:pPr>
            <a:r>
              <a:rPr lang="en-IN" sz="2800" dirty="0"/>
              <a:t>Test cases in </a:t>
            </a:r>
            <a:r>
              <a:rPr lang="en-IN" sz="2800" dirty="0" err="1"/>
              <a:t>GitLab</a:t>
            </a:r>
            <a:r>
              <a:rPr lang="en-IN" sz="2800" dirty="0"/>
              <a:t> can help your teams create testing scenarios in their existing development platform</a:t>
            </a:r>
            <a:r>
              <a:rPr lang="en-IN" sz="2800" dirty="0" smtClean="0"/>
              <a:t>. </a:t>
            </a:r>
          </a:p>
          <a:p>
            <a:pPr marL="285750" indent="-285750">
              <a:buFont typeface="Arial" panose="020B0604020202020204" pitchFamily="34" charset="0"/>
              <a:buChar char="•"/>
            </a:pPr>
            <a:r>
              <a:rPr lang="en-IN" sz="2800" dirty="0" smtClean="0"/>
              <a:t>Now </a:t>
            </a:r>
            <a:r>
              <a:rPr lang="en-IN" sz="2800" dirty="0"/>
              <a:t>your Implementation and Testing teams can collaborate better, as they no longer have to use external test planning tools, which require additional overhead, context switching, and expense.</a:t>
            </a:r>
          </a:p>
        </p:txBody>
      </p:sp>
    </p:spTree>
    <p:extLst>
      <p:ext uri="{BB962C8B-B14F-4D97-AF65-F5344CB8AC3E}">
        <p14:creationId xmlns:p14="http://schemas.microsoft.com/office/powerpoint/2010/main" val="13306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867400"/>
          </a:xfrm>
        </p:spPr>
        <p:txBody>
          <a:bodyPr>
            <a:normAutofit/>
          </a:bodyPr>
          <a:lstStyle/>
          <a:p>
            <a:pPr marL="0" indent="0">
              <a:buNone/>
            </a:pPr>
            <a:r>
              <a:rPr lang="en-IN" dirty="0"/>
              <a:t>To create a test case in a </a:t>
            </a:r>
            <a:r>
              <a:rPr lang="en-IN" dirty="0" err="1"/>
              <a:t>GitLab</a:t>
            </a:r>
            <a:r>
              <a:rPr lang="en-IN" dirty="0"/>
              <a:t> project:</a:t>
            </a:r>
          </a:p>
          <a:p>
            <a:r>
              <a:rPr lang="en-IN" dirty="0"/>
              <a:t>Go to </a:t>
            </a:r>
            <a:r>
              <a:rPr lang="en-IN" b="1" dirty="0"/>
              <a:t>CI/CD &gt; Test Cases</a:t>
            </a:r>
            <a:r>
              <a:rPr lang="en-IN" dirty="0"/>
              <a:t>.</a:t>
            </a:r>
          </a:p>
          <a:p>
            <a:r>
              <a:rPr lang="en-IN" dirty="0"/>
              <a:t>Select the </a:t>
            </a:r>
            <a:r>
              <a:rPr lang="en-IN" b="1" dirty="0"/>
              <a:t>New test case</a:t>
            </a:r>
            <a:r>
              <a:rPr lang="en-IN" dirty="0"/>
              <a:t> button. You are taken to the new test case form. Here you can enter the new case’s title, </a:t>
            </a:r>
            <a:r>
              <a:rPr lang="en-IN" dirty="0">
                <a:hlinkClick r:id="rId2"/>
              </a:rPr>
              <a:t>description</a:t>
            </a:r>
            <a:r>
              <a:rPr lang="en-IN" dirty="0"/>
              <a:t>, attach a file, and assign </a:t>
            </a:r>
            <a:r>
              <a:rPr lang="en-IN" dirty="0">
                <a:hlinkClick r:id="rId3"/>
              </a:rPr>
              <a:t>labels</a:t>
            </a:r>
            <a:r>
              <a:rPr lang="en-IN" dirty="0"/>
              <a:t>.</a:t>
            </a:r>
          </a:p>
          <a:p>
            <a:r>
              <a:rPr lang="en-IN" dirty="0"/>
              <a:t>Select the </a:t>
            </a:r>
            <a:r>
              <a:rPr lang="en-IN" b="1" dirty="0"/>
              <a:t>Submit test case</a:t>
            </a:r>
            <a:r>
              <a:rPr lang="en-IN" dirty="0"/>
              <a:t> button. You are taken to view the new test case.</a:t>
            </a:r>
          </a:p>
          <a:p>
            <a:pPr marL="0" indent="0">
              <a:buNone/>
            </a:pPr>
            <a:r>
              <a:rPr lang="en-IN" dirty="0"/>
              <a:t>To view a test case:</a:t>
            </a:r>
          </a:p>
          <a:p>
            <a:r>
              <a:rPr lang="en-IN" dirty="0"/>
              <a:t>In a project, go to </a:t>
            </a:r>
            <a:r>
              <a:rPr lang="en-IN" b="1" dirty="0"/>
              <a:t>CI/CD &gt; Test Cases</a:t>
            </a:r>
            <a:r>
              <a:rPr lang="en-IN" dirty="0"/>
              <a:t>.</a:t>
            </a:r>
          </a:p>
          <a:p>
            <a:r>
              <a:rPr lang="en-IN" dirty="0"/>
              <a:t>Select the title of the test case you want to view. </a:t>
            </a:r>
          </a:p>
          <a:p>
            <a:endParaRPr lang="en-IN" dirty="0"/>
          </a:p>
        </p:txBody>
      </p:sp>
    </p:spTree>
    <p:extLst>
      <p:ext uri="{BB962C8B-B14F-4D97-AF65-F5344CB8AC3E}">
        <p14:creationId xmlns:p14="http://schemas.microsoft.com/office/powerpoint/2010/main" val="352802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a:t>
            </a:r>
            <a:r>
              <a:rPr lang="en-US" dirty="0" smtClean="0"/>
              <a:t/>
            </a:r>
            <a:br>
              <a:rPr lang="en-US" dirty="0" smtClean="0"/>
            </a:br>
            <a:endParaRPr lang="en-US" dirty="0"/>
          </a:p>
        </p:txBody>
      </p:sp>
      <p:pic>
        <p:nvPicPr>
          <p:cNvPr id="1026" name="Picture 2" descr="C:\Users\student\Desktop\features-of-git.jpg"/>
          <p:cNvPicPr>
            <a:picLocks noGrp="1" noChangeAspect="1" noChangeArrowheads="1"/>
          </p:cNvPicPr>
          <p:nvPr>
            <p:ph idx="1"/>
          </p:nvPr>
        </p:nvPicPr>
        <p:blipFill>
          <a:blip r:embed="rId2"/>
          <a:srcRect/>
          <a:stretch>
            <a:fillRect/>
          </a:stretch>
        </p:blipFill>
        <p:spPr bwMode="auto">
          <a:xfrm>
            <a:off x="1676400" y="1600200"/>
            <a:ext cx="6477000" cy="370046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5410200"/>
          </a:xfrm>
        </p:spPr>
        <p:txBody>
          <a:bodyPr>
            <a:normAutofit/>
          </a:bodyPr>
          <a:lstStyle/>
          <a:p>
            <a:pPr marL="0" indent="0">
              <a:buNone/>
            </a:pPr>
            <a:r>
              <a:rPr lang="en-IN" dirty="0"/>
              <a:t>To edit a test case:</a:t>
            </a:r>
          </a:p>
          <a:p>
            <a:r>
              <a:rPr lang="en-IN" dirty="0">
                <a:hlinkClick r:id="rId2"/>
              </a:rPr>
              <a:t>View a test case</a:t>
            </a:r>
            <a:r>
              <a:rPr lang="en-IN" dirty="0"/>
              <a:t>.</a:t>
            </a:r>
          </a:p>
          <a:p>
            <a:r>
              <a:rPr lang="en-IN" dirty="0"/>
              <a:t>Select </a:t>
            </a:r>
            <a:r>
              <a:rPr lang="en-IN" b="1" dirty="0"/>
              <a:t>Edit title and description</a:t>
            </a:r>
            <a:r>
              <a:rPr lang="en-IN" dirty="0"/>
              <a:t> ().</a:t>
            </a:r>
          </a:p>
          <a:p>
            <a:r>
              <a:rPr lang="en-IN" dirty="0"/>
              <a:t>Edit the test case’s title or description.</a:t>
            </a:r>
          </a:p>
          <a:p>
            <a:r>
              <a:rPr lang="en-IN" dirty="0"/>
              <a:t>Select </a:t>
            </a:r>
            <a:r>
              <a:rPr lang="en-IN" b="1" dirty="0"/>
              <a:t>Save changes</a:t>
            </a:r>
            <a:endParaRPr lang="en-IN" dirty="0"/>
          </a:p>
          <a:p>
            <a:pPr marL="0" indent="0">
              <a:buNone/>
            </a:pPr>
            <a:r>
              <a:rPr lang="en-IN" dirty="0"/>
              <a:t>To archive a test case, on the test case’s page, select the </a:t>
            </a:r>
            <a:r>
              <a:rPr lang="en-IN" b="1" dirty="0"/>
              <a:t>Archive test case</a:t>
            </a:r>
            <a:r>
              <a:rPr lang="en-IN" dirty="0"/>
              <a:t> button.</a:t>
            </a:r>
          </a:p>
          <a:p>
            <a:r>
              <a:rPr lang="en-IN" dirty="0"/>
              <a:t>To view archived test cases:</a:t>
            </a:r>
          </a:p>
          <a:p>
            <a:r>
              <a:rPr lang="en-IN" dirty="0"/>
              <a:t>Go to </a:t>
            </a:r>
            <a:r>
              <a:rPr lang="en-IN" b="1" dirty="0"/>
              <a:t>CI/CD &gt; Test Cases</a:t>
            </a:r>
            <a:r>
              <a:rPr lang="en-IN" dirty="0"/>
              <a:t>.</a:t>
            </a:r>
          </a:p>
          <a:p>
            <a:r>
              <a:rPr lang="en-IN" dirty="0"/>
              <a:t>Select </a:t>
            </a:r>
            <a:r>
              <a:rPr lang="en-IN" b="1" dirty="0"/>
              <a:t>Archived</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210491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IN" dirty="0" smtClean="0"/>
              <a:t>Finding </a:t>
            </a:r>
            <a:r>
              <a:rPr lang="en-IN" dirty="0"/>
              <a:t>bugs</a:t>
            </a:r>
          </a:p>
        </p:txBody>
      </p:sp>
      <p:sp>
        <p:nvSpPr>
          <p:cNvPr id="3" name="Content Placeholder 2"/>
          <p:cNvSpPr>
            <a:spLocks noGrp="1"/>
          </p:cNvSpPr>
          <p:nvPr>
            <p:ph idx="1"/>
          </p:nvPr>
        </p:nvSpPr>
        <p:spPr>
          <a:xfrm>
            <a:off x="304800" y="1174954"/>
            <a:ext cx="8229600" cy="5530645"/>
          </a:xfrm>
        </p:spPr>
        <p:txBody>
          <a:bodyPr>
            <a:normAutofit/>
          </a:bodyPr>
          <a:lstStyle/>
          <a:p>
            <a:r>
              <a:rPr lang="en-IN" dirty="0" err="1"/>
              <a:t>SpotBugs</a:t>
            </a:r>
            <a:r>
              <a:rPr lang="en-IN" dirty="0"/>
              <a:t> is a program which uses static analysis to look for bugs in Java code. It is free software, distributed under the terms of the </a:t>
            </a:r>
            <a:r>
              <a:rPr lang="en-IN" dirty="0">
                <a:hlinkClick r:id="rId2"/>
              </a:rPr>
              <a:t>GNU Lesser General Public License</a:t>
            </a:r>
            <a:r>
              <a:rPr lang="en-IN" dirty="0" smtClean="0"/>
              <a:t>.</a:t>
            </a:r>
          </a:p>
          <a:p>
            <a:r>
              <a:rPr lang="en-IN" dirty="0" err="1"/>
              <a:t>SpotBugs</a:t>
            </a:r>
            <a:r>
              <a:rPr lang="en-IN" dirty="0"/>
              <a:t> is a fork of </a:t>
            </a:r>
            <a:r>
              <a:rPr lang="en-IN" dirty="0" err="1">
                <a:hlinkClick r:id="rId3"/>
              </a:rPr>
              <a:t>FindBugs</a:t>
            </a:r>
            <a:r>
              <a:rPr lang="en-IN" dirty="0"/>
              <a:t> (which is now an abandoned project), carrying on from the point where it left off with support of its community</a:t>
            </a:r>
            <a:r>
              <a:rPr lang="en-IN" dirty="0" smtClean="0"/>
              <a:t>.</a:t>
            </a:r>
          </a:p>
          <a:p>
            <a:r>
              <a:rPr lang="en-IN" dirty="0" err="1"/>
              <a:t>SpotBugs</a:t>
            </a:r>
            <a:r>
              <a:rPr lang="en-IN" dirty="0"/>
              <a:t> requires JRE (or JDK) 1.8.0 or later to run. However, it can </a:t>
            </a:r>
            <a:r>
              <a:rPr lang="en-IN" dirty="0" err="1"/>
              <a:t>analyze</a:t>
            </a:r>
            <a:r>
              <a:rPr lang="en-IN" dirty="0"/>
              <a:t> programs compiled for any version of Java, from 1.0 to 1.9</a:t>
            </a:r>
            <a:r>
              <a:rPr lang="en-IN" dirty="0" smtClean="0"/>
              <a:t>.</a:t>
            </a:r>
          </a:p>
          <a:p>
            <a:r>
              <a:rPr lang="en-IN" dirty="0" err="1"/>
              <a:t>SpotBugs</a:t>
            </a:r>
            <a:r>
              <a:rPr lang="en-IN" dirty="0"/>
              <a:t> checks for more than 400 bug patterns.</a:t>
            </a:r>
          </a:p>
        </p:txBody>
      </p:sp>
    </p:spTree>
    <p:extLst>
      <p:ext uri="{BB962C8B-B14F-4D97-AF65-F5344CB8AC3E}">
        <p14:creationId xmlns:p14="http://schemas.microsoft.com/office/powerpoint/2010/main" val="284695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229600" cy="5632311"/>
          </a:xfrm>
          <a:prstGeom prst="rect">
            <a:avLst/>
          </a:prstGeom>
        </p:spPr>
        <p:txBody>
          <a:bodyPr wrap="square">
            <a:spAutoFit/>
          </a:bodyPr>
          <a:lstStyle/>
          <a:p>
            <a:r>
              <a:rPr lang="en-IN" sz="2400" b="1" dirty="0">
                <a:solidFill>
                  <a:srgbClr val="474747"/>
                </a:solidFill>
                <a:latin typeface="Helvetica Neue"/>
              </a:rPr>
              <a:t>Using </a:t>
            </a:r>
            <a:r>
              <a:rPr lang="en-IN" sz="2400" b="1" dirty="0" err="1">
                <a:solidFill>
                  <a:srgbClr val="474747"/>
                </a:solidFill>
                <a:latin typeface="Helvetica Neue"/>
              </a:rPr>
              <a:t>SpotBugs</a:t>
            </a:r>
            <a:endParaRPr lang="en-IN" sz="2400" b="1" dirty="0">
              <a:solidFill>
                <a:srgbClr val="474747"/>
              </a:solidFill>
              <a:latin typeface="Helvetica Neue"/>
            </a:endParaRPr>
          </a:p>
          <a:p>
            <a:r>
              <a:rPr lang="en-IN" sz="2400" dirty="0" err="1">
                <a:latin typeface="Helvetica Neue"/>
              </a:rPr>
              <a:t>SpotBugs</a:t>
            </a:r>
            <a:r>
              <a:rPr lang="en-IN" sz="2400" dirty="0">
                <a:latin typeface="Helvetica Neue"/>
              </a:rPr>
              <a:t> can be used standalone and through several integrations, including</a:t>
            </a:r>
            <a:r>
              <a:rPr lang="en-IN" sz="2400" dirty="0" smtClean="0">
                <a:latin typeface="Helvetica Neue"/>
              </a:rPr>
              <a:t>:</a:t>
            </a:r>
            <a:endParaRPr lang="en-IN" sz="2400" b="0" i="0" dirty="0">
              <a:effectLst/>
              <a:latin typeface="Helvetica Neue"/>
            </a:endParaRPr>
          </a:p>
          <a:p>
            <a:pPr marL="285750" indent="-285750">
              <a:buFont typeface="Arial" panose="020B0604020202020204" pitchFamily="34" charset="0"/>
              <a:buChar char="•"/>
            </a:pPr>
            <a:r>
              <a:rPr lang="en-IN" sz="2400" dirty="0">
                <a:hlinkClick r:id="rId2"/>
              </a:rPr>
              <a:t>Ant</a:t>
            </a:r>
            <a:endParaRPr lang="en-IN" sz="2400" dirty="0"/>
          </a:p>
          <a:p>
            <a:pPr marL="285750" indent="-285750">
              <a:buFont typeface="Arial" panose="020B0604020202020204" pitchFamily="34" charset="0"/>
              <a:buChar char="•"/>
            </a:pPr>
            <a:r>
              <a:rPr lang="en-IN" sz="2400" dirty="0">
                <a:hlinkClick r:id="rId3"/>
              </a:rPr>
              <a:t>Maven</a:t>
            </a:r>
            <a:endParaRPr lang="en-IN" sz="2400" dirty="0"/>
          </a:p>
          <a:p>
            <a:pPr marL="285750" indent="-285750">
              <a:buFont typeface="Arial" panose="020B0604020202020204" pitchFamily="34" charset="0"/>
              <a:buChar char="•"/>
            </a:pPr>
            <a:r>
              <a:rPr lang="en-IN" sz="2400" dirty="0" err="1">
                <a:hlinkClick r:id="rId4"/>
              </a:rPr>
              <a:t>Gradle</a:t>
            </a:r>
            <a:endParaRPr lang="en-IN" sz="2400" dirty="0"/>
          </a:p>
          <a:p>
            <a:pPr marL="285750" indent="-285750">
              <a:buFont typeface="Arial" panose="020B0604020202020204" pitchFamily="34" charset="0"/>
              <a:buChar char="•"/>
            </a:pPr>
            <a:r>
              <a:rPr lang="en-IN" sz="2400" dirty="0">
                <a:hlinkClick r:id="rId5"/>
              </a:rPr>
              <a:t>Eclipse</a:t>
            </a:r>
            <a:endParaRPr lang="en-IN" sz="2400" dirty="0"/>
          </a:p>
          <a:p>
            <a:pPr marL="342900" indent="-342900">
              <a:buFont typeface="Wingdings" panose="05000000000000000000" pitchFamily="2" charset="2"/>
              <a:buChar char="ü"/>
            </a:pPr>
            <a:r>
              <a:rPr lang="en-IN" sz="2400" dirty="0"/>
              <a:t>To automatically configure the Eclipse </a:t>
            </a:r>
            <a:r>
              <a:rPr lang="en-IN" sz="2400" dirty="0" err="1"/>
              <a:t>SpotBugs</a:t>
            </a:r>
            <a:r>
              <a:rPr lang="en-IN" sz="2400" dirty="0"/>
              <a:t> plugin from the </a:t>
            </a:r>
            <a:r>
              <a:rPr lang="en-IN" sz="2400" dirty="0" err="1"/>
              <a:t>SpotBugs</a:t>
            </a:r>
            <a:r>
              <a:rPr lang="en-IN" sz="2400" dirty="0"/>
              <a:t> Maven plugin configuration, use </a:t>
            </a:r>
            <a:r>
              <a:rPr lang="en-IN" sz="2400" dirty="0" smtClean="0">
                <a:hlinkClick r:id="rId6"/>
              </a:rPr>
              <a:t>m2e-code-quality</a:t>
            </a:r>
            <a:r>
              <a:rPr lang="en-IN" sz="2400" dirty="0" smtClean="0"/>
              <a:t>.</a:t>
            </a:r>
          </a:p>
          <a:p>
            <a:pPr marL="342900" indent="-342900">
              <a:buFont typeface="Wingdings" panose="05000000000000000000" pitchFamily="2" charset="2"/>
              <a:buChar char="ü"/>
            </a:pPr>
            <a:r>
              <a:rPr lang="en-IN" sz="2400" dirty="0" err="1" smtClean="0"/>
              <a:t>SpotBugs</a:t>
            </a:r>
            <a:r>
              <a:rPr lang="en-IN" sz="2400" dirty="0" smtClean="0"/>
              <a:t> </a:t>
            </a:r>
            <a:r>
              <a:rPr lang="en-IN" sz="2400" dirty="0"/>
              <a:t>is extensible. New detectors can be added through plugins. Popular </a:t>
            </a:r>
            <a:r>
              <a:rPr lang="en-IN" sz="2400" dirty="0" err="1"/>
              <a:t>SpotBugs</a:t>
            </a:r>
            <a:r>
              <a:rPr lang="en-IN" sz="2400" dirty="0"/>
              <a:t> plugins include:</a:t>
            </a:r>
          </a:p>
          <a:p>
            <a:r>
              <a:rPr lang="en-IN" sz="2400" dirty="0">
                <a:hlinkClick r:id="rId7"/>
              </a:rPr>
              <a:t>fb-</a:t>
            </a:r>
            <a:r>
              <a:rPr lang="en-IN" sz="2400" dirty="0" err="1">
                <a:hlinkClick r:id="rId7"/>
              </a:rPr>
              <a:t>contrib</a:t>
            </a:r>
            <a:endParaRPr lang="en-IN" sz="2400" dirty="0"/>
          </a:p>
          <a:p>
            <a:r>
              <a:rPr lang="en-IN" sz="2400" dirty="0">
                <a:hlinkClick r:id="rId8"/>
              </a:rPr>
              <a:t>find-sec-bugs</a:t>
            </a:r>
            <a:endParaRPr lang="en-IN" sz="2400" dirty="0"/>
          </a:p>
          <a:p>
            <a:endParaRPr lang="en-IN" sz="2400" b="0" i="0" dirty="0">
              <a:solidFill>
                <a:srgbClr val="666666"/>
              </a:solidFill>
              <a:effectLst/>
              <a:latin typeface="Helvetica Neue"/>
            </a:endParaRPr>
          </a:p>
        </p:txBody>
      </p:sp>
    </p:spTree>
    <p:extLst>
      <p:ext uri="{BB962C8B-B14F-4D97-AF65-F5344CB8AC3E}">
        <p14:creationId xmlns:p14="http://schemas.microsoft.com/office/powerpoint/2010/main" val="2474479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229600" cy="3108543"/>
          </a:xfrm>
          <a:prstGeom prst="rect">
            <a:avLst/>
          </a:prstGeom>
        </p:spPr>
        <p:txBody>
          <a:bodyPr wrap="square">
            <a:spAutoFit/>
          </a:bodyPr>
          <a:lstStyle/>
          <a:p>
            <a:r>
              <a:rPr lang="en-IN" sz="2800" dirty="0"/>
              <a:t>git-bisect - Use binary search to find the commit that introduced a bug</a:t>
            </a:r>
          </a:p>
          <a:p>
            <a:r>
              <a:rPr lang="en-IN" sz="2800" dirty="0"/>
              <a:t>git bisect &lt;subcommand&gt; &lt;option&gt;</a:t>
            </a:r>
          </a:p>
          <a:p>
            <a:r>
              <a:rPr lang="en-IN" sz="2800" dirty="0"/>
              <a:t>Basic bisect commands</a:t>
            </a:r>
          </a:p>
          <a:p>
            <a:r>
              <a:rPr lang="en-IN" sz="2800" dirty="0"/>
              <a:t>Git bisect start</a:t>
            </a:r>
          </a:p>
          <a:p>
            <a:r>
              <a:rPr lang="en-IN" sz="2800" dirty="0"/>
              <a:t>Git bisect bad</a:t>
            </a:r>
          </a:p>
          <a:p>
            <a:r>
              <a:rPr lang="en-IN" sz="2800" dirty="0"/>
              <a:t>Git bisect good</a:t>
            </a:r>
          </a:p>
        </p:txBody>
      </p:sp>
    </p:spTree>
    <p:extLst>
      <p:ext uri="{BB962C8B-B14F-4D97-AF65-F5344CB8AC3E}">
        <p14:creationId xmlns:p14="http://schemas.microsoft.com/office/powerpoint/2010/main" val="3280354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IN" dirty="0"/>
              <a:t>check previous versions</a:t>
            </a:r>
          </a:p>
        </p:txBody>
      </p:sp>
      <p:sp>
        <p:nvSpPr>
          <p:cNvPr id="3" name="Content Placeholder 2"/>
          <p:cNvSpPr>
            <a:spLocks noGrp="1"/>
          </p:cNvSpPr>
          <p:nvPr>
            <p:ph idx="1"/>
          </p:nvPr>
        </p:nvSpPr>
        <p:spPr>
          <a:xfrm>
            <a:off x="304800" y="1371600"/>
            <a:ext cx="8229600" cy="4389120"/>
          </a:xfrm>
        </p:spPr>
        <p:txBody>
          <a:bodyPr>
            <a:noAutofit/>
          </a:bodyPr>
          <a:lstStyle/>
          <a:p>
            <a:r>
              <a:rPr lang="en-IN" dirty="0"/>
              <a:t>Going back in history is very simple. The checkout command can copy any snapshot from the repo to the working directory</a:t>
            </a:r>
            <a:r>
              <a:rPr lang="en-IN" dirty="0" smtClean="0"/>
              <a:t>.</a:t>
            </a:r>
          </a:p>
          <a:p>
            <a:r>
              <a:rPr lang="en-US" altLang="en-US" dirty="0"/>
              <a:t>The checkout command output totally clarifies the situation. Older </a:t>
            </a:r>
            <a:r>
              <a:rPr lang="en-US" altLang="en-US" dirty="0" err="1"/>
              <a:t>git</a:t>
            </a:r>
            <a:r>
              <a:rPr lang="en-US" altLang="en-US" dirty="0"/>
              <a:t> versions will complain about not being on a local branch. But you don’t need to worry about that right now. </a:t>
            </a:r>
            <a:endParaRPr lang="en-IN" dirty="0" smtClean="0"/>
          </a:p>
          <a:p>
            <a:r>
              <a:rPr lang="en-IN" dirty="0" smtClean="0"/>
              <a:t>Returning to the latest version in the master branch</a:t>
            </a:r>
          </a:p>
          <a:p>
            <a:r>
              <a:rPr lang="en-IN" dirty="0" smtClean="0"/>
              <a:t>git checkout master</a:t>
            </a:r>
          </a:p>
          <a:p>
            <a:r>
              <a:rPr lang="en-IN" dirty="0"/>
              <a:t>master’ is the name of the default branch. By checking out a branch by name, you go to its latest version.</a:t>
            </a:r>
          </a:p>
          <a:p>
            <a:pPr marL="0" indent="0">
              <a:buNone/>
            </a:pPr>
            <a:r>
              <a:rPr lang="en-IN" dirty="0"/>
              <a:t/>
            </a:r>
            <a:br>
              <a:rPr lang="en-IN" dirty="0"/>
            </a:br>
            <a:endParaRPr lang="en-IN" dirty="0" smtClean="0"/>
          </a:p>
          <a:p>
            <a:endParaRPr lang="en-IN" dirty="0"/>
          </a:p>
        </p:txBody>
      </p:sp>
      <p:sp>
        <p:nvSpPr>
          <p:cNvPr id="7" name="Rectangle 4"/>
          <p:cNvSpPr>
            <a:spLocks noChangeArrowheads="1"/>
          </p:cNvSpPr>
          <p:nvPr/>
        </p:nvSpPr>
        <p:spPr bwMode="auto">
          <a:xfrm>
            <a:off x="0" y="56558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309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procedures</a:t>
            </a:r>
          </a:p>
        </p:txBody>
      </p:sp>
      <p:sp>
        <p:nvSpPr>
          <p:cNvPr id="3" name="Content Placeholder 2"/>
          <p:cNvSpPr>
            <a:spLocks noGrp="1"/>
          </p:cNvSpPr>
          <p:nvPr>
            <p:ph idx="1"/>
          </p:nvPr>
        </p:nvSpPr>
        <p:spPr/>
        <p:txBody>
          <a:bodyPr>
            <a:normAutofit/>
          </a:bodyPr>
          <a:lstStyle/>
          <a:p>
            <a:r>
              <a:rPr lang="en-IN" dirty="0" err="1"/>
              <a:t>Heroku</a:t>
            </a:r>
            <a:r>
              <a:rPr lang="en-IN" dirty="0"/>
              <a:t> manages app deployments with </a:t>
            </a:r>
            <a:r>
              <a:rPr lang="en-IN" dirty="0">
                <a:hlinkClick r:id="rId2"/>
              </a:rPr>
              <a:t>Git</a:t>
            </a:r>
            <a:r>
              <a:rPr lang="en-IN" dirty="0"/>
              <a:t>, the popular version control system. You don’t need to be a Git expert to deploy code to </a:t>
            </a:r>
            <a:r>
              <a:rPr lang="en-IN" dirty="0" err="1"/>
              <a:t>Heroku</a:t>
            </a:r>
            <a:r>
              <a:rPr lang="en-IN" dirty="0"/>
              <a:t>, but it’s helpful to learn the basics</a:t>
            </a:r>
            <a:r>
              <a:rPr lang="en-IN" dirty="0" smtClean="0"/>
              <a:t>.</a:t>
            </a:r>
          </a:p>
          <a:p>
            <a:r>
              <a:rPr lang="en-IN" dirty="0"/>
              <a:t>You must have Git and the </a:t>
            </a:r>
            <a:r>
              <a:rPr lang="en-IN" dirty="0" err="1"/>
              <a:t>Heroku</a:t>
            </a:r>
            <a:r>
              <a:rPr lang="en-IN" dirty="0"/>
              <a:t> CLI installed to deploy with Git.</a:t>
            </a:r>
          </a:p>
          <a:p>
            <a:pPr lvl="1"/>
            <a:r>
              <a:rPr lang="en-IN" dirty="0">
                <a:hlinkClick r:id="rId3"/>
              </a:rPr>
              <a:t>Git installation instructions</a:t>
            </a:r>
            <a:endParaRPr lang="en-IN" dirty="0"/>
          </a:p>
          <a:p>
            <a:pPr lvl="1"/>
            <a:r>
              <a:rPr lang="en-IN" dirty="0" err="1">
                <a:hlinkClick r:id="rId4"/>
              </a:rPr>
              <a:t>Heroku</a:t>
            </a:r>
            <a:r>
              <a:rPr lang="en-IN" dirty="0">
                <a:hlinkClick r:id="rId4"/>
              </a:rPr>
              <a:t> CLI installation </a:t>
            </a:r>
            <a:r>
              <a:rPr lang="en-IN" dirty="0" smtClean="0">
                <a:hlinkClick r:id="rId4"/>
              </a:rPr>
              <a:t>instructions</a:t>
            </a:r>
            <a:endParaRPr lang="en-IN" dirty="0" smtClean="0"/>
          </a:p>
          <a:p>
            <a:pPr marL="0" indent="0">
              <a:buNone/>
            </a:pPr>
            <a:endParaRPr lang="en-IN" dirty="0"/>
          </a:p>
        </p:txBody>
      </p:sp>
    </p:spTree>
    <p:extLst>
      <p:ext uri="{BB962C8B-B14F-4D97-AF65-F5344CB8AC3E}">
        <p14:creationId xmlns:p14="http://schemas.microsoft.com/office/powerpoint/2010/main" val="1129740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04800"/>
            <a:ext cx="7567731" cy="3657600"/>
          </a:xfrm>
          <a:prstGeom prst="rect">
            <a:avLst/>
          </a:prstGeom>
        </p:spPr>
      </p:pic>
      <p:sp>
        <p:nvSpPr>
          <p:cNvPr id="3" name="Rectangle 2"/>
          <p:cNvSpPr/>
          <p:nvPr/>
        </p:nvSpPr>
        <p:spPr>
          <a:xfrm>
            <a:off x="304800" y="4267200"/>
            <a:ext cx="8534400" cy="1815882"/>
          </a:xfrm>
          <a:prstGeom prst="rect">
            <a:avLst/>
          </a:prstGeom>
        </p:spPr>
        <p:txBody>
          <a:bodyPr wrap="square">
            <a:spAutoFit/>
          </a:bodyPr>
          <a:lstStyle/>
          <a:p>
            <a:pPr marL="285750" indent="-285750" algn="just">
              <a:buFont typeface="Arial" panose="020B0604020202020204" pitchFamily="34" charset="0"/>
              <a:buChar char="•"/>
            </a:pPr>
            <a:r>
              <a:rPr lang="en-IN" sz="2800" dirty="0"/>
              <a:t>Create a </a:t>
            </a:r>
            <a:r>
              <a:rPr lang="en-IN" sz="2800" dirty="0" err="1"/>
              <a:t>heroku</a:t>
            </a:r>
            <a:r>
              <a:rPr lang="en-IN" sz="2800" dirty="0"/>
              <a:t>  remote</a:t>
            </a:r>
          </a:p>
          <a:p>
            <a:pPr marL="285750" indent="-285750" algn="just">
              <a:buFont typeface="Arial" panose="020B0604020202020204" pitchFamily="34" charset="0"/>
              <a:buChar char="•"/>
            </a:pPr>
            <a:r>
              <a:rPr lang="en-IN" sz="2800" dirty="0"/>
              <a:t>You deploy your app by pushing its code to a special </a:t>
            </a:r>
            <a:r>
              <a:rPr lang="en-IN" sz="2800" dirty="0" err="1"/>
              <a:t>Heroku</a:t>
            </a:r>
            <a:r>
              <a:rPr lang="en-IN" sz="2800" dirty="0"/>
              <a:t>-hosted remote that’s associated with your app.</a:t>
            </a:r>
            <a:endParaRPr lang="en-IN" dirty="0"/>
          </a:p>
        </p:txBody>
      </p:sp>
    </p:spTree>
    <p:extLst>
      <p:ext uri="{BB962C8B-B14F-4D97-AF65-F5344CB8AC3E}">
        <p14:creationId xmlns:p14="http://schemas.microsoft.com/office/powerpoint/2010/main" val="94529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21080"/>
            <a:ext cx="8229600" cy="4389120"/>
          </a:xfrm>
        </p:spPr>
        <p:txBody>
          <a:bodyPr/>
          <a:lstStyle/>
          <a:p>
            <a:r>
              <a:rPr lang="en-IN" sz="2400" dirty="0" smtClean="0"/>
              <a:t>Fo</a:t>
            </a:r>
            <a:r>
              <a:rPr lang="en-IN" dirty="0" smtClean="0"/>
              <a:t>r new app</a:t>
            </a:r>
          </a:p>
          <a:p>
            <a:r>
              <a:rPr lang="en-US" altLang="en-US" sz="2800" dirty="0"/>
              <a:t>The </a:t>
            </a:r>
            <a:r>
              <a:rPr lang="en-US" altLang="en-US" sz="1800" dirty="0" err="1"/>
              <a:t>heroku</a:t>
            </a:r>
            <a:r>
              <a:rPr lang="en-US" altLang="en-US" sz="1800" dirty="0"/>
              <a:t> create</a:t>
            </a:r>
            <a:r>
              <a:rPr lang="en-US" altLang="en-US" sz="2800" dirty="0"/>
              <a:t> CLI command creates a new empty application on </a:t>
            </a:r>
            <a:r>
              <a:rPr lang="en-US" altLang="en-US" sz="2800" dirty="0" err="1"/>
              <a:t>Heroku</a:t>
            </a:r>
            <a:r>
              <a:rPr lang="en-US" altLang="en-US" sz="2800" dirty="0"/>
              <a:t>, along with an associated empty </a:t>
            </a:r>
            <a:r>
              <a:rPr lang="en-US" altLang="en-US" sz="2800" dirty="0" err="1"/>
              <a:t>Git</a:t>
            </a:r>
            <a:r>
              <a:rPr lang="en-US" altLang="en-US" sz="2800" dirty="0"/>
              <a:t> repository. If you run this command from your app’s root directory, the empty </a:t>
            </a:r>
            <a:r>
              <a:rPr lang="en-US" altLang="en-US" sz="2800" dirty="0" err="1"/>
              <a:t>Heroku</a:t>
            </a:r>
            <a:r>
              <a:rPr lang="en-US" altLang="en-US" sz="2800" dirty="0"/>
              <a:t> </a:t>
            </a:r>
            <a:r>
              <a:rPr lang="en-US" altLang="en-US" sz="2800" dirty="0" err="1"/>
              <a:t>Git</a:t>
            </a:r>
            <a:r>
              <a:rPr lang="en-US" altLang="en-US" sz="2800" dirty="0"/>
              <a:t> repository is automatically set as a remote for your local repository.</a:t>
            </a:r>
            <a:r>
              <a:rPr lang="en-US" altLang="en-US" sz="1400" dirty="0"/>
              <a:t> </a:t>
            </a:r>
            <a:endParaRPr lang="en-US" altLang="en-US" sz="4000" dirty="0"/>
          </a:p>
          <a:p>
            <a:endParaRPr lang="en-IN" dirty="0"/>
          </a:p>
        </p:txBody>
      </p:sp>
      <p:sp>
        <p:nvSpPr>
          <p:cNvPr id="5" name="Rectangle 2"/>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15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990600"/>
            <a:ext cx="7772400" cy="4876800"/>
          </a:xfrm>
          <a:prstGeom prst="rect">
            <a:avLst/>
          </a:prstGeom>
        </p:spPr>
      </p:pic>
    </p:spTree>
    <p:extLst>
      <p:ext uri="{BB962C8B-B14F-4D97-AF65-F5344CB8AC3E}">
        <p14:creationId xmlns:p14="http://schemas.microsoft.com/office/powerpoint/2010/main" val="347462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8229600" cy="6444734"/>
          </a:xfrm>
        </p:spPr>
        <p:txBody>
          <a:bodyPr/>
          <a:lstStyle/>
          <a:p>
            <a:r>
              <a:rPr lang="en-IN" sz="2400" dirty="0" smtClean="0"/>
              <a:t>For an existing app</a:t>
            </a:r>
          </a:p>
          <a:p>
            <a:r>
              <a:rPr lang="en-IN" sz="2400" dirty="0" smtClean="0"/>
              <a:t>Add a remote to your local repository with the </a:t>
            </a:r>
          </a:p>
          <a:p>
            <a:r>
              <a:rPr lang="en-IN" sz="2400" dirty="0" err="1" smtClean="0"/>
              <a:t>Heroku</a:t>
            </a:r>
            <a:r>
              <a:rPr lang="en-IN" sz="2400" dirty="0" smtClean="0"/>
              <a:t> </a:t>
            </a:r>
            <a:r>
              <a:rPr lang="en-IN" sz="2400" dirty="0" err="1" smtClean="0"/>
              <a:t>git:remote</a:t>
            </a:r>
            <a:r>
              <a:rPr lang="en-IN" sz="2400" dirty="0" smtClean="0"/>
              <a:t> command followed with </a:t>
            </a:r>
            <a:r>
              <a:rPr lang="en-IN" sz="2400" dirty="0" err="1" smtClean="0"/>
              <a:t>heroku</a:t>
            </a:r>
            <a:r>
              <a:rPr lang="en-IN" sz="2400" dirty="0" smtClean="0"/>
              <a:t> app.</a:t>
            </a:r>
          </a:p>
          <a:p>
            <a:r>
              <a:rPr lang="en-IN" sz="2400" dirty="0" smtClean="0"/>
              <a:t>Example </a:t>
            </a:r>
            <a:r>
              <a:rPr lang="en-IN" sz="2400" dirty="0" err="1" smtClean="0"/>
              <a:t>heroku</a:t>
            </a:r>
            <a:r>
              <a:rPr lang="en-IN" sz="2400" dirty="0" smtClean="0"/>
              <a:t> </a:t>
            </a:r>
            <a:r>
              <a:rPr lang="en-IN" sz="2400" dirty="0" err="1" smtClean="0"/>
              <a:t>git:remote</a:t>
            </a:r>
            <a:r>
              <a:rPr lang="en-IN" sz="2400" dirty="0" smtClean="0"/>
              <a:t> –a example-app</a:t>
            </a:r>
          </a:p>
          <a:p>
            <a:r>
              <a:rPr lang="en-IN" sz="2400" dirty="0" smtClean="0"/>
              <a:t>Rename a remote</a:t>
            </a:r>
          </a:p>
          <a:p>
            <a:r>
              <a:rPr lang="en-US" altLang="en-US" sz="2400" dirty="0"/>
              <a:t>By default, the </a:t>
            </a:r>
            <a:r>
              <a:rPr lang="en-US" altLang="en-US" sz="2400" dirty="0" err="1"/>
              <a:t>Heroku</a:t>
            </a:r>
            <a:r>
              <a:rPr lang="en-US" altLang="en-US" sz="2400" dirty="0"/>
              <a:t> CLI names all of the </a:t>
            </a:r>
            <a:r>
              <a:rPr lang="en-US" altLang="en-US" sz="2400" dirty="0" err="1"/>
              <a:t>Heroku</a:t>
            </a:r>
            <a:r>
              <a:rPr lang="en-US" altLang="en-US" sz="2400" dirty="0"/>
              <a:t> remotes it creates for your app </a:t>
            </a:r>
            <a:r>
              <a:rPr lang="en-US" altLang="en-US" sz="2400" dirty="0" err="1"/>
              <a:t>heroku</a:t>
            </a:r>
            <a:r>
              <a:rPr lang="en-US" altLang="en-US" sz="2400" dirty="0"/>
              <a:t>. You can rename your remotes with the </a:t>
            </a:r>
            <a:r>
              <a:rPr lang="en-US" altLang="en-US" sz="2400" dirty="0" err="1"/>
              <a:t>git</a:t>
            </a:r>
            <a:r>
              <a:rPr lang="en-US" altLang="en-US" sz="2400" dirty="0"/>
              <a:t> remote rename command. For example, rename </a:t>
            </a:r>
            <a:r>
              <a:rPr lang="en-US" altLang="en-US" sz="2400" dirty="0" err="1"/>
              <a:t>heroku</a:t>
            </a:r>
            <a:r>
              <a:rPr lang="en-US" altLang="en-US" sz="2400" dirty="0"/>
              <a:t> to </a:t>
            </a:r>
            <a:r>
              <a:rPr lang="en-US" altLang="en-US" sz="2400" dirty="0" err="1"/>
              <a:t>heroku</a:t>
            </a:r>
            <a:r>
              <a:rPr lang="en-US" altLang="en-US" sz="2400" dirty="0"/>
              <a:t>-staging: </a:t>
            </a:r>
          </a:p>
          <a:p>
            <a:r>
              <a:rPr lang="en-US" altLang="en-US" sz="2400" dirty="0" err="1" smtClean="0"/>
              <a:t>Git</a:t>
            </a:r>
            <a:r>
              <a:rPr lang="en-US" altLang="en-US" sz="2400" dirty="0" smtClean="0"/>
              <a:t> remote rename </a:t>
            </a:r>
            <a:r>
              <a:rPr lang="en-US" altLang="en-US" sz="2400" dirty="0" err="1" smtClean="0"/>
              <a:t>heroku</a:t>
            </a:r>
            <a:r>
              <a:rPr lang="en-US" altLang="en-US" sz="2400" dirty="0" smtClean="0"/>
              <a:t> </a:t>
            </a:r>
            <a:r>
              <a:rPr lang="en-US" altLang="en-US" sz="2400" dirty="0" err="1" smtClean="0"/>
              <a:t>heroku</a:t>
            </a:r>
            <a:r>
              <a:rPr lang="en-US" altLang="en-US" sz="2400" dirty="0" smtClean="0"/>
              <a:t>-staging</a:t>
            </a:r>
          </a:p>
          <a:p>
            <a:r>
              <a:rPr lang="en-US" altLang="en-US" sz="2400" dirty="0" smtClean="0"/>
              <a:t>Deploy your code</a:t>
            </a:r>
          </a:p>
          <a:p>
            <a:r>
              <a:rPr lang="en-US" altLang="en-US" sz="2400" dirty="0" smtClean="0"/>
              <a:t>To deploy your app to </a:t>
            </a:r>
            <a:r>
              <a:rPr lang="en-US" altLang="en-US" sz="2400" dirty="0" err="1" smtClean="0"/>
              <a:t>heroku</a:t>
            </a:r>
            <a:r>
              <a:rPr lang="en-US" altLang="en-US" sz="2400" dirty="0" smtClean="0"/>
              <a:t>. Use </a:t>
            </a:r>
            <a:r>
              <a:rPr lang="en-US" altLang="en-US" sz="2400" dirty="0" err="1" smtClean="0"/>
              <a:t>git</a:t>
            </a:r>
            <a:r>
              <a:rPr lang="en-US" altLang="en-US" sz="2400" dirty="0" smtClean="0"/>
              <a:t> push command to push the code from your local repository’s main branch to your </a:t>
            </a:r>
            <a:r>
              <a:rPr lang="en-US" altLang="en-US" sz="2400" dirty="0" err="1" smtClean="0"/>
              <a:t>heroku</a:t>
            </a:r>
            <a:r>
              <a:rPr lang="en-US" altLang="en-US" sz="2400" dirty="0" smtClean="0"/>
              <a:t> remote.</a:t>
            </a:r>
          </a:p>
          <a:p>
            <a:r>
              <a:rPr lang="en-US" altLang="en-US" sz="2400" dirty="0" err="1" smtClean="0"/>
              <a:t>Git</a:t>
            </a:r>
            <a:r>
              <a:rPr lang="en-US" altLang="en-US" sz="2400" dirty="0" smtClean="0"/>
              <a:t> push </a:t>
            </a:r>
            <a:r>
              <a:rPr lang="en-US" altLang="en-US" sz="2400" dirty="0" err="1" smtClean="0"/>
              <a:t>heroku</a:t>
            </a:r>
            <a:r>
              <a:rPr lang="en-US" altLang="en-US" sz="2400" dirty="0" smtClean="0"/>
              <a:t> main</a:t>
            </a:r>
            <a:endParaRPr lang="en-US" altLang="en-US" sz="2400" dirty="0"/>
          </a:p>
          <a:p>
            <a:endParaRPr lang="en-IN" dirty="0"/>
          </a:p>
        </p:txBody>
      </p:sp>
      <p:sp>
        <p:nvSpPr>
          <p:cNvPr id="4" name="Rectangle 1"/>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27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2000" b="1" dirty="0" smtClean="0"/>
              <a:t>Open Source</a:t>
            </a:r>
            <a:r>
              <a:rPr lang="en-US" sz="2000" dirty="0" smtClean="0"/>
              <a:t/>
            </a:r>
            <a:br>
              <a:rPr lang="en-US" sz="2000" dirty="0" smtClean="0"/>
            </a:br>
            <a:r>
              <a:rPr lang="en-US" sz="2000" dirty="0" err="1" smtClean="0"/>
              <a:t>Git</a:t>
            </a:r>
            <a:r>
              <a:rPr lang="en-US" sz="2000" dirty="0" smtClean="0"/>
              <a:t> is an </a:t>
            </a:r>
            <a:r>
              <a:rPr lang="en-US" sz="2000" b="1" dirty="0" smtClean="0"/>
              <a:t>open-source tool</a:t>
            </a:r>
            <a:r>
              <a:rPr lang="en-US" sz="2000" dirty="0" smtClean="0"/>
              <a:t>. It is released under the </a:t>
            </a:r>
            <a:r>
              <a:rPr lang="en-US" sz="2000" b="1" dirty="0" smtClean="0"/>
              <a:t>GPL</a:t>
            </a:r>
            <a:r>
              <a:rPr lang="en-US" sz="2000" dirty="0" smtClean="0"/>
              <a:t> (General Public License) license.</a:t>
            </a:r>
          </a:p>
          <a:p>
            <a:r>
              <a:rPr lang="en-US" sz="2000" b="1" dirty="0" smtClean="0"/>
              <a:t>Scalable</a:t>
            </a:r>
            <a:r>
              <a:rPr lang="en-US" sz="2000" dirty="0" smtClean="0"/>
              <a:t/>
            </a:r>
            <a:br>
              <a:rPr lang="en-US" sz="2000" dirty="0" smtClean="0"/>
            </a:br>
            <a:r>
              <a:rPr lang="en-US" sz="2000" dirty="0" err="1" smtClean="0"/>
              <a:t>Git</a:t>
            </a:r>
            <a:r>
              <a:rPr lang="en-US" sz="2000" dirty="0" smtClean="0"/>
              <a:t> is </a:t>
            </a:r>
            <a:r>
              <a:rPr lang="en-US" sz="2000" b="1" dirty="0" smtClean="0"/>
              <a:t>scalable</a:t>
            </a:r>
            <a:r>
              <a:rPr lang="en-US" sz="2000" dirty="0" smtClean="0"/>
              <a:t>, which means when the number of users increases, the </a:t>
            </a:r>
            <a:r>
              <a:rPr lang="en-US" sz="2000" dirty="0" err="1" smtClean="0"/>
              <a:t>Git</a:t>
            </a:r>
            <a:r>
              <a:rPr lang="en-US" sz="2000" dirty="0" smtClean="0"/>
              <a:t> can easily handle such situations.</a:t>
            </a:r>
          </a:p>
          <a:p>
            <a:r>
              <a:rPr lang="en-US" sz="2000" b="1" dirty="0" smtClean="0"/>
              <a:t>Distributed</a:t>
            </a:r>
            <a:r>
              <a:rPr lang="en-US" sz="2000" dirty="0" smtClean="0"/>
              <a:t/>
            </a:r>
            <a:br>
              <a:rPr lang="en-US" sz="2000" dirty="0" smtClean="0"/>
            </a:br>
            <a:r>
              <a:rPr lang="en-US" sz="2000" dirty="0" smtClean="0"/>
              <a:t>One of </a:t>
            </a:r>
            <a:r>
              <a:rPr lang="en-US" sz="2000" dirty="0" err="1" smtClean="0"/>
              <a:t>Git's</a:t>
            </a:r>
            <a:r>
              <a:rPr lang="en-US" sz="2000" dirty="0" smtClean="0"/>
              <a:t> great features is that it is </a:t>
            </a:r>
            <a:r>
              <a:rPr lang="en-US" sz="2000" b="1" dirty="0" smtClean="0"/>
              <a:t>distributed</a:t>
            </a:r>
            <a:r>
              <a:rPr lang="en-US" sz="2000"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152400" y="685800"/>
            <a:ext cx="8382000" cy="2492990"/>
          </a:xfrm>
          <a:prstGeom prst="rect">
            <a:avLst/>
          </a:prstGeom>
        </p:spPr>
        <p:txBody>
          <a:bodyPr wrap="square">
            <a:spAutoFit/>
          </a:bodyPr>
          <a:lstStyle/>
          <a:p>
            <a:pPr lvl="0" eaLnBrk="0" fontAlgn="base" hangingPunct="0">
              <a:spcBef>
                <a:spcPct val="0"/>
              </a:spcBef>
              <a:spcAft>
                <a:spcPct val="0"/>
              </a:spcAft>
            </a:pPr>
            <a:r>
              <a:rPr lang="en-US" altLang="en-US" sz="3600" dirty="0"/>
              <a:t>To reset or purge an app’s </a:t>
            </a:r>
            <a:r>
              <a:rPr lang="en-US" altLang="en-US" sz="3600" dirty="0" err="1"/>
              <a:t>Heroku</a:t>
            </a:r>
            <a:r>
              <a:rPr lang="en-US" altLang="en-US" sz="3600" dirty="0"/>
              <a:t> </a:t>
            </a:r>
            <a:r>
              <a:rPr lang="en-US" altLang="en-US" sz="3600" dirty="0" err="1"/>
              <a:t>Git</a:t>
            </a:r>
            <a:r>
              <a:rPr lang="en-US" altLang="en-US" sz="3600" dirty="0"/>
              <a:t> repository, use the </a:t>
            </a:r>
            <a:r>
              <a:rPr lang="en-US" altLang="en-US" sz="3600" dirty="0" err="1">
                <a:hlinkClick r:id="rId2"/>
              </a:rPr>
              <a:t>heroku</a:t>
            </a:r>
            <a:r>
              <a:rPr lang="en-US" altLang="en-US" sz="3600" dirty="0">
                <a:hlinkClick r:id="rId2"/>
              </a:rPr>
              <a:t>-repo</a:t>
            </a:r>
            <a:r>
              <a:rPr lang="en-US" altLang="en-US" sz="3600" dirty="0"/>
              <a:t> CLI plugin</a:t>
            </a:r>
            <a:r>
              <a:rPr lang="en-US" altLang="en-US" sz="3600" dirty="0" smtClean="0"/>
              <a:t>:</a:t>
            </a:r>
          </a:p>
          <a:p>
            <a:pPr lvl="0" eaLnBrk="0" fontAlgn="base" hangingPunct="0">
              <a:spcBef>
                <a:spcPct val="0"/>
              </a:spcBef>
              <a:spcAft>
                <a:spcPct val="0"/>
              </a:spcAft>
            </a:pPr>
            <a:r>
              <a:rPr lang="en-US" altLang="en-US" sz="2400" dirty="0" err="1" smtClean="0"/>
              <a:t>Heroku</a:t>
            </a:r>
            <a:r>
              <a:rPr lang="en-US" altLang="en-US" sz="2400" dirty="0" smtClean="0"/>
              <a:t> </a:t>
            </a:r>
            <a:r>
              <a:rPr lang="en-US" altLang="en-US" sz="2400" dirty="0" err="1" smtClean="0"/>
              <a:t>plugin:install</a:t>
            </a:r>
            <a:r>
              <a:rPr lang="en-US" altLang="en-US" sz="2400" dirty="0" smtClean="0"/>
              <a:t> </a:t>
            </a:r>
            <a:r>
              <a:rPr lang="en-US" altLang="en-US" sz="2400" dirty="0" err="1" smtClean="0"/>
              <a:t>heroku</a:t>
            </a:r>
            <a:r>
              <a:rPr lang="en-US" altLang="en-US" sz="2400" dirty="0" smtClean="0"/>
              <a:t>-repo</a:t>
            </a:r>
          </a:p>
          <a:p>
            <a:pPr lvl="0" eaLnBrk="0" fontAlgn="base" hangingPunct="0">
              <a:spcBef>
                <a:spcPct val="0"/>
              </a:spcBef>
              <a:spcAft>
                <a:spcPct val="0"/>
              </a:spcAft>
            </a:pPr>
            <a:r>
              <a:rPr lang="en-US" altLang="en-US" sz="2400" dirty="0" err="1" smtClean="0"/>
              <a:t>Heroku</a:t>
            </a:r>
            <a:r>
              <a:rPr lang="en-US" altLang="en-US" sz="2400" dirty="0" smtClean="0"/>
              <a:t> </a:t>
            </a:r>
            <a:r>
              <a:rPr lang="en-US" altLang="en-US" sz="2400" dirty="0" err="1" smtClean="0"/>
              <a:t>repo:reset</a:t>
            </a:r>
            <a:r>
              <a:rPr lang="en-US" altLang="en-US" sz="2400" dirty="0" smtClean="0"/>
              <a:t> –app </a:t>
            </a:r>
            <a:r>
              <a:rPr lang="en-US" altLang="en-US" sz="2400" dirty="0" err="1" smtClean="0"/>
              <a:t>appname</a:t>
            </a:r>
            <a:endParaRPr lang="en-US" altLang="en-US" sz="2400" dirty="0"/>
          </a:p>
        </p:txBody>
      </p:sp>
    </p:spTree>
    <p:extLst>
      <p:ext uri="{BB962C8B-B14F-4D97-AF65-F5344CB8AC3E}">
        <p14:creationId xmlns:p14="http://schemas.microsoft.com/office/powerpoint/2010/main" val="1576253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documentation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8918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2"/>
          <a:srcRect/>
          <a:stretch>
            <a:fillRect/>
          </a:stretch>
        </p:blipFill>
        <p:spPr bwMode="auto">
          <a:xfrm>
            <a:off x="762000" y="1123617"/>
            <a:ext cx="6667899" cy="47631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a:bodyPr>
          <a:lstStyle/>
          <a:p>
            <a:r>
              <a:rPr lang="en-US" sz="1600" b="1" dirty="0" smtClean="0"/>
              <a:t>Security</a:t>
            </a:r>
            <a:r>
              <a:rPr lang="en-US" sz="1600" dirty="0" smtClean="0"/>
              <a:t/>
            </a:r>
            <a:br>
              <a:rPr lang="en-US" sz="1600" dirty="0" smtClean="0"/>
            </a:br>
            <a:r>
              <a:rPr lang="en-US" sz="1600" dirty="0" err="1" smtClean="0"/>
              <a:t>Git</a:t>
            </a:r>
            <a:r>
              <a:rPr lang="en-US" sz="1600" dirty="0" smtClean="0"/>
              <a:t> is secure. It uses the </a:t>
            </a:r>
            <a:r>
              <a:rPr lang="en-US" sz="1600" b="1" dirty="0" smtClean="0"/>
              <a:t>SHA1 (Secure Hash Function)</a:t>
            </a:r>
            <a:r>
              <a:rPr lang="en-US" sz="1600" dirty="0" smtClean="0"/>
              <a:t> to name and identify objects within its repository. Files and commits are checked and retrieved by its checksum at the time of checkout.</a:t>
            </a:r>
          </a:p>
          <a:p>
            <a:r>
              <a:rPr lang="en-US" sz="1600" b="1" dirty="0" smtClean="0"/>
              <a:t>Speed</a:t>
            </a:r>
            <a:r>
              <a:rPr lang="en-US" sz="1600" dirty="0" smtClean="0"/>
              <a:t/>
            </a:r>
            <a:br>
              <a:rPr lang="en-US" sz="1600" dirty="0" smtClean="0"/>
            </a:br>
            <a:r>
              <a:rPr lang="en-US" sz="1600" dirty="0" err="1" smtClean="0"/>
              <a:t>Git</a:t>
            </a:r>
            <a:r>
              <a:rPr lang="en-US" sz="1600" dirty="0" smtClean="0"/>
              <a:t> is very </a:t>
            </a:r>
            <a:r>
              <a:rPr lang="en-US" sz="1600" b="1" dirty="0" smtClean="0"/>
              <a:t>fast</a:t>
            </a:r>
            <a:r>
              <a:rPr lang="en-US" sz="1600" dirty="0" smtClean="0"/>
              <a:t>, so it can complete all the tasks in a while. Most of the </a:t>
            </a:r>
            <a:r>
              <a:rPr lang="en-US" sz="1600" dirty="0" err="1" smtClean="0"/>
              <a:t>git</a:t>
            </a:r>
            <a:r>
              <a:rPr lang="en-US" sz="1600" dirty="0" smtClean="0"/>
              <a:t> operations are done on the local repository, so it provides a </a:t>
            </a:r>
            <a:r>
              <a:rPr lang="en-US" sz="1600" b="1" dirty="0" smtClean="0"/>
              <a:t>huge speed</a:t>
            </a:r>
            <a:r>
              <a:rPr lang="en-US" sz="1600" dirty="0" smtClean="0"/>
              <a:t>. Also, a centralized version control system continually communicates with a server somewhere.</a:t>
            </a:r>
            <a:br>
              <a:rPr lang="en-US" sz="1600" dirty="0" smtClean="0"/>
            </a:br>
            <a:r>
              <a:rPr lang="en-US" sz="1600" dirty="0" smtClean="0"/>
              <a:t>Performance tests conducted by Mozilla showed that it was </a:t>
            </a:r>
            <a:r>
              <a:rPr lang="en-US" sz="1600" b="1" dirty="0" smtClean="0"/>
              <a:t>extremely fast compared to other VCSs</a:t>
            </a:r>
            <a:r>
              <a:rPr lang="en-US" sz="1600" dirty="0" smtClean="0"/>
              <a:t>.</a:t>
            </a:r>
          </a:p>
          <a:p>
            <a:r>
              <a:rPr lang="en-US" sz="1600" b="1" dirty="0" smtClean="0"/>
              <a:t>Supports non-linear development</a:t>
            </a:r>
            <a:r>
              <a:rPr lang="en-US" sz="1600" dirty="0" smtClean="0"/>
              <a:t/>
            </a:r>
            <a:br>
              <a:rPr lang="en-US" sz="1600" dirty="0" smtClean="0"/>
            </a:br>
            <a:r>
              <a:rPr lang="en-US" sz="1600" dirty="0" err="1" smtClean="0"/>
              <a:t>Git</a:t>
            </a:r>
            <a:r>
              <a:rPr lang="en-US" sz="1600" dirty="0" smtClean="0"/>
              <a:t> supports </a:t>
            </a:r>
            <a:r>
              <a:rPr lang="en-US" sz="1600" b="1" dirty="0" smtClean="0"/>
              <a:t>seamless branching and merging</a:t>
            </a:r>
            <a:r>
              <a:rPr lang="en-US" sz="1600" dirty="0" smtClean="0"/>
              <a:t>, which helps in visualizing and navigating a non-linear development. A branch in </a:t>
            </a:r>
            <a:r>
              <a:rPr lang="en-US" sz="1600" dirty="0" err="1" smtClean="0"/>
              <a:t>Git</a:t>
            </a:r>
            <a:r>
              <a:rPr lang="en-US" sz="1600" dirty="0" smtClean="0"/>
              <a:t> represents a single commit. We can construct the full branch structure with the help of its parental commit.</a:t>
            </a:r>
          </a:p>
          <a:p>
            <a:r>
              <a:rPr lang="en-US" sz="1600" b="1" dirty="0" smtClean="0"/>
              <a:t>Branching and Merging</a:t>
            </a:r>
            <a:r>
              <a:rPr lang="en-US" sz="1600" dirty="0" smtClean="0"/>
              <a:t/>
            </a:r>
            <a:br>
              <a:rPr lang="en-US" sz="1600" dirty="0" smtClean="0"/>
            </a:br>
            <a:r>
              <a:rPr lang="en-US" sz="1600" b="1" dirty="0" smtClean="0"/>
              <a:t>Branching and merging</a:t>
            </a:r>
            <a:r>
              <a:rPr lang="en-US" sz="1600" dirty="0" smtClean="0"/>
              <a:t> are the </a:t>
            </a:r>
            <a:r>
              <a:rPr lang="en-US" sz="1600" b="1" dirty="0" smtClean="0"/>
              <a:t>great feature</a:t>
            </a:r>
            <a:r>
              <a:rPr lang="en-US" sz="1600" dirty="0" smtClean="0"/>
              <a:t>s of </a:t>
            </a:r>
            <a:r>
              <a:rPr lang="en-US" sz="1600" dirty="0" err="1" smtClean="0"/>
              <a:t>Git</a:t>
            </a:r>
            <a:r>
              <a:rPr lang="en-US" sz="1600" dirty="0" smtClean="0"/>
              <a:t>, which makes it different from the other SCM tools. </a:t>
            </a:r>
            <a:r>
              <a:rPr lang="en-US" sz="1600" dirty="0" err="1" smtClean="0"/>
              <a:t>Git</a:t>
            </a:r>
            <a:r>
              <a:rPr lang="en-US" sz="1600" dirty="0" smtClean="0"/>
              <a:t> allows the </a:t>
            </a:r>
            <a:r>
              <a:rPr lang="en-US" sz="1600" b="1" dirty="0" smtClean="0"/>
              <a:t>creation of multiple branches</a:t>
            </a:r>
            <a:r>
              <a:rPr lang="en-US" sz="1600" dirty="0" smtClean="0"/>
              <a:t> without affecting each other. We can perform tasks like </a:t>
            </a:r>
            <a:r>
              <a:rPr lang="en-US" sz="1600" b="1" dirty="0" smtClean="0"/>
              <a:t>creation</a:t>
            </a:r>
            <a:r>
              <a:rPr lang="en-US" sz="1600" dirty="0" smtClean="0"/>
              <a:t>, </a:t>
            </a:r>
            <a:r>
              <a:rPr lang="en-US" sz="1600" b="1" dirty="0" smtClean="0"/>
              <a:t>deletion</a:t>
            </a:r>
            <a:r>
              <a:rPr lang="en-US" sz="1600" dirty="0" smtClean="0"/>
              <a:t>, and </a:t>
            </a:r>
            <a:r>
              <a:rPr lang="en-US" sz="1600" b="1" dirty="0" smtClean="0"/>
              <a:t>merging</a:t>
            </a:r>
            <a:r>
              <a:rPr lang="en-US" sz="1600" dirty="0" smtClean="0"/>
              <a:t> on branches, and these tasks take a few seconds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smtClean="0"/>
              <a:t> some features that can be achieved by </a:t>
            </a:r>
            <a:r>
              <a:rPr lang="en-US" sz="2000" dirty="0" err="1" smtClean="0"/>
              <a:t>branching:We</a:t>
            </a:r>
            <a:r>
              <a:rPr lang="en-US" sz="2000" dirty="0" smtClean="0"/>
              <a:t> can </a:t>
            </a:r>
            <a:r>
              <a:rPr lang="en-US" sz="2000" b="1" dirty="0" smtClean="0"/>
              <a:t>create a separate branch</a:t>
            </a:r>
            <a:r>
              <a:rPr lang="en-US" sz="2000" dirty="0" smtClean="0"/>
              <a:t> for a new module of the project, commit and delete it whenever we want.</a:t>
            </a:r>
          </a:p>
          <a:p>
            <a:pPr>
              <a:buNone/>
            </a:pPr>
            <a:endParaRPr lang="en-US" sz="2000" dirty="0" smtClean="0"/>
          </a:p>
          <a:p>
            <a:r>
              <a:rPr lang="en-US" sz="2000" dirty="0" smtClean="0"/>
              <a:t>We can have a </a:t>
            </a:r>
            <a:r>
              <a:rPr lang="en-US" sz="2000" b="1" dirty="0" smtClean="0"/>
              <a:t>production branch</a:t>
            </a:r>
            <a:r>
              <a:rPr lang="en-US" sz="2000" dirty="0" smtClean="0"/>
              <a:t>, which always has what goes into production and can be merged for testing in the test branch.</a:t>
            </a:r>
          </a:p>
          <a:p>
            <a:r>
              <a:rPr lang="en-US" sz="2000" dirty="0" smtClean="0"/>
              <a:t>We can create a </a:t>
            </a:r>
            <a:r>
              <a:rPr lang="en-US" sz="2000" b="1" dirty="0" smtClean="0"/>
              <a:t>demo branch</a:t>
            </a:r>
            <a:r>
              <a:rPr lang="en-US" sz="2000" dirty="0" smtClean="0"/>
              <a:t> for the experiment and check if it is working. We can also remove it if needed.</a:t>
            </a:r>
          </a:p>
          <a:p>
            <a:r>
              <a:rPr lang="en-US" sz="2000" dirty="0" smtClean="0"/>
              <a:t>The core benefit of branching is if we want to push something to a remote repository, we do not have to push all of our branches. We can select a few of our branches, or all of them together.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000" b="1" dirty="0" smtClean="0"/>
              <a:t>Data Assurance</a:t>
            </a:r>
            <a:r>
              <a:rPr lang="en-US" sz="2000" dirty="0" smtClean="0"/>
              <a:t/>
            </a:r>
            <a:br>
              <a:rPr lang="en-US" sz="2000" dirty="0" smtClean="0"/>
            </a:br>
            <a:r>
              <a:rPr lang="en-US" sz="2000" dirty="0" smtClean="0"/>
              <a:t>The </a:t>
            </a:r>
            <a:r>
              <a:rPr lang="en-US" sz="2000" dirty="0" err="1" smtClean="0"/>
              <a:t>Git</a:t>
            </a:r>
            <a:r>
              <a:rPr lang="en-US" sz="2000" dirty="0" smtClean="0"/>
              <a:t> data model ensures the </a:t>
            </a:r>
            <a:r>
              <a:rPr lang="en-US" sz="2000" b="1" dirty="0" smtClean="0"/>
              <a:t>cryptographic integrity</a:t>
            </a:r>
            <a:r>
              <a:rPr lang="en-US" sz="2000" dirty="0" smtClean="0"/>
              <a:t> of every unit of our project. It provides a </a:t>
            </a:r>
            <a:r>
              <a:rPr lang="en-US" sz="2000" b="1" dirty="0" smtClean="0"/>
              <a:t>unique commit ID</a:t>
            </a:r>
            <a:r>
              <a:rPr lang="en-US" sz="2000" dirty="0" smtClean="0"/>
              <a:t> to every commit through a </a:t>
            </a:r>
            <a:r>
              <a:rPr lang="en-US" sz="2000" b="1" dirty="0" smtClean="0"/>
              <a:t>SHA algorithm</a:t>
            </a:r>
            <a:r>
              <a:rPr lang="en-US" sz="2000" dirty="0" smtClean="0"/>
              <a:t>. We can </a:t>
            </a:r>
            <a:r>
              <a:rPr lang="en-US" sz="2000" b="1" dirty="0" smtClean="0"/>
              <a:t>retrieve</a:t>
            </a:r>
            <a:r>
              <a:rPr lang="en-US" sz="2000" dirty="0" smtClean="0"/>
              <a:t> and </a:t>
            </a:r>
            <a:r>
              <a:rPr lang="en-US" sz="2000" b="1" dirty="0" smtClean="0"/>
              <a:t>update</a:t>
            </a:r>
            <a:r>
              <a:rPr lang="en-US" sz="2000" dirty="0" smtClean="0"/>
              <a:t> the commit by commit ID. Most of the centralized version control systems do not provide such integrity by default.</a:t>
            </a:r>
          </a:p>
          <a:p>
            <a:r>
              <a:rPr lang="en-US" sz="2000" b="1" dirty="0" smtClean="0"/>
              <a:t>Staging Area</a:t>
            </a:r>
            <a:r>
              <a:rPr lang="en-US" sz="2000" dirty="0" smtClean="0"/>
              <a:t/>
            </a:r>
            <a:br>
              <a:rPr lang="en-US" sz="2000" dirty="0" smtClean="0"/>
            </a:br>
            <a:r>
              <a:rPr lang="en-US" sz="2000" dirty="0" smtClean="0"/>
              <a:t>The </a:t>
            </a:r>
            <a:r>
              <a:rPr lang="en-US" sz="2000" b="1" dirty="0" smtClean="0"/>
              <a:t>Staging area</a:t>
            </a:r>
            <a:r>
              <a:rPr lang="en-US" sz="2000" dirty="0" smtClean="0"/>
              <a:t> is also a </a:t>
            </a:r>
            <a:r>
              <a:rPr lang="en-US" sz="2000" b="1" dirty="0" smtClean="0"/>
              <a:t>unique functionality</a:t>
            </a:r>
            <a:r>
              <a:rPr lang="en-US" sz="2000" dirty="0" smtClean="0"/>
              <a:t> of </a:t>
            </a:r>
            <a:r>
              <a:rPr lang="en-US" sz="2000" dirty="0" err="1" smtClean="0"/>
              <a:t>Git</a:t>
            </a:r>
            <a:r>
              <a:rPr lang="en-US" sz="2000" dirty="0" smtClean="0"/>
              <a:t>. It can be considered as a </a:t>
            </a:r>
            <a:r>
              <a:rPr lang="en-US" sz="2000" b="1" dirty="0" smtClean="0"/>
              <a:t>preview of our next commit</a:t>
            </a:r>
            <a:r>
              <a:rPr lang="en-US" sz="2000" dirty="0" smtClean="0"/>
              <a:t>, moreover, an </a:t>
            </a:r>
            <a:r>
              <a:rPr lang="en-US" sz="2000" b="1" dirty="0" smtClean="0"/>
              <a:t>intermediate area</a:t>
            </a:r>
            <a:r>
              <a:rPr lang="en-US" sz="2000" dirty="0" smtClean="0"/>
              <a:t> where commits can be formatted and reviewed before completion.</a:t>
            </a:r>
          </a:p>
          <a:p>
            <a:r>
              <a:rPr lang="en-US" sz="2000" dirty="0" smtClean="0"/>
              <a:t>When you make a commit, </a:t>
            </a:r>
            <a:r>
              <a:rPr lang="en-US" sz="2000" dirty="0" err="1" smtClean="0"/>
              <a:t>Git</a:t>
            </a:r>
            <a:r>
              <a:rPr lang="en-US" sz="2000" dirty="0" smtClean="0"/>
              <a:t> takes changes that are in the staging area and make them as a new commit. We are allowed to add and remove changes from the staging area. The staging area can be considered as a place where </a:t>
            </a:r>
            <a:r>
              <a:rPr lang="en-US" sz="2000" dirty="0" err="1" smtClean="0"/>
              <a:t>Git</a:t>
            </a:r>
            <a:r>
              <a:rPr lang="en-US" sz="2000" dirty="0" smtClean="0"/>
              <a:t> stores the changes.</a:t>
            </a:r>
            <a:br>
              <a:rPr lang="en-US" sz="2000" dirty="0" smtClean="0"/>
            </a:br>
            <a:r>
              <a:rPr lang="en-US" sz="2000" dirty="0" smtClean="0"/>
              <a:t>Although, </a:t>
            </a:r>
            <a:r>
              <a:rPr lang="en-US" sz="2000" dirty="0" err="1" smtClean="0"/>
              <a:t>Git</a:t>
            </a:r>
            <a:r>
              <a:rPr lang="en-US" sz="2000" dirty="0" smtClean="0"/>
              <a:t> doesn't have a dedicated staging directory where it can store some objects representing file changes (blobs). Instead of this, it uses a file called index.</a:t>
            </a:r>
          </a:p>
          <a:p>
            <a:r>
              <a:rPr lang="en-US" sz="2000" b="1" dirty="0" smtClean="0"/>
              <a:t>Maintain the clean history</a:t>
            </a:r>
            <a:r>
              <a:rPr lang="en-US" sz="2000" dirty="0" smtClean="0"/>
              <a:t/>
            </a:r>
            <a:br>
              <a:rPr lang="en-US" sz="2000" dirty="0" smtClean="0"/>
            </a:br>
            <a:r>
              <a:rPr lang="en-US" sz="2000" dirty="0" err="1" smtClean="0"/>
              <a:t>Git</a:t>
            </a:r>
            <a:r>
              <a:rPr lang="en-US" sz="2000" dirty="0" smtClean="0"/>
              <a:t> facilitates with </a:t>
            </a:r>
            <a:r>
              <a:rPr lang="en-US" sz="2000" dirty="0" err="1" smtClean="0"/>
              <a:t>Git</a:t>
            </a:r>
            <a:r>
              <a:rPr lang="en-US" sz="2000" dirty="0" smtClean="0"/>
              <a:t> Rebase; It is one of the most helpful features of </a:t>
            </a:r>
            <a:r>
              <a:rPr lang="en-US" sz="2000" dirty="0" err="1" smtClean="0"/>
              <a:t>Git</a:t>
            </a:r>
            <a:r>
              <a:rPr lang="en-US" sz="2000" dirty="0" smtClean="0"/>
              <a:t>. It fetches the latest commits from the master branch and puts our code on top of that. Thus, it maintains a clean history of the project.</a:t>
            </a:r>
          </a:p>
          <a:p>
            <a:endParaRPr lang="en-US" sz="20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3553</TotalTime>
  <Words>3950</Words>
  <Application>Microsoft Office PowerPoint</Application>
  <PresentationFormat>On-screen Show (4:3)</PresentationFormat>
  <Paragraphs>267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Constantia</vt:lpstr>
      <vt:lpstr>Helvetica Neue</vt:lpstr>
      <vt:lpstr>Times New Roman</vt:lpstr>
      <vt:lpstr>Wingdings</vt:lpstr>
      <vt:lpstr>Wingdings 2</vt:lpstr>
      <vt:lpstr>Flow</vt:lpstr>
      <vt:lpstr> FULL STACK WEB DEVELOPMENT  UNIT - 5 </vt:lpstr>
      <vt:lpstr>GIT And Version Control</vt:lpstr>
      <vt:lpstr>PowerPoint Presentation</vt:lpstr>
      <vt:lpstr>Features of Git </vt:lpstr>
      <vt:lpstr>PowerPoint Presentation</vt:lpstr>
      <vt:lpstr>PowerPoint Presentation</vt:lpstr>
      <vt:lpstr>PowerPoint Presentation</vt:lpstr>
      <vt:lpstr>PowerPoint Presentation</vt:lpstr>
      <vt:lpstr>PowerPoint Presentation</vt:lpstr>
      <vt:lpstr>Benefits of Git </vt:lpstr>
      <vt:lpstr>PowerPoint Presentation</vt:lpstr>
      <vt:lpstr>Why Git? </vt:lpstr>
      <vt:lpstr>PowerPoint Presentation</vt:lpstr>
      <vt:lpstr>PowerPoint Presentation</vt:lpstr>
      <vt:lpstr>Features of GitHub </vt:lpstr>
      <vt:lpstr>Benefits of GitHub </vt:lpstr>
      <vt:lpstr>Differences between Git and GitHub</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as</vt:lpstr>
      <vt:lpstr>      I   It facilitates with three features. Create New Repository Clone Existing Repository Open Existing Repository </vt:lpstr>
      <vt:lpstr>PowerPoint Presentation</vt:lpstr>
      <vt:lpstr>Creating Git Folder </vt:lpstr>
      <vt:lpstr>GIT Repository</vt:lpstr>
      <vt:lpstr>     Working with local repositories  </vt:lpstr>
      <vt:lpstr>PowerPoint Presentation</vt:lpstr>
      <vt:lpstr>Working with remote repositories </vt:lpstr>
      <vt:lpstr>Test project with all test cases </vt:lpstr>
      <vt:lpstr>PowerPoint Presentation</vt:lpstr>
      <vt:lpstr>PowerPoint Presentation</vt:lpstr>
      <vt:lpstr>PowerPoint Presentation</vt:lpstr>
      <vt:lpstr>PowerPoint Presentation</vt:lpstr>
      <vt:lpstr>PowerPoint Presentation</vt:lpstr>
      <vt:lpstr>Finding bugs</vt:lpstr>
      <vt:lpstr>PowerPoint Presentation</vt:lpstr>
      <vt:lpstr>PowerPoint Presentation</vt:lpstr>
      <vt:lpstr>check previous versions</vt:lpstr>
      <vt:lpstr>deploying procedures</vt:lpstr>
      <vt:lpstr>PowerPoint Presentation</vt:lpstr>
      <vt:lpstr>PowerPoint Presentation</vt:lpstr>
      <vt:lpstr>PowerPoint Presentation</vt:lpstr>
      <vt:lpstr>PowerPoint Presentation</vt:lpstr>
      <vt:lpstr>PowerPoint Presentation</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DELL</cp:lastModifiedBy>
  <cp:revision>625</cp:revision>
  <dcterms:created xsi:type="dcterms:W3CDTF">2021-04-01T04:31:13Z</dcterms:created>
  <dcterms:modified xsi:type="dcterms:W3CDTF">2022-05-10T10:17:20Z</dcterms:modified>
</cp:coreProperties>
</file>