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82" r:id="rId3"/>
    <p:sldId id="266" r:id="rId4"/>
    <p:sldId id="267" r:id="rId5"/>
    <p:sldId id="737" r:id="rId6"/>
    <p:sldId id="705" r:id="rId7"/>
    <p:sldId id="706" r:id="rId8"/>
    <p:sldId id="707" r:id="rId9"/>
    <p:sldId id="708" r:id="rId10"/>
    <p:sldId id="709" r:id="rId11"/>
    <p:sldId id="710" r:id="rId12"/>
    <p:sldId id="712" r:id="rId13"/>
    <p:sldId id="711" r:id="rId14"/>
    <p:sldId id="713" r:id="rId15"/>
    <p:sldId id="714" r:id="rId16"/>
    <p:sldId id="715" r:id="rId17"/>
    <p:sldId id="716" r:id="rId18"/>
    <p:sldId id="717" r:id="rId19"/>
    <p:sldId id="736" r:id="rId20"/>
    <p:sldId id="718" r:id="rId21"/>
    <p:sldId id="719" r:id="rId22"/>
    <p:sldId id="720" r:id="rId23"/>
    <p:sldId id="721" r:id="rId24"/>
    <p:sldId id="722" r:id="rId25"/>
    <p:sldId id="723" r:id="rId26"/>
    <p:sldId id="731" r:id="rId27"/>
    <p:sldId id="732" r:id="rId28"/>
    <p:sldId id="733" r:id="rId29"/>
    <p:sldId id="734" r:id="rId30"/>
    <p:sldId id="724" r:id="rId31"/>
    <p:sldId id="728" r:id="rId32"/>
    <p:sldId id="727" r:id="rId33"/>
    <p:sldId id="735" r:id="rId34"/>
    <p:sldId id="729" r:id="rId35"/>
    <p:sldId id="730" r:id="rId36"/>
    <p:sldId id="738" r:id="rId37"/>
    <p:sldId id="739" r:id="rId38"/>
    <p:sldId id="740" r:id="rId39"/>
    <p:sldId id="741" r:id="rId40"/>
    <p:sldId id="742" r:id="rId41"/>
    <p:sldId id="74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2" autoAdjust="0"/>
    <p:restoredTop sz="94660"/>
  </p:normalViewPr>
  <p:slideViewPr>
    <p:cSldViewPr>
      <p:cViewPr varScale="1">
        <p:scale>
          <a:sx n="65" d="100"/>
          <a:sy n="65" d="100"/>
        </p:scale>
        <p:origin x="18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t>5/23/2022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t>‹#›</a:t>
            </a:fld>
            <a:endParaRPr lang="en-US"/>
          </a:p>
        </p:txBody>
      </p:sp>
    </p:spTree>
    <p:extLst>
      <p:ext uri="{BB962C8B-B14F-4D97-AF65-F5344CB8AC3E}">
        <p14:creationId xmlns:p14="http://schemas.microsoft.com/office/powerpoint/2010/main"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t>15</a:t>
            </a:fld>
            <a:endParaRPr lang="en-US"/>
          </a:p>
        </p:txBody>
      </p:sp>
    </p:spTree>
    <p:extLst>
      <p:ext uri="{BB962C8B-B14F-4D97-AF65-F5344CB8AC3E}">
        <p14:creationId xmlns:p14="http://schemas.microsoft.com/office/powerpoint/2010/main" val="19110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5/23/2022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5/23/2022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dureka.co/blog/typescript-tutorial/" TargetMode="External"/><Relationship Id="rId2" Type="http://schemas.openxmlformats.org/officeDocument/2006/relationships/hyperlink" Target="https://www.edureka.co/blog/html-dom" TargetMode="External"/><Relationship Id="rId1" Type="http://schemas.openxmlformats.org/officeDocument/2006/relationships/slideLayout" Target="../slideLayouts/slideLayout2.xml"/><Relationship Id="rId4" Type="http://schemas.openxmlformats.org/officeDocument/2006/relationships/hyperlink" Target="https://www.edureka.co/blog/what-i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ngular.io/guide/glossary#workspa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699248" cy="48006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APP  Development Using Angular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elcome to my-ap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086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14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algn="ctr"/>
            <a:r>
              <a:rPr lang="en-US" b="1" dirty="0"/>
              <a:t>Components</a:t>
            </a:r>
            <a:br>
              <a:rPr lang="en-US" b="1" dirty="0"/>
            </a:br>
            <a:endParaRPr lang="en-US" b="1"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Components are the building blocks that compose an application. A component includes a TypeScript class with </a:t>
            </a:r>
            <a:r>
              <a:rPr lang="en-US" dirty="0" smtClean="0"/>
              <a:t>a </a:t>
            </a:r>
            <a:r>
              <a:rPr lang="en-US" b="1" dirty="0" smtClean="0"/>
              <a:t>@component() </a:t>
            </a:r>
            <a:r>
              <a:rPr lang="en-US" dirty="0"/>
              <a:t>decorator, an HTML template, and styles</a:t>
            </a:r>
            <a:r>
              <a:rPr lang="en-US" dirty="0" smtClean="0"/>
              <a:t>.</a:t>
            </a:r>
          </a:p>
          <a:p>
            <a:pPr marL="0" indent="0">
              <a:buNone/>
            </a:pPr>
            <a:r>
              <a:rPr lang="en-US" dirty="0" smtClean="0"/>
              <a:t> The </a:t>
            </a:r>
            <a:r>
              <a:rPr lang="en-US" b="1" dirty="0"/>
              <a:t>@component() </a:t>
            </a:r>
            <a:r>
              <a:rPr lang="en-US" dirty="0" smtClean="0"/>
              <a:t>decorator </a:t>
            </a:r>
            <a:r>
              <a:rPr lang="en-US" dirty="0"/>
              <a:t>specifies the following Angular-specific information</a:t>
            </a:r>
            <a:r>
              <a:rPr lang="en-US" dirty="0" smtClean="0"/>
              <a:t>:</a:t>
            </a:r>
          </a:p>
          <a:p>
            <a:r>
              <a:rPr lang="en-US" dirty="0"/>
              <a:t>A CSS selector that defines how the component is used in a template. HTML elements in your template that match this selector become instances of the component.</a:t>
            </a:r>
          </a:p>
          <a:p>
            <a:r>
              <a:rPr lang="en-US" dirty="0"/>
              <a:t>An HTML template that instructs Angular how to render the component.</a:t>
            </a:r>
          </a:p>
          <a:p>
            <a:r>
              <a:rPr lang="en-US" dirty="0"/>
              <a:t>An optional set of CSS styles that define the appearance of the template's HTML elements.</a:t>
            </a:r>
          </a:p>
          <a:p>
            <a:endParaRPr lang="en-US" dirty="0" smtClean="0"/>
          </a:p>
          <a:p>
            <a:endParaRPr lang="en-US" dirty="0"/>
          </a:p>
        </p:txBody>
      </p:sp>
    </p:spTree>
    <p:extLst>
      <p:ext uri="{BB962C8B-B14F-4D97-AF65-F5344CB8AC3E}">
        <p14:creationId xmlns:p14="http://schemas.microsoft.com/office/powerpoint/2010/main" val="343138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52525"/>
            <a:ext cx="8229600" cy="4629150"/>
          </a:xfrm>
        </p:spPr>
      </p:pic>
    </p:spTree>
    <p:extLst>
      <p:ext uri="{BB962C8B-B14F-4D97-AF65-F5344CB8AC3E}">
        <p14:creationId xmlns:p14="http://schemas.microsoft.com/office/powerpoint/2010/main" val="101647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Creating component with CLI</a:t>
            </a:r>
            <a:br>
              <a:rPr lang="en-US" b="1" dirty="0"/>
            </a:br>
            <a:endParaRPr lang="en-US" b="1" dirty="0"/>
          </a:p>
        </p:txBody>
      </p:sp>
      <p:sp>
        <p:nvSpPr>
          <p:cNvPr id="3" name="Content Placeholder 2"/>
          <p:cNvSpPr>
            <a:spLocks noGrp="1"/>
          </p:cNvSpPr>
          <p:nvPr>
            <p:ph idx="1"/>
          </p:nvPr>
        </p:nvSpPr>
        <p:spPr>
          <a:xfrm>
            <a:off x="685800" y="1143000"/>
            <a:ext cx="8229600" cy="5105400"/>
          </a:xfrm>
        </p:spPr>
        <p:txBody>
          <a:bodyPr/>
          <a:lstStyle/>
          <a:p>
            <a:pPr marL="0" indent="0">
              <a:buNone/>
            </a:pPr>
            <a:r>
              <a:rPr lang="en-US" b="1" dirty="0" smtClean="0"/>
              <a:t>Syntax:</a:t>
            </a:r>
          </a:p>
          <a:p>
            <a:pPr marL="0" indent="0">
              <a:buNone/>
            </a:pPr>
            <a:r>
              <a:rPr lang="en-US" dirty="0" err="1"/>
              <a:t>ng</a:t>
            </a:r>
            <a:r>
              <a:rPr lang="en-US" dirty="0"/>
              <a:t> generate component </a:t>
            </a:r>
            <a:r>
              <a:rPr lang="en-US" dirty="0" err="1"/>
              <a:t>component_name</a:t>
            </a:r>
            <a:r>
              <a:rPr lang="en-US" dirty="0"/>
              <a:t>  </a:t>
            </a:r>
          </a:p>
          <a:p>
            <a:pPr marL="0" indent="0">
              <a:buNone/>
            </a:pPr>
            <a:r>
              <a:rPr lang="en-US" dirty="0"/>
              <a:t>Or  </a:t>
            </a:r>
          </a:p>
          <a:p>
            <a:pPr marL="0" indent="0">
              <a:buNone/>
            </a:pPr>
            <a:r>
              <a:rPr lang="en-US" dirty="0" err="1"/>
              <a:t>ng</a:t>
            </a:r>
            <a:r>
              <a:rPr lang="en-US" dirty="0"/>
              <a:t> g c </a:t>
            </a:r>
            <a:r>
              <a:rPr lang="en-US" dirty="0" err="1"/>
              <a:t>component_name</a:t>
            </a:r>
            <a:r>
              <a:rPr lang="en-US" dirty="0"/>
              <a:t>  </a:t>
            </a:r>
            <a:endParaRPr lang="en-US" dirty="0" smtClean="0"/>
          </a:p>
          <a:p>
            <a:pPr marL="0" indent="0">
              <a:buNone/>
            </a:pPr>
            <a:endParaRPr lang="en-US" dirty="0" smtClean="0"/>
          </a:p>
          <a:p>
            <a:pPr marL="0" lvl="0" indent="0" eaLnBrk="0" fontAlgn="base" hangingPunct="0">
              <a:spcBef>
                <a:spcPct val="0"/>
              </a:spcBef>
              <a:spcAft>
                <a:spcPct val="0"/>
              </a:spcAft>
              <a:buClrTx/>
              <a:buSzTx/>
              <a:buNone/>
            </a:pPr>
            <a:r>
              <a:rPr lang="en-US" sz="2000" b="1" dirty="0">
                <a:solidFill>
                  <a:srgbClr val="444444"/>
                </a:solidFill>
              </a:rPr>
              <a:t>By default, this command creates the following:</a:t>
            </a:r>
            <a:endParaRPr lang="en-US" sz="2000" b="1" dirty="0"/>
          </a:p>
          <a:p>
            <a:pPr marL="0" lvl="0" indent="0" eaLnBrk="0" fontAlgn="base" hangingPunct="0">
              <a:spcBef>
                <a:spcPct val="0"/>
              </a:spcBef>
              <a:spcAft>
                <a:spcPct val="0"/>
              </a:spcAft>
              <a:buClrTx/>
              <a:buSzTx/>
              <a:buFontTx/>
              <a:buChar char="•"/>
            </a:pPr>
            <a:r>
              <a:rPr lang="en-US" sz="2000" dirty="0">
                <a:solidFill>
                  <a:srgbClr val="444444"/>
                </a:solidFill>
              </a:rPr>
              <a:t>A folder named after the component</a:t>
            </a:r>
          </a:p>
          <a:p>
            <a:pPr marL="0" lvl="0" indent="0" eaLnBrk="0" fontAlgn="base" hangingPunct="0">
              <a:spcBef>
                <a:spcPct val="0"/>
              </a:spcBef>
              <a:spcAft>
                <a:spcPct val="0"/>
              </a:spcAft>
              <a:buClrTx/>
              <a:buSzTx/>
              <a:buFontTx/>
              <a:buChar char="•"/>
            </a:pPr>
            <a:r>
              <a:rPr lang="en-US" sz="2000" dirty="0">
                <a:solidFill>
                  <a:srgbClr val="444444"/>
                </a:solidFill>
              </a:rPr>
              <a:t>A component file, &lt;component-name&gt;.</a:t>
            </a:r>
            <a:r>
              <a:rPr lang="en-US" sz="2000" dirty="0" err="1">
                <a:solidFill>
                  <a:srgbClr val="444444"/>
                </a:solidFill>
              </a:rPr>
              <a:t>component.ts</a:t>
            </a:r>
            <a:endParaRPr lang="en-US" sz="2000" dirty="0">
              <a:solidFill>
                <a:srgbClr val="444444"/>
              </a:solidFill>
            </a:endParaRPr>
          </a:p>
          <a:p>
            <a:pPr marL="0" lvl="0" indent="0" eaLnBrk="0" fontAlgn="base" hangingPunct="0">
              <a:spcBef>
                <a:spcPct val="0"/>
              </a:spcBef>
              <a:spcAft>
                <a:spcPct val="0"/>
              </a:spcAft>
              <a:buClrTx/>
              <a:buSzTx/>
              <a:buFontTx/>
              <a:buChar char="•"/>
            </a:pPr>
            <a:r>
              <a:rPr lang="en-US" sz="2000" dirty="0">
                <a:solidFill>
                  <a:srgbClr val="444444"/>
                </a:solidFill>
              </a:rPr>
              <a:t>A template file, &lt;component-name&gt;.component.html</a:t>
            </a:r>
          </a:p>
          <a:p>
            <a:pPr marL="0" lvl="0" indent="0" eaLnBrk="0" fontAlgn="base" hangingPunct="0">
              <a:spcBef>
                <a:spcPct val="0"/>
              </a:spcBef>
              <a:spcAft>
                <a:spcPct val="0"/>
              </a:spcAft>
              <a:buClrTx/>
              <a:buSzTx/>
              <a:buFontTx/>
              <a:buChar char="•"/>
            </a:pPr>
            <a:r>
              <a:rPr lang="en-US" sz="2000" dirty="0">
                <a:solidFill>
                  <a:srgbClr val="444444"/>
                </a:solidFill>
              </a:rPr>
              <a:t>A CSS file, &lt;component-name&gt;.component.css</a:t>
            </a:r>
          </a:p>
          <a:p>
            <a:pPr marL="0" lvl="0" indent="0" eaLnBrk="0" fontAlgn="base" hangingPunct="0">
              <a:spcBef>
                <a:spcPct val="0"/>
              </a:spcBef>
              <a:spcAft>
                <a:spcPct val="0"/>
              </a:spcAft>
              <a:buClrTx/>
              <a:buSzTx/>
              <a:buFontTx/>
              <a:buChar char="•"/>
            </a:pPr>
            <a:r>
              <a:rPr lang="en-US" sz="2000" dirty="0">
                <a:solidFill>
                  <a:srgbClr val="444444"/>
                </a:solidFill>
              </a:rPr>
              <a:t>A testing specification file, &lt;component-name&gt;.</a:t>
            </a:r>
            <a:r>
              <a:rPr lang="en-US" sz="2000" dirty="0" err="1">
                <a:solidFill>
                  <a:srgbClr val="444444"/>
                </a:solidFill>
              </a:rPr>
              <a:t>component.spec.ts</a:t>
            </a:r>
            <a:endParaRPr lang="en-US" sz="2000" dirty="0">
              <a:solidFill>
                <a:srgbClr val="444444"/>
              </a:solidFill>
            </a:endParaRPr>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75305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Events and Binding with </a:t>
            </a:r>
            <a:r>
              <a:rPr lang="en-US" b="1" dirty="0" err="1" smtClean="0"/>
              <a:t>ngModel</a:t>
            </a:r>
            <a:endParaRPr lang="en-US" b="1" dirty="0"/>
          </a:p>
        </p:txBody>
      </p:sp>
      <p:sp>
        <p:nvSpPr>
          <p:cNvPr id="3" name="Content Placeholder 2"/>
          <p:cNvSpPr>
            <a:spLocks noGrp="1"/>
          </p:cNvSpPr>
          <p:nvPr>
            <p:ph idx="1"/>
          </p:nvPr>
        </p:nvSpPr>
        <p:spPr>
          <a:xfrm>
            <a:off x="457200" y="1600200"/>
            <a:ext cx="8229600" cy="5105400"/>
          </a:xfrm>
        </p:spPr>
        <p:txBody>
          <a:bodyPr/>
          <a:lstStyle/>
          <a:p>
            <a:pPr marL="0" indent="0">
              <a:buNone/>
            </a:pPr>
            <a:r>
              <a:rPr lang="en-US" sz="2000" b="1" dirty="0"/>
              <a:t>What is Data Binding?</a:t>
            </a:r>
            <a:endParaRPr lang="en-US" sz="2000" dirty="0"/>
          </a:p>
          <a:p>
            <a:r>
              <a:rPr lang="en-US" sz="2000" dirty="0"/>
              <a:t>Data Binding is the mechanism that binds the applications UI or User Interface to the models. Using Data Binding, the user will be able to manipulate the elements present on the website using the browser. Therefore, whenever some variable has been changed, that particular change must be reflected in the Document Object Model or the </a:t>
            </a:r>
            <a:r>
              <a:rPr lang="en-US" sz="2000" dirty="0">
                <a:hlinkClick r:id="rId2"/>
              </a:rPr>
              <a:t>DOM</a:t>
            </a:r>
            <a:r>
              <a:rPr lang="en-US" sz="2000" dirty="0"/>
              <a:t>.</a:t>
            </a:r>
          </a:p>
          <a:p>
            <a:pPr marL="0" indent="0">
              <a:buNone/>
            </a:pPr>
            <a:r>
              <a:rPr lang="en-US" b="1" dirty="0"/>
              <a:t>Types of Data Binding in </a:t>
            </a:r>
            <a:r>
              <a:rPr lang="en-US" b="1" dirty="0" smtClean="0"/>
              <a:t>Angular:</a:t>
            </a:r>
          </a:p>
          <a:p>
            <a:pPr marL="0" indent="0">
              <a:buNone/>
            </a:pPr>
            <a:r>
              <a:rPr lang="en-US" sz="2000" dirty="0"/>
              <a:t>Angular allows both One-way and Two-way Data Binding.</a:t>
            </a:r>
            <a:r>
              <a:rPr lang="en-US" sz="2000" b="1" dirty="0"/>
              <a:t> One-way data binding</a:t>
            </a:r>
            <a:r>
              <a:rPr lang="en-US" sz="2000" dirty="0"/>
              <a:t> is a simple type of data binding where you re allowed to manipulate the views through the models. This implies, making changes to the </a:t>
            </a:r>
            <a:r>
              <a:rPr lang="en-US" sz="2000" dirty="0">
                <a:hlinkClick r:id="rId3"/>
              </a:rPr>
              <a:t>Typescript</a:t>
            </a:r>
            <a:r>
              <a:rPr lang="en-US" sz="2000" dirty="0"/>
              <a:t> code will be reflected in the corresponding </a:t>
            </a:r>
            <a:r>
              <a:rPr lang="en-US" sz="2000" dirty="0">
                <a:hlinkClick r:id="rId4"/>
              </a:rPr>
              <a:t>HTML</a:t>
            </a:r>
            <a:r>
              <a:rPr lang="en-US" sz="2000" dirty="0"/>
              <a:t>.</a:t>
            </a:r>
          </a:p>
          <a:p>
            <a:pPr marL="0" indent="0">
              <a:buNone/>
            </a:pPr>
            <a:r>
              <a:rPr lang="en-US" dirty="0" smtClean="0"/>
              <a:t>1.</a:t>
            </a:r>
            <a:r>
              <a:rPr lang="en-US" b="1" dirty="0"/>
              <a:t> One-way Data Binding</a:t>
            </a:r>
            <a:endParaRPr lang="en-US" dirty="0"/>
          </a:p>
          <a:p>
            <a:pPr marL="0" indent="0">
              <a:buNone/>
            </a:pPr>
            <a:r>
              <a:rPr lang="en-US" dirty="0" smtClean="0"/>
              <a:t>2.</a:t>
            </a:r>
            <a:r>
              <a:rPr lang="en-US" sz="2800" dirty="0"/>
              <a:t> </a:t>
            </a:r>
            <a:r>
              <a:rPr lang="en-US" sz="2800" b="1" dirty="0"/>
              <a:t>Two-way Data </a:t>
            </a:r>
            <a:r>
              <a:rPr lang="en-US" sz="2800" b="1" dirty="0" smtClean="0"/>
              <a:t>Binding</a:t>
            </a:r>
            <a:endParaRPr lang="en-US" b="1" dirty="0"/>
          </a:p>
        </p:txBody>
      </p:sp>
    </p:spTree>
    <p:extLst>
      <p:ext uri="{BB962C8B-B14F-4D97-AF65-F5344CB8AC3E}">
        <p14:creationId xmlns:p14="http://schemas.microsoft.com/office/powerpoint/2010/main" val="173881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b="1" dirty="0"/>
              <a:t>One-way Data Binding</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sz="2000" b="1" dirty="0" smtClean="0"/>
              <a:t>  Definition</a:t>
            </a:r>
            <a:r>
              <a:rPr lang="en-US" sz="2000" dirty="0" smtClean="0"/>
              <a:t>: In </a:t>
            </a:r>
            <a:r>
              <a:rPr lang="en-US" sz="2000" dirty="0"/>
              <a:t>one-way data binding, data flows only in one direction </a:t>
            </a:r>
            <a:r>
              <a:rPr lang="en-US" sz="2000" dirty="0" err="1"/>
              <a:t>i.e</a:t>
            </a:r>
            <a:r>
              <a:rPr lang="en-US" sz="2000" dirty="0"/>
              <a:t> from the models to the views. As mentioned earlier, one-way data binding in Angular </a:t>
            </a:r>
            <a:r>
              <a:rPr lang="en-US" sz="2000" dirty="0" smtClean="0"/>
              <a:t>can be divided into many  </a:t>
            </a:r>
            <a:r>
              <a:rPr lang="en-US" sz="2000" dirty="0"/>
              <a:t>types </a:t>
            </a:r>
            <a:endParaRPr lang="en-US" sz="2000" dirty="0" smtClean="0"/>
          </a:p>
          <a:p>
            <a:pPr>
              <a:buFont typeface="Wingdings" panose="05000000000000000000" pitchFamily="2" charset="2"/>
              <a:buChar char="§"/>
            </a:pPr>
            <a:r>
              <a:rPr lang="en-US" sz="2000" dirty="0" smtClean="0"/>
              <a:t>Interpolation </a:t>
            </a:r>
            <a:r>
              <a:rPr lang="en-US" sz="2000" dirty="0"/>
              <a:t>or String Interpolation</a:t>
            </a:r>
          </a:p>
          <a:p>
            <a:pPr>
              <a:buFont typeface="Wingdings" panose="05000000000000000000" pitchFamily="2" charset="2"/>
              <a:buChar char="§"/>
            </a:pPr>
            <a:r>
              <a:rPr lang="en-US" sz="2000" dirty="0"/>
              <a:t>Property binding</a:t>
            </a:r>
          </a:p>
          <a:p>
            <a:pPr>
              <a:buFont typeface="Wingdings" panose="05000000000000000000" pitchFamily="2" charset="2"/>
              <a:buChar char="§"/>
            </a:pPr>
            <a:r>
              <a:rPr lang="en-US" sz="2000" dirty="0"/>
              <a:t>Event </a:t>
            </a:r>
            <a:r>
              <a:rPr lang="en-US" sz="2000" dirty="0" smtClean="0"/>
              <a:t>binding</a:t>
            </a:r>
          </a:p>
          <a:p>
            <a:pPr>
              <a:buFont typeface="Wingdings" panose="05000000000000000000" pitchFamily="2" charset="2"/>
              <a:buChar char="§"/>
            </a:pPr>
            <a:r>
              <a:rPr lang="en-US" sz="2000" dirty="0" smtClean="0"/>
              <a:t>Class binding</a:t>
            </a:r>
          </a:p>
          <a:p>
            <a:pPr>
              <a:buFont typeface="Wingdings" panose="05000000000000000000" pitchFamily="2" charset="2"/>
              <a:buChar char="§"/>
            </a:pPr>
            <a:r>
              <a:rPr lang="en-US" sz="2000" dirty="0" smtClean="0"/>
              <a:t>Style binding</a:t>
            </a:r>
          </a:p>
          <a:p>
            <a:pPr marL="0" indent="0">
              <a:buNone/>
            </a:pPr>
            <a:r>
              <a:rPr lang="en-US" sz="2000" dirty="0"/>
              <a:t> </a:t>
            </a:r>
          </a:p>
          <a:p>
            <a:endParaRPr lang="en-US" sz="2000" dirty="0"/>
          </a:p>
        </p:txBody>
      </p:sp>
    </p:spTree>
    <p:extLst>
      <p:ext uri="{BB962C8B-B14F-4D97-AF65-F5344CB8AC3E}">
        <p14:creationId xmlns:p14="http://schemas.microsoft.com/office/powerpoint/2010/main" val="338436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Interpolation Binding</a:t>
            </a:r>
            <a:br>
              <a:rPr lang="en-US" dirty="0"/>
            </a:br>
            <a:endParaRPr lang="en-US" dirty="0"/>
          </a:p>
        </p:txBody>
      </p:sp>
      <p:sp>
        <p:nvSpPr>
          <p:cNvPr id="3" name="Content Placeholder 2"/>
          <p:cNvSpPr>
            <a:spLocks noGrp="1"/>
          </p:cNvSpPr>
          <p:nvPr>
            <p:ph idx="1"/>
          </p:nvPr>
        </p:nvSpPr>
        <p:spPr>
          <a:xfrm>
            <a:off x="374528" y="1371600"/>
            <a:ext cx="8259263" cy="5219700"/>
          </a:xfrm>
        </p:spPr>
        <p:txBody>
          <a:bodyPr>
            <a:normAutofit fontScale="47500" lnSpcReduction="20000"/>
          </a:bodyPr>
          <a:lstStyle/>
          <a:p>
            <a:pPr marL="0" indent="0">
              <a:buNone/>
            </a:pPr>
            <a:r>
              <a:rPr lang="en-US" sz="3600" b="1" dirty="0" smtClean="0"/>
              <a:t>Definition: </a:t>
            </a:r>
            <a:r>
              <a:rPr lang="en-US" sz="3600" dirty="0" smtClean="0"/>
              <a:t>Interpolation </a:t>
            </a:r>
            <a:r>
              <a:rPr lang="en-US" sz="3600" dirty="0"/>
              <a:t>is a procedure that allows the user to bind a value to the user interface element. Interpolation binds the data one-way, which means that data moves in one direction from the components to HTML elements. </a:t>
            </a:r>
            <a:endParaRPr lang="en-US" sz="3600" dirty="0" smtClean="0"/>
          </a:p>
          <a:p>
            <a:pPr marL="0" indent="0">
              <a:buNone/>
            </a:pPr>
            <a:r>
              <a:rPr lang="en-US" sz="3600" b="1" dirty="0" smtClean="0"/>
              <a:t>Syntax:</a:t>
            </a:r>
          </a:p>
          <a:p>
            <a:pPr marL="0" indent="0">
              <a:buNone/>
            </a:pPr>
            <a:r>
              <a:rPr lang="en-US" sz="2900" b="1" dirty="0"/>
              <a:t>{{ </a:t>
            </a:r>
            <a:r>
              <a:rPr lang="en-US" sz="2900" b="1" dirty="0" err="1"/>
              <a:t>templateExpression</a:t>
            </a:r>
            <a:r>
              <a:rPr lang="en-US" sz="2900" b="1" dirty="0"/>
              <a:t> }}</a:t>
            </a:r>
            <a:endParaRPr lang="en-US" sz="2900" b="1"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lvl="0" indent="0" eaLnBrk="0" fontAlgn="base" hangingPunct="0">
              <a:spcBef>
                <a:spcPct val="0"/>
              </a:spcBef>
              <a:spcAft>
                <a:spcPct val="0"/>
              </a:spcAft>
              <a:buClrTx/>
              <a:buSzTx/>
              <a:buNone/>
            </a:pPr>
            <a:endParaRPr lang="en-US" sz="2000" dirty="0" smtClean="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endParaRPr lang="en-US" sz="2000" dirty="0" smtClean="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r>
              <a:rPr lang="en-US" sz="3200" b="1" dirty="0" smtClean="0">
                <a:solidFill>
                  <a:srgbClr val="000000"/>
                </a:solidFill>
                <a:latin typeface="Monaco"/>
              </a:rPr>
              <a:t>Example:</a:t>
            </a:r>
          </a:p>
          <a:p>
            <a:pPr marL="0" lvl="0" indent="0" eaLnBrk="0" fontAlgn="base" hangingPunct="0">
              <a:spcBef>
                <a:spcPct val="0"/>
              </a:spcBef>
              <a:spcAft>
                <a:spcPct val="0"/>
              </a:spcAft>
              <a:buClrTx/>
              <a:buSzTx/>
              <a:buNone/>
            </a:pPr>
            <a:endParaRPr lang="en-US" sz="2000" dirty="0" smtClean="0">
              <a:solidFill>
                <a:srgbClr val="000000"/>
              </a:solidFill>
              <a:latin typeface="Monaco"/>
            </a:endParaRPr>
          </a:p>
          <a:p>
            <a:pPr marL="0" lvl="0" indent="0" eaLnBrk="0" fontAlgn="base" hangingPunct="0">
              <a:spcBef>
                <a:spcPct val="0"/>
              </a:spcBef>
              <a:spcAft>
                <a:spcPct val="0"/>
              </a:spcAft>
              <a:buClrTx/>
              <a:buSzTx/>
              <a:buNone/>
            </a:pPr>
            <a:r>
              <a:rPr lang="en-US" sz="3800" dirty="0" smtClean="0">
                <a:solidFill>
                  <a:srgbClr val="000000"/>
                </a:solidFill>
                <a:latin typeface="Monaco"/>
              </a:rPr>
              <a:t>&lt;</a:t>
            </a:r>
            <a:r>
              <a:rPr lang="en-US" sz="3800" b="1" dirty="0">
                <a:solidFill>
                  <a:srgbClr val="006699"/>
                </a:solidFill>
                <a:latin typeface="Monaco"/>
              </a:rPr>
              <a:t>h1</a:t>
            </a:r>
            <a:r>
              <a:rPr lang="en-US" sz="3800" dirty="0">
                <a:solidFill>
                  <a:srgbClr val="000000"/>
                </a:solidFill>
                <a:latin typeface="Monaco"/>
              </a:rPr>
              <a:t>&gt;{{title}}&lt;/</a:t>
            </a:r>
            <a:r>
              <a:rPr lang="en-US" sz="3800" b="1" dirty="0" smtClean="0">
                <a:solidFill>
                  <a:srgbClr val="006699"/>
                </a:solidFill>
                <a:latin typeface="Monaco"/>
              </a:rPr>
              <a:t>h1</a:t>
            </a:r>
            <a:r>
              <a:rPr lang="en-US" sz="3800" dirty="0">
                <a:solidFill>
                  <a:srgbClr val="000000"/>
                </a:solidFill>
                <a:latin typeface="Monaco"/>
              </a:rPr>
              <a:t>&gt;</a:t>
            </a:r>
            <a:endParaRPr lang="en-US" sz="2900" dirty="0"/>
          </a:p>
          <a:p>
            <a:pPr marL="0" lvl="0" indent="0" eaLnBrk="0" fontAlgn="base" hangingPunct="0">
              <a:spcBef>
                <a:spcPct val="0"/>
              </a:spcBef>
              <a:spcAft>
                <a:spcPct val="0"/>
              </a:spcAft>
              <a:buClrTx/>
              <a:buSzTx/>
              <a:buNone/>
            </a:pPr>
            <a:r>
              <a:rPr lang="en-US" sz="6700" dirty="0">
                <a:solidFill>
                  <a:srgbClr val="FFFFFF"/>
                </a:solidFill>
                <a:latin typeface="Monaco"/>
              </a:rPr>
              <a:t> </a:t>
            </a:r>
            <a:endParaRPr lang="en-US" sz="2900" dirty="0"/>
          </a:p>
          <a:p>
            <a:pPr marL="0" lvl="0" indent="0" eaLnBrk="0" fontAlgn="base" hangingPunct="0">
              <a:spcBef>
                <a:spcPct val="0"/>
              </a:spcBef>
              <a:spcAft>
                <a:spcPct val="0"/>
              </a:spcAft>
              <a:buClrTx/>
              <a:buSzTx/>
              <a:buNone/>
            </a:pPr>
            <a:r>
              <a:rPr lang="en-US" sz="3800" dirty="0">
                <a:solidFill>
                  <a:srgbClr val="000000"/>
                </a:solidFill>
                <a:latin typeface="Monaco"/>
              </a:rPr>
              <a:t>Learn &lt;</a:t>
            </a:r>
            <a:r>
              <a:rPr lang="en-US" sz="3800" b="1" dirty="0">
                <a:solidFill>
                  <a:srgbClr val="006699"/>
                </a:solidFill>
                <a:latin typeface="Monaco"/>
              </a:rPr>
              <a:t>b</a:t>
            </a:r>
            <a:r>
              <a:rPr lang="en-US" sz="3800" dirty="0">
                <a:solidFill>
                  <a:srgbClr val="000000"/>
                </a:solidFill>
                <a:latin typeface="Monaco"/>
              </a:rPr>
              <a:t>&gt; {{course}}</a:t>
            </a:r>
            <a:endParaRPr lang="en-US" sz="2900" dirty="0"/>
          </a:p>
          <a:p>
            <a:pPr marL="0" lvl="0" indent="0" eaLnBrk="0" fontAlgn="base" hangingPunct="0">
              <a:spcBef>
                <a:spcPct val="0"/>
              </a:spcBef>
              <a:spcAft>
                <a:spcPct val="0"/>
              </a:spcAft>
              <a:buClrTx/>
              <a:buSzTx/>
              <a:buNone/>
            </a:pPr>
            <a:r>
              <a:rPr lang="en-US" sz="3800" dirty="0">
                <a:solidFill>
                  <a:srgbClr val="000000"/>
                </a:solidFill>
                <a:latin typeface="Monaco"/>
              </a:rPr>
              <a:t>&lt;/</a:t>
            </a:r>
            <a:r>
              <a:rPr lang="en-US" sz="3800" b="1" dirty="0">
                <a:solidFill>
                  <a:srgbClr val="006699"/>
                </a:solidFill>
                <a:latin typeface="Monaco"/>
              </a:rPr>
              <a:t>b</a:t>
            </a:r>
            <a:r>
              <a:rPr lang="en-US" sz="3800" dirty="0">
                <a:solidFill>
                  <a:srgbClr val="000000"/>
                </a:solidFill>
                <a:latin typeface="Monaco"/>
              </a:rPr>
              <a:t>&gt; with </a:t>
            </a:r>
            <a:r>
              <a:rPr lang="en-US" sz="3800" dirty="0" smtClean="0">
                <a:solidFill>
                  <a:srgbClr val="000000"/>
                </a:solidFill>
                <a:latin typeface="Monaco"/>
              </a:rPr>
              <a:t>CMRIT</a:t>
            </a:r>
            <a:endParaRPr lang="en-US" sz="2900" dirty="0"/>
          </a:p>
          <a:p>
            <a:pPr marL="0" lvl="0" indent="0" eaLnBrk="0" fontAlgn="base" hangingPunct="0">
              <a:spcBef>
                <a:spcPct val="0"/>
              </a:spcBef>
              <a:spcAft>
                <a:spcPct val="0"/>
              </a:spcAft>
              <a:buClrTx/>
              <a:buSzTx/>
              <a:buNone/>
            </a:pPr>
            <a:r>
              <a:rPr lang="en-US" sz="6700" dirty="0">
                <a:solidFill>
                  <a:srgbClr val="FFFFFF"/>
                </a:solidFill>
                <a:latin typeface="Monaco"/>
              </a:rPr>
              <a:t> </a:t>
            </a:r>
            <a:endParaRPr lang="en-US" sz="2900" dirty="0"/>
          </a:p>
          <a:p>
            <a:pPr marL="0" lvl="0" indent="0" eaLnBrk="0" fontAlgn="base" hangingPunct="0">
              <a:spcBef>
                <a:spcPct val="0"/>
              </a:spcBef>
              <a:spcAft>
                <a:spcPct val="0"/>
              </a:spcAft>
              <a:buClrTx/>
              <a:buSzTx/>
              <a:buNone/>
            </a:pPr>
            <a:r>
              <a:rPr lang="en-US" sz="3800" dirty="0">
                <a:solidFill>
                  <a:srgbClr val="000000"/>
                </a:solidFill>
                <a:latin typeface="Monaco"/>
              </a:rPr>
              <a:t>2 * 2 = {{2 * 2}}</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indent="0">
              <a:buNone/>
            </a:pPr>
            <a:endParaRPr lang="en-US" sz="2000" dirty="0"/>
          </a:p>
        </p:txBody>
      </p:sp>
      <p:pic>
        <p:nvPicPr>
          <p:cNvPr id="1026" name="Picture 2" descr="components-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3200"/>
            <a:ext cx="5534853"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2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5570529"/>
              </p:ext>
            </p:extLst>
          </p:nvPr>
        </p:nvGraphicFramePr>
        <p:xfrm>
          <a:off x="1676400" y="1663988"/>
          <a:ext cx="6443662" cy="2069812"/>
        </p:xfrm>
        <a:graphic>
          <a:graphicData uri="http://schemas.openxmlformats.org/drawingml/2006/table">
            <a:tbl>
              <a:tblPr/>
              <a:tblGrid>
                <a:gridCol w="309615">
                  <a:extLst>
                    <a:ext uri="{9D8B030D-6E8A-4147-A177-3AD203B41FA5}">
                      <a16:colId xmlns:a16="http://schemas.microsoft.com/office/drawing/2014/main" val="20000"/>
                    </a:ext>
                  </a:extLst>
                </a:gridCol>
                <a:gridCol w="6134047">
                  <a:extLst>
                    <a:ext uri="{9D8B030D-6E8A-4147-A177-3AD203B41FA5}">
                      <a16:colId xmlns:a16="http://schemas.microsoft.com/office/drawing/2014/main" val="20001"/>
                    </a:ext>
                  </a:extLst>
                </a:gridCol>
              </a:tblGrid>
              <a:tr h="2069812">
                <a:tc>
                  <a:txBody>
                    <a:bodyPr/>
                    <a:lstStyle/>
                    <a:p>
                      <a:pPr algn="r" rtl="0" fontAlgn="base"/>
                      <a:r>
                        <a:rPr lang="en-US" b="0" i="0" dirty="0">
                          <a:solidFill>
                            <a:srgbClr val="AFAFAF"/>
                          </a:solidFill>
                          <a:effectLst/>
                          <a:latin typeface="Monaco"/>
                        </a:rPr>
                        <a:t>1</a:t>
                      </a:r>
                    </a:p>
                    <a:p>
                      <a:pPr algn="r" rtl="0" fontAlgn="base"/>
                      <a:r>
                        <a:rPr lang="en-US" b="0" i="0" dirty="0">
                          <a:solidFill>
                            <a:srgbClr val="AFAFAF"/>
                          </a:solidFill>
                          <a:effectLst/>
                          <a:latin typeface="Monaco"/>
                        </a:rPr>
                        <a:t>2</a:t>
                      </a:r>
                    </a:p>
                    <a:p>
                      <a:pPr algn="r" rtl="0" fontAlgn="base"/>
                      <a:r>
                        <a:rPr lang="en-US" b="0" i="0" dirty="0">
                          <a:solidFill>
                            <a:srgbClr val="AFAFAF"/>
                          </a:solidFill>
                          <a:effectLst/>
                          <a:latin typeface="Monaco"/>
                        </a:rPr>
                        <a:t>3</a:t>
                      </a:r>
                    </a:p>
                    <a:p>
                      <a:pPr algn="r" rtl="0" fontAlgn="base"/>
                      <a:r>
                        <a:rPr lang="en-US" b="0" i="0" dirty="0">
                          <a:solidFill>
                            <a:srgbClr val="AFAFAF"/>
                          </a:solidFill>
                          <a:effectLst/>
                          <a:latin typeface="Monaco"/>
                        </a:rPr>
                        <a:t>4</a:t>
                      </a:r>
                    </a:p>
                    <a:p>
                      <a:pPr algn="r" rtl="0" fontAlgn="base"/>
                      <a:r>
                        <a:rPr lang="en-US" b="0" i="0" dirty="0">
                          <a:solidFill>
                            <a:srgbClr val="AFAFAF"/>
                          </a:solidFill>
                          <a:effectLst/>
                          <a:latin typeface="Monaco"/>
                        </a:rPr>
                        <a:t>5</a:t>
                      </a:r>
                    </a:p>
                  </a:txBody>
                  <a:tcPr marL="0" marR="0" marT="0" marB="0" anchor="ctr">
                    <a:lnL>
                      <a:noFill/>
                    </a:lnL>
                    <a:lnR>
                      <a:noFill/>
                    </a:lnR>
                    <a:lnT>
                      <a:noFill/>
                    </a:lnT>
                    <a:lnB>
                      <a:noFill/>
                    </a:lnB>
                    <a:solidFill>
                      <a:srgbClr val="008DD9"/>
                    </a:solidFill>
                  </a:tcPr>
                </a:tc>
                <a:tc>
                  <a:txBody>
                    <a:bodyPr/>
                    <a:lstStyle/>
                    <a:p>
                      <a:pPr algn="l" rtl="0" fontAlgn="base"/>
                      <a:r>
                        <a:rPr lang="en-US" b="0" i="0" dirty="0">
                          <a:effectLst/>
                          <a:latin typeface="Monaco"/>
                        </a:rPr>
                        <a:t>export class </a:t>
                      </a:r>
                      <a:r>
                        <a:rPr lang="en-US" b="0" i="0" dirty="0" err="1">
                          <a:effectLst/>
                          <a:latin typeface="Monaco"/>
                        </a:rPr>
                        <a:t>AppComponent</a:t>
                      </a:r>
                      <a:r>
                        <a:rPr lang="en-US" b="0" i="0" dirty="0">
                          <a:effectLst/>
                          <a:latin typeface="Monaco"/>
                        </a:rPr>
                        <a:t> {</a:t>
                      </a:r>
                    </a:p>
                    <a:p>
                      <a:pPr algn="l" rtl="0" fontAlgn="base"/>
                      <a:r>
                        <a:rPr lang="en-US" b="0" i="0" dirty="0">
                          <a:effectLst/>
                          <a:latin typeface="Monaco"/>
                        </a:rPr>
                        <a:t>  title = '</a:t>
                      </a:r>
                      <a:r>
                        <a:rPr lang="en-US" b="0" i="0" dirty="0" err="1">
                          <a:effectLst/>
                          <a:latin typeface="Monaco"/>
                        </a:rPr>
                        <a:t>Databinding</a:t>
                      </a:r>
                      <a:r>
                        <a:rPr lang="en-US" b="0" i="0" dirty="0">
                          <a:effectLst/>
                          <a:latin typeface="Monaco"/>
                        </a:rPr>
                        <a:t>';</a:t>
                      </a:r>
                    </a:p>
                    <a:p>
                      <a:pPr algn="l" rtl="0" fontAlgn="base"/>
                      <a:r>
                        <a:rPr lang="en-US" b="0" i="0" dirty="0">
                          <a:effectLst/>
                          <a:latin typeface="Monaco"/>
                        </a:rPr>
                        <a:t>  course ='Angular';</a:t>
                      </a:r>
                    </a:p>
                    <a:p>
                      <a:pPr algn="l" rtl="0" fontAlgn="base"/>
                      <a:r>
                        <a:rPr lang="en-US" b="0" i="0" dirty="0">
                          <a:effectLst/>
                          <a:latin typeface="Monaco"/>
                        </a:rPr>
                        <a:t>  </a:t>
                      </a:r>
                      <a:r>
                        <a:rPr lang="en-US" b="0" i="0" dirty="0" smtClean="0">
                          <a:effectLst/>
                          <a:latin typeface="Monaco"/>
                        </a:rPr>
                        <a:t>}</a:t>
                      </a:r>
                      <a:endParaRPr lang="en-US" b="0" i="0" dirty="0">
                        <a:effectLst/>
                        <a:latin typeface="Monaco"/>
                      </a:endParaRPr>
                    </a:p>
                  </a:txBody>
                  <a:tcPr marL="0" marR="0" marT="0" marB="0" anchor="ctr">
                    <a:lnL>
                      <a:noFill/>
                    </a:lnL>
                    <a:lnR>
                      <a:noFill/>
                    </a:lnR>
                    <a:lnT>
                      <a:noFill/>
                    </a:lnT>
                    <a:lnB>
                      <a:noFill/>
                    </a:lnB>
                    <a:solidFill>
                      <a:srgbClr val="008DD9"/>
                    </a:solidFill>
                  </a:tcPr>
                </a:tc>
                <a:extLst>
                  <a:ext uri="{0D108BD9-81ED-4DB2-BD59-A6C34878D82A}">
                    <a16:rowId xmlns:a16="http://schemas.microsoft.com/office/drawing/2014/main" val="10000"/>
                  </a:ext>
                </a:extLst>
              </a:tr>
            </a:tbl>
          </a:graphicData>
        </a:graphic>
      </p:graphicFrame>
      <p:sp>
        <p:nvSpPr>
          <p:cNvPr id="6" name="Rectangle 2"/>
          <p:cNvSpPr>
            <a:spLocks noChangeArrowheads="1"/>
          </p:cNvSpPr>
          <p:nvPr/>
        </p:nvSpPr>
        <p:spPr bwMode="auto">
          <a:xfrm>
            <a:off x="1600200" y="1079213"/>
            <a:ext cx="50931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A4A4A"/>
                </a:solidFill>
                <a:effectLst/>
                <a:latin typeface="Open Sans"/>
              </a:rPr>
              <a:t>The Typescript part of this code is as follows: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597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a:t>Property Binding</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sz="2000" dirty="0"/>
              <a:t>Property binding is a one-way data binding mechanism that allows you to set the properties for HTML elements. It involves updating a property value in the component and binding the value to an HTML element in the same view. We use property binding for toggle functionality and sharing data between components. It uses the "[]" syntax for data binding. </a:t>
            </a:r>
            <a:endParaRPr lang="en-US" sz="2000" dirty="0" smtClean="0"/>
          </a:p>
          <a:p>
            <a:pPr marL="0" indent="0">
              <a:buNone/>
            </a:pPr>
            <a:r>
              <a:rPr lang="en-US" sz="2000" b="1" dirty="0" smtClean="0"/>
              <a:t>Syntax:</a:t>
            </a:r>
          </a:p>
          <a:p>
            <a:r>
              <a:rPr lang="en-US" sz="2000" b="1" dirty="0"/>
              <a:t>[binding-target]=”binding-source”</a:t>
            </a:r>
            <a:endParaRPr lang="en-US" sz="2000" b="1" dirty="0" smtClean="0"/>
          </a:p>
          <a:p>
            <a:pPr marL="0" indent="0">
              <a:buNone/>
            </a:pPr>
            <a:r>
              <a:rPr lang="en-US" sz="2000" b="1" dirty="0" smtClean="0"/>
              <a:t>Example1): app.component.html</a:t>
            </a:r>
          </a:p>
          <a:p>
            <a:r>
              <a:rPr lang="en-US" sz="2000" dirty="0"/>
              <a:t>&lt;input type="text" [disabled]="</a:t>
            </a:r>
            <a:r>
              <a:rPr lang="en-US" sz="2000" dirty="0" err="1"/>
              <a:t>isDisabled</a:t>
            </a:r>
            <a:r>
              <a:rPr lang="en-US" sz="2000" dirty="0" smtClean="0"/>
              <a:t>"&gt;</a:t>
            </a:r>
          </a:p>
          <a:p>
            <a:pPr marL="0" indent="0">
              <a:buNone/>
            </a:pPr>
            <a:r>
              <a:rPr lang="en-US" sz="2000" b="1" dirty="0" err="1" smtClean="0"/>
              <a:t>App.component.ts</a:t>
            </a:r>
            <a:endParaRPr lang="en-US" sz="2000" b="1" dirty="0"/>
          </a:p>
          <a:p>
            <a:pPr marL="0" indent="0">
              <a:buNone/>
            </a:pPr>
            <a:r>
              <a:rPr lang="en-US" sz="2000" dirty="0" smtClean="0"/>
              <a:t>  </a:t>
            </a:r>
            <a:r>
              <a:rPr lang="en-US" sz="2000" dirty="0" err="1" smtClean="0"/>
              <a:t>isDisabled</a:t>
            </a:r>
            <a:r>
              <a:rPr lang="en-US" sz="2000" dirty="0" smtClean="0"/>
              <a:t>=true;</a:t>
            </a:r>
          </a:p>
          <a:p>
            <a:pPr marL="0" indent="0">
              <a:buNone/>
            </a:pPr>
            <a:r>
              <a:rPr lang="en-US" sz="2000" b="1" dirty="0" smtClean="0"/>
              <a:t>Example 2): app.component.html</a:t>
            </a:r>
          </a:p>
          <a:p>
            <a:pPr marL="0" indent="0">
              <a:buNone/>
            </a:pPr>
            <a:r>
              <a:rPr lang="en-US" sz="2000" dirty="0"/>
              <a:t>&lt;input type="text"  [value]= "name" [disabled]="</a:t>
            </a:r>
            <a:r>
              <a:rPr lang="en-US" sz="2000" dirty="0" err="1"/>
              <a:t>isDisabled</a:t>
            </a:r>
            <a:r>
              <a:rPr lang="en-US" sz="2000" dirty="0"/>
              <a:t>"&gt;</a:t>
            </a:r>
          </a:p>
          <a:p>
            <a:pPr marL="0" indent="0">
              <a:buNone/>
            </a:pPr>
            <a:r>
              <a:rPr lang="en-US" sz="2000" b="1" dirty="0" err="1" smtClean="0"/>
              <a:t>App.component.ts</a:t>
            </a:r>
            <a:endParaRPr lang="en-US" sz="2000" b="1" dirty="0" smtClean="0"/>
          </a:p>
          <a:p>
            <a:pPr marL="0" indent="0">
              <a:buNone/>
            </a:pPr>
            <a:r>
              <a:rPr lang="en-US" sz="2000" dirty="0"/>
              <a:t>name</a:t>
            </a:r>
            <a:r>
              <a:rPr lang="en-US" sz="2000" dirty="0" smtClean="0"/>
              <a:t>=“</a:t>
            </a:r>
            <a:r>
              <a:rPr lang="en-US" sz="2000" dirty="0" err="1" smtClean="0"/>
              <a:t>priya</a:t>
            </a:r>
            <a:r>
              <a:rPr lang="en-US" sz="2000" dirty="0" smtClean="0"/>
              <a:t>";</a:t>
            </a:r>
          </a:p>
          <a:p>
            <a:pPr marL="0" indent="0">
              <a:buNone/>
            </a:pPr>
            <a:r>
              <a:rPr lang="en-US" sz="2000" dirty="0" err="1"/>
              <a:t>isDisabled</a:t>
            </a:r>
            <a:r>
              <a:rPr lang="en-US" sz="2000" dirty="0"/>
              <a:t>=true;</a:t>
            </a:r>
            <a:endParaRPr lang="en-US" sz="2000" dirty="0" smtClean="0"/>
          </a:p>
          <a:p>
            <a:pPr marL="0" indent="0">
              <a:buNone/>
            </a:pPr>
            <a:endParaRPr lang="en-US" sz="2000" dirty="0" smtClean="0"/>
          </a:p>
          <a:p>
            <a:pPr marL="0" indent="0">
              <a:buNone/>
            </a:pPr>
            <a:endParaRPr lang="en-US" sz="2000" dirty="0"/>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val="2516835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1694688"/>
          </a:xfrm>
        </p:spPr>
        <p:txBody>
          <a:bodyPr>
            <a:normAutofit fontScale="90000"/>
          </a:bodyPr>
          <a:lstStyle/>
          <a:p>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What </a:t>
            </a:r>
            <a:r>
              <a:rPr lang="en-US" sz="3100" b="1" dirty="0"/>
              <a:t>is the difference between interpolation and property binding?</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747799"/>
              </p:ext>
            </p:extLst>
          </p:nvPr>
        </p:nvGraphicFramePr>
        <p:xfrm>
          <a:off x="762000" y="1847088"/>
          <a:ext cx="6953250" cy="4553712"/>
        </p:xfrm>
        <a:graphic>
          <a:graphicData uri="http://schemas.openxmlformats.org/drawingml/2006/table">
            <a:tbl>
              <a:tblPr/>
              <a:tblGrid>
                <a:gridCol w="3505200">
                  <a:extLst>
                    <a:ext uri="{9D8B030D-6E8A-4147-A177-3AD203B41FA5}">
                      <a16:colId xmlns:a16="http://schemas.microsoft.com/office/drawing/2014/main" val="20000"/>
                    </a:ext>
                  </a:extLst>
                </a:gridCol>
                <a:gridCol w="3448050">
                  <a:extLst>
                    <a:ext uri="{9D8B030D-6E8A-4147-A177-3AD203B41FA5}">
                      <a16:colId xmlns:a16="http://schemas.microsoft.com/office/drawing/2014/main" val="20001"/>
                    </a:ext>
                  </a:extLst>
                </a:gridCol>
              </a:tblGrid>
              <a:tr h="728594">
                <a:tc>
                  <a:txBody>
                    <a:bodyPr/>
                    <a:lstStyle/>
                    <a:p>
                      <a:pPr algn="ctr" fontAlgn="b"/>
                      <a:r>
                        <a:rPr lang="en-US" dirty="0">
                          <a:effectLst/>
                        </a:rPr>
                        <a:t>Interpolation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tc>
                  <a:txBody>
                    <a:bodyPr/>
                    <a:lstStyle/>
                    <a:p>
                      <a:pPr algn="ctr" fontAlgn="b"/>
                      <a:r>
                        <a:rPr lang="en-US">
                          <a:effectLst/>
                        </a:rPr>
                        <a:t>Property Binding</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28594">
                <a:tc>
                  <a:txBody>
                    <a:bodyPr/>
                    <a:lstStyle/>
                    <a:p>
                      <a:pPr fontAlgn="t"/>
                      <a:r>
                        <a:rPr lang="en-US">
                          <a:effectLst/>
                        </a:rPr>
                        <a:t>It can be implemented using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It can be implemented with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extLst>
                  <a:ext uri="{0D108BD9-81ED-4DB2-BD59-A6C34878D82A}">
                    <a16:rowId xmlns:a16="http://schemas.microsoft.com/office/drawing/2014/main" val="10001"/>
                  </a:ext>
                </a:extLst>
              </a:tr>
              <a:tr h="1821485">
                <a:tc>
                  <a:txBody>
                    <a:bodyPr/>
                    <a:lstStyle/>
                    <a:p>
                      <a:pPr fontAlgn="t"/>
                      <a:r>
                        <a:rPr lang="en-US">
                          <a:effectLst/>
                        </a:rPr>
                        <a:t>It supports the concatenation of string inside a variable.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Property Binding does not support the concatenation of String.</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extLst>
                  <a:ext uri="{0D108BD9-81ED-4DB2-BD59-A6C34878D82A}">
                    <a16:rowId xmlns:a16="http://schemas.microsoft.com/office/drawing/2014/main" val="10002"/>
                  </a:ext>
                </a:extLst>
              </a:tr>
              <a:tr h="1275039">
                <a:tc>
                  <a:txBody>
                    <a:bodyPr/>
                    <a:lstStyle/>
                    <a:p>
                      <a:pPr fontAlgn="t"/>
                      <a:r>
                        <a:rPr lang="en-US" dirty="0">
                          <a:effectLst/>
                        </a:rPr>
                        <a:t>Interpolation does not support working with a </a:t>
                      </a:r>
                      <a:r>
                        <a:rPr lang="en-US" dirty="0" err="1">
                          <a:effectLst/>
                        </a:rPr>
                        <a:t>boolean</a:t>
                      </a:r>
                      <a:r>
                        <a:rPr lang="en-US" dirty="0">
                          <a:effectLst/>
                        </a:rPr>
                        <a:t> type.</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tc>
                  <a:txBody>
                    <a:bodyPr/>
                    <a:lstStyle/>
                    <a:p>
                      <a:pPr fontAlgn="t"/>
                      <a:r>
                        <a:rPr lang="en-US" dirty="0">
                          <a:effectLst/>
                        </a:rPr>
                        <a:t>Property Binding supports working with all </a:t>
                      </a:r>
                      <a:r>
                        <a:rPr lang="en-US" dirty="0" err="1">
                          <a:effectLst/>
                        </a:rPr>
                        <a:t>boolean</a:t>
                      </a:r>
                      <a:r>
                        <a:rPr lang="en-US" dirty="0">
                          <a:effectLst/>
                        </a:rPr>
                        <a:t> types.</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102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76200"/>
            <a:ext cx="6930887" cy="977348"/>
          </a:xfrm>
        </p:spPr>
        <p:txBody>
          <a:bodyPr>
            <a:noAutofit/>
          </a:bodyPr>
          <a:lstStyle/>
          <a:p>
            <a:pPr algn="ctr"/>
            <a:r>
              <a:rPr lang="en-US" sz="4000" b="1" dirty="0" smtClean="0"/>
              <a:t>Angular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a:bodyPr>
          <a:lstStyle/>
          <a:p>
            <a:pPr marL="0" indent="0">
              <a:buNone/>
            </a:pPr>
            <a:r>
              <a:rPr lang="en-US" sz="2000" dirty="0"/>
              <a:t>Angular (formerly called Angular JS) is a typescript based web application framework that supports full-stack development for building all types of web applications</a:t>
            </a:r>
            <a:r>
              <a:rPr lang="en-US" sz="2000" dirty="0" smtClean="0"/>
              <a:t>.</a:t>
            </a:r>
          </a:p>
          <a:p>
            <a:pPr marL="0" indent="0">
              <a:buNone/>
            </a:pPr>
            <a:r>
              <a:rPr lang="en-US" sz="2000" dirty="0"/>
              <a:t> </a:t>
            </a:r>
            <a:r>
              <a:rPr lang="en-US" sz="2000" b="1" dirty="0"/>
              <a:t>Angular is owned by Google</a:t>
            </a:r>
            <a:r>
              <a:rPr lang="en-US" sz="2000" dirty="0"/>
              <a:t>, and its stable version was released on </a:t>
            </a:r>
            <a:r>
              <a:rPr lang="en-US" sz="2000" b="1" dirty="0"/>
              <a:t>September 14, 2016</a:t>
            </a:r>
            <a:r>
              <a:rPr lang="en-US" sz="2000" dirty="0"/>
              <a:t>. </a:t>
            </a:r>
            <a:r>
              <a:rPr lang="en-US" sz="2000" dirty="0" err="1"/>
              <a:t>Angular's</a:t>
            </a:r>
            <a:r>
              <a:rPr lang="en-US" sz="2000" dirty="0"/>
              <a:t> official website is </a:t>
            </a:r>
            <a:r>
              <a:rPr lang="en-US" sz="2000" dirty="0">
                <a:hlinkClick r:id="rId2"/>
              </a:rPr>
              <a:t>https://angular.io/</a:t>
            </a:r>
            <a:r>
              <a:rPr lang="en-US" sz="2000" dirty="0"/>
              <a:t>. Google makes sure that they release a major version of Angular every 6 months</a:t>
            </a:r>
            <a:r>
              <a:rPr lang="en-US" sz="2000" dirty="0" smtClean="0"/>
              <a:t>.</a:t>
            </a:r>
          </a:p>
          <a:p>
            <a:pPr marL="0" indent="0">
              <a:buNone/>
            </a:pPr>
            <a:r>
              <a:rPr lang="en-US" sz="2000" dirty="0"/>
              <a:t>It helps in creating reactive </a:t>
            </a:r>
            <a:r>
              <a:rPr lang="en-US" sz="2000" b="1" dirty="0"/>
              <a:t>single page application (SPA)</a:t>
            </a:r>
            <a:r>
              <a:rPr lang="en-US" sz="2000" dirty="0"/>
              <a:t> and is completely based on the concept of components</a:t>
            </a:r>
            <a:endParaRPr lang="en-US" sz="2000" dirty="0" smtClean="0"/>
          </a:p>
          <a:p>
            <a:pPr marL="0" indent="0">
              <a:buNone/>
            </a:pPr>
            <a:r>
              <a:rPr lang="en-US" sz="2000" dirty="0" smtClean="0"/>
              <a:t>  </a:t>
            </a:r>
            <a:r>
              <a:rPr lang="en-US" sz="2000" b="1" dirty="0" smtClean="0"/>
              <a:t>As </a:t>
            </a:r>
            <a:r>
              <a:rPr lang="en-US" sz="2000" b="1" dirty="0"/>
              <a:t>a platform, Angular includes</a:t>
            </a:r>
            <a:r>
              <a:rPr lang="en-US" sz="2000" dirty="0"/>
              <a:t>:</a:t>
            </a:r>
          </a:p>
          <a:p>
            <a:r>
              <a:rPr lang="en-US" sz="2000" dirty="0"/>
              <a:t>A component-based framework for building scalable web applications</a:t>
            </a:r>
          </a:p>
          <a:p>
            <a:r>
              <a:rPr lang="en-US" sz="2000" dirty="0"/>
              <a:t>A collection of well-integrated libraries that cover a wide variety of features, including routing, forms management, client-server communication, and more</a:t>
            </a:r>
          </a:p>
          <a:p>
            <a:r>
              <a:rPr lang="en-US" sz="2000" dirty="0"/>
              <a:t>A suite of developer tools to help you develop, build, test, and update your code</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Event Binding</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a:t>Events are actions like mouse click, double click, hover or any keyboard and mouse actions. If a user interacts with an application and performs some actions, then event will be raised. It is denoted by either parenthesis </a:t>
            </a:r>
            <a:r>
              <a:rPr lang="en-US" sz="2000" b="1" dirty="0"/>
              <a:t>()</a:t>
            </a:r>
            <a:r>
              <a:rPr lang="en-US" sz="2000" dirty="0"/>
              <a:t> or </a:t>
            </a:r>
            <a:r>
              <a:rPr lang="en-US" sz="2000" b="1" dirty="0"/>
              <a:t>on-</a:t>
            </a:r>
            <a:r>
              <a:rPr lang="en-US" sz="2000" dirty="0"/>
              <a:t>. We have different ways to bind an event to DOM element. </a:t>
            </a:r>
            <a:endParaRPr lang="en-US" sz="2000" dirty="0" smtClean="0"/>
          </a:p>
          <a:p>
            <a:r>
              <a:rPr lang="en-US" sz="2000" dirty="0"/>
              <a:t>The Event binding feature lets you listen to certain events such as mouse movements, keystrokes, clicks, etc. In Angular, event binding can be achieved by specifying the target event name within regular brackets on the left of an equal to ( = ) sign, and the template statement </a:t>
            </a:r>
            <a:r>
              <a:rPr lang="en-US" sz="2000" dirty="0" smtClean="0"/>
              <a:t>on </a:t>
            </a:r>
            <a:r>
              <a:rPr lang="en-US" sz="2000" dirty="0"/>
              <a:t>the right side within quotes (” </a:t>
            </a:r>
            <a:r>
              <a:rPr lang="en-US" sz="2000" dirty="0" smtClean="0"/>
              <a:t>“).</a:t>
            </a:r>
          </a:p>
          <a:p>
            <a:r>
              <a:rPr lang="en-US" sz="2000" dirty="0"/>
              <a:t>Events are handled in Angular using the following special </a:t>
            </a:r>
            <a:r>
              <a:rPr lang="en-US" sz="2000" dirty="0" smtClean="0"/>
              <a:t>syntax:</a:t>
            </a:r>
          </a:p>
          <a:p>
            <a:pPr marL="0" lvl="0" indent="0">
              <a:buNone/>
            </a:pPr>
            <a:r>
              <a:rPr lang="en-US" sz="2000" b="1" dirty="0" smtClean="0">
                <a:solidFill>
                  <a:srgbClr val="000000"/>
                </a:solidFill>
                <a:latin typeface="Consolas" panose="020B0609020204030204" pitchFamily="49" charset="0"/>
              </a:rPr>
              <a:t>    (target </a:t>
            </a:r>
            <a:r>
              <a:rPr lang="en-US" sz="2000" b="1" dirty="0">
                <a:solidFill>
                  <a:srgbClr val="000000"/>
                </a:solidFill>
                <a:latin typeface="Consolas" panose="020B0609020204030204" pitchFamily="49" charset="0"/>
              </a:rPr>
              <a:t>event name) = </a:t>
            </a:r>
            <a:r>
              <a:rPr lang="en-US" sz="2000" b="1" dirty="0">
                <a:solidFill>
                  <a:srgbClr val="A31515"/>
                </a:solidFill>
                <a:latin typeface="Consolas" panose="020B0609020204030204" pitchFamily="49" charset="0"/>
              </a:rPr>
              <a:t>"template statement"</a:t>
            </a:r>
            <a:r>
              <a:rPr lang="en-US" sz="1600" b="1" dirty="0"/>
              <a:t> </a:t>
            </a:r>
            <a:endParaRPr lang="en-US" sz="4400" b="1" dirty="0">
              <a:latin typeface="Arial" panose="020B0604020202020204" pitchFamily="34" charset="0"/>
            </a:endParaRPr>
          </a:p>
          <a:p>
            <a:pPr marL="0" indent="0">
              <a:buNone/>
            </a:pPr>
            <a:r>
              <a:rPr lang="en-US" sz="2000" dirty="0"/>
              <a:t>Bind the target event name within parentheses on the left of an equal sign, and event handler method or statement on the right.</a:t>
            </a:r>
          </a:p>
        </p:txBody>
      </p:sp>
    </p:spTree>
    <p:extLst>
      <p:ext uri="{BB962C8B-B14F-4D97-AF65-F5344CB8AC3E}">
        <p14:creationId xmlns:p14="http://schemas.microsoft.com/office/powerpoint/2010/main" val="204682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334000"/>
          </a:xfrm>
        </p:spPr>
        <p:txBody>
          <a:bodyPr>
            <a:normAutofit fontScale="85000" lnSpcReduction="20000"/>
          </a:bodyPr>
          <a:lstStyle/>
          <a:p>
            <a:pPr marL="0" indent="0">
              <a:buNone/>
            </a:pPr>
            <a:r>
              <a:rPr lang="en-US" dirty="0" smtClean="0"/>
              <a:t> 1) </a:t>
            </a:r>
            <a:r>
              <a:rPr lang="en-US" b="1" dirty="0" smtClean="0"/>
              <a:t>Example</a:t>
            </a:r>
            <a:r>
              <a:rPr lang="en-US" b="1" dirty="0"/>
              <a:t>: Binding Button Click </a:t>
            </a:r>
            <a:r>
              <a:rPr lang="en-US" b="1" dirty="0" smtClean="0"/>
              <a:t>Event</a:t>
            </a:r>
          </a:p>
          <a:p>
            <a:pPr lvl="0"/>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endParaRPr lang="en-US" sz="2400" dirty="0" smtClean="0"/>
          </a:p>
          <a:p>
            <a:pPr marL="0" indent="0">
              <a:buNone/>
            </a:pPr>
            <a:r>
              <a:rPr lang="en-US" sz="2000" dirty="0">
                <a:solidFill>
                  <a:srgbClr val="181717"/>
                </a:solidFill>
                <a:latin typeface="Verdana" panose="020B0604030504040204" pitchFamily="34" charset="0"/>
              </a:rPr>
              <a:t>Above, </a:t>
            </a:r>
            <a:r>
              <a:rPr lang="en-US" sz="2000" dirty="0">
                <a:solidFill>
                  <a:srgbClr val="000000"/>
                </a:solidFill>
                <a:latin typeface="SFMono-Regular"/>
              </a:rPr>
              <a:t>(click)</a:t>
            </a:r>
            <a:r>
              <a:rPr lang="en-US" sz="2000" dirty="0">
                <a:solidFill>
                  <a:srgbClr val="181717"/>
                </a:solidFill>
                <a:latin typeface="Verdana" panose="020B0604030504040204" pitchFamily="34" charset="0"/>
              </a:rPr>
              <a:t> binds the button click event and </a:t>
            </a:r>
            <a:r>
              <a:rPr lang="en-US" sz="2000" b="1" dirty="0" err="1">
                <a:solidFill>
                  <a:srgbClr val="000000"/>
                </a:solidFill>
                <a:latin typeface="SFMono-Regular"/>
              </a:rPr>
              <a:t>onShow</a:t>
            </a:r>
            <a:r>
              <a:rPr lang="en-US" sz="2000" b="1" dirty="0">
                <a:solidFill>
                  <a:srgbClr val="000000"/>
                </a:solidFill>
                <a:latin typeface="SFMono-Regular"/>
              </a:rPr>
              <a:t>(</a:t>
            </a:r>
            <a:r>
              <a:rPr lang="en-US" sz="2000" dirty="0">
                <a:solidFill>
                  <a:srgbClr val="000000"/>
                </a:solidFill>
                <a:latin typeface="SFMono-Regular"/>
              </a:rPr>
              <a:t>)</a:t>
            </a:r>
            <a:r>
              <a:rPr lang="en-US" sz="2000" dirty="0">
                <a:solidFill>
                  <a:srgbClr val="181717"/>
                </a:solidFill>
                <a:latin typeface="Verdana" panose="020B0604030504040204" pitchFamily="34" charset="0"/>
              </a:rPr>
              <a:t> statement calls the </a:t>
            </a:r>
            <a:endParaRPr lang="en-US" sz="2000" dirty="0" smtClean="0">
              <a:solidFill>
                <a:srgbClr val="181717"/>
              </a:solidFill>
              <a:latin typeface="Verdana" panose="020B0604030504040204" pitchFamily="34" charset="0"/>
            </a:endParaRPr>
          </a:p>
          <a:p>
            <a:pPr marL="0" indent="0">
              <a:buNone/>
            </a:pPr>
            <a:r>
              <a:rPr lang="en-US" sz="2000" b="1" dirty="0" err="1" smtClean="0">
                <a:solidFill>
                  <a:srgbClr val="000000"/>
                </a:solidFill>
                <a:latin typeface="SFMono-Regular"/>
              </a:rPr>
              <a:t>onShow</a:t>
            </a:r>
            <a:r>
              <a:rPr lang="en-US" sz="2000" b="1" dirty="0">
                <a:solidFill>
                  <a:srgbClr val="000000"/>
                </a:solidFill>
                <a:latin typeface="SFMono-Regular"/>
              </a:rPr>
              <a:t>()</a:t>
            </a:r>
            <a:r>
              <a:rPr lang="en-US" sz="2000" b="1" dirty="0">
                <a:solidFill>
                  <a:srgbClr val="181717"/>
                </a:solidFill>
                <a:latin typeface="Verdana" panose="020B0604030504040204" pitchFamily="34" charset="0"/>
              </a:rPr>
              <a:t> </a:t>
            </a:r>
            <a:r>
              <a:rPr lang="en-US" sz="2000" dirty="0">
                <a:solidFill>
                  <a:srgbClr val="181717"/>
                </a:solidFill>
                <a:latin typeface="Verdana" panose="020B0604030504040204" pitchFamily="34" charset="0"/>
              </a:rPr>
              <a:t>method of a component.</a:t>
            </a:r>
            <a:r>
              <a:rPr lang="en-US" sz="2000" dirty="0"/>
              <a:t> </a:t>
            </a:r>
            <a:endParaRPr lang="en-US" sz="2000" dirty="0">
              <a:latin typeface="Arial" panose="020B0604020202020204" pitchFamily="34" charset="0"/>
            </a:endParaRPr>
          </a:p>
          <a:p>
            <a:pPr marL="0" lvl="0" indent="0">
              <a:buNone/>
            </a:pPr>
            <a:r>
              <a:rPr lang="en-US" sz="2400" b="1" dirty="0" smtClean="0"/>
              <a:t>Example</a:t>
            </a:r>
            <a:r>
              <a:rPr lang="en-US" sz="2400" b="1" dirty="0"/>
              <a:t>: Handle Button Click Event </a:t>
            </a:r>
            <a:r>
              <a:rPr lang="en-US" sz="2400" b="1" dirty="0" smtClean="0"/>
              <a:t>In Component</a:t>
            </a:r>
          </a:p>
          <a:p>
            <a:pPr marL="0" indent="0">
              <a:buNone/>
            </a:pPr>
            <a:r>
              <a:rPr lang="en-US" sz="2400" dirty="0" smtClean="0">
                <a:solidFill>
                  <a:srgbClr val="000000"/>
                </a:solidFill>
                <a:latin typeface="Consolas" panose="020B0609020204030204" pitchFamily="49" charset="0"/>
              </a:rPr>
              <a:t>@Component({ </a:t>
            </a:r>
          </a:p>
          <a:p>
            <a:pPr marL="0" indent="0">
              <a:buNone/>
            </a:pPr>
            <a:r>
              <a:rPr lang="en-US" sz="2400" dirty="0" smtClean="0">
                <a:solidFill>
                  <a:srgbClr val="000000"/>
                </a:solidFill>
                <a:latin typeface="Consolas" panose="020B0609020204030204" pitchFamily="49" charset="0"/>
              </a:rPr>
              <a:t>selector</a:t>
            </a:r>
            <a:r>
              <a:rPr lang="en-US" sz="2400" dirty="0">
                <a:solidFill>
                  <a:srgbClr val="000000"/>
                </a:solidFill>
                <a:latin typeface="Consolas" panose="020B0609020204030204" pitchFamily="49" charset="0"/>
              </a:rPr>
              <a:t>: 'event-demo,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template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'&lt;button (click)="</a:t>
            </a:r>
            <a:r>
              <a:rPr lang="en-US" sz="2400" dirty="0" err="1">
                <a:solidFill>
                  <a:srgbClr val="A31515"/>
                </a:solidFill>
                <a:latin typeface="Consolas" panose="020B0609020204030204" pitchFamily="49" charset="0"/>
              </a:rPr>
              <a:t>onShow</a:t>
            </a:r>
            <a:r>
              <a:rPr lang="en-US" sz="2400" dirty="0">
                <a:solidFill>
                  <a:srgbClr val="A31515"/>
                </a:solidFill>
                <a:latin typeface="Consolas" panose="020B0609020204030204" pitchFamily="49" charset="0"/>
              </a:rPr>
              <a:t>()" &gt;Show&lt;/button&gt;'</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p>
          <a:p>
            <a:pPr marL="0" indent="0">
              <a:buNone/>
            </a:pPr>
            <a:r>
              <a:rPr lang="en-US" sz="2400" dirty="0" smtClean="0">
                <a:solidFill>
                  <a:srgbClr val="0000FF"/>
                </a:solidFill>
                <a:latin typeface="Consolas" panose="020B0609020204030204" pitchFamily="49" charset="0"/>
              </a:rPr>
              <a:t>export</a:t>
            </a: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EventBindingDemoComponent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implements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constructor</a:t>
            </a:r>
            <a:r>
              <a:rPr lang="en-US" sz="2400" dirty="0">
                <a:solidFill>
                  <a:srgbClr val="000000"/>
                </a:solidFill>
                <a:latin typeface="Consolas" panose="020B0609020204030204" pitchFamily="49" charset="0"/>
              </a:rPr>
              <a:t>() { </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ngOnInit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p>
          <a:p>
            <a:pPr marL="0" indent="0">
              <a:buNone/>
            </a:pPr>
            <a:r>
              <a:rPr lang="en-US" sz="2400" dirty="0" err="1" smtClean="0">
                <a:solidFill>
                  <a:srgbClr val="000000"/>
                </a:solidFill>
                <a:latin typeface="Consolas" panose="020B0609020204030204" pitchFamily="49" charset="0"/>
              </a:rPr>
              <a:t>onShow</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p>
          <a:p>
            <a:pPr marL="0" indent="0">
              <a:buNone/>
            </a:pP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alert(</a:t>
            </a:r>
            <a:r>
              <a:rPr lang="en-US" sz="2400" dirty="0">
                <a:solidFill>
                  <a:srgbClr val="A31515"/>
                </a:solidFill>
                <a:latin typeface="Consolas" panose="020B0609020204030204" pitchFamily="49" charset="0"/>
              </a:rPr>
              <a:t>'Show button clicked!'</a:t>
            </a:r>
            <a:r>
              <a:rPr lang="en-US" sz="2400" dirty="0">
                <a:solidFill>
                  <a:srgbClr val="000000"/>
                </a:solidFill>
                <a:latin typeface="Consolas" panose="020B0609020204030204" pitchFamily="49" charset="0"/>
              </a:rPr>
              <a:t>); } }</a:t>
            </a:r>
            <a:r>
              <a:rPr lang="en-US" sz="1800" dirty="0"/>
              <a:t> </a:t>
            </a:r>
            <a:endParaRPr lang="en-US" sz="4800" dirty="0">
              <a:latin typeface="Arial" panose="020B0604020202020204" pitchFamily="34" charset="0"/>
            </a:endParaRPr>
          </a:p>
          <a:p>
            <a:pPr marL="0" lvl="0" indent="0">
              <a:buNone/>
            </a:pPr>
            <a:endParaRPr lang="en-US" sz="2400" b="1" dirty="0" smtClean="0"/>
          </a:p>
          <a:p>
            <a:pPr marL="0" lvl="0" indent="0">
              <a:buNone/>
            </a:pPr>
            <a:endParaRPr lang="en-US" sz="2400" b="1" dirty="0"/>
          </a:p>
        </p:txBody>
      </p:sp>
    </p:spTree>
    <p:extLst>
      <p:ext uri="{BB962C8B-B14F-4D97-AF65-F5344CB8AC3E}">
        <p14:creationId xmlns:p14="http://schemas.microsoft.com/office/powerpoint/2010/main" val="2820005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lstStyle/>
          <a:p>
            <a:r>
              <a:rPr lang="en-US" dirty="0"/>
              <a:t>Alternatively, use the on- prefix, known as the canonical form</a:t>
            </a:r>
            <a:r>
              <a:rPr lang="en-US" dirty="0" smtClean="0"/>
              <a:t>:</a:t>
            </a:r>
          </a:p>
          <a:p>
            <a:pPr marL="0" indent="0">
              <a:buNone/>
            </a:pPr>
            <a:r>
              <a:rPr lang="en-US" b="1" dirty="0"/>
              <a:t>Example: </a:t>
            </a:r>
            <a:r>
              <a:rPr lang="en-US" b="1" dirty="0" smtClean="0"/>
              <a:t>on-event</a:t>
            </a:r>
          </a:p>
          <a:p>
            <a:pPr marL="0" lvl="0" indent="0">
              <a:buNone/>
            </a:pPr>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on-click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endParaRPr lang="en-US" sz="2400" dirty="0" smtClean="0"/>
          </a:p>
          <a:p>
            <a:pPr marL="0" lvl="0" indent="0">
              <a:buNone/>
            </a:pPr>
            <a:r>
              <a:rPr lang="en-US" sz="2400" dirty="0"/>
              <a:t>By default, an event propagates up to the parent container event. In the following example, click event propagates to click of div and will call both </a:t>
            </a:r>
            <a:r>
              <a:rPr lang="en-US" sz="2400" dirty="0" smtClean="0"/>
              <a:t>the </a:t>
            </a:r>
            <a:r>
              <a:rPr lang="en-US" sz="2400" dirty="0" err="1" smtClean="0"/>
              <a:t>onShow</a:t>
            </a:r>
            <a:r>
              <a:rPr lang="en-US" sz="2400" dirty="0" smtClean="0"/>
              <a:t>(),</a:t>
            </a:r>
            <a:r>
              <a:rPr lang="en-US" sz="2400" dirty="0" err="1" smtClean="0"/>
              <a:t>onDivClick</a:t>
            </a:r>
            <a:r>
              <a:rPr lang="en-US" sz="2400" dirty="0" smtClean="0"/>
              <a:t>() methods.</a:t>
            </a:r>
          </a:p>
          <a:p>
            <a:pPr marL="0" lvl="0" indent="0">
              <a:buNone/>
            </a:pPr>
            <a:r>
              <a:rPr lang="en-US" sz="2400" b="1" dirty="0"/>
              <a:t>Example: Event Bubbling</a:t>
            </a:r>
            <a:endParaRPr lang="en-US" sz="2400" b="1" dirty="0">
              <a:latin typeface="Arial" panose="020B0604020202020204" pitchFamily="34" charset="0"/>
            </a:endParaRPr>
          </a:p>
          <a:p>
            <a:pPr marL="0" lvl="0" indent="0">
              <a:buNone/>
            </a:pPr>
            <a:r>
              <a:rPr lang="en-US" sz="2400" dirty="0" smtClean="0">
                <a:solidFill>
                  <a:srgbClr val="A31515"/>
                </a:solidFill>
                <a:latin typeface="Consolas" panose="020B0609020204030204" pitchFamily="49" charset="0"/>
              </a:rPr>
              <a:t>&lt;div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onDivClick</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pPr marL="0" lvl="0" indent="0">
              <a:buNone/>
            </a:pPr>
            <a:r>
              <a:rPr lang="en-US" sz="2400" dirty="0" smtClean="0">
                <a:solidFill>
                  <a:srgbClr val="A31515"/>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&lt;/div&gt;</a:t>
            </a:r>
            <a:r>
              <a:rPr lang="en-US" sz="1800" dirty="0"/>
              <a:t> </a:t>
            </a:r>
            <a:endParaRPr lang="en-US" sz="1800" dirty="0" smtClean="0"/>
          </a:p>
          <a:p>
            <a:pPr marL="0" lvl="0" indent="0">
              <a:buNone/>
            </a:pPr>
            <a:endParaRPr lang="en-US" sz="4800" dirty="0">
              <a:latin typeface="Arial" panose="020B0604020202020204" pitchFamily="34" charset="0"/>
            </a:endParaRPr>
          </a:p>
          <a:p>
            <a:pPr marL="0" indent="0">
              <a:buNone/>
            </a:pPr>
            <a:endParaRPr lang="en-US" sz="2400" b="1" dirty="0" smtClean="0"/>
          </a:p>
          <a:p>
            <a:pPr marL="0" indent="0">
              <a:buNone/>
            </a:pPr>
            <a:endParaRPr lang="en-US" b="1" dirty="0"/>
          </a:p>
        </p:txBody>
      </p:sp>
    </p:spTree>
    <p:extLst>
      <p:ext uri="{BB962C8B-B14F-4D97-AF65-F5344CB8AC3E}">
        <p14:creationId xmlns:p14="http://schemas.microsoft.com/office/powerpoint/2010/main" val="210912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marL="0" indent="0">
              <a:buNone/>
            </a:pPr>
            <a:r>
              <a:rPr lang="en-US" dirty="0" smtClean="0"/>
              <a:t> </a:t>
            </a:r>
            <a:r>
              <a:rPr lang="en-US" b="1" dirty="0" smtClean="0"/>
              <a:t>$event:</a:t>
            </a:r>
          </a:p>
          <a:p>
            <a:r>
              <a:rPr lang="en-US" sz="2000" dirty="0"/>
              <a:t>Mostly, when an event is raised, you may need to pass some value to the event handler function. This value can be number, string, or an object that contains information about an event.</a:t>
            </a:r>
          </a:p>
          <a:p>
            <a:r>
              <a:rPr lang="en-US" sz="2000" dirty="0" smtClean="0"/>
              <a:t>We  </a:t>
            </a:r>
            <a:r>
              <a:rPr lang="en-US" sz="2000" dirty="0"/>
              <a:t>can pass the number or string value to the event handler function, as shown below.</a:t>
            </a:r>
          </a:p>
          <a:p>
            <a:pPr marL="0" indent="0">
              <a:buNone/>
            </a:pPr>
            <a:r>
              <a:rPr lang="en-US" sz="2000" b="1" dirty="0"/>
              <a:t>Example: Passing Event </a:t>
            </a:r>
            <a:r>
              <a:rPr lang="en-US" sz="2000" b="1" dirty="0" smtClean="0"/>
              <a:t>Data</a:t>
            </a:r>
            <a:r>
              <a:rPr lang="en-US" sz="2000" b="1" dirty="0"/>
              <a:t/>
            </a:r>
            <a:br>
              <a:rPr lang="en-US" sz="2000" b="1" dirty="0"/>
            </a:br>
            <a:r>
              <a:rPr lang="en-US" sz="2000" b="1" dirty="0" smtClean="0"/>
              <a:t>&lt;</a:t>
            </a:r>
            <a:r>
              <a:rPr lang="en-US" sz="2000" dirty="0" smtClean="0">
                <a:solidFill>
                  <a:srgbClr val="A31515"/>
                </a:solidFill>
                <a:latin typeface="Consolas" panose="020B0609020204030204" pitchFamily="49" charset="0"/>
              </a:rPr>
              <a:t>button </a:t>
            </a:r>
            <a:r>
              <a:rPr lang="en-US" sz="2000" dirty="0">
                <a:solidFill>
                  <a:srgbClr val="EF3030"/>
                </a:solidFill>
                <a:latin typeface="Consolas" panose="020B0609020204030204" pitchFamily="49" charset="0"/>
              </a:rPr>
              <a:t>(click)</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onShow</a:t>
            </a:r>
            <a:r>
              <a:rPr lang="en-US" sz="2000" dirty="0">
                <a:solidFill>
                  <a:srgbClr val="4848D3"/>
                </a:solidFill>
                <a:latin typeface="Consolas" panose="020B0609020204030204" pitchFamily="49" charset="0"/>
              </a:rPr>
              <a:t>(20)"</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Show</a:t>
            </a:r>
            <a:r>
              <a:rPr lang="en-US" sz="2000" dirty="0">
                <a:solidFill>
                  <a:srgbClr val="A31515"/>
                </a:solidFill>
                <a:latin typeface="Consolas" panose="020B0609020204030204" pitchFamily="49" charset="0"/>
              </a:rPr>
              <a:t>&lt;/button&gt;</a:t>
            </a:r>
            <a:r>
              <a:rPr lang="en-US" sz="1600" dirty="0"/>
              <a:t> </a:t>
            </a:r>
            <a:endParaRPr lang="en-US" sz="1600" dirty="0" smtClean="0"/>
          </a:p>
          <a:p>
            <a:pPr marL="0" indent="0">
              <a:buNone/>
            </a:pPr>
            <a:r>
              <a:rPr lang="en-US" sz="1600" dirty="0">
                <a:solidFill>
                  <a:srgbClr val="181717"/>
                </a:solidFill>
                <a:latin typeface="Verdana" panose="020B0604030504040204" pitchFamily="34" charset="0"/>
              </a:rPr>
              <a:t>Angular includes </a:t>
            </a:r>
            <a:r>
              <a:rPr lang="en-US" sz="1600" dirty="0">
                <a:solidFill>
                  <a:srgbClr val="000000"/>
                </a:solidFill>
                <a:latin typeface="SFMono-Regular"/>
              </a:rPr>
              <a:t>$event</a:t>
            </a:r>
            <a:r>
              <a:rPr lang="en-US" sz="1600" dirty="0">
                <a:solidFill>
                  <a:srgbClr val="181717"/>
                </a:solidFill>
                <a:latin typeface="Verdana" panose="020B0604030504040204" pitchFamily="34" charset="0"/>
              </a:rPr>
              <a:t> that contains the information about an event. The type of $event depends on the target event, e.g., if the target event is a native DOM element event, then it is an </a:t>
            </a:r>
            <a:r>
              <a:rPr lang="en-US" sz="1600" dirty="0" smtClean="0">
                <a:solidFill>
                  <a:srgbClr val="181717"/>
                </a:solidFill>
                <a:latin typeface="Verdana" panose="020B0604030504040204" pitchFamily="34" charset="0"/>
              </a:rPr>
              <a:t>object.</a:t>
            </a:r>
          </a:p>
          <a:p>
            <a:pPr marL="0" indent="0">
              <a:buNone/>
            </a:pPr>
            <a:r>
              <a:rPr lang="en-US" sz="2000" b="1" dirty="0"/>
              <a:t>Example: $</a:t>
            </a:r>
            <a:r>
              <a:rPr lang="en-US" sz="2000" b="1" dirty="0" smtClean="0"/>
              <a:t>event</a:t>
            </a:r>
          </a:p>
          <a:p>
            <a:pPr marL="0" indent="0">
              <a:buNone/>
            </a:pPr>
            <a:r>
              <a:rPr lang="en-US" sz="2200" dirty="0" smtClean="0">
                <a:solidFill>
                  <a:srgbClr val="A31515"/>
                </a:solidFill>
                <a:latin typeface="Consolas" panose="020B0609020204030204" pitchFamily="49" charset="0"/>
              </a:rPr>
              <a:t>&lt;button </a:t>
            </a:r>
            <a:r>
              <a:rPr lang="en-US" sz="2200" dirty="0">
                <a:solidFill>
                  <a:srgbClr val="EF3030"/>
                </a:solidFill>
                <a:latin typeface="Consolas" panose="020B0609020204030204" pitchFamily="49" charset="0"/>
              </a:rPr>
              <a:t>(click)</a:t>
            </a:r>
            <a:r>
              <a:rPr lang="en-US" sz="2200" dirty="0">
                <a:solidFill>
                  <a:srgbClr val="4848D3"/>
                </a:solidFill>
                <a:latin typeface="Consolas" panose="020B0609020204030204" pitchFamily="49" charset="0"/>
              </a:rPr>
              <a:t>="</a:t>
            </a:r>
            <a:r>
              <a:rPr lang="en-US" sz="2200" dirty="0" err="1">
                <a:solidFill>
                  <a:srgbClr val="4848D3"/>
                </a:solidFill>
                <a:latin typeface="Consolas" panose="020B0609020204030204" pitchFamily="49" charset="0"/>
              </a:rPr>
              <a:t>onShow</a:t>
            </a:r>
            <a:r>
              <a:rPr lang="en-US" sz="2200" dirty="0">
                <a:solidFill>
                  <a:srgbClr val="4848D3"/>
                </a:solidFill>
                <a:latin typeface="Consolas" panose="020B0609020204030204" pitchFamily="49" charset="0"/>
              </a:rPr>
              <a:t>($event)"</a:t>
            </a:r>
            <a:r>
              <a:rPr lang="en-US" sz="2200" dirty="0">
                <a:solidFill>
                  <a:srgbClr val="A31515"/>
                </a:solidFill>
                <a:latin typeface="Consolas" panose="020B0609020204030204" pitchFamily="49" charset="0"/>
              </a:rPr>
              <a:t>&gt;</a:t>
            </a:r>
            <a:r>
              <a:rPr lang="en-US" sz="2200" dirty="0">
                <a:solidFill>
                  <a:srgbClr val="000000"/>
                </a:solidFill>
                <a:latin typeface="Consolas" panose="020B0609020204030204" pitchFamily="49" charset="0"/>
              </a:rPr>
              <a:t>Show</a:t>
            </a:r>
            <a:r>
              <a:rPr lang="en-US" sz="2200" dirty="0">
                <a:solidFill>
                  <a:srgbClr val="A31515"/>
                </a:solidFill>
                <a:latin typeface="Consolas" panose="020B0609020204030204" pitchFamily="49" charset="0"/>
              </a:rPr>
              <a:t>&lt;/button&gt;</a:t>
            </a:r>
            <a:r>
              <a:rPr lang="en-US" sz="2200" dirty="0"/>
              <a:t> </a:t>
            </a:r>
            <a:endParaRPr lang="en-US" sz="2200" dirty="0" smtClean="0"/>
          </a:p>
          <a:p>
            <a:pPr marL="0" indent="0">
              <a:buNone/>
            </a:pPr>
            <a:r>
              <a:rPr lang="en-US" sz="2400" dirty="0"/>
              <a:t>A component should define </a:t>
            </a:r>
            <a:r>
              <a:rPr lang="en-US" sz="2400" dirty="0" smtClean="0"/>
              <a:t>the </a:t>
            </a:r>
            <a:r>
              <a:rPr lang="en-US" sz="2400" b="1" dirty="0" err="1" smtClean="0"/>
              <a:t>onShow</a:t>
            </a:r>
            <a:r>
              <a:rPr lang="en-US" sz="2400" b="1" dirty="0" smtClean="0"/>
              <a:t>(event)</a:t>
            </a:r>
            <a:r>
              <a:rPr lang="en-US" sz="2400" dirty="0"/>
              <a:t> method where the type of the parameter can be </a:t>
            </a:r>
            <a:r>
              <a:rPr lang="en-US" sz="2400" dirty="0" err="1"/>
              <a:t>KeyboardEvent</a:t>
            </a:r>
            <a:r>
              <a:rPr lang="en-US" sz="2400" dirty="0"/>
              <a:t>, </a:t>
            </a:r>
            <a:r>
              <a:rPr lang="en-US" sz="2400" dirty="0" err="1"/>
              <a:t>MouseEvent</a:t>
            </a:r>
            <a:r>
              <a:rPr lang="en-US" sz="2400" dirty="0"/>
              <a:t>, etc. If you don't know the exact event type, they use “any” type, as shown below</a:t>
            </a:r>
            <a:r>
              <a:rPr lang="en-US" sz="2400" dirty="0" smtClean="0"/>
              <a:t>.</a:t>
            </a:r>
          </a:p>
          <a:p>
            <a:pPr marL="0" indent="0">
              <a:buNone/>
            </a:pPr>
            <a:endParaRPr lang="en-US" sz="2200" b="1" dirty="0">
              <a:latin typeface="Arial" panose="020B0604020202020204" pitchFamily="34" charset="0"/>
            </a:endParaRPr>
          </a:p>
          <a:p>
            <a:pPr marL="0" lvl="0" indent="0">
              <a:buNone/>
            </a:pPr>
            <a:endParaRPr lang="en-US" sz="4400" dirty="0">
              <a:latin typeface="Arial" panose="020B0604020202020204" pitchFamily="34" charset="0"/>
            </a:endParaRPr>
          </a:p>
          <a:p>
            <a:pPr marL="0" indent="0">
              <a:buNone/>
            </a:pPr>
            <a:endParaRPr lang="en-US" sz="2000" b="1" dirty="0"/>
          </a:p>
          <a:p>
            <a:pPr marL="0" indent="0">
              <a:buNone/>
            </a:pPr>
            <a:endParaRPr lang="en-US" dirty="0"/>
          </a:p>
        </p:txBody>
      </p:sp>
    </p:spTree>
    <p:extLst>
      <p:ext uri="{BB962C8B-B14F-4D97-AF65-F5344CB8AC3E}">
        <p14:creationId xmlns:p14="http://schemas.microsoft.com/office/powerpoint/2010/main" val="372768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533400"/>
            <a:ext cx="8077200" cy="6553200"/>
          </a:xfrm>
        </p:spPr>
        <p:txBody>
          <a:bodyPr/>
          <a:lstStyle/>
          <a:p>
            <a:pPr marL="0" indent="0">
              <a:buNone/>
            </a:pPr>
            <a:r>
              <a:rPr lang="en-US" b="1" dirty="0"/>
              <a:t>Example: event </a:t>
            </a:r>
            <a:r>
              <a:rPr lang="en-US" b="1" dirty="0" smtClean="0"/>
              <a:t>Parameter</a:t>
            </a:r>
            <a:endParaRPr lang="en-US" b="1" dirty="0"/>
          </a:p>
          <a:p>
            <a:pPr marL="0" lvl="0" indent="0">
              <a:buNone/>
            </a:pPr>
            <a:r>
              <a:rPr lang="en-US" sz="2800" dirty="0" err="1">
                <a:solidFill>
                  <a:srgbClr val="000000"/>
                </a:solidFill>
                <a:latin typeface="Consolas" panose="020B0609020204030204" pitchFamily="49" charset="0"/>
              </a:rPr>
              <a:t>onShow</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event:</a:t>
            </a:r>
            <a:r>
              <a:rPr lang="en-US" sz="2800" dirty="0" err="1">
                <a:solidFill>
                  <a:srgbClr val="0000FF"/>
                </a:solidFill>
                <a:latin typeface="Consolas" panose="020B0609020204030204" pitchFamily="49" charset="0"/>
              </a:rPr>
              <a:t>any</a:t>
            </a:r>
            <a:r>
              <a:rPr lang="en-US" sz="2800" dirty="0">
                <a:solidFill>
                  <a:srgbClr val="000000"/>
                </a:solidFill>
                <a:latin typeface="Consolas" panose="020B0609020204030204" pitchFamily="49" charset="0"/>
              </a:rPr>
              <a:t>) { </a:t>
            </a:r>
            <a:endParaRPr lang="en-US" sz="2800" dirty="0" smtClean="0">
              <a:solidFill>
                <a:srgbClr val="000000"/>
              </a:solidFill>
              <a:latin typeface="Consolas" panose="020B0609020204030204" pitchFamily="49" charset="0"/>
            </a:endParaRPr>
          </a:p>
          <a:p>
            <a:pPr marL="0" lvl="0" indent="0">
              <a:buNone/>
            </a:pPr>
            <a:r>
              <a:rPr lang="en-US" sz="2800" dirty="0" smtClean="0">
                <a:solidFill>
                  <a:srgbClr val="0000FF"/>
                </a:solidFill>
                <a:latin typeface="Consolas" panose="020B0609020204030204" pitchFamily="49" charset="0"/>
              </a:rPr>
              <a:t>console</a:t>
            </a:r>
            <a:r>
              <a:rPr lang="en-US" sz="2800" dirty="0" smtClean="0">
                <a:solidFill>
                  <a:srgbClr val="000000"/>
                </a:solidFill>
                <a:latin typeface="Consolas" panose="020B0609020204030204" pitchFamily="49" charset="0"/>
              </a:rPr>
              <a:t>.log(event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marL="0" lvl="0" indent="0">
              <a:buNone/>
            </a:pPr>
            <a:r>
              <a:rPr lang="en-US" sz="2800" dirty="0" smtClean="0">
                <a:solidFill>
                  <a:srgbClr val="000000"/>
                </a:solidFill>
                <a:latin typeface="Consolas" panose="020B0609020204030204" pitchFamily="49" charset="0"/>
              </a:rPr>
              <a:t>}</a:t>
            </a:r>
            <a:r>
              <a:rPr lang="en-US" sz="2000" dirty="0" smtClean="0"/>
              <a:t> </a:t>
            </a:r>
          </a:p>
          <a:p>
            <a:pPr marL="0" indent="0">
              <a:buNone/>
            </a:pPr>
            <a:r>
              <a:rPr lang="en-US" sz="2000" dirty="0">
                <a:solidFill>
                  <a:srgbClr val="181717"/>
                </a:solidFill>
                <a:latin typeface="Verdana" panose="020B0604030504040204" pitchFamily="34" charset="0"/>
              </a:rPr>
              <a:t>If event is a native DOM element event then </a:t>
            </a:r>
            <a:r>
              <a:rPr lang="en-US" sz="2000" dirty="0">
                <a:solidFill>
                  <a:srgbClr val="000000"/>
                </a:solidFill>
                <a:latin typeface="SFMono-Regular"/>
              </a:rPr>
              <a:t>$</a:t>
            </a:r>
            <a:r>
              <a:rPr lang="en-US" sz="2000" dirty="0" err="1">
                <a:solidFill>
                  <a:srgbClr val="000000"/>
                </a:solidFill>
                <a:latin typeface="SFMono-Regular"/>
              </a:rPr>
              <a:t>event.target</a:t>
            </a:r>
            <a:r>
              <a:rPr lang="en-US" sz="2000" dirty="0">
                <a:solidFill>
                  <a:srgbClr val="181717"/>
                </a:solidFill>
                <a:latin typeface="Verdana" panose="020B0604030504040204" pitchFamily="34" charset="0"/>
              </a:rPr>
              <a:t> get DOM element reference using which you can access element's property e.g. </a:t>
            </a:r>
            <a:r>
              <a:rPr lang="en-US" sz="2000" dirty="0">
                <a:solidFill>
                  <a:srgbClr val="000000"/>
                </a:solidFill>
                <a:latin typeface="SFMono-Regular"/>
              </a:rPr>
              <a:t>$</a:t>
            </a:r>
            <a:r>
              <a:rPr lang="en-US" sz="2000" dirty="0" err="1">
                <a:solidFill>
                  <a:srgbClr val="000000"/>
                </a:solidFill>
                <a:latin typeface="SFMono-Regular"/>
              </a:rPr>
              <a:t>event.target.innerHTML</a:t>
            </a:r>
            <a:r>
              <a:rPr lang="en-US" sz="2000" dirty="0">
                <a:solidFill>
                  <a:srgbClr val="181717"/>
                </a:solidFill>
                <a:latin typeface="Verdana" panose="020B0604030504040204" pitchFamily="34" charset="0"/>
              </a:rPr>
              <a:t> returns the value of </a:t>
            </a:r>
            <a:r>
              <a:rPr lang="en-US" sz="2000" dirty="0" err="1">
                <a:solidFill>
                  <a:srgbClr val="181717"/>
                </a:solidFill>
                <a:latin typeface="Verdana" panose="020B0604030504040204" pitchFamily="34" charset="0"/>
              </a:rPr>
              <a:t>innerHTML</a:t>
            </a:r>
            <a:r>
              <a:rPr lang="en-US" sz="2000" dirty="0">
                <a:solidFill>
                  <a:srgbClr val="181717"/>
                </a:solidFill>
                <a:latin typeface="Verdana" panose="020B0604030504040204" pitchFamily="34" charset="0"/>
              </a:rPr>
              <a:t> property of a DOM element.</a:t>
            </a:r>
            <a:r>
              <a:rPr lang="en-US" sz="1100" dirty="0"/>
              <a:t> </a:t>
            </a:r>
            <a:endParaRPr lang="en-US" sz="3200" dirty="0">
              <a:latin typeface="Arial" panose="020B0604020202020204" pitchFamily="34" charset="0"/>
            </a:endParaRPr>
          </a:p>
          <a:p>
            <a:pPr marL="0" lvl="0" indent="0">
              <a:buNone/>
            </a:pPr>
            <a:r>
              <a:rPr lang="en-US" sz="2400" b="1" dirty="0"/>
              <a:t>Example: Event </a:t>
            </a:r>
            <a:r>
              <a:rPr lang="en-US" sz="2400" b="1" dirty="0" smtClean="0"/>
              <a:t>Handling</a:t>
            </a:r>
          </a:p>
          <a:p>
            <a:pPr marL="0" indent="0">
              <a:buNone/>
            </a:pPr>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($event)"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//component </a:t>
            </a:r>
            <a:r>
              <a:rPr lang="en-US" sz="2400" dirty="0" smtClean="0">
                <a:solidFill>
                  <a:srgbClr val="000000"/>
                </a:solidFill>
                <a:latin typeface="Consolas" panose="020B0609020204030204" pitchFamily="49" charset="0"/>
              </a:rPr>
              <a:t>method</a:t>
            </a:r>
          </a:p>
          <a:p>
            <a:pPr marL="0" indent="0">
              <a:buNone/>
            </a:pP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onShow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event:any</a:t>
            </a:r>
            <a:r>
              <a:rPr lang="en-US" sz="2400" dirty="0">
                <a:solidFill>
                  <a:srgbClr val="000000"/>
                </a:solidFill>
                <a:latin typeface="Consolas" panose="020B0609020204030204" pitchFamily="49" charset="0"/>
              </a:rPr>
              <a:t>) { alert(</a:t>
            </a:r>
            <a:r>
              <a:rPr lang="en-US" sz="2400" dirty="0" err="1">
                <a:solidFill>
                  <a:srgbClr val="000000"/>
                </a:solidFill>
                <a:latin typeface="Consolas" panose="020B0609020204030204" pitchFamily="49" charset="0"/>
              </a:rPr>
              <a:t>event.target.innerHTML</a:t>
            </a:r>
            <a:r>
              <a:rPr lang="en-US" sz="2400" dirty="0">
                <a:solidFill>
                  <a:srgbClr val="000000"/>
                </a:solidFill>
                <a:latin typeface="Consolas" panose="020B0609020204030204" pitchFamily="49" charset="0"/>
              </a:rPr>
              <a:t>); // returns Show }</a:t>
            </a:r>
            <a:r>
              <a:rPr lang="en-US" sz="1800" dirty="0"/>
              <a:t> </a:t>
            </a:r>
            <a:endParaRPr lang="en-US" sz="4800" dirty="0">
              <a:latin typeface="Arial" panose="020B0604020202020204" pitchFamily="34" charset="0"/>
            </a:endParaRPr>
          </a:p>
          <a:p>
            <a:pPr marL="0" lvl="0" indent="0">
              <a:buNone/>
            </a:pPr>
            <a:endParaRPr lang="en-US" sz="2400" b="1" dirty="0" smtClean="0"/>
          </a:p>
          <a:p>
            <a:pPr marL="0" lvl="0" indent="0">
              <a:buNone/>
            </a:pPr>
            <a:endParaRPr lang="en-US" sz="5400" dirty="0">
              <a:latin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val="395452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838200"/>
            <a:ext cx="8229600" cy="6172200"/>
          </a:xfrm>
        </p:spPr>
        <p:txBody>
          <a:bodyPr>
            <a:normAutofit fontScale="92500" lnSpcReduction="10000"/>
          </a:bodyPr>
          <a:lstStyle/>
          <a:p>
            <a:r>
              <a:rPr lang="en-US" sz="2000" dirty="0" smtClean="0"/>
              <a:t>We  </a:t>
            </a:r>
            <a:r>
              <a:rPr lang="en-US" sz="2000" dirty="0"/>
              <a:t>can </a:t>
            </a:r>
            <a:r>
              <a:rPr lang="en-US" sz="2000" dirty="0" smtClean="0"/>
              <a:t>use </a:t>
            </a:r>
            <a:r>
              <a:rPr lang="en-US" sz="2000" b="1" dirty="0"/>
              <a:t>$</a:t>
            </a:r>
            <a:r>
              <a:rPr lang="en-US" sz="2000" b="1" dirty="0" err="1" smtClean="0"/>
              <a:t>event.target</a:t>
            </a:r>
            <a:r>
              <a:rPr lang="en-US" sz="2000" b="1" dirty="0" smtClean="0"/>
              <a:t> </a:t>
            </a:r>
            <a:r>
              <a:rPr lang="en-US" sz="2000" dirty="0"/>
              <a:t>in the template statement. </a:t>
            </a:r>
            <a:r>
              <a:rPr lang="en-US" sz="2000" dirty="0" smtClean="0"/>
              <a:t>The </a:t>
            </a:r>
            <a:r>
              <a:rPr lang="en-US" sz="2000" dirty="0"/>
              <a:t>following example binds a component property </a:t>
            </a:r>
            <a:r>
              <a:rPr lang="en-US" sz="2000" dirty="0" smtClean="0"/>
              <a:t>to</a:t>
            </a:r>
          </a:p>
          <a:p>
            <a:pPr marL="0" indent="0">
              <a:buNone/>
            </a:pPr>
            <a:r>
              <a:rPr lang="en-US" sz="2000" b="1" dirty="0"/>
              <a:t>$</a:t>
            </a:r>
            <a:r>
              <a:rPr lang="en-US" sz="2000" b="1" dirty="0" err="1"/>
              <a:t>event.target.value</a:t>
            </a:r>
            <a:r>
              <a:rPr lang="en-US" sz="2000" dirty="0"/>
              <a:t> of the input box on the input event without </a:t>
            </a:r>
            <a:r>
              <a:rPr lang="en-US" sz="2000" dirty="0" smtClean="0"/>
              <a:t>using </a:t>
            </a:r>
            <a:r>
              <a:rPr lang="en-US" sz="2000" b="1" dirty="0" err="1" smtClean="0"/>
              <a:t>ngModel</a:t>
            </a:r>
            <a:endParaRPr lang="en-US" sz="2000" b="1" dirty="0" smtClean="0"/>
          </a:p>
          <a:p>
            <a:pPr marL="0" indent="0">
              <a:buNone/>
            </a:pPr>
            <a:r>
              <a:rPr lang="en-US" sz="2000" b="1" dirty="0"/>
              <a:t>Example: Bind Event without </a:t>
            </a:r>
            <a:r>
              <a:rPr lang="en-US" sz="2000" b="1" dirty="0" err="1" smtClean="0"/>
              <a:t>ngModel</a:t>
            </a:r>
            <a:endParaRPr lang="en-US" sz="2000" b="1" dirty="0" smtClean="0"/>
          </a:p>
          <a:p>
            <a:pPr marL="0" lvl="0" indent="0">
              <a:buNone/>
            </a:pPr>
            <a:r>
              <a:rPr lang="en-US" sz="2000" dirty="0" smtClean="0">
                <a:solidFill>
                  <a:srgbClr val="A31515"/>
                </a:solidFill>
                <a:latin typeface="Consolas" panose="020B0609020204030204" pitchFamily="49" charset="0"/>
              </a:rPr>
              <a:t>&lt;input </a:t>
            </a:r>
            <a:r>
              <a:rPr lang="en-US" sz="2000" dirty="0">
                <a:solidFill>
                  <a:srgbClr val="EF3030"/>
                </a:solidFill>
                <a:latin typeface="Consolas" panose="020B0609020204030204" pitchFamily="49" charset="0"/>
              </a:rPr>
              <a:t>type</a:t>
            </a:r>
            <a:r>
              <a:rPr lang="en-US" sz="2000" dirty="0">
                <a:solidFill>
                  <a:srgbClr val="4848D3"/>
                </a:solidFill>
                <a:latin typeface="Consolas" panose="020B0609020204030204" pitchFamily="49" charset="0"/>
              </a:rPr>
              <a:t>="text"</a:t>
            </a:r>
            <a:r>
              <a:rPr lang="en-US" sz="2000" dirty="0">
                <a:solidFill>
                  <a:srgbClr val="A31515"/>
                </a:solidFill>
                <a:latin typeface="Consolas" panose="020B0609020204030204" pitchFamily="49" charset="0"/>
              </a:rPr>
              <a:t> </a:t>
            </a:r>
            <a:r>
              <a:rPr lang="en-US" sz="2000" dirty="0">
                <a:solidFill>
                  <a:srgbClr val="EF3030"/>
                </a:solidFill>
                <a:latin typeface="Consolas" panose="020B0609020204030204" pitchFamily="49" charset="0"/>
              </a:rPr>
              <a:t>(input)</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userName</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event.target.value</a:t>
            </a:r>
            <a:r>
              <a:rPr lang="en-US" sz="2000" dirty="0">
                <a:solidFill>
                  <a:srgbClr val="4848D3"/>
                </a:solidFill>
                <a:latin typeface="Consolas" panose="020B0609020204030204" pitchFamily="49" charset="0"/>
              </a:rPr>
              <a:t>"</a:t>
            </a:r>
            <a:r>
              <a:rPr lang="en-US" sz="2000" dirty="0">
                <a:solidFill>
                  <a:srgbClr val="A31515"/>
                </a:solidFill>
                <a:latin typeface="Consolas" panose="020B0609020204030204" pitchFamily="49" charset="0"/>
              </a:rPr>
              <a:t>&gt;&lt;</a:t>
            </a:r>
            <a:r>
              <a:rPr lang="en-US" sz="2000" dirty="0" err="1">
                <a:solidFill>
                  <a:srgbClr val="A31515"/>
                </a:solidFill>
                <a:latin typeface="Consolas" panose="020B0609020204030204" pitchFamily="49" charset="0"/>
              </a:rPr>
              <a:t>br</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userName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endParaRPr lang="en-US" sz="2000" b="1" dirty="0" smtClean="0"/>
          </a:p>
          <a:p>
            <a:pPr marL="0" indent="0">
              <a:buNone/>
            </a:pPr>
            <a:r>
              <a:rPr lang="en-US" sz="2000" b="1" dirty="0" smtClean="0"/>
              <a:t>Event binding  another Example:</a:t>
            </a:r>
          </a:p>
          <a:p>
            <a:pPr marL="0" indent="0">
              <a:buNone/>
            </a:pPr>
            <a:r>
              <a:rPr lang="en-US" sz="2000" dirty="0"/>
              <a:t>We have created a Subscribe button that displays a “Thank you” message when clicked on. </a:t>
            </a:r>
            <a:endParaRPr lang="en-US" sz="2000" dirty="0" smtClean="0"/>
          </a:p>
          <a:p>
            <a:pPr marL="0" indent="0">
              <a:buNone/>
            </a:pPr>
            <a:r>
              <a:rPr lang="en-US" sz="2000" b="1" dirty="0"/>
              <a:t>&lt;</a:t>
            </a:r>
            <a:r>
              <a:rPr lang="en-US" sz="2000" b="1" dirty="0" err="1"/>
              <a:t>br</a:t>
            </a:r>
            <a:r>
              <a:rPr lang="en-US" sz="2000" b="1" dirty="0"/>
              <a:t>&gt;&lt;button (click)="</a:t>
            </a:r>
            <a:r>
              <a:rPr lang="en-US" sz="2000" b="1" dirty="0" err="1"/>
              <a:t>onClick</a:t>
            </a:r>
            <a:r>
              <a:rPr lang="en-US" sz="2000" b="1" dirty="0"/>
              <a:t>()"&gt;Subscribe to </a:t>
            </a:r>
            <a:r>
              <a:rPr lang="en-US" sz="2000" b="1" dirty="0" smtClean="0"/>
              <a:t>Angular &lt;/</a:t>
            </a:r>
            <a:r>
              <a:rPr lang="en-US" sz="2000" b="1" dirty="0"/>
              <a:t>button&gt;&lt;/div</a:t>
            </a:r>
            <a:r>
              <a:rPr lang="en-US" sz="2000" b="1" dirty="0" smtClean="0"/>
              <a:t>&gt;</a:t>
            </a:r>
          </a:p>
          <a:p>
            <a:r>
              <a:rPr lang="en-US" sz="2000" dirty="0"/>
              <a:t>To display the message on the console, we’ve created a function called </a:t>
            </a:r>
            <a:r>
              <a:rPr lang="en-US" sz="2000" dirty="0" err="1"/>
              <a:t>onClick</a:t>
            </a:r>
            <a:r>
              <a:rPr lang="en-US" sz="2000" dirty="0"/>
              <a:t>() in the </a:t>
            </a:r>
            <a:r>
              <a:rPr lang="en-US" sz="2000" dirty="0" err="1"/>
              <a:t>app.component.ts</a:t>
            </a:r>
            <a:r>
              <a:rPr lang="en-US" sz="2000" dirty="0"/>
              <a:t> file. </a:t>
            </a:r>
          </a:p>
          <a:p>
            <a:pPr marL="0" indent="0">
              <a:buNone/>
            </a:pPr>
            <a:r>
              <a:rPr lang="en-US" sz="2000" b="1" dirty="0" err="1"/>
              <a:t>onClick</a:t>
            </a:r>
            <a:r>
              <a:rPr lang="en-US" sz="2000" b="1" dirty="0"/>
              <a:t>(){</a:t>
            </a:r>
          </a:p>
          <a:p>
            <a:pPr marL="0" indent="0">
              <a:buNone/>
            </a:pPr>
            <a:r>
              <a:rPr lang="en-US" sz="2000" b="1" dirty="0"/>
              <a:t>    console.log("Thanks for subscribing")</a:t>
            </a:r>
          </a:p>
          <a:p>
            <a:pPr marL="0" indent="0">
              <a:buNone/>
            </a:pPr>
            <a:r>
              <a:rPr lang="en-US" sz="2000" b="1" dirty="0"/>
              <a:t>  }</a:t>
            </a:r>
          </a:p>
          <a:p>
            <a:r>
              <a:rPr lang="en-US" sz="2000" dirty="0"/>
              <a:t>Every time the user clicks on the button, the message is displayed on the console. </a:t>
            </a:r>
          </a:p>
          <a:p>
            <a:pPr marL="0" indent="0">
              <a:buNone/>
            </a:pPr>
            <a:endParaRPr lang="en-US" sz="2000" b="1" dirty="0"/>
          </a:p>
        </p:txBody>
      </p:sp>
    </p:spTree>
    <p:extLst>
      <p:ext uri="{BB962C8B-B14F-4D97-AF65-F5344CB8AC3E}">
        <p14:creationId xmlns:p14="http://schemas.microsoft.com/office/powerpoint/2010/main" val="8796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Style Binding</a:t>
            </a:r>
            <a:endParaRPr lang="en-US" dirty="0"/>
          </a:p>
        </p:txBody>
      </p:sp>
      <p:sp>
        <p:nvSpPr>
          <p:cNvPr id="3" name="Content Placeholder 2"/>
          <p:cNvSpPr>
            <a:spLocks noGrp="1"/>
          </p:cNvSpPr>
          <p:nvPr>
            <p:ph idx="1"/>
          </p:nvPr>
        </p:nvSpPr>
        <p:spPr>
          <a:xfrm>
            <a:off x="457200" y="1447800"/>
            <a:ext cx="8229600" cy="4724400"/>
          </a:xfrm>
        </p:spPr>
        <p:txBody>
          <a:bodyPr/>
          <a:lstStyle/>
          <a:p>
            <a:r>
              <a:rPr lang="en-US" sz="2000" dirty="0"/>
              <a:t>It is very easy to give the CSS styles to HTML elements using style binding in Angular 8. Style binding is used to set a style of a view element. We can set the inline styles of an HTML element using the style binding in angular. You can also add styles conditionally to an element, hence creating a dynamically styled </a:t>
            </a:r>
            <a:r>
              <a:rPr lang="en-US" sz="2000" dirty="0" smtClean="0"/>
              <a:t>element</a:t>
            </a:r>
            <a:r>
              <a:rPr lang="en-US" dirty="0" smtClean="0"/>
              <a:t>.</a:t>
            </a:r>
          </a:p>
          <a:p>
            <a:pPr marL="0" lvl="0" indent="0">
              <a:buNone/>
            </a:pPr>
            <a:r>
              <a:rPr lang="en-US" b="1" dirty="0"/>
              <a:t>Syntax</a:t>
            </a:r>
            <a:r>
              <a:rPr lang="en-US" b="1" dirty="0" smtClean="0"/>
              <a:t>:   </a:t>
            </a:r>
            <a:r>
              <a:rPr lang="en-US" sz="1600" b="1" dirty="0" smtClean="0">
                <a:solidFill>
                  <a:srgbClr val="273239"/>
                </a:solidFill>
                <a:latin typeface="Consolas" panose="020B0609020204030204" pitchFamily="49" charset="0"/>
              </a:rPr>
              <a:t>&lt;</a:t>
            </a:r>
            <a:r>
              <a:rPr lang="en-US" sz="1600" b="1" dirty="0">
                <a:solidFill>
                  <a:srgbClr val="273239"/>
                </a:solidFill>
                <a:latin typeface="Consolas" panose="020B0609020204030204" pitchFamily="49" charset="0"/>
              </a:rPr>
              <a:t>element [</a:t>
            </a:r>
            <a:r>
              <a:rPr lang="en-US" sz="1600" b="1" dirty="0" err="1">
                <a:solidFill>
                  <a:srgbClr val="273239"/>
                </a:solidFill>
                <a:latin typeface="Consolas" panose="020B0609020204030204" pitchFamily="49" charset="0"/>
              </a:rPr>
              <a:t>style.style</a:t>
            </a:r>
            <a:r>
              <a:rPr lang="en-US" sz="1600" b="1" dirty="0">
                <a:solidFill>
                  <a:srgbClr val="273239"/>
                </a:solidFill>
                <a:latin typeface="Consolas" panose="020B0609020204030204" pitchFamily="49" charset="0"/>
              </a:rPr>
              <a:t>-property] = "'style-value'"&gt;</a:t>
            </a:r>
            <a:r>
              <a:rPr lang="en-US" sz="1600" b="1" dirty="0"/>
              <a:t> </a:t>
            </a:r>
            <a:endParaRPr lang="en-US" sz="1600" b="1" dirty="0" smtClean="0"/>
          </a:p>
          <a:p>
            <a:pPr fontAlgn="base"/>
            <a:r>
              <a:rPr lang="en-US" sz="2000" b="1" dirty="0"/>
              <a:t>Example 1:</a:t>
            </a:r>
            <a:endParaRPr lang="en-US" sz="2000" dirty="0"/>
          </a:p>
          <a:p>
            <a:pPr marL="0" indent="0" fontAlgn="base">
              <a:buNone/>
            </a:pPr>
            <a:r>
              <a:rPr lang="en-US" sz="2000" b="1" dirty="0" smtClean="0"/>
              <a:t> app.component.html:</a:t>
            </a:r>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12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style.color</a:t>
            </a:r>
            <a:r>
              <a:rPr lang="en-US" sz="2000" dirty="0">
                <a:solidFill>
                  <a:srgbClr val="000000"/>
                </a:solidFill>
                <a:latin typeface="Consolas" panose="020B0609020204030204" pitchFamily="49" charset="0"/>
              </a:rPr>
              <a:t>] = "'green'" </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style.text</a:t>
            </a:r>
            <a:r>
              <a:rPr lang="en-US" sz="2000" dirty="0">
                <a:solidFill>
                  <a:srgbClr val="000000"/>
                </a:solidFill>
                <a:latin typeface="Consolas" panose="020B0609020204030204" pitchFamily="49" charset="0"/>
              </a:rPr>
              <a:t>-align] = "'center'" &gt;</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smtClean="0">
                <a:solidFill>
                  <a:srgbClr val="273239"/>
                </a:solidFill>
                <a:latin typeface="Consolas" panose="020B0609020204030204" pitchFamily="49" charset="0"/>
              </a:rPr>
              <a:t>  </a:t>
            </a:r>
            <a:r>
              <a:rPr lang="en-US" sz="2000" dirty="0" smtClean="0">
                <a:solidFill>
                  <a:srgbClr val="000000"/>
                </a:solidFill>
                <a:latin typeface="Consolas" panose="020B0609020204030204" pitchFamily="49" charset="0"/>
              </a:rPr>
              <a:t>Angular</a:t>
            </a:r>
            <a:endParaRPr lang="en-US" sz="12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3600" dirty="0">
              <a:latin typeface="Arial" panose="020B0604020202020204" pitchFamily="34" charset="0"/>
            </a:endParaRPr>
          </a:p>
          <a:p>
            <a:pPr marL="0" indent="0" fontAlgn="base">
              <a:buNone/>
            </a:pPr>
            <a:endParaRPr lang="en-US" sz="2000" dirty="0"/>
          </a:p>
          <a:p>
            <a:pPr marL="0" lvl="0" indent="0">
              <a:buNone/>
            </a:pPr>
            <a:endParaRPr lang="en-US" sz="2000" dirty="0">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62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25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6400800"/>
          </a:xfrm>
        </p:spPr>
        <p:txBody>
          <a:bodyPr>
            <a:normAutofit fontScale="70000" lnSpcReduction="20000"/>
          </a:bodyPr>
          <a:lstStyle/>
          <a:p>
            <a:pPr marL="0" indent="0" fontAlgn="base">
              <a:buNone/>
            </a:pPr>
            <a:r>
              <a:rPr lang="en-US" b="1" dirty="0"/>
              <a:t>Example 2: </a:t>
            </a:r>
            <a:r>
              <a:rPr lang="en-US" dirty="0"/>
              <a:t>Setting the size of the font using style binding.</a:t>
            </a:r>
          </a:p>
          <a:p>
            <a:pPr fontAlgn="base"/>
            <a:r>
              <a:rPr lang="en-US" b="1" dirty="0"/>
              <a:t>app.component.html</a:t>
            </a:r>
            <a:r>
              <a:rPr lang="en-US" b="1" dirty="0" smtClean="0"/>
              <a:t>:</a:t>
            </a:r>
            <a:endParaRPr lang="en-US" dirty="0"/>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 = "</a:t>
            </a:r>
            <a:r>
              <a:rPr lang="en-US" dirty="0" smtClean="0">
                <a:solidFill>
                  <a:srgbClr val="000000"/>
                </a:solidFill>
                <a:latin typeface="Consolas" panose="020B0609020204030204" pitchFamily="49" charset="0"/>
              </a:rPr>
              <a:t>'red'"</a:t>
            </a:r>
            <a:r>
              <a:rPr lang="en-US" dirty="0">
                <a:solidFill>
                  <a:srgbClr val="000000"/>
                </a:solidFill>
                <a:latin typeface="Consolas" panose="020B0609020204030204" pitchFamily="49" charset="0"/>
              </a:rPr>
              <a:t>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'30'" &gt;</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smtClean="0">
                <a:solidFill>
                  <a:srgbClr val="000000"/>
                </a:solidFill>
                <a:latin typeface="Consolas" panose="020B0609020204030204" pitchFamily="49" charset="0"/>
              </a:rPr>
              <a:t>Angular Application</a:t>
            </a:r>
            <a:endParaRPr lang="en-US" dirty="0" smtClean="0"/>
          </a:p>
          <a:p>
            <a:pPr marL="0" lvl="0" indent="0" eaLnBrk="0" fontAlgn="base" hangingPunct="0">
              <a:spcBef>
                <a:spcPct val="0"/>
              </a:spcBef>
              <a:spcAft>
                <a:spcPct val="0"/>
              </a:spcAft>
              <a:buClrTx/>
              <a:buSzTx/>
              <a:buNone/>
            </a:pPr>
            <a:r>
              <a:rPr lang="en-US" dirty="0" smtClean="0">
                <a:solidFill>
                  <a:srgbClr val="000000"/>
                </a:solidFill>
                <a:latin typeface="Consolas" panose="020B0609020204030204" pitchFamily="49" charset="0"/>
              </a:rPr>
              <a:t>&lt;/</a:t>
            </a:r>
            <a:r>
              <a:rPr lang="en-US" b="1" dirty="0" smtClean="0">
                <a:solidFill>
                  <a:srgbClr val="006699"/>
                </a:solidFill>
                <a:latin typeface="Consolas" panose="020B0609020204030204" pitchFamily="49" charset="0"/>
              </a:rPr>
              <a:t>div</a:t>
            </a:r>
            <a:r>
              <a:rPr lang="en-US" dirty="0" smtClean="0">
                <a:solidFill>
                  <a:srgbClr val="000000"/>
                </a:solidFill>
                <a:latin typeface="Consolas" panose="020B0609020204030204" pitchFamily="49" charset="0"/>
              </a:rPr>
              <a:t>&gt;</a:t>
            </a:r>
            <a:endParaRPr lang="en-US" dirty="0" smtClean="0">
              <a:latin typeface="Arial" panose="020B0604020202020204" pitchFamily="34" charset="0"/>
            </a:endParaRPr>
          </a:p>
          <a:p>
            <a:pPr marL="0" indent="0" fontAlgn="base">
              <a:buNone/>
            </a:pPr>
            <a:r>
              <a:rPr lang="en-US" b="1" dirty="0"/>
              <a:t>Example 3:</a:t>
            </a:r>
            <a:r>
              <a:rPr lang="en-US" dirty="0"/>
              <a:t> Conditional styling.</a:t>
            </a:r>
          </a:p>
          <a:p>
            <a:pPr fontAlgn="base"/>
            <a:r>
              <a:rPr lang="en-US" b="1" dirty="0"/>
              <a:t>app.component.html</a:t>
            </a:r>
            <a:r>
              <a:rPr lang="en-US" b="1" dirty="0" smtClean="0"/>
              <a:t>:</a:t>
            </a:r>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]="status=='error' ? 'red': 'green'"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a:solidFill>
                  <a:srgbClr val="000000"/>
                </a:solidFill>
                <a:latin typeface="Consolas" panose="020B0609020204030204" pitchFamily="49" charset="0"/>
              </a:rPr>
              <a:t>]="'24'" </a:t>
            </a:r>
            <a:r>
              <a:rPr lang="en-US" dirty="0" smtClean="0">
                <a:solidFill>
                  <a:srgbClr val="000000"/>
                </a:solidFill>
                <a:latin typeface="Consolas" panose="020B0609020204030204" pitchFamily="49" charset="0"/>
              </a:rPr>
              <a:t>&gt;</a:t>
            </a:r>
          </a:p>
          <a:p>
            <a:pPr marL="0" lvl="0" indent="0" eaLnBrk="0" fontAlgn="base" hangingPunct="0">
              <a:spcBef>
                <a:spcPct val="0"/>
              </a:spcBef>
              <a:spcAft>
                <a:spcPct val="0"/>
              </a:spcAft>
              <a:buClrTx/>
              <a:buSzTx/>
              <a:buNone/>
            </a:pPr>
            <a:r>
              <a:rPr lang="en-US" dirty="0" smtClean="0">
                <a:solidFill>
                  <a:srgbClr val="000000"/>
                </a:solidFill>
                <a:latin typeface="Consolas" panose="020B0609020204030204" pitchFamily="49" charset="0"/>
              </a:rPr>
              <a:t>  My Angular Application</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smtClean="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endParaRPr lang="en-US" dirty="0"/>
          </a:p>
          <a:p>
            <a:pPr marL="0" indent="0">
              <a:buNone/>
            </a:pPr>
            <a:r>
              <a:rPr lang="en-US" b="1" dirty="0" err="1"/>
              <a:t>app.component.ts</a:t>
            </a:r>
            <a:r>
              <a:rPr lang="en-US" b="1" dirty="0" smtClean="0"/>
              <a:t>:</a:t>
            </a:r>
          </a:p>
          <a:p>
            <a:pPr marL="0" indent="0">
              <a:buNone/>
            </a:pPr>
            <a:endParaRPr lang="en-US" b="1" dirty="0" smtClean="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import { Component } from </a:t>
            </a:r>
            <a:r>
              <a:rPr lang="en-US" sz="2800" dirty="0">
                <a:solidFill>
                  <a:srgbClr val="0000FF"/>
                </a:solidFill>
                <a:latin typeface="Consolas" panose="020B0609020204030204" pitchFamily="49" charset="0"/>
              </a:rPr>
              <a:t>'@angular/core'</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@Component({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selector: </a:t>
            </a:r>
            <a:r>
              <a:rPr lang="en-US" sz="2800" dirty="0">
                <a:solidFill>
                  <a:srgbClr val="0000FF"/>
                </a:solidFill>
                <a:latin typeface="Consolas" panose="020B0609020204030204" pitchFamily="49" charset="0"/>
              </a:rPr>
              <a:t>'app-root'</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templateUrl</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'./app.component.html'</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styleUrls</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'./app.component.css'</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export class </a:t>
            </a:r>
            <a:r>
              <a:rPr lang="en-US" sz="2800" dirty="0" err="1">
                <a:solidFill>
                  <a:srgbClr val="000000"/>
                </a:solidFill>
                <a:latin typeface="Consolas" panose="020B0609020204030204" pitchFamily="49" charset="0"/>
              </a:rPr>
              <a:t>AppComponent</a:t>
            </a:r>
            <a:r>
              <a:rPr lang="en-US" sz="2800" dirty="0">
                <a:solidFill>
                  <a:srgbClr val="000000"/>
                </a:solidFill>
                <a:latin typeface="Consolas" panose="020B0609020204030204" pitchFamily="49" charset="0"/>
              </a:rPr>
              <a:t> {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status = </a:t>
            </a:r>
            <a:r>
              <a:rPr lang="en-US" sz="2800" dirty="0">
                <a:solidFill>
                  <a:srgbClr val="0000FF"/>
                </a:solidFill>
                <a:latin typeface="Consolas" panose="020B0609020204030204" pitchFamily="49" charset="0"/>
              </a:rPr>
              <a:t>"All good"</a:t>
            </a:r>
            <a:r>
              <a:rPr lang="en-US" sz="2800" dirty="0">
                <a:solidFill>
                  <a:srgbClr val="000000"/>
                </a:solidFill>
                <a:latin typeface="Consolas" panose="020B0609020204030204" pitchFamily="49" charset="0"/>
              </a:rPr>
              <a:t>;</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a:t>
            </a:r>
            <a:endParaRPr lang="en-US" sz="4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089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Class Binding </a:t>
            </a:r>
            <a:endParaRPr lang="en-US" dirty="0"/>
          </a:p>
        </p:txBody>
      </p:sp>
      <p:sp>
        <p:nvSpPr>
          <p:cNvPr id="3" name="Content Placeholder 2"/>
          <p:cNvSpPr>
            <a:spLocks noGrp="1"/>
          </p:cNvSpPr>
          <p:nvPr>
            <p:ph idx="1"/>
          </p:nvPr>
        </p:nvSpPr>
        <p:spPr>
          <a:xfrm>
            <a:off x="457200" y="1524000"/>
            <a:ext cx="8229600" cy="5334000"/>
          </a:xfrm>
        </p:spPr>
        <p:txBody>
          <a:bodyPr/>
          <a:lstStyle/>
          <a:p>
            <a:pPr fontAlgn="base"/>
            <a:r>
              <a:rPr lang="en-US" sz="2000" b="1" dirty="0"/>
              <a:t>Class binding</a:t>
            </a:r>
            <a:r>
              <a:rPr lang="en-US" sz="2000" dirty="0"/>
              <a:t> in Angular makes it very easy to set the class property of a view element. We can set or remove the CSS class names from an element’s class attribute with the help of class binding.</a:t>
            </a:r>
          </a:p>
          <a:p>
            <a:pPr fontAlgn="base"/>
            <a:r>
              <a:rPr lang="en-US" sz="2000" dirty="0"/>
              <a:t>We bind a class of a DOM element to a field that is a defined property in our Typescript Code. Its syntax is like that of property binding.</a:t>
            </a:r>
          </a:p>
          <a:p>
            <a:pPr marL="0" lvl="0" indent="0">
              <a:buNone/>
            </a:pPr>
            <a:r>
              <a:rPr lang="en-US" sz="2000" b="1" dirty="0" smtClean="0">
                <a:solidFill>
                  <a:srgbClr val="273239"/>
                </a:solidFill>
                <a:latin typeface="Consolas" panose="020B0609020204030204" pitchFamily="49" charset="0"/>
              </a:rPr>
              <a:t> Syntax: &lt;element </a:t>
            </a:r>
            <a:r>
              <a:rPr lang="en-US" sz="2000" b="1" dirty="0">
                <a:solidFill>
                  <a:srgbClr val="273239"/>
                </a:solidFill>
                <a:latin typeface="Consolas" panose="020B0609020204030204" pitchFamily="49" charset="0"/>
              </a:rPr>
              <a:t>[class] = "</a:t>
            </a:r>
            <a:r>
              <a:rPr lang="en-US" sz="2000" b="1" dirty="0" err="1">
                <a:solidFill>
                  <a:srgbClr val="273239"/>
                </a:solidFill>
                <a:latin typeface="Consolas" panose="020B0609020204030204" pitchFamily="49" charset="0"/>
              </a:rPr>
              <a:t>typescript_property</a:t>
            </a:r>
            <a:r>
              <a:rPr lang="en-US" sz="2000" b="1" dirty="0">
                <a:solidFill>
                  <a:srgbClr val="273239"/>
                </a:solidFill>
                <a:latin typeface="Consolas" panose="020B0609020204030204" pitchFamily="49" charset="0"/>
              </a:rPr>
              <a:t>"&gt;</a:t>
            </a:r>
            <a:r>
              <a:rPr lang="en-US" sz="2000" b="1" dirty="0"/>
              <a:t> </a:t>
            </a:r>
            <a:endParaRPr lang="en-US" sz="2000" b="1" dirty="0" smtClean="0"/>
          </a:p>
          <a:p>
            <a:pPr marL="0" indent="0" fontAlgn="base">
              <a:buNone/>
            </a:pPr>
            <a:r>
              <a:rPr lang="en-US" sz="2000" b="1" dirty="0" smtClean="0"/>
              <a:t>  Approach</a:t>
            </a:r>
            <a:r>
              <a:rPr lang="en-US" sz="2000" b="1" dirty="0"/>
              <a:t>:</a:t>
            </a:r>
            <a:endParaRPr lang="en-US" sz="2000" dirty="0"/>
          </a:p>
          <a:p>
            <a:pPr fontAlgn="base"/>
            <a:r>
              <a:rPr lang="en-US" sz="2000" dirty="0"/>
              <a:t>Define a property element in the </a:t>
            </a:r>
            <a:r>
              <a:rPr lang="en-US" sz="2000" dirty="0" err="1"/>
              <a:t>app.component.ts</a:t>
            </a:r>
            <a:r>
              <a:rPr lang="en-US" sz="2000" dirty="0"/>
              <a:t> file.</a:t>
            </a:r>
          </a:p>
          <a:p>
            <a:pPr fontAlgn="base"/>
            <a:r>
              <a:rPr lang="en-US" sz="2000" dirty="0"/>
              <a:t>In the app.component.html file, set the class of the HTML element by assigning the property value to the </a:t>
            </a:r>
            <a:r>
              <a:rPr lang="en-US" sz="2000" dirty="0" err="1"/>
              <a:t>app.component.ts</a:t>
            </a:r>
            <a:r>
              <a:rPr lang="en-US" sz="2000" dirty="0"/>
              <a:t> file’s element.</a:t>
            </a:r>
          </a:p>
          <a:p>
            <a:pPr marL="0" lvl="0" indent="0">
              <a:buNone/>
            </a:pPr>
            <a:endParaRPr lang="en-US" sz="2000" b="1" dirty="0">
              <a:latin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val="3667138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92500"/>
          </a:bodyPr>
          <a:lstStyle/>
          <a:p>
            <a:r>
              <a:rPr lang="en-US" b="1" dirty="0"/>
              <a:t>Example 1: </a:t>
            </a:r>
            <a:r>
              <a:rPr lang="en-US" dirty="0"/>
              <a:t>Setting the class element using class binding</a:t>
            </a:r>
            <a:r>
              <a:rPr lang="en-US" dirty="0" smtClean="0"/>
              <a:t>.</a:t>
            </a:r>
          </a:p>
          <a:p>
            <a:pPr marL="0" indent="0">
              <a:buNone/>
            </a:pPr>
            <a:r>
              <a:rPr lang="en-US" b="1" dirty="0" smtClean="0"/>
              <a:t> app.component.html:</a:t>
            </a:r>
            <a:endParaRPr lang="en-US" b="1" dirty="0"/>
          </a:p>
          <a:p>
            <a:pPr marL="0" lvl="0" indent="0" eaLnBrk="0" fontAlgn="base" hangingPunct="0">
              <a:spcBef>
                <a:spcPct val="0"/>
              </a:spcBef>
              <a:spcAft>
                <a:spcPct val="0"/>
              </a:spcAft>
              <a:buClrTx/>
              <a:buSzTx/>
              <a:buNone/>
            </a:pPr>
            <a:r>
              <a:rPr lang="en-US" sz="2000" b="1" dirty="0" smtClean="0">
                <a:solidFill>
                  <a:srgbClr val="006699"/>
                </a:solidFill>
                <a:latin typeface="Consolas" panose="020B0609020204030204" pitchFamily="49" charset="0"/>
              </a:rPr>
              <a:t>&lt;h1</a:t>
            </a:r>
            <a:r>
              <a:rPr lang="en-US" sz="2000" dirty="0" smtClean="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[class] = </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cmrit</a:t>
            </a:r>
            <a:r>
              <a:rPr lang="en-US" sz="2000" dirty="0" smtClean="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err="1" smtClean="0">
                <a:solidFill>
                  <a:srgbClr val="273239"/>
                </a:solidFill>
                <a:latin typeface="Consolas" panose="020B0609020204030204" pitchFamily="49" charset="0"/>
              </a:rPr>
              <a:t>cmrit</a:t>
            </a:r>
            <a:r>
              <a:rPr lang="en-US" sz="2000" dirty="0" smtClean="0">
                <a:solidFill>
                  <a:srgbClr val="273239"/>
                </a:solidFill>
                <a:latin typeface="Consolas" panose="020B0609020204030204" pitchFamily="49" charset="0"/>
              </a:rPr>
              <a:t> college</a:t>
            </a:r>
            <a:r>
              <a:rPr lang="en-US" sz="2000" dirty="0" smtClean="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Upper Heading's class is : "{{ g[0].</a:t>
            </a:r>
            <a:r>
              <a:rPr lang="en-US" sz="2000" dirty="0" err="1">
                <a:solidFill>
                  <a:srgbClr val="000000"/>
                </a:solidFill>
                <a:latin typeface="Consolas" panose="020B0609020204030204" pitchFamily="49" charset="0"/>
              </a:rPr>
              <a:t>className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r>
              <a:rPr lang="en-US" b="1" dirty="0" err="1" smtClean="0"/>
              <a:t>app.component.ts</a:t>
            </a:r>
            <a:endParaRPr lang="en-US" b="1" dirty="0" smtClean="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import { Component,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 from </a:t>
            </a:r>
            <a:r>
              <a:rPr lang="en-US" sz="2400" dirty="0">
                <a:solidFill>
                  <a:srgbClr val="0000FF"/>
                </a:solidFill>
                <a:latin typeface="Consolas" panose="020B0609020204030204" pitchFamily="49" charset="0"/>
              </a:rPr>
              <a:t>'@angular/core'</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@Component({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selector: </a:t>
            </a:r>
            <a:r>
              <a:rPr lang="en-US" sz="2400" dirty="0">
                <a:solidFill>
                  <a:srgbClr val="0000FF"/>
                </a:solidFill>
                <a:latin typeface="Consolas" panose="020B0609020204030204" pitchFamily="49" charset="0"/>
              </a:rPr>
              <a:t>'app-root'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a:solidFill>
                  <a:srgbClr val="000000"/>
                </a:solidFill>
                <a:latin typeface="Consolas" panose="020B0609020204030204" pitchFamily="49" charset="0"/>
              </a:rPr>
              <a:t>templateUrl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'./app.component.html'</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export class </a:t>
            </a:r>
            <a:r>
              <a:rPr lang="en-US" sz="2400" dirty="0" err="1">
                <a:solidFill>
                  <a:srgbClr val="000000"/>
                </a:solidFill>
                <a:latin typeface="Consolas" panose="020B0609020204030204" pitchFamily="49" charset="0"/>
              </a:rPr>
              <a:t>AppComponent</a:t>
            </a:r>
            <a:r>
              <a:rPr lang="en-US" sz="2400" dirty="0">
                <a:solidFill>
                  <a:srgbClr val="000000"/>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smtClean="0">
                <a:solidFill>
                  <a:srgbClr val="000000"/>
                </a:solidFill>
                <a:latin typeface="Consolas" panose="020B0609020204030204" pitchFamily="49" charset="0"/>
              </a:rPr>
              <a:t>cmrit</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smtClean="0">
                <a:solidFill>
                  <a:srgbClr val="0000FF"/>
                </a:solidFill>
                <a:latin typeface="Consolas" panose="020B0609020204030204" pitchFamily="49" charset="0"/>
              </a:rPr>
              <a:t>“</a:t>
            </a:r>
            <a:r>
              <a:rPr lang="en-US" sz="2400" dirty="0" err="1" smtClean="0">
                <a:solidFill>
                  <a:srgbClr val="0000FF"/>
                </a:solidFill>
                <a:latin typeface="Consolas" panose="020B0609020204030204" pitchFamily="49" charset="0"/>
              </a:rPr>
              <a:t>cmritClass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g = </a:t>
            </a:r>
            <a:r>
              <a:rPr lang="en-US" sz="2400" dirty="0" err="1" smtClean="0">
                <a:solidFill>
                  <a:srgbClr val="000000"/>
                </a:solidFill>
                <a:latin typeface="Consolas" panose="020B0609020204030204" pitchFamily="49" charset="0"/>
              </a:rPr>
              <a:t>document.getElementsByClassName</a:t>
            </a:r>
            <a:r>
              <a:rPr lang="en-US" sz="2400" dirty="0" smtClean="0">
                <a:solidFill>
                  <a:srgbClr val="000000"/>
                </a:solidFill>
                <a:latin typeface="Consolas" panose="020B0609020204030204" pitchFamily="49" charset="0"/>
              </a:rPr>
              <a:t>(</a:t>
            </a:r>
            <a:r>
              <a:rPr lang="en-US" sz="2400" b="1" dirty="0" err="1" smtClean="0">
                <a:solidFill>
                  <a:srgbClr val="006699"/>
                </a:solidFill>
                <a:latin typeface="Consolas" panose="020B0609020204030204" pitchFamily="49" charset="0"/>
              </a:rPr>
              <a:t>this</a:t>
            </a:r>
            <a:r>
              <a:rPr lang="en-US" sz="2400" dirty="0" err="1" smtClean="0">
                <a:solidFill>
                  <a:srgbClr val="000000"/>
                </a:solidFill>
                <a:latin typeface="Consolas" panose="020B0609020204030204" pitchFamily="49" charset="0"/>
              </a:rPr>
              <a:t>.cmrit</a:t>
            </a:r>
            <a:r>
              <a:rPr lang="en-US" sz="2400" dirty="0" smtClean="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latin typeface="Arial" panose="020B0604020202020204" pitchFamily="34" charset="0"/>
            </a:endParaRPr>
          </a:p>
          <a:p>
            <a:pPr marL="0" indent="0">
              <a:buNone/>
            </a:pPr>
            <a:endParaRPr lang="en-US"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19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What is Single Page Application(SPA)?</a:t>
            </a:r>
          </a:p>
          <a:p>
            <a:pPr marL="0" indent="0">
              <a:buNone/>
            </a:pPr>
            <a:r>
              <a:rPr lang="en-US" sz="2000" dirty="0"/>
              <a:t>Single-page applications are web applications or a special type of website that provide users with a very intuitive, responsive, and fast user experience. It is enriched with menus, multiple blocks, tiles, and interactive buttons on one page, helping users easily navigate the application. This helps to dynamically load a portion of the current page instead of reloading the entire page from the server. This is why angular based applications are called reactive fast speed loading pages</a:t>
            </a:r>
            <a:r>
              <a:rPr lang="en-US" sz="2000" dirty="0" smtClean="0"/>
              <a:t>.</a:t>
            </a:r>
            <a:endParaRPr lang="en-US" sz="2000" b="1" dirty="0">
              <a:latin typeface="Times New Roman" panose="02020603050405020304" pitchFamily="18" charset="0"/>
              <a:cs typeface="Times New Roman" panose="02020603050405020304" pitchFamily="18" charset="0"/>
            </a:endParaRP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What is Angular CLI?</a:t>
            </a:r>
          </a:p>
          <a:p>
            <a:pPr marL="0" indent="0">
              <a:buNone/>
            </a:pPr>
            <a:r>
              <a:rPr lang="en-US" sz="2000" dirty="0"/>
              <a:t>Angular CLI is basically a command-line interface tool that automates the application development process by initializing new Angular applications and maintaining </a:t>
            </a:r>
            <a:r>
              <a:rPr lang="en-US" sz="2000" dirty="0" smtClean="0"/>
              <a:t>them </a:t>
            </a:r>
            <a:r>
              <a:rPr lang="en-US" sz="2000" dirty="0"/>
              <a:t>directly from a command shell</a:t>
            </a:r>
            <a:r>
              <a:rPr lang="en-US" sz="2800" dirty="0" smtClean="0"/>
              <a:t>.</a:t>
            </a:r>
          </a:p>
          <a:p>
            <a:pPr marL="0" indent="0">
              <a:buNone/>
            </a:pPr>
            <a:endParaRPr lang="en-US" sz="2800" dirty="0" smtClean="0"/>
          </a:p>
          <a:p>
            <a:pPr marL="0" indent="0">
              <a:buNone/>
            </a:pP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Two-way Binding</a:t>
            </a:r>
            <a:r>
              <a:rPr lang="en-US" dirty="0"/>
              <a:t/>
            </a:r>
            <a:br>
              <a:rPr lang="en-US" dirty="0"/>
            </a:br>
            <a:endParaRPr lang="en-US" dirty="0"/>
          </a:p>
        </p:txBody>
      </p:sp>
      <p:sp>
        <p:nvSpPr>
          <p:cNvPr id="3" name="Content Placeholder 2"/>
          <p:cNvSpPr>
            <a:spLocks noGrp="1"/>
          </p:cNvSpPr>
          <p:nvPr>
            <p:ph idx="1"/>
          </p:nvPr>
        </p:nvSpPr>
        <p:spPr>
          <a:xfrm>
            <a:off x="175735" y="1068643"/>
            <a:ext cx="8126890" cy="5740969"/>
          </a:xfrm>
        </p:spPr>
        <p:txBody>
          <a:bodyPr/>
          <a:lstStyle/>
          <a:p>
            <a:r>
              <a:rPr lang="en-US" sz="2000" dirty="0"/>
              <a:t>Angular allows two-way data binding that will allow your application to share data in two directions i.e. from the components to the templates and vice versa. This makes sure that the models and the views present in your application are always synchronized. Two-way data binding will perform two things i.e. setting of the element property and listening to the element change events.</a:t>
            </a:r>
          </a:p>
          <a:p>
            <a:r>
              <a:rPr lang="en-US" sz="2000" dirty="0"/>
              <a:t>The syntax of two way binding is – [( )}. As you can see, it is a combination of the property binding syntax i.e. [ ] and the event binding syntax ( ). According to Angular, this syntax resembles “Banana in a Box</a:t>
            </a:r>
            <a:r>
              <a:rPr lang="en-US" sz="2000" dirty="0" smtClean="0"/>
              <a:t>”</a:t>
            </a:r>
          </a:p>
          <a:p>
            <a:endParaRPr lang="en-US" sz="2000" dirty="0"/>
          </a:p>
          <a:p>
            <a:endParaRPr lang="en-US" dirty="0"/>
          </a:p>
        </p:txBody>
      </p:sp>
      <p:pic>
        <p:nvPicPr>
          <p:cNvPr id="10242" name="Picture 2" descr="Angular Two way binding using Property and event bind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5800"/>
            <a:ext cx="5038726" cy="190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86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_Way_Data_Bind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172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65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0" indent="0">
              <a:buNone/>
            </a:pPr>
            <a:r>
              <a:rPr lang="en-US" sz="3200" dirty="0"/>
              <a:t>Two-way data binding is mainly used in data entry forms where the user changes the view and makes changes in the model with the view data and vice-versa. So, as we know, Angular uses the combination of Property </a:t>
            </a:r>
            <a:r>
              <a:rPr lang="en-US" sz="3200" dirty="0" smtClean="0"/>
              <a:t>binding </a:t>
            </a:r>
            <a:r>
              <a:rPr lang="en-US" sz="3200" dirty="0"/>
              <a:t>and event binding to implement two-way data binding with the help </a:t>
            </a:r>
            <a:r>
              <a:rPr lang="en-US" sz="3200" dirty="0" smtClean="0"/>
              <a:t>of </a:t>
            </a:r>
            <a:r>
              <a:rPr lang="en-US" sz="3200" b="1" dirty="0" err="1" smtClean="0"/>
              <a:t>ngModel</a:t>
            </a:r>
            <a:r>
              <a:rPr lang="en-US" sz="3200" b="1" dirty="0" smtClean="0"/>
              <a:t> </a:t>
            </a:r>
            <a:r>
              <a:rPr lang="en-US" sz="3200" dirty="0"/>
              <a:t>directive</a:t>
            </a:r>
            <a:r>
              <a:rPr lang="en-US" sz="3200" dirty="0" smtClean="0"/>
              <a:t>.</a:t>
            </a:r>
          </a:p>
        </p:txBody>
      </p:sp>
    </p:spTree>
    <p:extLst>
      <p:ext uri="{BB962C8B-B14F-4D97-AF65-F5344CB8AC3E}">
        <p14:creationId xmlns:p14="http://schemas.microsoft.com/office/powerpoint/2010/main" val="108343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lgn="ctr">
              <a:buNone/>
            </a:pPr>
            <a:r>
              <a:rPr lang="en-US" b="1" dirty="0" smtClean="0"/>
              <a:t>Two way binding without using </a:t>
            </a:r>
            <a:r>
              <a:rPr lang="en-US" b="1" dirty="0" err="1" smtClean="0"/>
              <a:t>ng</a:t>
            </a:r>
            <a:r>
              <a:rPr lang="en-US" b="1" dirty="0" smtClean="0"/>
              <a:t> model:</a:t>
            </a:r>
          </a:p>
          <a:p>
            <a:pPr marL="0" indent="0">
              <a:buNone/>
            </a:pPr>
            <a:r>
              <a:rPr lang="en-US" b="1" dirty="0" smtClean="0"/>
              <a:t>Example:</a:t>
            </a:r>
          </a:p>
          <a:p>
            <a:pPr marL="0" indent="0">
              <a:buNone/>
            </a:pPr>
            <a:r>
              <a:rPr lang="en-US" b="1" dirty="0" smtClean="0"/>
              <a:t>App.component.html:</a:t>
            </a:r>
          </a:p>
          <a:p>
            <a:pPr marL="0" indent="0">
              <a:buNone/>
            </a:pPr>
            <a:r>
              <a:rPr lang="en-US" dirty="0" smtClean="0"/>
              <a:t>&lt;input type=“text” [value]=“text” (input)=“</a:t>
            </a:r>
            <a:r>
              <a:rPr lang="en-US" dirty="0" err="1" smtClean="0"/>
              <a:t>updateValue</a:t>
            </a:r>
            <a:endParaRPr lang="en-US" dirty="0"/>
          </a:p>
          <a:p>
            <a:pPr marL="0" indent="0">
              <a:buNone/>
            </a:pPr>
            <a:r>
              <a:rPr lang="en-US" dirty="0" smtClean="0"/>
              <a:t>($event)”&gt;</a:t>
            </a:r>
          </a:p>
          <a:p>
            <a:pPr marL="0" indent="0">
              <a:buNone/>
            </a:pPr>
            <a:r>
              <a:rPr lang="en-US" b="1" dirty="0" err="1" smtClean="0"/>
              <a:t>App.component.ts</a:t>
            </a:r>
            <a:r>
              <a:rPr lang="en-US" b="1" dirty="0" smtClean="0"/>
              <a:t>:</a:t>
            </a:r>
          </a:p>
          <a:p>
            <a:pPr marL="0" indent="0">
              <a:buNone/>
            </a:pPr>
            <a:r>
              <a:rPr lang="en-US" dirty="0" err="1" smtClean="0"/>
              <a:t>updateValue</a:t>
            </a:r>
            <a:r>
              <a:rPr lang="en-US" dirty="0" smtClean="0"/>
              <a:t>(e){</a:t>
            </a:r>
          </a:p>
          <a:p>
            <a:pPr marL="0" indent="0">
              <a:buNone/>
            </a:pPr>
            <a:r>
              <a:rPr lang="en-US" dirty="0" err="1"/>
              <a:t>t</a:t>
            </a:r>
            <a:r>
              <a:rPr lang="en-US" dirty="0" err="1" smtClean="0"/>
              <a:t>his.text</a:t>
            </a:r>
            <a:r>
              <a:rPr lang="en-US" dirty="0" smtClean="0"/>
              <a:t>=</a:t>
            </a:r>
            <a:r>
              <a:rPr lang="en-US" dirty="0" err="1" smtClean="0"/>
              <a:t>e.target.value</a:t>
            </a:r>
            <a:r>
              <a:rPr lang="en-US" dirty="0" smtClean="0"/>
              <a:t>;</a:t>
            </a:r>
          </a:p>
          <a:p>
            <a:pPr marL="0" indent="0">
              <a:buNone/>
            </a:pPr>
            <a:r>
              <a:rPr lang="en-US" dirty="0" smtClean="0"/>
              <a:t>console.log(</a:t>
            </a:r>
            <a:r>
              <a:rPr lang="en-US" dirty="0" err="1" smtClean="0"/>
              <a:t>e.target.value</a:t>
            </a:r>
            <a:r>
              <a:rPr lang="en-US" dirty="0" smtClean="0"/>
              <a:t>);</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546474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fontScale="90000"/>
          </a:bodyPr>
          <a:lstStyle/>
          <a:p>
            <a:pPr algn="ctr"/>
            <a:r>
              <a:rPr lang="en-US" b="1" dirty="0"/>
              <a:t>What is </a:t>
            </a:r>
            <a:r>
              <a:rPr lang="en-US" b="1" dirty="0" err="1"/>
              <a:t>ngModel</a:t>
            </a:r>
            <a:r>
              <a:rPr lang="en-US" b="1" dirty="0"/>
              <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2000" dirty="0"/>
              <a:t>The Angular uses </a:t>
            </a:r>
            <a:r>
              <a:rPr lang="en-US" sz="2000" dirty="0" smtClean="0"/>
              <a:t>the  </a:t>
            </a:r>
            <a:r>
              <a:rPr lang="en-US" sz="2000" b="1" dirty="0" err="1" smtClean="0"/>
              <a:t>ngModel</a:t>
            </a:r>
            <a:r>
              <a:rPr lang="en-US" sz="2000" b="1" dirty="0" smtClean="0"/>
              <a:t> </a:t>
            </a:r>
            <a:r>
              <a:rPr lang="en-US" sz="2000" dirty="0"/>
              <a:t>directive to achieve the two-way binding on HTML Form elements</a:t>
            </a:r>
            <a:r>
              <a:rPr lang="en-US" sz="2000" dirty="0" smtClean="0"/>
              <a:t>.</a:t>
            </a:r>
            <a:r>
              <a:rPr lang="en-US" sz="2000" dirty="0"/>
              <a:t> It binds to a form element </a:t>
            </a:r>
            <a:r>
              <a:rPr lang="en-US" sz="2000" dirty="0" smtClean="0"/>
              <a:t>like </a:t>
            </a:r>
            <a:r>
              <a:rPr lang="en-US" sz="2000" b="1" dirty="0" smtClean="0"/>
              <a:t>input,</a:t>
            </a:r>
            <a:r>
              <a:rPr lang="en-US" sz="2000" dirty="0"/>
              <a:t> </a:t>
            </a:r>
            <a:r>
              <a:rPr lang="en-US" sz="2000" b="1" dirty="0" smtClean="0"/>
              <a:t>select,</a:t>
            </a:r>
            <a:r>
              <a:rPr lang="en-US" sz="2000" dirty="0"/>
              <a:t> </a:t>
            </a:r>
            <a:r>
              <a:rPr lang="en-US" sz="2000" b="1" dirty="0" err="1" smtClean="0"/>
              <a:t>selectarea</a:t>
            </a:r>
            <a:r>
              <a:rPr lang="en-US" sz="2000" b="1" dirty="0" smtClean="0"/>
              <a:t>.</a:t>
            </a:r>
          </a:p>
          <a:p>
            <a:r>
              <a:rPr lang="en-US" sz="2000" dirty="0"/>
              <a:t>Internally It uses </a:t>
            </a:r>
            <a:r>
              <a:rPr lang="en-US" sz="2000" dirty="0" smtClean="0"/>
              <a:t>the </a:t>
            </a:r>
            <a:r>
              <a:rPr lang="en-US" sz="2000" b="1" dirty="0" err="1"/>
              <a:t>ngModel</a:t>
            </a:r>
            <a:r>
              <a:rPr lang="en-US" sz="2000" b="1" dirty="0"/>
              <a:t> </a:t>
            </a:r>
            <a:r>
              <a:rPr lang="en-US" sz="2000" dirty="0"/>
              <a:t>in property, binding to bind to </a:t>
            </a:r>
            <a:r>
              <a:rPr lang="en-US" sz="2000" dirty="0" smtClean="0"/>
              <a:t>the </a:t>
            </a:r>
            <a:r>
              <a:rPr lang="en-US" sz="2000" b="1" dirty="0" smtClean="0"/>
              <a:t>value </a:t>
            </a:r>
            <a:r>
              <a:rPr lang="en-US" sz="2000" dirty="0"/>
              <a:t>property </a:t>
            </a:r>
            <a:r>
              <a:rPr lang="en-US" sz="2000" dirty="0" smtClean="0"/>
              <a:t>and </a:t>
            </a:r>
            <a:r>
              <a:rPr lang="en-US" sz="2000" b="1" dirty="0" err="1" smtClean="0"/>
              <a:t>ngModelChange</a:t>
            </a:r>
            <a:r>
              <a:rPr lang="en-US" sz="2000" b="1" dirty="0" smtClean="0"/>
              <a:t> </a:t>
            </a:r>
            <a:r>
              <a:rPr lang="en-US" sz="2000" dirty="0"/>
              <a:t>which binds to the input event</a:t>
            </a:r>
            <a:r>
              <a:rPr lang="en-US" sz="2000" dirty="0" smtClean="0"/>
              <a:t>.</a:t>
            </a:r>
          </a:p>
          <a:p>
            <a:pPr marL="0" indent="0">
              <a:buNone/>
            </a:pPr>
            <a:r>
              <a:rPr lang="en-US" sz="2000" b="1" dirty="0" smtClean="0"/>
              <a:t> </a:t>
            </a:r>
            <a:r>
              <a:rPr lang="en-US" sz="3200" b="1" dirty="0" smtClean="0"/>
              <a:t>How </a:t>
            </a:r>
            <a:r>
              <a:rPr lang="en-US" sz="3200" b="1" dirty="0"/>
              <a:t>to use </a:t>
            </a:r>
            <a:r>
              <a:rPr lang="en-US" sz="3200" b="1" dirty="0" err="1" smtClean="0"/>
              <a:t>ngModel</a:t>
            </a:r>
            <a:endParaRPr lang="en-US" sz="3200" b="1" dirty="0" smtClean="0"/>
          </a:p>
          <a:p>
            <a:pPr marL="0" indent="0">
              <a:buNone/>
            </a:pPr>
            <a:r>
              <a:rPr lang="en-US" sz="2000" b="1" dirty="0" err="1"/>
              <a:t>NgModel</a:t>
            </a:r>
            <a:r>
              <a:rPr lang="en-US" sz="2000" b="1" dirty="0"/>
              <a:t> </a:t>
            </a:r>
            <a:r>
              <a:rPr lang="en-US" sz="2000" dirty="0"/>
              <a:t> is not a part of </a:t>
            </a:r>
            <a:r>
              <a:rPr lang="en-US" sz="2000" dirty="0" err="1"/>
              <a:t>Angular's</a:t>
            </a:r>
            <a:r>
              <a:rPr lang="en-US" sz="2000" dirty="0"/>
              <a:t> code library, it is defined in the forms module library so you need to import the </a:t>
            </a:r>
            <a:r>
              <a:rPr lang="en-US" sz="2000" b="1" dirty="0" err="1"/>
              <a:t>FormsModule</a:t>
            </a:r>
            <a:r>
              <a:rPr lang="en-US" sz="2000" b="1" dirty="0"/>
              <a:t> </a:t>
            </a:r>
            <a:r>
              <a:rPr lang="en-US" sz="2000" dirty="0"/>
              <a:t>library in your </a:t>
            </a:r>
            <a:r>
              <a:rPr lang="en-US" sz="2000" dirty="0" err="1"/>
              <a:t>app.module.ts</a:t>
            </a:r>
            <a:r>
              <a:rPr lang="en-US" sz="2000" dirty="0"/>
              <a:t> file. Now we can use the </a:t>
            </a:r>
            <a:r>
              <a:rPr lang="en-US" sz="2000" dirty="0" err="1"/>
              <a:t>ngModel</a:t>
            </a:r>
            <a:r>
              <a:rPr lang="en-US" sz="2000" dirty="0"/>
              <a:t> directive to implement two-way data binding</a:t>
            </a:r>
            <a:r>
              <a:rPr lang="en-US" sz="2000" dirty="0" smtClean="0"/>
              <a:t>.</a:t>
            </a:r>
          </a:p>
          <a:p>
            <a:pPr marL="0" indent="0">
              <a:buNone/>
            </a:pPr>
            <a:r>
              <a:rPr lang="en-US" sz="2000" b="1" dirty="0"/>
              <a:t>In the template use the following </a:t>
            </a:r>
            <a:r>
              <a:rPr lang="en-US" sz="2000" b="1" dirty="0" smtClean="0"/>
              <a:t>syntax:</a:t>
            </a:r>
          </a:p>
          <a:p>
            <a:pPr marL="0" indent="0">
              <a:buNone/>
            </a:pPr>
            <a:endParaRPr lang="en-US" sz="2000" b="1" dirty="0" smtClean="0"/>
          </a:p>
          <a:p>
            <a:pPr marL="0" indent="0">
              <a:buNone/>
            </a:pPr>
            <a:r>
              <a:rPr lang="en-US" sz="2000" b="1" dirty="0"/>
              <a:t>&lt;input type="text" name="value" [(</a:t>
            </a:r>
            <a:r>
              <a:rPr lang="en-US" sz="2000" b="1" dirty="0" err="1"/>
              <a:t>ngModel</a:t>
            </a:r>
            <a:r>
              <a:rPr lang="en-US" sz="2000" b="1" dirty="0"/>
              <a:t>)]="value</a:t>
            </a:r>
            <a:r>
              <a:rPr lang="en-US" sz="2000" b="1" dirty="0" smtClean="0"/>
              <a:t>"&gt;</a:t>
            </a:r>
          </a:p>
          <a:p>
            <a:pPr marL="0" indent="0">
              <a:buNone/>
            </a:pPr>
            <a:r>
              <a:rPr lang="en-US" sz="2000" dirty="0" smtClean="0"/>
              <a:t>The </a:t>
            </a:r>
            <a:r>
              <a:rPr lang="en-US" sz="2000" b="1" dirty="0" err="1" smtClean="0"/>
              <a:t>ngModel</a:t>
            </a:r>
            <a:r>
              <a:rPr lang="en-US" sz="2000" dirty="0" smtClean="0"/>
              <a:t> </a:t>
            </a:r>
            <a:r>
              <a:rPr lang="en-US" sz="2000" dirty="0"/>
              <a:t>directive placed inside the square &amp; parentheses </a:t>
            </a:r>
            <a:r>
              <a:rPr lang="en-US" sz="2000" dirty="0" smtClean="0"/>
              <a:t>.</a:t>
            </a:r>
            <a:r>
              <a:rPr lang="en-US" sz="2000" dirty="0"/>
              <a:t> This is assigned to the Template Expression. Template Expression is the property in the component class</a:t>
            </a:r>
          </a:p>
          <a:p>
            <a:pPr marL="0" indent="0">
              <a:buNone/>
            </a:pPr>
            <a:endParaRPr lang="en-US" sz="3200" b="1" dirty="0"/>
          </a:p>
          <a:p>
            <a:endParaRPr lang="en-US" sz="2000" b="1" dirty="0"/>
          </a:p>
        </p:txBody>
      </p:sp>
    </p:spTree>
    <p:extLst>
      <p:ext uri="{BB962C8B-B14F-4D97-AF65-F5344CB8AC3E}">
        <p14:creationId xmlns:p14="http://schemas.microsoft.com/office/powerpoint/2010/main" val="2074227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pPr algn="ctr"/>
            <a:r>
              <a:rPr lang="en-US" sz="2400" b="1" dirty="0" err="1" smtClean="0"/>
              <a:t>ngModel</a:t>
            </a:r>
            <a:r>
              <a:rPr lang="en-US" sz="2400" b="1" dirty="0" smtClean="0"/>
              <a:t> Example or </a:t>
            </a:r>
            <a:r>
              <a:rPr lang="en-US" sz="2400" b="1" dirty="0" err="1" smtClean="0"/>
              <a:t>Twoway</a:t>
            </a:r>
            <a:r>
              <a:rPr lang="en-US" sz="2400" b="1" dirty="0" smtClean="0"/>
              <a:t> binding with using </a:t>
            </a:r>
            <a:r>
              <a:rPr lang="en-US" sz="2400" b="1" dirty="0" err="1" smtClean="0"/>
              <a:t>ngModel</a:t>
            </a:r>
            <a:r>
              <a:rPr lang="en-US" sz="2400" b="1" dirty="0"/>
              <a:t/>
            </a:r>
            <a:br>
              <a:rPr lang="en-US" sz="2400" b="1" dirty="0"/>
            </a:br>
            <a:endParaRPr lang="en-US" sz="2400" dirty="0"/>
          </a:p>
        </p:txBody>
      </p:sp>
      <p:sp>
        <p:nvSpPr>
          <p:cNvPr id="3" name="Content Placeholder 2"/>
          <p:cNvSpPr>
            <a:spLocks noGrp="1"/>
          </p:cNvSpPr>
          <p:nvPr>
            <p:ph idx="1"/>
          </p:nvPr>
        </p:nvSpPr>
        <p:spPr>
          <a:xfrm>
            <a:off x="457200" y="1295400"/>
            <a:ext cx="8229600" cy="5029200"/>
          </a:xfrm>
        </p:spPr>
        <p:txBody>
          <a:bodyPr>
            <a:normAutofit/>
          </a:bodyPr>
          <a:lstStyle/>
          <a:p>
            <a:r>
              <a:rPr lang="en-US" sz="2000" b="1" dirty="0"/>
              <a:t>Import </a:t>
            </a:r>
            <a:r>
              <a:rPr lang="en-US" sz="2000" b="1" dirty="0" err="1"/>
              <a:t>FormsModule</a:t>
            </a:r>
            <a:endParaRPr lang="en-US" sz="2000" b="1" dirty="0"/>
          </a:p>
          <a:p>
            <a:pPr marL="0" lvl="0" indent="0">
              <a:buNone/>
            </a:pPr>
            <a:r>
              <a:rPr lang="en-US" sz="2000" dirty="0">
                <a:solidFill>
                  <a:srgbClr val="000000"/>
                </a:solidFill>
                <a:latin typeface="-apple-system"/>
              </a:rPr>
              <a:t>Open the </a:t>
            </a:r>
            <a:r>
              <a:rPr lang="en-US" sz="2000" dirty="0" err="1">
                <a:solidFill>
                  <a:srgbClr val="000000"/>
                </a:solidFill>
                <a:latin typeface="-apple-system"/>
              </a:rPr>
              <a:t>app.module.ts</a:t>
            </a:r>
            <a:r>
              <a:rPr lang="en-US" sz="2000" dirty="0">
                <a:solidFill>
                  <a:srgbClr val="000000"/>
                </a:solidFill>
                <a:latin typeface="-apple-system"/>
              </a:rPr>
              <a:t> and make the following changes</a:t>
            </a:r>
            <a:r>
              <a:rPr lang="en-US" sz="2000" dirty="0"/>
              <a:t> </a:t>
            </a:r>
            <a:r>
              <a:rPr lang="en-US" sz="2000" dirty="0" smtClean="0"/>
              <a:t>.</a:t>
            </a:r>
          </a:p>
          <a:p>
            <a:pPr marL="0" lvl="0" indent="0">
              <a:buNone/>
            </a:pPr>
            <a:r>
              <a:rPr lang="en-US" sz="2000" dirty="0"/>
              <a:t>import { </a:t>
            </a:r>
            <a:r>
              <a:rPr lang="en-US" sz="2000" dirty="0" err="1"/>
              <a:t>FormsModule</a:t>
            </a:r>
            <a:r>
              <a:rPr lang="en-US" sz="2000" dirty="0"/>
              <a:t> } from '@angular/forms</a:t>
            </a:r>
            <a:r>
              <a:rPr lang="en-US" sz="2000" dirty="0" smtClean="0"/>
              <a:t>';</a:t>
            </a:r>
          </a:p>
          <a:p>
            <a:pPr marL="0" lvl="0" indent="0">
              <a:buNone/>
            </a:pPr>
            <a:r>
              <a:rPr lang="en-US" sz="2000" dirty="0" smtClean="0">
                <a:latin typeface="Arial" panose="020B0604020202020204" pitchFamily="34" charset="0"/>
              </a:rPr>
              <a:t>Imports:[</a:t>
            </a:r>
          </a:p>
          <a:p>
            <a:pPr marL="0" lvl="0" indent="0">
              <a:buNone/>
            </a:pPr>
            <a:r>
              <a:rPr lang="en-US" sz="2000" dirty="0" err="1" smtClean="0">
                <a:latin typeface="Arial" panose="020B0604020202020204" pitchFamily="34" charset="0"/>
              </a:rPr>
              <a:t>BrowserModule</a:t>
            </a:r>
            <a:r>
              <a:rPr lang="en-US" sz="2000" dirty="0" smtClean="0">
                <a:latin typeface="Arial" panose="020B0604020202020204" pitchFamily="34" charset="0"/>
              </a:rPr>
              <a:t>,</a:t>
            </a:r>
          </a:p>
          <a:p>
            <a:pPr marL="0" lvl="0" indent="0">
              <a:buNone/>
            </a:pPr>
            <a:r>
              <a:rPr lang="en-US" sz="2000" dirty="0" err="1" smtClean="0">
                <a:latin typeface="Arial" panose="020B0604020202020204" pitchFamily="34" charset="0"/>
              </a:rPr>
              <a:t>FormsModule</a:t>
            </a:r>
            <a:r>
              <a:rPr lang="en-US" sz="2000" dirty="0" smtClean="0">
                <a:latin typeface="Arial" panose="020B0604020202020204" pitchFamily="34" charset="0"/>
              </a:rPr>
              <a:t>,</a:t>
            </a:r>
          </a:p>
          <a:p>
            <a:pPr marL="0" lvl="0" indent="0">
              <a:buNone/>
            </a:pPr>
            <a:r>
              <a:rPr lang="en-US" sz="2000" dirty="0" smtClean="0">
                <a:latin typeface="Arial" panose="020B0604020202020204" pitchFamily="34" charset="0"/>
              </a:rPr>
              <a:t>],</a:t>
            </a:r>
          </a:p>
          <a:p>
            <a:pPr marL="0" lvl="0" indent="0">
              <a:buNone/>
            </a:pPr>
            <a:r>
              <a:rPr lang="en-US" sz="2000" b="1" dirty="0" smtClean="0">
                <a:latin typeface="Arial" panose="020B0604020202020204" pitchFamily="34" charset="0"/>
              </a:rPr>
              <a:t>App.component.html:</a:t>
            </a:r>
          </a:p>
          <a:p>
            <a:pPr marL="0" lvl="0" indent="0">
              <a:buNone/>
            </a:pPr>
            <a:r>
              <a:rPr lang="en-US" sz="2000" dirty="0" smtClean="0">
                <a:latin typeface="Arial" panose="020B0604020202020204" pitchFamily="34" charset="0"/>
              </a:rPr>
              <a:t>&lt;input type=“text” [[</a:t>
            </a:r>
            <a:r>
              <a:rPr lang="en-US" sz="2000" dirty="0" err="1" smtClean="0">
                <a:latin typeface="Arial" panose="020B0604020202020204" pitchFamily="34" charset="0"/>
              </a:rPr>
              <a:t>ngModel</a:t>
            </a:r>
            <a:r>
              <a:rPr lang="en-US" sz="2000" dirty="0" smtClean="0">
                <a:latin typeface="Arial" panose="020B0604020202020204" pitchFamily="34" charset="0"/>
              </a:rPr>
              <a:t>]]=“text”</a:t>
            </a:r>
            <a:endParaRPr lang="en-US" sz="2000" dirty="0">
              <a:latin typeface="Arial" panose="020B0604020202020204" pitchFamily="34" charset="0"/>
            </a:endParaRPr>
          </a:p>
          <a:p>
            <a:pPr marL="0" indent="0">
              <a:buNone/>
            </a:pPr>
            <a:r>
              <a:rPr lang="en-US" sz="2000" dirty="0" smtClean="0"/>
              <a:t>{{text}}</a:t>
            </a:r>
            <a:endParaRPr lang="en-US" sz="2000" dirty="0"/>
          </a:p>
        </p:txBody>
      </p:sp>
    </p:spTree>
    <p:extLst>
      <p:ext uri="{BB962C8B-B14F-4D97-AF65-F5344CB8AC3E}">
        <p14:creationId xmlns:p14="http://schemas.microsoft.com/office/powerpoint/2010/main" val="1670977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0"/>
            <a:ext cx="8229600" cy="1143000"/>
          </a:xfrm>
        </p:spPr>
        <p:txBody>
          <a:bodyPr/>
          <a:lstStyle/>
          <a:p>
            <a:r>
              <a:rPr lang="en-IN" dirty="0"/>
              <a:t>Fetch Data From A Service</a:t>
            </a:r>
          </a:p>
        </p:txBody>
      </p:sp>
      <p:sp>
        <p:nvSpPr>
          <p:cNvPr id="3" name="Content Placeholder 2"/>
          <p:cNvSpPr>
            <a:spLocks noGrp="1"/>
          </p:cNvSpPr>
          <p:nvPr>
            <p:ph idx="1"/>
          </p:nvPr>
        </p:nvSpPr>
        <p:spPr>
          <a:xfrm>
            <a:off x="479323" y="1174954"/>
            <a:ext cx="8229600" cy="5378245"/>
          </a:xfrm>
        </p:spPr>
        <p:txBody>
          <a:bodyPr>
            <a:normAutofit/>
          </a:bodyPr>
          <a:lstStyle/>
          <a:p>
            <a:r>
              <a:rPr lang="en-IN" sz="1800" dirty="0"/>
              <a:t>Angular offers </a:t>
            </a:r>
            <a:r>
              <a:rPr lang="en-IN" sz="1800" b="1" dirty="0" err="1"/>
              <a:t>HttpClient</a:t>
            </a:r>
            <a:r>
              <a:rPr lang="en-IN" sz="1800" dirty="0"/>
              <a:t> to work on API and handle data easily. In this approach </a:t>
            </a:r>
            <a:r>
              <a:rPr lang="en-IN" sz="1800" b="1" dirty="0" err="1"/>
              <a:t>HttpClient</a:t>
            </a:r>
            <a:r>
              <a:rPr lang="en-IN" sz="1800" dirty="0"/>
              <a:t> along with </a:t>
            </a:r>
            <a:r>
              <a:rPr lang="en-IN" sz="1800" b="1" dirty="0"/>
              <a:t>subscribe() method</a:t>
            </a:r>
            <a:r>
              <a:rPr lang="en-IN" sz="1800" dirty="0"/>
              <a:t> will be used for fetching data</a:t>
            </a:r>
            <a:r>
              <a:rPr lang="en-IN" sz="1800" dirty="0" smtClean="0"/>
              <a:t>.</a:t>
            </a:r>
          </a:p>
          <a:p>
            <a:pPr fontAlgn="base"/>
            <a:r>
              <a:rPr lang="en-IN" sz="1800" b="1" dirty="0"/>
              <a:t>Step 1:</a:t>
            </a:r>
            <a:r>
              <a:rPr lang="en-IN" sz="1800" dirty="0"/>
              <a:t> Create the necessary component and application.</a:t>
            </a:r>
          </a:p>
          <a:p>
            <a:pPr fontAlgn="base"/>
            <a:r>
              <a:rPr lang="en-IN" sz="1800" b="1" dirty="0"/>
              <a:t>Step 2:</a:t>
            </a:r>
            <a:r>
              <a:rPr lang="en-IN" sz="1800" dirty="0"/>
              <a:t> Do the necessary imports for </a:t>
            </a:r>
            <a:r>
              <a:rPr lang="en-IN" sz="1800" b="1" dirty="0" err="1"/>
              <a:t>HttpClient</a:t>
            </a:r>
            <a:r>
              <a:rPr lang="en-IN" sz="1800" dirty="0"/>
              <a:t> in </a:t>
            </a:r>
            <a:r>
              <a:rPr lang="en-IN" sz="1800" b="1" dirty="0" err="1"/>
              <a:t>module.ts</a:t>
            </a:r>
            <a:r>
              <a:rPr lang="en-IN" sz="1800" dirty="0"/>
              <a:t> file</a:t>
            </a:r>
            <a:r>
              <a:rPr lang="en-IN" sz="1800" dirty="0" smtClean="0"/>
              <a:t>.</a:t>
            </a:r>
          </a:p>
          <a:p>
            <a:pPr fontAlgn="base"/>
            <a:r>
              <a:rPr lang="en-IN" sz="1800" dirty="0"/>
              <a:t> </a:t>
            </a:r>
            <a:r>
              <a:rPr lang="en-US" altLang="en-US" sz="1800" dirty="0">
                <a:solidFill>
                  <a:srgbClr val="273239"/>
                </a:solidFill>
                <a:latin typeface="Consolas" panose="020B0609020204030204" pitchFamily="49" charset="0"/>
              </a:rPr>
              <a:t>import { </a:t>
            </a:r>
            <a:r>
              <a:rPr lang="en-US" altLang="en-US" sz="1800" dirty="0" err="1">
                <a:solidFill>
                  <a:srgbClr val="273239"/>
                </a:solidFill>
                <a:latin typeface="Consolas" panose="020B0609020204030204" pitchFamily="49" charset="0"/>
              </a:rPr>
              <a:t>HttpClientModule</a:t>
            </a:r>
            <a:r>
              <a:rPr lang="en-US" altLang="en-US" sz="1800" dirty="0">
                <a:solidFill>
                  <a:srgbClr val="273239"/>
                </a:solidFill>
                <a:latin typeface="Consolas" panose="020B0609020204030204" pitchFamily="49" charset="0"/>
              </a:rPr>
              <a:t> } from '@angular/common/http';</a:t>
            </a:r>
            <a:r>
              <a:rPr lang="en-US" altLang="en-US" sz="1800" dirty="0"/>
              <a:t> </a:t>
            </a:r>
            <a:endParaRPr lang="en-US" altLang="en-US" sz="1800" dirty="0">
              <a:latin typeface="Arial" panose="020B0604020202020204" pitchFamily="34" charset="0"/>
            </a:endParaRPr>
          </a:p>
          <a:p>
            <a:pPr marL="0" indent="0" fontAlgn="base">
              <a:buNone/>
            </a:pPr>
            <a:r>
              <a:rPr lang="en-US" altLang="en-US" sz="1800" dirty="0">
                <a:solidFill>
                  <a:srgbClr val="273239"/>
                </a:solidFill>
                <a:latin typeface="Consolas" panose="020B0609020204030204" pitchFamily="49" charset="0"/>
              </a:rPr>
              <a:t>imports: </a:t>
            </a:r>
            <a:r>
              <a:rPr lang="en-US" altLang="en-US" sz="1800" dirty="0" smtClean="0">
                <a:solidFill>
                  <a:srgbClr val="273239"/>
                </a:solidFill>
                <a:latin typeface="Consolas" panose="020B0609020204030204" pitchFamily="49" charset="0"/>
              </a:rPr>
              <a:t>[</a:t>
            </a:r>
          </a:p>
          <a:p>
            <a:pPr marL="0" indent="0" fontAlgn="base">
              <a:buNone/>
            </a:pPr>
            <a:r>
              <a:rPr lang="en-US" altLang="en-US" sz="1800" dirty="0" smtClean="0">
                <a:solidFill>
                  <a:srgbClr val="273239"/>
                </a:solidFill>
                <a:latin typeface="Consolas" panose="020B0609020204030204" pitchFamily="49" charset="0"/>
              </a:rPr>
              <a:t> </a:t>
            </a:r>
            <a:r>
              <a:rPr lang="en-US" altLang="en-US" sz="1800" b="1" dirty="0" err="1">
                <a:solidFill>
                  <a:srgbClr val="273239"/>
                </a:solidFill>
                <a:latin typeface="Consolas" panose="020B0609020204030204" pitchFamily="49" charset="0"/>
              </a:rPr>
              <a:t>HttpClientModule</a:t>
            </a:r>
            <a:r>
              <a:rPr lang="en-US" altLang="en-US" sz="1800" dirty="0" smtClean="0">
                <a:solidFill>
                  <a:srgbClr val="273239"/>
                </a:solidFill>
                <a:latin typeface="Consolas" panose="020B0609020204030204" pitchFamily="49" charset="0"/>
              </a:rPr>
              <a:t>,</a:t>
            </a:r>
          </a:p>
          <a:p>
            <a:pPr marL="0" indent="0" fontAlgn="base">
              <a:buNone/>
            </a:pPr>
            <a:r>
              <a:rPr lang="en-US" altLang="en-US" sz="1800" dirty="0" smtClean="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a:t>
            </a:r>
            <a:r>
              <a:rPr lang="en-US" altLang="en-US" sz="1800" dirty="0"/>
              <a:t> </a:t>
            </a:r>
            <a:endParaRPr lang="en-US" altLang="en-US" sz="1800" dirty="0" smtClean="0"/>
          </a:p>
          <a:p>
            <a:pPr fontAlgn="base"/>
            <a:r>
              <a:rPr lang="en-IN" sz="1800" b="1" dirty="0"/>
              <a:t>Step 3:</a:t>
            </a:r>
            <a:r>
              <a:rPr lang="en-IN" sz="1800" dirty="0"/>
              <a:t> Do the necessary </a:t>
            </a:r>
            <a:r>
              <a:rPr lang="en-IN" sz="1800" dirty="0" smtClean="0"/>
              <a:t>imports for</a:t>
            </a:r>
            <a:r>
              <a:rPr lang="en-IN" sz="1800" dirty="0"/>
              <a:t> </a:t>
            </a:r>
            <a:r>
              <a:rPr lang="en-IN" sz="1800" b="1" dirty="0" err="1"/>
              <a:t>HttpClient</a:t>
            </a:r>
            <a:r>
              <a:rPr lang="en-IN" sz="1800" dirty="0"/>
              <a:t> in </a:t>
            </a:r>
            <a:r>
              <a:rPr lang="en-IN" sz="1800" b="1" dirty="0" err="1"/>
              <a:t>component.ts</a:t>
            </a:r>
            <a:r>
              <a:rPr lang="en-IN" sz="1800" dirty="0"/>
              <a:t> file</a:t>
            </a:r>
            <a:r>
              <a:rPr lang="en-IN" sz="1800" dirty="0" smtClean="0"/>
              <a:t>.</a:t>
            </a:r>
          </a:p>
          <a:p>
            <a:pPr fontAlgn="base"/>
            <a:r>
              <a:rPr lang="en-US" altLang="en-US" sz="1800" dirty="0">
                <a:solidFill>
                  <a:srgbClr val="273239"/>
                </a:solidFill>
                <a:latin typeface="Consolas" panose="020B0609020204030204" pitchFamily="49" charset="0"/>
              </a:rPr>
              <a:t>import { </a:t>
            </a:r>
            <a:r>
              <a:rPr lang="en-US" altLang="en-US" sz="1800" dirty="0" err="1">
                <a:solidFill>
                  <a:srgbClr val="273239"/>
                </a:solidFill>
                <a:latin typeface="Consolas" panose="020B0609020204030204" pitchFamily="49" charset="0"/>
              </a:rPr>
              <a:t>HttpClientModule</a:t>
            </a:r>
            <a:r>
              <a:rPr lang="en-US" altLang="en-US" sz="1800" dirty="0">
                <a:solidFill>
                  <a:srgbClr val="273239"/>
                </a:solidFill>
                <a:latin typeface="Consolas" panose="020B0609020204030204" pitchFamily="49" charset="0"/>
              </a:rPr>
              <a:t> } from '@angular/common/http';</a:t>
            </a:r>
            <a:endParaRPr lang="en-IN" sz="1800" dirty="0" smtClean="0"/>
          </a:p>
          <a:p>
            <a:pPr fontAlgn="base"/>
            <a:r>
              <a:rPr lang="en-IN" sz="1800" dirty="0" smtClean="0"/>
              <a:t>Step4: </a:t>
            </a:r>
            <a:r>
              <a:rPr lang="en-IN" sz="1800" dirty="0"/>
              <a:t>   We get </a:t>
            </a:r>
            <a:r>
              <a:rPr lang="en-IN" sz="1800" b="1" dirty="0"/>
              <a:t>Response</a:t>
            </a:r>
            <a:r>
              <a:rPr lang="en-IN" sz="1800" dirty="0"/>
              <a:t> from API by passing API </a:t>
            </a:r>
            <a:r>
              <a:rPr lang="en-IN" sz="1800" dirty="0" err="1"/>
              <a:t>url</a:t>
            </a:r>
            <a:r>
              <a:rPr lang="en-IN" sz="1800" dirty="0"/>
              <a:t> in </a:t>
            </a:r>
            <a:r>
              <a:rPr lang="en-IN" sz="1800" b="1" dirty="0"/>
              <a:t>get() method</a:t>
            </a:r>
            <a:r>
              <a:rPr lang="en-IN" sz="1800" dirty="0"/>
              <a:t> and then subscribing to the </a:t>
            </a:r>
            <a:r>
              <a:rPr lang="en-IN" sz="1800" dirty="0" err="1"/>
              <a:t>url</a:t>
            </a:r>
            <a:r>
              <a:rPr lang="en-IN" sz="1800" dirty="0"/>
              <a:t>. </a:t>
            </a:r>
            <a:endParaRPr lang="en-US" altLang="en-US" sz="1800" dirty="0">
              <a:latin typeface="Arial" panose="020B0604020202020204" pitchFamily="34" charset="0"/>
            </a:endParaRPr>
          </a:p>
          <a:p>
            <a:pPr lvl="1" fontAlgn="base"/>
            <a:r>
              <a:rPr lang="en-US" altLang="en-US" sz="1800" dirty="0" err="1">
                <a:solidFill>
                  <a:srgbClr val="273239"/>
                </a:solidFill>
                <a:latin typeface="Consolas" panose="020B0609020204030204" pitchFamily="49" charset="0"/>
              </a:rPr>
              <a:t>this.http.get</a:t>
            </a:r>
            <a:r>
              <a:rPr lang="en-US" altLang="en-US" sz="1800" dirty="0">
                <a:solidFill>
                  <a:srgbClr val="273239"/>
                </a:solidFill>
                <a:latin typeface="Consolas" panose="020B0609020204030204" pitchFamily="49" charset="0"/>
              </a:rPr>
              <a:t>('API </a:t>
            </a:r>
            <a:r>
              <a:rPr lang="en-US" altLang="en-US" sz="1800" dirty="0" err="1">
                <a:solidFill>
                  <a:srgbClr val="273239"/>
                </a:solidFill>
                <a:latin typeface="Consolas" panose="020B0609020204030204" pitchFamily="49" charset="0"/>
              </a:rPr>
              <a:t>url</a:t>
            </a:r>
            <a:r>
              <a:rPr lang="en-US" altLang="en-US" sz="1800" dirty="0">
                <a:solidFill>
                  <a:srgbClr val="273239"/>
                </a:solidFill>
                <a:latin typeface="Consolas" panose="020B0609020204030204" pitchFamily="49" charset="0"/>
              </a:rPr>
              <a:t>').subscribe(parameter)</a:t>
            </a:r>
            <a:r>
              <a:rPr lang="en-US" altLang="en-US" sz="1800" dirty="0"/>
              <a:t> </a:t>
            </a:r>
            <a:endParaRPr lang="en-US" altLang="en-US" sz="1800" dirty="0">
              <a:latin typeface="Arial" panose="020B0604020202020204" pitchFamily="34" charset="0"/>
            </a:endParaRPr>
          </a:p>
          <a:p>
            <a:pPr lvl="1" fontAlgn="base"/>
            <a:r>
              <a:rPr lang="en-IN" sz="1800" dirty="0"/>
              <a:t>The </a:t>
            </a:r>
            <a:r>
              <a:rPr lang="en-IN" sz="1800" b="1" dirty="0"/>
              <a:t>Response</a:t>
            </a:r>
            <a:r>
              <a:rPr lang="en-IN" sz="1800" dirty="0"/>
              <a:t> of the API is stored in a variable from which data can be accessed.</a:t>
            </a:r>
          </a:p>
          <a:p>
            <a:pPr fontAlgn="base"/>
            <a:endParaRPr lang="en-IN" sz="1800" dirty="0"/>
          </a:p>
          <a:p>
            <a:endParaRPr lang="en-IN" sz="1800" b="1" dirty="0"/>
          </a:p>
          <a:p>
            <a:endParaRPr lang="en-IN" sz="1800" dirty="0"/>
          </a:p>
        </p:txBody>
      </p:sp>
    </p:spTree>
    <p:extLst>
      <p:ext uri="{BB962C8B-B14F-4D97-AF65-F5344CB8AC3E}">
        <p14:creationId xmlns:p14="http://schemas.microsoft.com/office/powerpoint/2010/main" val="3527057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29" y="1143000"/>
            <a:ext cx="8483271"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Step 5:</a:t>
            </a:r>
            <a:r>
              <a:rPr lang="en-IN" dirty="0"/>
              <a:t> Now data array need to be showed using HTML. A Table is used in which rows are added dynamically by the size of data array. For this, rows are created using </a:t>
            </a:r>
            <a:r>
              <a:rPr lang="en-IN" b="1" dirty="0"/>
              <a:t>*</a:t>
            </a:r>
            <a:r>
              <a:rPr lang="en-IN" b="1" dirty="0" smtClean="0"/>
              <a:t>ng For</a:t>
            </a:r>
            <a:r>
              <a:rPr lang="en-IN" dirty="0"/>
              <a:t> then data is showed from each row.</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81011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a:t>Submit Data To Service</a:t>
            </a:r>
          </a:p>
        </p:txBody>
      </p:sp>
      <p:sp>
        <p:nvSpPr>
          <p:cNvPr id="3" name="Content Placeholder 2"/>
          <p:cNvSpPr>
            <a:spLocks noGrp="1"/>
          </p:cNvSpPr>
          <p:nvPr>
            <p:ph idx="1"/>
          </p:nvPr>
        </p:nvSpPr>
        <p:spPr>
          <a:xfrm>
            <a:off x="457200" y="1447800"/>
            <a:ext cx="8229600" cy="5105400"/>
          </a:xfrm>
        </p:spPr>
        <p:txBody>
          <a:bodyPr>
            <a:normAutofit fontScale="92500"/>
          </a:bodyPr>
          <a:lstStyle/>
          <a:p>
            <a:r>
              <a:rPr lang="en-IN" dirty="0"/>
              <a:t>The </a:t>
            </a:r>
            <a:r>
              <a:rPr lang="en-IN" b="1" dirty="0" err="1"/>
              <a:t>ngSubmit</a:t>
            </a:r>
            <a:r>
              <a:rPr lang="en-IN" b="1" dirty="0"/>
              <a:t>() </a:t>
            </a:r>
            <a:r>
              <a:rPr lang="en-IN" dirty="0"/>
              <a:t>method is called when the ‘submit’ event is triggered on the </a:t>
            </a:r>
            <a:r>
              <a:rPr lang="en-IN" dirty="0" err="1"/>
              <a:t>ngForm</a:t>
            </a:r>
            <a:r>
              <a:rPr lang="en-IN" dirty="0" smtClean="0"/>
              <a:t>.</a:t>
            </a:r>
          </a:p>
          <a:p>
            <a:r>
              <a:rPr lang="en-IN" dirty="0" smtClean="0"/>
              <a:t>Syntax</a:t>
            </a:r>
          </a:p>
          <a:p>
            <a:r>
              <a:rPr lang="en-US" altLang="en-US" sz="2800" dirty="0">
                <a:solidFill>
                  <a:srgbClr val="273239"/>
                </a:solidFill>
                <a:latin typeface="Consolas" panose="020B0609020204030204" pitchFamily="49" charset="0"/>
              </a:rPr>
              <a:t>&lt;form (</a:t>
            </a:r>
            <a:r>
              <a:rPr lang="en-US" altLang="en-US" sz="2800" dirty="0" err="1">
                <a:solidFill>
                  <a:srgbClr val="273239"/>
                </a:solidFill>
                <a:latin typeface="Consolas" panose="020B0609020204030204" pitchFamily="49" charset="0"/>
              </a:rPr>
              <a:t>ngSubmit</a:t>
            </a:r>
            <a:r>
              <a:rPr lang="en-US" altLang="en-US" sz="2800" dirty="0">
                <a:solidFill>
                  <a:srgbClr val="273239"/>
                </a:solidFill>
                <a:latin typeface="Consolas" panose="020B0609020204030204" pitchFamily="49" charset="0"/>
              </a:rPr>
              <a:t>)='method($event)'&gt;&lt;/form&gt;</a:t>
            </a:r>
            <a:r>
              <a:rPr lang="en-US" altLang="en-US" sz="1400" dirty="0"/>
              <a:t> </a:t>
            </a:r>
            <a:endParaRPr lang="en-US" altLang="en-US" sz="4000" dirty="0">
              <a:latin typeface="Arial" panose="020B0604020202020204" pitchFamily="34" charset="0"/>
            </a:endParaRPr>
          </a:p>
          <a:p>
            <a:r>
              <a:rPr lang="en-IN" b="1" dirty="0"/>
              <a:t>$event: </a:t>
            </a:r>
            <a:r>
              <a:rPr lang="en-IN" dirty="0"/>
              <a:t>the “submit” event object</a:t>
            </a:r>
          </a:p>
          <a:p>
            <a:pPr fontAlgn="base"/>
            <a:r>
              <a:rPr lang="en-IN" b="1" dirty="0"/>
              <a:t>Approach: </a:t>
            </a:r>
            <a:endParaRPr lang="en-IN" dirty="0"/>
          </a:p>
          <a:p>
            <a:pPr fontAlgn="base"/>
            <a:r>
              <a:rPr lang="en-IN" dirty="0"/>
              <a:t>Create an Angular app that to be used.</a:t>
            </a:r>
          </a:p>
          <a:p>
            <a:pPr fontAlgn="base"/>
            <a:r>
              <a:rPr lang="en-IN" dirty="0"/>
              <a:t>In </a:t>
            </a:r>
            <a:r>
              <a:rPr lang="en-IN" dirty="0" err="1"/>
              <a:t>app.component.ts</a:t>
            </a:r>
            <a:r>
              <a:rPr lang="en-IN" dirty="0"/>
              <a:t>, make an array that takes the value from the form.</a:t>
            </a:r>
          </a:p>
          <a:p>
            <a:pPr fontAlgn="base"/>
            <a:r>
              <a:rPr lang="en-IN" dirty="0"/>
              <a:t>In app.component.html, make a form and send the value using (</a:t>
            </a:r>
            <a:r>
              <a:rPr lang="en-IN" dirty="0" err="1"/>
              <a:t>ngSubmit</a:t>
            </a:r>
            <a:r>
              <a:rPr lang="en-IN" dirty="0"/>
              <a:t>) method.</a:t>
            </a:r>
          </a:p>
          <a:p>
            <a:pPr fontAlgn="base"/>
            <a:r>
              <a:rPr lang="en-IN" dirty="0"/>
              <a:t>Serve the angular app using ng serve to see the output.</a:t>
            </a:r>
          </a:p>
          <a:p>
            <a:pPr marL="0" indent="0">
              <a:buNone/>
            </a:pPr>
            <a:endParaRPr lang="en-IN" dirty="0"/>
          </a:p>
        </p:txBody>
      </p:sp>
    </p:spTree>
    <p:extLst>
      <p:ext uri="{BB962C8B-B14F-4D97-AF65-F5344CB8AC3E}">
        <p14:creationId xmlns:p14="http://schemas.microsoft.com/office/powerpoint/2010/main" val="819833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IN" dirty="0"/>
              <a:t>Http Module &amp; Observables</a:t>
            </a:r>
          </a:p>
        </p:txBody>
      </p:sp>
      <p:sp>
        <p:nvSpPr>
          <p:cNvPr id="3" name="Content Placeholder 2"/>
          <p:cNvSpPr>
            <a:spLocks noGrp="1"/>
          </p:cNvSpPr>
          <p:nvPr>
            <p:ph idx="1"/>
          </p:nvPr>
        </p:nvSpPr>
        <p:spPr>
          <a:xfrm>
            <a:off x="381000" y="1174955"/>
            <a:ext cx="8534400" cy="5530646"/>
          </a:xfrm>
        </p:spPr>
        <p:txBody>
          <a:bodyPr>
            <a:normAutofit fontScale="92500" lnSpcReduction="20000"/>
          </a:bodyPr>
          <a:lstStyle/>
          <a:p>
            <a:r>
              <a:rPr lang="en-IN" sz="2000" dirty="0"/>
              <a:t>Angular has inbuilt http module(Web </a:t>
            </a:r>
            <a:r>
              <a:rPr lang="en-IN" sz="2000" dirty="0" err="1"/>
              <a:t>Api</a:t>
            </a:r>
            <a:r>
              <a:rPr lang="en-IN" sz="2000" dirty="0"/>
              <a:t>) to communicate with backend and send or receive data via http methods like Get</a:t>
            </a:r>
            <a:r>
              <a:rPr lang="en-IN" sz="2000" dirty="0" smtClean="0"/>
              <a:t>, Post, Put, Delete </a:t>
            </a:r>
            <a:r>
              <a:rPr lang="en-IN" sz="2000" dirty="0"/>
              <a:t>and all other http requests</a:t>
            </a:r>
            <a:r>
              <a:rPr lang="en-IN" sz="2000" dirty="0" smtClean="0"/>
              <a:t>.</a:t>
            </a:r>
          </a:p>
          <a:p>
            <a:pPr marL="0" indent="0">
              <a:buNone/>
            </a:pPr>
            <a:r>
              <a:rPr lang="en-IN" b="1" dirty="0" err="1"/>
              <a:t>HttpClientModule</a:t>
            </a:r>
            <a:endParaRPr lang="en-IN" sz="2000" dirty="0" smtClean="0"/>
          </a:p>
          <a:p>
            <a:r>
              <a:rPr lang="en-IN" sz="2000" dirty="0"/>
              <a:t>to perform http requests, </a:t>
            </a:r>
            <a:endParaRPr lang="en-IN" sz="2000" dirty="0" smtClean="0"/>
          </a:p>
          <a:p>
            <a:r>
              <a:rPr lang="en-IN" sz="2000" dirty="0" smtClean="0"/>
              <a:t>Import </a:t>
            </a:r>
            <a:r>
              <a:rPr lang="en-IN" sz="2000" dirty="0"/>
              <a:t>‘</a:t>
            </a:r>
            <a:r>
              <a:rPr lang="en-IN" sz="2000" dirty="0" err="1"/>
              <a:t>HttpClientModule</a:t>
            </a:r>
            <a:r>
              <a:rPr lang="en-IN" sz="2000" dirty="0"/>
              <a:t>’ from ‘@angular/common/http’ in </a:t>
            </a:r>
            <a:r>
              <a:rPr lang="en-IN" sz="2000" dirty="0" err="1"/>
              <a:t>app.modules.ts</a:t>
            </a:r>
            <a:r>
              <a:rPr lang="en-IN" sz="2000" dirty="0" smtClean="0"/>
              <a:t>.</a:t>
            </a:r>
          </a:p>
          <a:p>
            <a:pPr marL="0" indent="0">
              <a:buNone/>
            </a:pPr>
            <a:r>
              <a:rPr lang="en-IN" b="1" dirty="0" err="1" smtClean="0"/>
              <a:t>HttpClient</a:t>
            </a:r>
            <a:endParaRPr lang="en-IN" b="1" dirty="0" smtClean="0"/>
          </a:p>
          <a:p>
            <a:r>
              <a:rPr lang="en-IN" dirty="0"/>
              <a:t>create a separate typescript(service) file where in you perform all kinds of operations that interact with backend or getting data</a:t>
            </a:r>
            <a:r>
              <a:rPr lang="en-IN" dirty="0" smtClean="0"/>
              <a:t>.</a:t>
            </a:r>
          </a:p>
          <a:p>
            <a:r>
              <a:rPr lang="en-IN" dirty="0"/>
              <a:t>Create a service with the following command ‘ng g service data’.</a:t>
            </a:r>
          </a:p>
          <a:p>
            <a:r>
              <a:rPr lang="en-IN" dirty="0" err="1"/>
              <a:t>Data.service.ts</a:t>
            </a:r>
            <a:r>
              <a:rPr lang="en-IN" dirty="0"/>
              <a:t> file will be created.</a:t>
            </a:r>
          </a:p>
          <a:p>
            <a:r>
              <a:rPr lang="en-IN" dirty="0"/>
              <a:t>To perform a http operation you need to </a:t>
            </a:r>
            <a:endParaRPr lang="en-IN" dirty="0" smtClean="0"/>
          </a:p>
          <a:p>
            <a:pPr marL="0" indent="0">
              <a:buNone/>
            </a:pPr>
            <a:r>
              <a:rPr lang="en-IN" dirty="0"/>
              <a:t> </a:t>
            </a:r>
            <a:r>
              <a:rPr lang="en-IN" dirty="0" smtClean="0"/>
              <a:t>    import </a:t>
            </a:r>
            <a:r>
              <a:rPr lang="en-IN" dirty="0"/>
              <a:t>‘</a:t>
            </a:r>
            <a:r>
              <a:rPr lang="en-IN" dirty="0" err="1"/>
              <a:t>httpclient</a:t>
            </a:r>
            <a:r>
              <a:rPr lang="en-IN" dirty="0"/>
              <a:t>’ module from ‘@angular/common/http’ in the respective services file</a:t>
            </a:r>
            <a:r>
              <a:rPr lang="en-IN" dirty="0" smtClean="0"/>
              <a:t>.</a:t>
            </a:r>
          </a:p>
          <a:p>
            <a:endParaRPr lang="en-IN" sz="2000" dirty="0"/>
          </a:p>
        </p:txBody>
      </p:sp>
    </p:spTree>
    <p:extLst>
      <p:ext uri="{BB962C8B-B14F-4D97-AF65-F5344CB8AC3E}">
        <p14:creationId xmlns:p14="http://schemas.microsoft.com/office/powerpoint/2010/main" val="261749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943600"/>
          </a:xfrm>
        </p:spPr>
        <p:txBody>
          <a:bodyPr>
            <a:normAutofit lnSpcReduction="10000"/>
          </a:bodyPr>
          <a:lstStyle/>
          <a:p>
            <a:pPr marL="0" indent="0" algn="ctr">
              <a:buNone/>
            </a:pPr>
            <a:r>
              <a:rPr lang="en-US" sz="2800" b="1" dirty="0"/>
              <a:t>Angular </a:t>
            </a:r>
            <a:r>
              <a:rPr lang="en-US" sz="2800" b="1" dirty="0" smtClean="0"/>
              <a:t>Features</a:t>
            </a:r>
          </a:p>
          <a:p>
            <a:pPr marL="0" indent="0">
              <a:buNone/>
            </a:pPr>
            <a:r>
              <a:rPr lang="en-US" sz="2000" b="1" dirty="0" smtClean="0"/>
              <a:t>1)Angular </a:t>
            </a:r>
            <a:r>
              <a:rPr lang="en-US" sz="2000" b="1" dirty="0"/>
              <a:t>supports multiple </a:t>
            </a:r>
            <a:r>
              <a:rPr lang="en-US" sz="2000" b="1" dirty="0" smtClean="0"/>
              <a:t>platforms:</a:t>
            </a:r>
          </a:p>
          <a:p>
            <a:pPr>
              <a:buFont typeface="Wingdings" panose="05000000000000000000" pitchFamily="2" charset="2"/>
              <a:buChar char="§"/>
            </a:pPr>
            <a:r>
              <a:rPr lang="en-US" sz="2000" dirty="0" smtClean="0"/>
              <a:t>Desktop applications</a:t>
            </a:r>
          </a:p>
          <a:p>
            <a:pPr>
              <a:buFont typeface="Wingdings" panose="05000000000000000000" pitchFamily="2" charset="2"/>
              <a:buChar char="§"/>
            </a:pPr>
            <a:r>
              <a:rPr lang="en-US" sz="2000" dirty="0" smtClean="0"/>
              <a:t>Native applications</a:t>
            </a:r>
          </a:p>
          <a:p>
            <a:pPr>
              <a:buFont typeface="Wingdings" panose="05000000000000000000" pitchFamily="2" charset="2"/>
              <a:buChar char="§"/>
            </a:pPr>
            <a:r>
              <a:rPr lang="en-US" sz="2000" dirty="0" smtClean="0"/>
              <a:t>Progressive </a:t>
            </a:r>
            <a:r>
              <a:rPr lang="en-US" sz="2000" dirty="0"/>
              <a:t>web </a:t>
            </a:r>
            <a:r>
              <a:rPr lang="en-US" sz="2000" dirty="0" smtClean="0"/>
              <a:t>applications</a:t>
            </a:r>
          </a:p>
          <a:p>
            <a:pPr marL="0" indent="0">
              <a:buNone/>
            </a:pPr>
            <a:r>
              <a:rPr lang="en-US" sz="2000" b="1" dirty="0" smtClean="0"/>
              <a:t>2)High </a:t>
            </a:r>
            <a:r>
              <a:rPr lang="en-US" sz="2000" b="1" dirty="0"/>
              <a:t>Speed, Ultimate </a:t>
            </a:r>
            <a:r>
              <a:rPr lang="en-US" sz="2000" b="1" dirty="0" smtClean="0"/>
              <a:t>Performance:</a:t>
            </a:r>
          </a:p>
          <a:p>
            <a:pPr>
              <a:buFont typeface="Wingdings" panose="05000000000000000000" pitchFamily="2" charset="2"/>
              <a:buChar char="§"/>
            </a:pPr>
            <a:r>
              <a:rPr lang="en-US" sz="2000" dirty="0" smtClean="0"/>
              <a:t>Universal support</a:t>
            </a:r>
          </a:p>
          <a:p>
            <a:pPr>
              <a:buFont typeface="Wingdings" panose="05000000000000000000" pitchFamily="2" charset="2"/>
              <a:buChar char="§"/>
            </a:pPr>
            <a:r>
              <a:rPr lang="en-US" sz="2000" dirty="0" smtClean="0"/>
              <a:t>Code splitting</a:t>
            </a:r>
          </a:p>
          <a:p>
            <a:pPr>
              <a:buFont typeface="Wingdings" panose="05000000000000000000" pitchFamily="2" charset="2"/>
              <a:buChar char="§"/>
            </a:pPr>
            <a:r>
              <a:rPr lang="en-US" sz="2000" dirty="0" smtClean="0"/>
              <a:t> Code generation</a:t>
            </a:r>
          </a:p>
          <a:p>
            <a:pPr marL="0" indent="0">
              <a:buNone/>
            </a:pPr>
            <a:r>
              <a:rPr lang="en-US" sz="2000" b="1" dirty="0" smtClean="0"/>
              <a:t>3)Productivity:</a:t>
            </a:r>
          </a:p>
          <a:p>
            <a:pPr>
              <a:buFont typeface="Wingdings" panose="05000000000000000000" pitchFamily="2" charset="2"/>
              <a:buChar char="§"/>
            </a:pPr>
            <a:r>
              <a:rPr lang="en-US" sz="2000" dirty="0"/>
              <a:t>Powerful </a:t>
            </a:r>
            <a:r>
              <a:rPr lang="en-US" sz="2000" dirty="0" smtClean="0"/>
              <a:t>templates</a:t>
            </a:r>
          </a:p>
          <a:p>
            <a:pPr>
              <a:buFont typeface="Wingdings" panose="05000000000000000000" pitchFamily="2" charset="2"/>
              <a:buChar char="§"/>
            </a:pPr>
            <a:r>
              <a:rPr lang="en-US" sz="2000" dirty="0" smtClean="0"/>
              <a:t>IDEs</a:t>
            </a:r>
          </a:p>
          <a:p>
            <a:pPr>
              <a:buFont typeface="Wingdings" panose="05000000000000000000" pitchFamily="2" charset="2"/>
              <a:buChar char="§"/>
            </a:pPr>
            <a:r>
              <a:rPr lang="en-US" sz="2000" dirty="0"/>
              <a:t>Angular CLI</a:t>
            </a:r>
          </a:p>
          <a:p>
            <a:pPr marL="0" indent="0">
              <a:buNone/>
            </a:pPr>
            <a:r>
              <a:rPr lang="en-US" sz="2000" b="1" dirty="0" smtClean="0"/>
              <a:t>4) Full </a:t>
            </a:r>
            <a:r>
              <a:rPr lang="en-US" sz="2000" b="1" dirty="0"/>
              <a:t>Stack </a:t>
            </a:r>
            <a:r>
              <a:rPr lang="en-US" sz="2000" b="1" dirty="0" smtClean="0"/>
              <a:t>Development:</a:t>
            </a:r>
          </a:p>
          <a:p>
            <a:pPr>
              <a:buFont typeface="Wingdings" panose="05000000000000000000" pitchFamily="2" charset="2"/>
              <a:buChar char="§"/>
            </a:pPr>
            <a:r>
              <a:rPr lang="en-US" sz="2000" dirty="0" smtClean="0"/>
              <a:t>Testing</a:t>
            </a:r>
          </a:p>
          <a:p>
            <a:pPr>
              <a:buFont typeface="Wingdings" panose="05000000000000000000" pitchFamily="2" charset="2"/>
              <a:buChar char="§"/>
            </a:pPr>
            <a:r>
              <a:rPr lang="en-US" sz="2000" dirty="0"/>
              <a:t>Animation </a:t>
            </a:r>
            <a:r>
              <a:rPr lang="en-US" sz="2000" dirty="0" smtClean="0"/>
              <a:t>Support</a:t>
            </a:r>
          </a:p>
          <a:p>
            <a:pPr>
              <a:buFont typeface="Wingdings" panose="05000000000000000000" pitchFamily="2" charset="2"/>
              <a:buChar char="§"/>
            </a:pPr>
            <a:r>
              <a:rPr lang="en-US" sz="2000" dirty="0"/>
              <a:t>Accessibility</a:t>
            </a:r>
          </a:p>
          <a:p>
            <a:pPr marL="0" indent="0">
              <a:buNone/>
            </a:pPr>
            <a:endParaRPr lang="en-US" sz="2000" dirty="0"/>
          </a:p>
          <a:p>
            <a:pPr marL="0" indent="0">
              <a:buNone/>
            </a:pPr>
            <a:endParaRPr lang="en-US" sz="2000" dirty="0"/>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marL="0" indent="0">
              <a:buNone/>
            </a:pPr>
            <a:r>
              <a:rPr lang="en-IN" sz="2400" b="1" dirty="0"/>
              <a:t>Writing an operation in </a:t>
            </a:r>
            <a:r>
              <a:rPr lang="en-IN" sz="2400" b="1" dirty="0" err="1" smtClean="0"/>
              <a:t>data.service.ts</a:t>
            </a:r>
            <a:endParaRPr lang="en-IN" sz="2400" b="1" dirty="0" smtClean="0"/>
          </a:p>
          <a:p>
            <a:r>
              <a:rPr lang="en-IN" sz="2400" dirty="0"/>
              <a:t>In getting data from a certain endpoint and return it to components we use something called ‘Observables’ in angular. We use observable to observe certain data objects and subscribe to the data</a:t>
            </a:r>
            <a:r>
              <a:rPr lang="en-IN" sz="2400" dirty="0" smtClean="0"/>
              <a:t>.</a:t>
            </a:r>
          </a:p>
          <a:p>
            <a:r>
              <a:rPr lang="en-IN" sz="2400" dirty="0"/>
              <a:t>Call </a:t>
            </a:r>
            <a:r>
              <a:rPr lang="en-IN" sz="2400" dirty="0" err="1"/>
              <a:t>httpclient</a:t>
            </a:r>
            <a:r>
              <a:rPr lang="en-IN" sz="2400" dirty="0"/>
              <a:t> in Constructor and create a method for </a:t>
            </a:r>
            <a:r>
              <a:rPr lang="en-IN" sz="2400" dirty="0" err="1"/>
              <a:t>eg</a:t>
            </a:r>
            <a:r>
              <a:rPr lang="en-IN" sz="2400" dirty="0"/>
              <a:t>: </a:t>
            </a:r>
            <a:r>
              <a:rPr lang="en-IN" sz="2400" dirty="0" err="1"/>
              <a:t>getdata</a:t>
            </a:r>
            <a:r>
              <a:rPr lang="en-IN" sz="2400" dirty="0"/>
              <a:t> in which we return an observable. </a:t>
            </a:r>
            <a:endParaRPr lang="en-IN" sz="2400" dirty="0" smtClean="0"/>
          </a:p>
          <a:p>
            <a:r>
              <a:rPr lang="en-IN" sz="2400" dirty="0" smtClean="0"/>
              <a:t>That </a:t>
            </a:r>
            <a:r>
              <a:rPr lang="en-IN" sz="2400" dirty="0"/>
              <a:t>means we are performing a ‘get’ operation on a certain </a:t>
            </a:r>
            <a:r>
              <a:rPr lang="en-IN" sz="2400" dirty="0" err="1"/>
              <a:t>url</a:t>
            </a:r>
            <a:r>
              <a:rPr lang="en-IN" sz="2400" dirty="0"/>
              <a:t> or endpoint or backend </a:t>
            </a:r>
            <a:r>
              <a:rPr lang="en-IN" sz="2400" dirty="0" smtClean="0"/>
              <a:t>and </a:t>
            </a:r>
            <a:r>
              <a:rPr lang="en-IN" sz="2400" dirty="0"/>
              <a:t>storing the data into the observable so that it can be subscribed in any component</a:t>
            </a:r>
            <a:r>
              <a:rPr lang="en-IN" sz="2400" dirty="0" smtClean="0"/>
              <a:t>.</a:t>
            </a:r>
          </a:p>
          <a:p>
            <a:pPr marL="0" indent="0">
              <a:buNone/>
            </a:pPr>
            <a:r>
              <a:rPr lang="en-IN" b="1" dirty="0"/>
              <a:t>Calling the service in components</a:t>
            </a:r>
            <a:r>
              <a:rPr lang="en-IN" b="1" dirty="0" smtClean="0"/>
              <a:t>.</a:t>
            </a:r>
          </a:p>
          <a:p>
            <a:r>
              <a:rPr lang="en-IN" dirty="0"/>
              <a:t>Call the ‘</a:t>
            </a:r>
            <a:r>
              <a:rPr lang="en-IN" dirty="0" err="1"/>
              <a:t>getdata</a:t>
            </a:r>
            <a:r>
              <a:rPr lang="en-IN" dirty="0"/>
              <a:t>’ method and subscribe to the observable and assign it to any variable of data type any which you can further use in component’s HTML code and display in the browser.</a:t>
            </a:r>
            <a:endParaRPr lang="en-IN" sz="2400" dirty="0"/>
          </a:p>
        </p:txBody>
      </p:sp>
    </p:spTree>
    <p:extLst>
      <p:ext uri="{BB962C8B-B14F-4D97-AF65-F5344CB8AC3E}">
        <p14:creationId xmlns:p14="http://schemas.microsoft.com/office/powerpoint/2010/main" val="1164095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76200"/>
            <a:ext cx="8229600" cy="1143000"/>
          </a:xfrm>
        </p:spPr>
        <p:txBody>
          <a:bodyPr/>
          <a:lstStyle/>
          <a:p>
            <a:r>
              <a:rPr lang="en-IN" dirty="0" smtClean="0"/>
              <a:t>Routing</a:t>
            </a:r>
            <a:endParaRPr lang="en-IN" dirty="0"/>
          </a:p>
        </p:txBody>
      </p:sp>
      <p:sp>
        <p:nvSpPr>
          <p:cNvPr id="3" name="Content Placeholder 2"/>
          <p:cNvSpPr>
            <a:spLocks noGrp="1"/>
          </p:cNvSpPr>
          <p:nvPr>
            <p:ph idx="1"/>
          </p:nvPr>
        </p:nvSpPr>
        <p:spPr>
          <a:xfrm>
            <a:off x="430161" y="1219200"/>
            <a:ext cx="8229600" cy="5334000"/>
          </a:xfrm>
        </p:spPr>
        <p:txBody>
          <a:bodyPr>
            <a:normAutofit/>
          </a:bodyPr>
          <a:lstStyle/>
          <a:p>
            <a:r>
              <a:rPr lang="en-IN" sz="2000" dirty="0"/>
              <a:t>Routing in AngularJS is used when the user wants to navigate to different pages in an application but still wants it to be a single page application</a:t>
            </a:r>
            <a:r>
              <a:rPr lang="en-IN" sz="2000" dirty="0" smtClean="0"/>
              <a:t>.</a:t>
            </a:r>
          </a:p>
          <a:p>
            <a:r>
              <a:rPr lang="en-IN" sz="2000" dirty="0" smtClean="0"/>
              <a:t> </a:t>
            </a:r>
            <a:r>
              <a:rPr lang="en-IN" sz="2000" dirty="0"/>
              <a:t>AngularJS routes enable the user to create different URLs for different content in an application. </a:t>
            </a:r>
            <a:endParaRPr lang="en-IN" sz="2000" dirty="0" smtClean="0"/>
          </a:p>
          <a:p>
            <a:r>
              <a:rPr lang="en-IN" sz="2000" dirty="0" smtClean="0"/>
              <a:t>The</a:t>
            </a:r>
            <a:r>
              <a:rPr lang="en-IN" sz="2000" dirty="0"/>
              <a:t> </a:t>
            </a:r>
            <a:r>
              <a:rPr lang="en-IN" sz="2000" b="1" dirty="0" err="1"/>
              <a:t>ngRoute</a:t>
            </a:r>
            <a:r>
              <a:rPr lang="en-IN" sz="2000" dirty="0"/>
              <a:t> module helps in accessing different pages of an application without reloading the entire application</a:t>
            </a:r>
            <a:r>
              <a:rPr lang="en-IN" sz="2000" dirty="0" smtClean="0"/>
              <a:t>.</a:t>
            </a:r>
          </a:p>
          <a:p>
            <a:pPr fontAlgn="base"/>
            <a:r>
              <a:rPr lang="en-IN" sz="2000" dirty="0"/>
              <a:t>$</a:t>
            </a:r>
            <a:r>
              <a:rPr lang="en-IN" sz="2000" dirty="0" err="1"/>
              <a:t>routeProvider</a:t>
            </a:r>
            <a:r>
              <a:rPr lang="en-IN" sz="2000" dirty="0"/>
              <a:t> is used to configure the routes. It helps to define what page to display when a user clicks a link. It accepts either when() or otherwise() method.</a:t>
            </a:r>
          </a:p>
          <a:p>
            <a:pPr fontAlgn="base"/>
            <a:r>
              <a:rPr lang="en-IN" sz="2000" dirty="0"/>
              <a:t>The </a:t>
            </a:r>
            <a:r>
              <a:rPr lang="en-IN" sz="2000" dirty="0" err="1"/>
              <a:t>ngRoute</a:t>
            </a:r>
            <a:r>
              <a:rPr lang="en-IN" sz="2000" dirty="0"/>
              <a:t> must be added as a dependency in the application module:</a:t>
            </a:r>
          </a:p>
          <a:p>
            <a:r>
              <a:rPr lang="en-US" altLang="en-US" sz="2000" dirty="0" err="1">
                <a:solidFill>
                  <a:srgbClr val="273239"/>
                </a:solidFill>
                <a:latin typeface="Consolas" panose="020B0609020204030204" pitchFamily="49" charset="0"/>
              </a:rPr>
              <a:t>const</a:t>
            </a:r>
            <a:r>
              <a:rPr lang="en-US" altLang="en-US" sz="2000" dirty="0">
                <a:solidFill>
                  <a:srgbClr val="273239"/>
                </a:solidFill>
                <a:latin typeface="Consolas" panose="020B0609020204030204" pitchFamily="49" charset="0"/>
              </a:rPr>
              <a:t> app = </a:t>
            </a:r>
            <a:r>
              <a:rPr lang="en-US" altLang="en-US" sz="2000" dirty="0" err="1">
                <a:solidFill>
                  <a:srgbClr val="273239"/>
                </a:solidFill>
                <a:latin typeface="Consolas" panose="020B0609020204030204" pitchFamily="49" charset="0"/>
              </a:rPr>
              <a:t>angular.module</a:t>
            </a:r>
            <a:r>
              <a:rPr lang="en-US" altLang="en-US" sz="2000" dirty="0">
                <a:solidFill>
                  <a:srgbClr val="273239"/>
                </a:solidFill>
                <a:latin typeface="Consolas" panose="020B0609020204030204" pitchFamily="49" charset="0"/>
              </a:rPr>
              <a:t>("</a:t>
            </a:r>
            <a:r>
              <a:rPr lang="en-US" altLang="en-US" sz="2000" dirty="0" err="1">
                <a:solidFill>
                  <a:srgbClr val="273239"/>
                </a:solidFill>
                <a:latin typeface="Consolas" panose="020B0609020204030204" pitchFamily="49" charset="0"/>
              </a:rPr>
              <a:t>myApp</a:t>
            </a:r>
            <a:r>
              <a:rPr lang="en-US" altLang="en-US" sz="2000" dirty="0">
                <a:solidFill>
                  <a:srgbClr val="273239"/>
                </a:solidFill>
                <a:latin typeface="Consolas" panose="020B0609020204030204" pitchFamily="49" charset="0"/>
              </a:rPr>
              <a:t>", ["</a:t>
            </a:r>
            <a:r>
              <a:rPr lang="en-US" altLang="en-US" sz="2000" dirty="0" err="1">
                <a:solidFill>
                  <a:srgbClr val="273239"/>
                </a:solidFill>
                <a:latin typeface="Consolas" panose="020B0609020204030204" pitchFamily="49" charset="0"/>
              </a:rPr>
              <a:t>ngRoute</a:t>
            </a:r>
            <a:r>
              <a:rPr lang="en-US" altLang="en-US" sz="2000" dirty="0">
                <a:solidFill>
                  <a:srgbClr val="273239"/>
                </a:solidFill>
                <a:latin typeface="Consolas" panose="020B0609020204030204" pitchFamily="49" charset="0"/>
              </a:rPr>
              <a:t>"]);</a:t>
            </a:r>
            <a:r>
              <a:rPr lang="en-US" altLang="en-US" sz="2000" dirty="0"/>
              <a:t> </a:t>
            </a:r>
            <a:endParaRPr lang="en-US" altLang="en-US" sz="2000" dirty="0">
              <a:latin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7603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413" y="228600"/>
            <a:ext cx="7848600" cy="2308324"/>
          </a:xfrm>
          <a:prstGeom prst="rect">
            <a:avLst/>
          </a:prstGeom>
        </p:spPr>
        <p:txBody>
          <a:bodyPr wrap="square">
            <a:spAutoFit/>
          </a:bodyPr>
          <a:lstStyle/>
          <a:p>
            <a:r>
              <a:rPr lang="en-US" sz="2800" b="1" dirty="0"/>
              <a:t>Angular1</a:t>
            </a:r>
            <a:r>
              <a:rPr lang="en-US" sz="2800" dirty="0"/>
              <a:t> was initially released in 2010. It was the first Angular </a:t>
            </a:r>
            <a:r>
              <a:rPr lang="en-US" sz="3200" dirty="0"/>
              <a:t>version</a:t>
            </a:r>
            <a:r>
              <a:rPr lang="en-US" sz="2800" dirty="0"/>
              <a:t>. It created a revolution in the web application development. It was a browser side JavaScript which was used within HTML code. It is popularly known as AngularJS.</a:t>
            </a:r>
          </a:p>
        </p:txBody>
      </p:sp>
      <p:sp>
        <p:nvSpPr>
          <p:cNvPr id="3" name="Rectangle 2"/>
          <p:cNvSpPr/>
          <p:nvPr/>
        </p:nvSpPr>
        <p:spPr>
          <a:xfrm>
            <a:off x="408039" y="2536924"/>
            <a:ext cx="7678994" cy="4031873"/>
          </a:xfrm>
          <a:prstGeom prst="rect">
            <a:avLst/>
          </a:prstGeom>
        </p:spPr>
        <p:txBody>
          <a:bodyPr wrap="square">
            <a:spAutoFit/>
          </a:bodyPr>
          <a:lstStyle/>
          <a:p>
            <a:r>
              <a:rPr lang="en-US" sz="2800" b="1" dirty="0"/>
              <a:t>Angular2</a:t>
            </a:r>
            <a:r>
              <a:rPr lang="en-US" sz="2800" dirty="0"/>
              <a:t> was a complete rewrite of Angular1. It was initially released in 2016. There is nothing common between </a:t>
            </a:r>
            <a:r>
              <a:rPr lang="en-US" sz="3200" b="1" dirty="0"/>
              <a:t>Angular2</a:t>
            </a:r>
            <a:r>
              <a:rPr lang="en-US" sz="2800" b="1" dirty="0"/>
              <a:t> and Angular1</a:t>
            </a:r>
            <a:r>
              <a:rPr lang="en-US" sz="2800" dirty="0"/>
              <a:t> except the core developer's team. Angular2, Angular 6 and Angular 7 are very similar to each other. Angular 7 is the latest version. It contains the extensive features of Angular2 and Angular6. These versions are known as Angular.</a:t>
            </a:r>
          </a:p>
        </p:txBody>
      </p:sp>
    </p:spTree>
    <p:extLst>
      <p:ext uri="{BB962C8B-B14F-4D97-AF65-F5344CB8AC3E}">
        <p14:creationId xmlns:p14="http://schemas.microsoft.com/office/powerpoint/2010/main" val="375955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200" b="1" dirty="0"/>
              <a:t>Difference between AngularJS and Angular</a:t>
            </a:r>
            <a:r>
              <a:rPr lang="en-US" sz="3200" dirty="0"/>
              <a:t/>
            </a:r>
            <a:br>
              <a:rPr lang="en-US" sz="3200" dirty="0"/>
            </a:b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4697755"/>
              </p:ext>
            </p:extLst>
          </p:nvPr>
        </p:nvGraphicFramePr>
        <p:xfrm>
          <a:off x="477078" y="1391478"/>
          <a:ext cx="7924800" cy="5366501"/>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25518">
                <a:tc>
                  <a:txBody>
                    <a:bodyPr/>
                    <a:lstStyle/>
                    <a:p>
                      <a:pPr algn="l" fontAlgn="t"/>
                      <a:r>
                        <a:rPr lang="en-US" sz="1400" dirty="0">
                          <a:solidFill>
                            <a:srgbClr val="000000"/>
                          </a:solidFill>
                          <a:effectLst/>
                          <a:latin typeface="times new roman" panose="02020603050405020304" pitchFamily="18" charset="0"/>
                        </a:rPr>
                        <a:t>AngularJS</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Angular</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07089">
                <a:tc>
                  <a:txBody>
                    <a:bodyPr/>
                    <a:lstStyle/>
                    <a:p>
                      <a:pPr algn="l" fontAlgn="t"/>
                      <a:r>
                        <a:rPr lang="en-US" sz="1400" dirty="0">
                          <a:solidFill>
                            <a:srgbClr val="000000"/>
                          </a:solidFill>
                          <a:effectLst/>
                          <a:latin typeface="verdana" panose="020B0604030504040204" pitchFamily="34" charset="0"/>
                        </a:rPr>
                        <a:t>AngularJS is common and popular name of the first version of Angular1.0.</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is common and popular name of the </a:t>
                      </a:r>
                      <a:r>
                        <a:rPr lang="en-US" sz="1400" dirty="0" err="1">
                          <a:solidFill>
                            <a:srgbClr val="000000"/>
                          </a:solidFill>
                          <a:effectLst/>
                          <a:latin typeface="verdana" panose="020B0604030504040204" pitchFamily="34" charset="0"/>
                        </a:rPr>
                        <a:t>Angular's</a:t>
                      </a:r>
                      <a:r>
                        <a:rPr lang="en-US" sz="1400" dirty="0">
                          <a:solidFill>
                            <a:srgbClr val="000000"/>
                          </a:solidFill>
                          <a:effectLst/>
                          <a:latin typeface="verdana" panose="020B0604030504040204" pitchFamily="34" charset="0"/>
                        </a:rPr>
                        <a:t> version beyond 2+</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7089">
                <a:tc>
                  <a:txBody>
                    <a:bodyPr/>
                    <a:lstStyle/>
                    <a:p>
                      <a:pPr algn="l" fontAlgn="t"/>
                      <a:r>
                        <a:rPr lang="en-US" sz="1400" dirty="0">
                          <a:solidFill>
                            <a:srgbClr val="000000"/>
                          </a:solidFill>
                          <a:effectLst/>
                          <a:latin typeface="verdana" panose="020B0604030504040204" pitchFamily="34" charset="0"/>
                        </a:rPr>
                        <a:t>AngularJS is a JavaScript-based open-source front-end web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is a </a:t>
                      </a:r>
                      <a:r>
                        <a:rPr lang="en-US" sz="1400" dirty="0" err="1">
                          <a:solidFill>
                            <a:srgbClr val="000000"/>
                          </a:solidFill>
                          <a:effectLst/>
                          <a:latin typeface="verdana" panose="020B0604030504040204" pitchFamily="34" charset="0"/>
                        </a:rPr>
                        <a:t>TypeScript</a:t>
                      </a:r>
                      <a:r>
                        <a:rPr lang="en-US" sz="1400" dirty="0">
                          <a:solidFill>
                            <a:srgbClr val="000000"/>
                          </a:solidFill>
                          <a:effectLst/>
                          <a:latin typeface="verdana" panose="020B0604030504040204" pitchFamily="34" charset="0"/>
                        </a:rPr>
                        <a:t>-based open-source full-stack web application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48576">
                <a:tc>
                  <a:txBody>
                    <a:bodyPr/>
                    <a:lstStyle/>
                    <a:p>
                      <a:pPr algn="l" fontAlgn="t"/>
                      <a:r>
                        <a:rPr lang="en-US" sz="1400" dirty="0">
                          <a:solidFill>
                            <a:srgbClr val="000000"/>
                          </a:solidFill>
                          <a:effectLst/>
                          <a:latin typeface="verdana" panose="020B0604030504040204" pitchFamily="34" charset="0"/>
                        </a:rPr>
                        <a:t>AngularJS uses the concept of scope or controller.</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Instead of scope and controller, Angular uses hierarchy of components as its primary architectural characteristic.</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7833">
                <a:tc>
                  <a:txBody>
                    <a:bodyPr/>
                    <a:lstStyle/>
                    <a:p>
                      <a:pPr algn="l" fontAlgn="t"/>
                      <a:r>
                        <a:rPr lang="en-US" sz="1400" dirty="0">
                          <a:solidFill>
                            <a:srgbClr val="000000"/>
                          </a:solidFill>
                          <a:effectLst/>
                          <a:latin typeface="verdana" panose="020B0604030504040204" pitchFamily="34" charset="0"/>
                        </a:rPr>
                        <a:t>AngularJS has a simple syntax and used on HTML pages along with the source location.</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uses the different expression syntax. It uses "[ ]" for property binding, and "( )" for event binding.</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460807">
                <a:tc>
                  <a:txBody>
                    <a:bodyPr/>
                    <a:lstStyle/>
                    <a:p>
                      <a:pPr algn="l" fontAlgn="t"/>
                      <a:r>
                        <a:rPr lang="en-US" sz="1400" dirty="0">
                          <a:solidFill>
                            <a:srgbClr val="000000"/>
                          </a:solidFill>
                          <a:effectLst/>
                          <a:latin typeface="verdana" panose="020B0604030504040204" pitchFamily="34" charset="0"/>
                        </a:rPr>
                        <a:t>AngularJS is a simple JavaScript file which is used with HTML pages and doesn't support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uses of Microsoft's TypeScript language, which provides Class-based Object Oriented Programming, Static Typing, Generics etc. which are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07089">
                <a:tc>
                  <a:txBody>
                    <a:bodyPr/>
                    <a:lstStyle/>
                    <a:p>
                      <a:pPr algn="l" fontAlgn="t"/>
                      <a:r>
                        <a:rPr lang="en-US" sz="1400" dirty="0">
                          <a:solidFill>
                            <a:srgbClr val="000000"/>
                          </a:solidFill>
                          <a:effectLst/>
                          <a:latin typeface="verdana" panose="020B0604030504040204" pitchFamily="34" charset="0"/>
                        </a:rPr>
                        <a:t>AngularJS doesn't support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supports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8609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Setting up the local </a:t>
            </a:r>
            <a:r>
              <a:rPr lang="en-US" sz="3200" b="1" dirty="0" smtClean="0"/>
              <a:t>environment and </a:t>
            </a:r>
            <a:r>
              <a:rPr lang="en-US" sz="3200" b="1" dirty="0"/>
              <a:t>workspace</a:t>
            </a:r>
          </a:p>
        </p:txBody>
      </p:sp>
      <p:sp>
        <p:nvSpPr>
          <p:cNvPr id="3" name="Content Placeholder 2"/>
          <p:cNvSpPr>
            <a:spLocks noGrp="1"/>
          </p:cNvSpPr>
          <p:nvPr>
            <p:ph idx="1"/>
          </p:nvPr>
        </p:nvSpPr>
        <p:spPr>
          <a:xfrm>
            <a:off x="457200" y="1371600"/>
            <a:ext cx="8229600" cy="5486400"/>
          </a:xfrm>
        </p:spPr>
        <p:txBody>
          <a:bodyPr>
            <a:normAutofit/>
          </a:bodyPr>
          <a:lstStyle/>
          <a:p>
            <a:pPr marL="0" indent="0">
              <a:buNone/>
            </a:pPr>
            <a:r>
              <a:rPr lang="en-US" b="1" dirty="0"/>
              <a:t>Install the Angular </a:t>
            </a:r>
            <a:r>
              <a:rPr lang="en-US" b="1" dirty="0" smtClean="0"/>
              <a:t>CLI</a:t>
            </a:r>
          </a:p>
          <a:p>
            <a:r>
              <a:rPr lang="en-US" sz="2000" dirty="0" smtClean="0"/>
              <a:t>we </a:t>
            </a:r>
            <a:r>
              <a:rPr lang="en-US" sz="2000" dirty="0"/>
              <a:t>use the Angular CLI to create projects, generate application and library code, and perform a variety of ongoing development tasks such as testing, bundling, and deployment.</a:t>
            </a:r>
          </a:p>
          <a:p>
            <a:r>
              <a:rPr lang="en-US" sz="2000" dirty="0"/>
              <a:t>To install the Angular CLI, open a terminal window and run the following command:</a:t>
            </a:r>
          </a:p>
          <a:p>
            <a:pPr marL="0" indent="0">
              <a:buNone/>
            </a:pPr>
            <a:r>
              <a:rPr lang="en-US" dirty="0" smtClean="0"/>
              <a:t>   </a:t>
            </a:r>
            <a:r>
              <a:rPr lang="en-US" sz="2000" b="1" dirty="0" err="1" smtClean="0">
                <a:solidFill>
                  <a:srgbClr val="FF0000"/>
                </a:solidFill>
              </a:rPr>
              <a:t>npm</a:t>
            </a:r>
            <a:r>
              <a:rPr lang="en-US" sz="2000" b="1" dirty="0" smtClean="0">
                <a:solidFill>
                  <a:srgbClr val="FF0000"/>
                </a:solidFill>
              </a:rPr>
              <a:t> </a:t>
            </a:r>
            <a:r>
              <a:rPr lang="en-US" sz="2000" b="1" dirty="0">
                <a:solidFill>
                  <a:srgbClr val="FF0000"/>
                </a:solidFill>
              </a:rPr>
              <a:t>install -g @</a:t>
            </a:r>
            <a:r>
              <a:rPr lang="en-US" sz="2000" b="1" dirty="0" smtClean="0">
                <a:solidFill>
                  <a:srgbClr val="FF0000"/>
                </a:solidFill>
              </a:rPr>
              <a:t>angular/cli</a:t>
            </a:r>
          </a:p>
          <a:p>
            <a:pPr marL="0" indent="0">
              <a:buNone/>
            </a:pPr>
            <a:r>
              <a:rPr lang="en-US" b="1" smtClean="0"/>
              <a:t>Create </a:t>
            </a:r>
            <a:r>
              <a:rPr lang="en-US" b="1" dirty="0"/>
              <a:t>a workspace and initial </a:t>
            </a:r>
            <a:r>
              <a:rPr lang="en-US" b="1" dirty="0" smtClean="0"/>
              <a:t>application</a:t>
            </a:r>
          </a:p>
          <a:p>
            <a:r>
              <a:rPr lang="en-US" dirty="0" smtClean="0"/>
              <a:t>We develop </a:t>
            </a:r>
            <a:r>
              <a:rPr lang="en-US" dirty="0"/>
              <a:t>apps in the context of an Angular </a:t>
            </a:r>
            <a:r>
              <a:rPr lang="en-US" dirty="0">
                <a:hlinkClick r:id="rId2"/>
              </a:rPr>
              <a:t>workspace</a:t>
            </a:r>
            <a:r>
              <a:rPr lang="en-US" dirty="0"/>
              <a:t>.</a:t>
            </a:r>
          </a:p>
          <a:p>
            <a:r>
              <a:rPr lang="en-US" dirty="0"/>
              <a:t>To create a new workspace and initial starter app</a:t>
            </a:r>
            <a:r>
              <a:rPr lang="en-US" dirty="0" smtClean="0"/>
              <a:t>:</a:t>
            </a:r>
            <a:r>
              <a:rPr lang="en-US" dirty="0"/>
              <a:t/>
            </a:r>
            <a:br>
              <a:rPr lang="en-US" dirty="0"/>
            </a:br>
            <a:r>
              <a:rPr lang="en-US" sz="2200" dirty="0">
                <a:solidFill>
                  <a:srgbClr val="444444"/>
                </a:solidFill>
                <a:latin typeface="Roboto"/>
              </a:rPr>
              <a:t>Run the CLI command </a:t>
            </a:r>
            <a:r>
              <a:rPr lang="en-US" sz="2200" dirty="0" err="1">
                <a:solidFill>
                  <a:srgbClr val="444444"/>
                </a:solidFill>
                <a:latin typeface="Roboto Mono"/>
              </a:rPr>
              <a:t>ng</a:t>
            </a:r>
            <a:r>
              <a:rPr lang="en-US" sz="2200" dirty="0">
                <a:solidFill>
                  <a:srgbClr val="444444"/>
                </a:solidFill>
                <a:latin typeface="Roboto Mono"/>
              </a:rPr>
              <a:t> new</a:t>
            </a:r>
            <a:r>
              <a:rPr lang="en-US" sz="2200" dirty="0">
                <a:solidFill>
                  <a:srgbClr val="444444"/>
                </a:solidFill>
                <a:latin typeface="Roboto"/>
              </a:rPr>
              <a:t> and provide the name </a:t>
            </a:r>
            <a:r>
              <a:rPr lang="en-US" sz="2200" dirty="0">
                <a:solidFill>
                  <a:srgbClr val="444444"/>
                </a:solidFill>
                <a:latin typeface="Roboto Mono"/>
              </a:rPr>
              <a:t>my-app</a:t>
            </a:r>
            <a:r>
              <a:rPr lang="en-US" sz="2200" dirty="0">
                <a:solidFill>
                  <a:srgbClr val="444444"/>
                </a:solidFill>
                <a:latin typeface="Roboto"/>
              </a:rPr>
              <a:t>, as shown here:</a:t>
            </a:r>
            <a:r>
              <a:rPr lang="en-US" sz="2200" dirty="0"/>
              <a:t> </a:t>
            </a:r>
            <a:r>
              <a:rPr lang="en-US" sz="2400" b="1" dirty="0" err="1">
                <a:solidFill>
                  <a:srgbClr val="FF0000"/>
                </a:solidFill>
              </a:rPr>
              <a:t>ng</a:t>
            </a:r>
            <a:r>
              <a:rPr lang="en-US" sz="2400" b="1" dirty="0">
                <a:solidFill>
                  <a:srgbClr val="FF0000"/>
                </a:solidFill>
              </a:rPr>
              <a:t> new my-app</a:t>
            </a:r>
            <a:endParaRPr lang="en-US" sz="2200" b="1" dirty="0" smtClean="0">
              <a:solidFill>
                <a:srgbClr val="FF0000"/>
              </a:solidFill>
            </a:endParaRPr>
          </a:p>
          <a:p>
            <a:endParaRPr lang="en-US" sz="2200" dirty="0">
              <a:latin typeface="Arial" panose="020B0604020202020204" pitchFamily="34" charset="0"/>
            </a:endParaRPr>
          </a:p>
          <a:p>
            <a:pPr marL="0" indent="0">
              <a:buNone/>
            </a:pPr>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35076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 The </a:t>
            </a:r>
            <a:r>
              <a:rPr lang="en-US" b="1" dirty="0" err="1" smtClean="0"/>
              <a:t>ng</a:t>
            </a:r>
            <a:r>
              <a:rPr lang="en-US" b="1" dirty="0" smtClean="0"/>
              <a:t> new </a:t>
            </a:r>
            <a:r>
              <a:rPr lang="en-US" dirty="0" smtClean="0"/>
              <a:t>command </a:t>
            </a:r>
            <a:r>
              <a:rPr lang="en-US" dirty="0"/>
              <a:t>prompts you for information about features to include in the initial app. Accept the defaults </a:t>
            </a:r>
            <a:r>
              <a:rPr lang="en-US" dirty="0" smtClean="0"/>
              <a:t>by </a:t>
            </a:r>
            <a:r>
              <a:rPr lang="en-US" dirty="0"/>
              <a:t>pressing the Enter or Return key</a:t>
            </a:r>
            <a:r>
              <a:rPr lang="en-US" dirty="0" smtClean="0"/>
              <a:t>.</a:t>
            </a:r>
          </a:p>
          <a:p>
            <a:r>
              <a:rPr lang="en-US" dirty="0"/>
              <a:t>The Angular CLI installs the necessary Angular </a:t>
            </a:r>
            <a:r>
              <a:rPr lang="en-US" dirty="0" err="1"/>
              <a:t>npm</a:t>
            </a:r>
            <a:r>
              <a:rPr lang="en-US" dirty="0"/>
              <a:t> packages and other dependencies. This can take a few minutes.</a:t>
            </a:r>
          </a:p>
          <a:p>
            <a:r>
              <a:rPr lang="en-US" dirty="0"/>
              <a:t>The CLI creates a new workspace and a simple Welcome app, ready to run.</a:t>
            </a:r>
          </a:p>
          <a:p>
            <a:endParaRPr lang="en-US" dirty="0"/>
          </a:p>
        </p:txBody>
      </p:sp>
    </p:spTree>
    <p:extLst>
      <p:ext uri="{BB962C8B-B14F-4D97-AF65-F5344CB8AC3E}">
        <p14:creationId xmlns:p14="http://schemas.microsoft.com/office/powerpoint/2010/main" val="920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0" indent="0">
              <a:buNone/>
            </a:pPr>
            <a:r>
              <a:rPr lang="en-US" dirty="0" smtClean="0"/>
              <a:t> </a:t>
            </a:r>
            <a:r>
              <a:rPr lang="en-US" b="1" dirty="0" smtClean="0"/>
              <a:t>Run </a:t>
            </a:r>
            <a:r>
              <a:rPr lang="en-US" b="1" dirty="0"/>
              <a:t>the </a:t>
            </a:r>
            <a:r>
              <a:rPr lang="en-US" b="1" dirty="0" smtClean="0"/>
              <a:t>application:</a:t>
            </a:r>
          </a:p>
          <a:p>
            <a:r>
              <a:rPr lang="en-US" dirty="0"/>
              <a:t>The Angular CLI includes a server, so that you can build and serve your app locally.</a:t>
            </a:r>
          </a:p>
          <a:p>
            <a:r>
              <a:rPr lang="en-US" dirty="0"/>
              <a:t>Navigate to the workspace folder, such </a:t>
            </a:r>
            <a:r>
              <a:rPr lang="en-US" dirty="0" smtClean="0"/>
              <a:t>as </a:t>
            </a:r>
            <a:r>
              <a:rPr lang="en-US" b="1" dirty="0" smtClean="0"/>
              <a:t>my-app</a:t>
            </a:r>
          </a:p>
          <a:p>
            <a:pPr marL="0" indent="0">
              <a:buNone/>
            </a:pPr>
            <a:r>
              <a:rPr lang="en-US" dirty="0" smtClean="0"/>
              <a:t>   Run </a:t>
            </a:r>
            <a:r>
              <a:rPr lang="en-US" dirty="0"/>
              <a:t>the following command:</a:t>
            </a:r>
          </a:p>
          <a:p>
            <a:pPr marL="0" indent="0">
              <a:buNone/>
            </a:pPr>
            <a:r>
              <a:rPr lang="en-US" b="1" dirty="0" smtClean="0"/>
              <a:t>   </a:t>
            </a:r>
            <a:r>
              <a:rPr lang="en-US" b="1" dirty="0" smtClean="0">
                <a:solidFill>
                  <a:srgbClr val="FF0000"/>
                </a:solidFill>
              </a:rPr>
              <a:t>cd my-app</a:t>
            </a:r>
          </a:p>
          <a:p>
            <a:pPr marL="0" indent="0">
              <a:buNone/>
            </a:pPr>
            <a:r>
              <a:rPr lang="en-US" b="1" dirty="0" smtClean="0">
                <a:solidFill>
                  <a:srgbClr val="FF0000"/>
                </a:solidFill>
              </a:rPr>
              <a:t>   </a:t>
            </a:r>
            <a:r>
              <a:rPr lang="en-US" b="1" dirty="0" err="1">
                <a:solidFill>
                  <a:srgbClr val="FF0000"/>
                </a:solidFill>
              </a:rPr>
              <a:t>ng</a:t>
            </a:r>
            <a:r>
              <a:rPr lang="en-US" b="1" dirty="0">
                <a:solidFill>
                  <a:srgbClr val="FF0000"/>
                </a:solidFill>
              </a:rPr>
              <a:t> serve </a:t>
            </a:r>
            <a:r>
              <a:rPr lang="en-US" b="1" dirty="0" smtClean="0">
                <a:solidFill>
                  <a:srgbClr val="FF0000"/>
                </a:solidFill>
              </a:rPr>
              <a:t>--open</a:t>
            </a:r>
          </a:p>
          <a:p>
            <a:pPr marL="0" indent="0">
              <a:buNone/>
            </a:pPr>
            <a:r>
              <a:rPr lang="en-US" dirty="0" smtClean="0"/>
              <a:t>The </a:t>
            </a:r>
            <a:r>
              <a:rPr lang="en-US" b="1" dirty="0" err="1" smtClean="0"/>
              <a:t>ng</a:t>
            </a:r>
            <a:r>
              <a:rPr lang="en-US" b="1" dirty="0" smtClean="0"/>
              <a:t> serve </a:t>
            </a:r>
            <a:r>
              <a:rPr lang="en-US" dirty="0" smtClean="0"/>
              <a:t>command </a:t>
            </a:r>
            <a:r>
              <a:rPr lang="en-US" dirty="0"/>
              <a:t>launches the server, watches your files, and rebuilds the app as you make changes to those </a:t>
            </a:r>
            <a:r>
              <a:rPr lang="en-US" dirty="0" smtClean="0"/>
              <a:t>files.</a:t>
            </a:r>
          </a:p>
          <a:p>
            <a:pPr marL="0" indent="0">
              <a:buNone/>
            </a:pPr>
            <a:r>
              <a:rPr lang="en-US" b="1" dirty="0" smtClean="0"/>
              <a:t>The –open or –o </a:t>
            </a:r>
            <a:r>
              <a:rPr lang="en-US" dirty="0"/>
              <a:t>option automatically opens your browser </a:t>
            </a:r>
            <a:r>
              <a:rPr lang="en-US" dirty="0" smtClean="0"/>
              <a:t>to </a:t>
            </a:r>
            <a:r>
              <a:rPr lang="en-US" b="1" dirty="0">
                <a:solidFill>
                  <a:srgbClr val="FF0000"/>
                </a:solidFill>
              </a:rPr>
              <a:t>http://localhost:4200/</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4035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4950</TotalTime>
  <Words>4038</Words>
  <Application>Microsoft Office PowerPoint</Application>
  <PresentationFormat>On-screen Show (4:3)</PresentationFormat>
  <Paragraphs>369</Paragraphs>
  <Slides>41</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41</vt:i4>
      </vt:variant>
    </vt:vector>
  </HeadingPairs>
  <TitlesOfParts>
    <vt:vector size="58" baseType="lpstr">
      <vt:lpstr>-apple-system</vt:lpstr>
      <vt:lpstr>Arial</vt:lpstr>
      <vt:lpstr>Calibri</vt:lpstr>
      <vt:lpstr>Consolas</vt:lpstr>
      <vt:lpstr>Constantia</vt:lpstr>
      <vt:lpstr>Monaco</vt:lpstr>
      <vt:lpstr>Open Sans</vt:lpstr>
      <vt:lpstr>Roboto</vt:lpstr>
      <vt:lpstr>Roboto Mono</vt:lpstr>
      <vt:lpstr>SFMono-Regular</vt:lpstr>
      <vt:lpstr>Times New Roman</vt:lpstr>
      <vt:lpstr>Times New Roman</vt:lpstr>
      <vt:lpstr>Verdana</vt:lpstr>
      <vt:lpstr>Verdana</vt:lpstr>
      <vt:lpstr>Wingdings</vt:lpstr>
      <vt:lpstr>Wingdings 2</vt:lpstr>
      <vt:lpstr>Flow</vt:lpstr>
      <vt:lpstr> FULL STACK WEB DEVELOPMENT UNIT – 4 APP  Development Using Angular  </vt:lpstr>
      <vt:lpstr>Angular</vt:lpstr>
      <vt:lpstr>PowerPoint Presentation</vt:lpstr>
      <vt:lpstr>PowerPoint Presentation</vt:lpstr>
      <vt:lpstr>PowerPoint Presentation</vt:lpstr>
      <vt:lpstr>Difference between AngularJS and Angular </vt:lpstr>
      <vt:lpstr>Setting up the local environment and workspace</vt:lpstr>
      <vt:lpstr>PowerPoint Presentation</vt:lpstr>
      <vt:lpstr>PowerPoint Presentation</vt:lpstr>
      <vt:lpstr>PowerPoint Presentation</vt:lpstr>
      <vt:lpstr>Components </vt:lpstr>
      <vt:lpstr>PowerPoint Presentation</vt:lpstr>
      <vt:lpstr>Creating component with CLI </vt:lpstr>
      <vt:lpstr>Events and Binding with ngModel</vt:lpstr>
      <vt:lpstr>One-way Data Binding </vt:lpstr>
      <vt:lpstr>Interpolation Binding </vt:lpstr>
      <vt:lpstr>PowerPoint Presentation</vt:lpstr>
      <vt:lpstr>Property Binding</vt:lpstr>
      <vt:lpstr>           What is the difference between interpolation and property binding? </vt:lpstr>
      <vt:lpstr>Event Binding </vt:lpstr>
      <vt:lpstr>PowerPoint Presentation</vt:lpstr>
      <vt:lpstr>PowerPoint Presentation</vt:lpstr>
      <vt:lpstr>PowerPoint Presentation</vt:lpstr>
      <vt:lpstr>PowerPoint Presentation</vt:lpstr>
      <vt:lpstr>PowerPoint Presentation</vt:lpstr>
      <vt:lpstr>Style Binding</vt:lpstr>
      <vt:lpstr>PowerPoint Presentation</vt:lpstr>
      <vt:lpstr>Class Binding </vt:lpstr>
      <vt:lpstr>PowerPoint Presentation</vt:lpstr>
      <vt:lpstr>Two-way Binding </vt:lpstr>
      <vt:lpstr>PowerPoint Presentation</vt:lpstr>
      <vt:lpstr>PowerPoint Presentation</vt:lpstr>
      <vt:lpstr>PowerPoint Presentation</vt:lpstr>
      <vt:lpstr>What is ngModel </vt:lpstr>
      <vt:lpstr>ngModel Example or Twoway binding with using ngModel </vt:lpstr>
      <vt:lpstr>Fetch Data From A Service</vt:lpstr>
      <vt:lpstr>PowerPoint Presentation</vt:lpstr>
      <vt:lpstr>Submit Data To Service</vt:lpstr>
      <vt:lpstr>Http Module &amp; Observables</vt:lpstr>
      <vt:lpstr>PowerPoint Presentation</vt:lpstr>
      <vt:lpstr>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DELL</cp:lastModifiedBy>
  <cp:revision>951</cp:revision>
  <dcterms:created xsi:type="dcterms:W3CDTF">2021-04-01T04:31:13Z</dcterms:created>
  <dcterms:modified xsi:type="dcterms:W3CDTF">2022-05-23T09:03:09Z</dcterms:modified>
</cp:coreProperties>
</file>