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Express</a:t>
            </a:r>
            <a:br>
              <a:rPr lang="en-US" dirty="0" smtClean="0"/>
            </a:br>
            <a:r>
              <a:rPr lang="en-US" dirty="0" smtClean="0"/>
              <a:t>Fast, </a:t>
            </a:r>
            <a:r>
              <a:rPr lang="en-US" dirty="0" err="1" smtClean="0"/>
              <a:t>unopinionated</a:t>
            </a:r>
            <a:r>
              <a:rPr lang="en-US" dirty="0" smtClean="0"/>
              <a:t>, minimalist web framework for Node.js</a:t>
            </a:r>
            <a:endParaRPr lang="en-US" dirty="0"/>
          </a:p>
        </p:txBody>
      </p:sp>
      <p:sp>
        <p:nvSpPr>
          <p:cNvPr id="3" name="Subtitle 2"/>
          <p:cNvSpPr>
            <a:spLocks noGrp="1"/>
          </p:cNvSpPr>
          <p:nvPr>
            <p:ph type="subTitle" idx="1"/>
          </p:nvPr>
        </p:nvSpPr>
        <p:spPr/>
        <p:txBody>
          <a:bodyPr/>
          <a:lstStyle/>
          <a:p>
            <a:r>
              <a:rPr lang="en-US" dirty="0" smtClean="0"/>
              <a:t>$ </a:t>
            </a:r>
            <a:r>
              <a:rPr lang="en-US" dirty="0" err="1" smtClean="0"/>
              <a:t>npm</a:t>
            </a:r>
            <a:r>
              <a:rPr lang="en-US" dirty="0" smtClean="0"/>
              <a:t> install express --save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Respond to POST request on the root route (/), the application’s home page:</a:t>
            </a:r>
          </a:p>
          <a:p>
            <a:pPr>
              <a:buNone/>
            </a:pPr>
            <a:r>
              <a:rPr lang="en-US" dirty="0" smtClean="0"/>
              <a:t>app.post('/', function (</a:t>
            </a:r>
            <a:r>
              <a:rPr lang="en-US" dirty="0" err="1" smtClean="0"/>
              <a:t>req</a:t>
            </a:r>
            <a:r>
              <a:rPr lang="en-US" dirty="0" smtClean="0"/>
              <a:t>, res)</a:t>
            </a:r>
          </a:p>
          <a:p>
            <a:pPr>
              <a:buNone/>
            </a:pPr>
            <a:r>
              <a:rPr lang="en-US" dirty="0" smtClean="0"/>
              <a:t> {</a:t>
            </a:r>
          </a:p>
          <a:p>
            <a:pPr>
              <a:buNone/>
            </a:pPr>
            <a:r>
              <a:rPr lang="en-US" dirty="0" smtClean="0"/>
              <a:t> </a:t>
            </a:r>
            <a:r>
              <a:rPr lang="en-US" dirty="0" err="1" smtClean="0"/>
              <a:t>res.send</a:t>
            </a:r>
            <a:r>
              <a:rPr lang="en-US" dirty="0" smtClean="0"/>
              <a:t>('Got a POST request')</a:t>
            </a:r>
          </a:p>
          <a:p>
            <a:pPr>
              <a:buNone/>
            </a:pPr>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Respond to a PUT request to the /user route:</a:t>
            </a:r>
          </a:p>
          <a:p>
            <a:pPr>
              <a:buNone/>
            </a:pPr>
            <a:r>
              <a:rPr lang="en-US" dirty="0" err="1" smtClean="0"/>
              <a:t>app.put</a:t>
            </a:r>
            <a:r>
              <a:rPr lang="en-US" dirty="0" smtClean="0"/>
              <a:t>('/user', function (</a:t>
            </a:r>
            <a:r>
              <a:rPr lang="en-US" dirty="0" err="1" smtClean="0"/>
              <a:t>req</a:t>
            </a:r>
            <a:r>
              <a:rPr lang="en-US" dirty="0" smtClean="0"/>
              <a:t>, res)</a:t>
            </a:r>
          </a:p>
          <a:p>
            <a:pPr>
              <a:buNone/>
            </a:pPr>
            <a:r>
              <a:rPr lang="en-US" dirty="0" smtClean="0"/>
              <a:t> {</a:t>
            </a:r>
          </a:p>
          <a:p>
            <a:pPr>
              <a:buNone/>
            </a:pPr>
            <a:r>
              <a:rPr lang="en-US" dirty="0" smtClean="0"/>
              <a:t> </a:t>
            </a:r>
            <a:r>
              <a:rPr lang="en-US" dirty="0" err="1" smtClean="0"/>
              <a:t>res.send</a:t>
            </a:r>
            <a:r>
              <a:rPr lang="en-US" dirty="0" smtClean="0"/>
              <a:t>('Got a PUT request at /user')</a:t>
            </a:r>
          </a:p>
          <a:p>
            <a:pPr>
              <a:buNone/>
            </a:pP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Express.js Template Engine</a:t>
            </a:r>
            <a:endParaRPr lang="en-US" dirty="0"/>
          </a:p>
        </p:txBody>
      </p:sp>
      <p:sp>
        <p:nvSpPr>
          <p:cNvPr id="3" name="Content Placeholder 2"/>
          <p:cNvSpPr>
            <a:spLocks noGrp="1"/>
          </p:cNvSpPr>
          <p:nvPr>
            <p:ph idx="1"/>
          </p:nvPr>
        </p:nvSpPr>
        <p:spPr/>
        <p:txBody>
          <a:bodyPr/>
          <a:lstStyle/>
          <a:p>
            <a:r>
              <a:rPr lang="en-US" dirty="0" smtClean="0"/>
              <a:t>A template engine facilitates you to use static template files in your applications. At runtime, it replaces variables in a template file with actual values, and transforms the template into an HTML file sent to the client. So this approach is preferred to design HTML pages easily.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sz="1600" dirty="0" smtClean="0"/>
              <a:t>Pug (formerly known as jade)</a:t>
            </a:r>
          </a:p>
          <a:p>
            <a:r>
              <a:rPr lang="en-US" sz="1600" dirty="0" smtClean="0"/>
              <a:t>mustache</a:t>
            </a:r>
          </a:p>
          <a:p>
            <a:r>
              <a:rPr lang="en-US" sz="1600" dirty="0" smtClean="0"/>
              <a:t>dust</a:t>
            </a:r>
          </a:p>
          <a:p>
            <a:r>
              <a:rPr lang="en-US" sz="1600" dirty="0" err="1" smtClean="0"/>
              <a:t>atpl</a:t>
            </a:r>
            <a:endParaRPr lang="en-US" sz="1600" dirty="0" smtClean="0"/>
          </a:p>
          <a:p>
            <a:r>
              <a:rPr lang="en-US" sz="1600" dirty="0" smtClean="0"/>
              <a:t>eco</a:t>
            </a:r>
          </a:p>
          <a:p>
            <a:r>
              <a:rPr lang="en-US" sz="1600" dirty="0" err="1" smtClean="0"/>
              <a:t>ect</a:t>
            </a:r>
            <a:endParaRPr lang="en-US" sz="1600" dirty="0" smtClean="0"/>
          </a:p>
          <a:p>
            <a:r>
              <a:rPr lang="en-US" sz="1600" dirty="0" err="1" smtClean="0"/>
              <a:t>ejs</a:t>
            </a:r>
            <a:endParaRPr lang="en-US" sz="1600" dirty="0" smtClean="0"/>
          </a:p>
          <a:p>
            <a:r>
              <a:rPr lang="en-US" sz="1600" dirty="0" err="1" smtClean="0"/>
              <a:t>haml</a:t>
            </a:r>
            <a:endParaRPr lang="en-US" sz="1600" dirty="0" smtClean="0"/>
          </a:p>
          <a:p>
            <a:r>
              <a:rPr lang="en-US" sz="1600" dirty="0" err="1" smtClean="0"/>
              <a:t>haml</a:t>
            </a:r>
            <a:r>
              <a:rPr lang="en-US" sz="1600" dirty="0" smtClean="0"/>
              <a:t>-coffee</a:t>
            </a:r>
          </a:p>
          <a:p>
            <a:r>
              <a:rPr lang="en-US" sz="1600" dirty="0" smtClean="0"/>
              <a:t>handlebars</a:t>
            </a:r>
          </a:p>
          <a:p>
            <a:r>
              <a:rPr lang="en-US" sz="1600" dirty="0" err="1" smtClean="0"/>
              <a:t>hogan</a:t>
            </a:r>
            <a:endParaRPr lang="en-US" sz="1600" dirty="0" smtClean="0"/>
          </a:p>
          <a:p>
            <a:r>
              <a:rPr lang="en-US" sz="1600" dirty="0" smtClean="0"/>
              <a:t>jazz</a:t>
            </a:r>
          </a:p>
          <a:p>
            <a:r>
              <a:rPr lang="en-US" sz="1600" dirty="0" err="1" smtClean="0"/>
              <a:t>jqtpl</a:t>
            </a:r>
            <a:endParaRPr lang="en-US" sz="1600" dirty="0" smtClean="0"/>
          </a:p>
          <a:p>
            <a:r>
              <a:rPr lang="en-US" sz="1600" dirty="0" smtClean="0"/>
              <a:t>JUST</a:t>
            </a:r>
          </a:p>
          <a:p>
            <a:r>
              <a:rPr lang="en-US" sz="1600" dirty="0" smtClean="0"/>
              <a:t>liquor</a:t>
            </a:r>
          </a:p>
          <a:p>
            <a:r>
              <a:rPr lang="en-US" sz="1600" dirty="0" smtClean="0"/>
              <a:t>QEJS</a:t>
            </a:r>
          </a:p>
          <a:p>
            <a:r>
              <a:rPr lang="en-US" sz="1600" dirty="0" smtClean="0"/>
              <a:t>swig</a:t>
            </a:r>
          </a:p>
          <a:p>
            <a:r>
              <a:rPr lang="en-US" sz="1600" dirty="0" err="1" smtClean="0"/>
              <a:t>templayed</a:t>
            </a:r>
            <a:endParaRPr lang="en-US" sz="1600" dirty="0" smtClean="0"/>
          </a:p>
          <a:p>
            <a:r>
              <a:rPr lang="en-US" sz="1600" dirty="0" smtClean="0"/>
              <a:t>toffee</a:t>
            </a:r>
          </a:p>
          <a:p>
            <a:r>
              <a:rPr lang="en-US" sz="1600" dirty="0" smtClean="0"/>
              <a:t>underscore</a:t>
            </a:r>
          </a:p>
          <a:p>
            <a:r>
              <a:rPr lang="en-US" sz="1600" dirty="0" smtClean="0"/>
              <a:t>walrus</a:t>
            </a:r>
          </a:p>
          <a:p>
            <a:r>
              <a:rPr lang="en-US" sz="1600" dirty="0" smtClean="0"/>
              <a:t>whiskers</a:t>
            </a:r>
          </a:p>
          <a:p>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template engines with Express</a:t>
            </a:r>
            <a:endParaRPr lang="en-US" dirty="0"/>
          </a:p>
        </p:txBody>
      </p:sp>
      <p:sp>
        <p:nvSpPr>
          <p:cNvPr id="3" name="Content Placeholder 2"/>
          <p:cNvSpPr>
            <a:spLocks noGrp="1"/>
          </p:cNvSpPr>
          <p:nvPr>
            <p:ph idx="1"/>
          </p:nvPr>
        </p:nvSpPr>
        <p:spPr/>
        <p:txBody>
          <a:bodyPr/>
          <a:lstStyle/>
          <a:p>
            <a:r>
              <a:rPr lang="en-US" dirty="0" smtClean="0"/>
              <a:t>Template engine makes you able to use static template files in your application. To render template files you have to set the following application setting properties: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Views:</a:t>
            </a:r>
            <a:r>
              <a:rPr lang="en-US" dirty="0" smtClean="0"/>
              <a:t> It specifies a directory where the template files are located.</a:t>
            </a:r>
          </a:p>
          <a:p>
            <a:r>
              <a:rPr lang="en-US" b="1" dirty="0" smtClean="0"/>
              <a:t>For example:</a:t>
            </a:r>
            <a:r>
              <a:rPr lang="en-US" dirty="0" smtClean="0"/>
              <a:t> </a:t>
            </a:r>
            <a:r>
              <a:rPr lang="en-US" dirty="0" err="1" smtClean="0"/>
              <a:t>app.set</a:t>
            </a:r>
            <a:r>
              <a:rPr lang="en-US" dirty="0" smtClean="0"/>
              <a:t>('views', './views').</a:t>
            </a:r>
          </a:p>
          <a:p>
            <a:r>
              <a:rPr lang="en-US" b="1" dirty="0" smtClean="0"/>
              <a:t>view engine:</a:t>
            </a:r>
            <a:r>
              <a:rPr lang="en-US" dirty="0" smtClean="0"/>
              <a:t> It specifies the template engine that you use. For example, to use the Pug template engine: </a:t>
            </a:r>
            <a:r>
              <a:rPr lang="en-US" dirty="0" err="1" smtClean="0"/>
              <a:t>app.set</a:t>
            </a:r>
            <a:r>
              <a:rPr lang="en-US" dirty="0" smtClean="0"/>
              <a:t>('view engine', 'pug').</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Pug Template Engine</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Let's learn how to use pug template engine in Node.js application using Express.js. Pug is a template engine for Node.js. Pug uses whitespaces and indentation as the part of the syntax. Its syntax is </a:t>
            </a:r>
            <a:r>
              <a:rPr lang="en-US" dirty="0" err="1" smtClean="0"/>
              <a:t>aesy</a:t>
            </a:r>
            <a:r>
              <a:rPr lang="en-US" dirty="0" smtClean="0"/>
              <a:t> to learn.</a:t>
            </a:r>
          </a:p>
          <a:p>
            <a:r>
              <a:rPr lang="en-US" dirty="0" smtClean="0">
                <a:solidFill>
                  <a:srgbClr val="FF0000"/>
                </a:solidFill>
              </a:rPr>
              <a:t>Install pug</a:t>
            </a:r>
          </a:p>
          <a:p>
            <a:r>
              <a:rPr lang="en-US" dirty="0" smtClean="0"/>
              <a:t>Execute the following command to install pug template engine:</a:t>
            </a:r>
          </a:p>
          <a:p>
            <a:r>
              <a:rPr lang="en-US" dirty="0" err="1" smtClean="0">
                <a:solidFill>
                  <a:srgbClr val="FF0000"/>
                </a:solidFill>
              </a:rPr>
              <a:t>npm</a:t>
            </a:r>
            <a:r>
              <a:rPr lang="en-US" dirty="0" smtClean="0">
                <a:solidFill>
                  <a:srgbClr val="FF0000"/>
                </a:solidFill>
              </a:rPr>
              <a:t> install pug --save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Pug template must be written inside .pug file and all .pug files must be put inside views folder in the root folder of Node.js application.</a:t>
            </a:r>
          </a:p>
          <a:p>
            <a:r>
              <a:rPr lang="en-US" b="1" dirty="0" smtClean="0"/>
              <a:t>Note:</a:t>
            </a:r>
            <a:r>
              <a:rPr lang="en-US" dirty="0" smtClean="0"/>
              <a:t> By default Express.js searches all the views in the views folder under the root folder. you can also set to another folder using views property in express. For example: </a:t>
            </a:r>
            <a:r>
              <a:rPr lang="en-US" dirty="0" err="1" smtClean="0"/>
              <a:t>app.set</a:t>
            </a:r>
            <a:r>
              <a:rPr lang="en-US" dirty="0" smtClean="0"/>
              <a:t>('</a:t>
            </a:r>
            <a:r>
              <a:rPr lang="en-US" dirty="0" err="1" smtClean="0"/>
              <a:t>views','MyViews</a:t>
            </a:r>
            <a:r>
              <a:rPr lang="en-US" dirty="0" smtClean="0"/>
              <a:t>').</a:t>
            </a:r>
          </a:p>
          <a:p>
            <a:r>
              <a:rPr lang="en-US" dirty="0" smtClean="0"/>
              <a:t>The pug template engine takes the input in a simple way and produces the output in HTML. See how it renders HTML:</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index.pug</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dirty="0" err="1" smtClean="0"/>
              <a:t>doctype</a:t>
            </a:r>
            <a:r>
              <a:rPr lang="en-US" dirty="0" smtClean="0"/>
              <a:t> html  </a:t>
            </a:r>
          </a:p>
          <a:p>
            <a:pPr>
              <a:buNone/>
            </a:pPr>
            <a:r>
              <a:rPr lang="en-US" dirty="0" smtClean="0"/>
              <a:t>html  </a:t>
            </a:r>
          </a:p>
          <a:p>
            <a:pPr>
              <a:buNone/>
            </a:pPr>
            <a:r>
              <a:rPr lang="en-US" dirty="0" smtClean="0"/>
              <a:t>    head  </a:t>
            </a:r>
          </a:p>
          <a:p>
            <a:pPr>
              <a:buNone/>
            </a:pPr>
            <a:r>
              <a:rPr lang="en-US" dirty="0" smtClean="0"/>
              <a:t>        title A simple pug example  </a:t>
            </a:r>
          </a:p>
          <a:p>
            <a:pPr>
              <a:buNone/>
            </a:pPr>
            <a:r>
              <a:rPr lang="en-US" dirty="0" smtClean="0"/>
              <a:t>    body  </a:t>
            </a:r>
          </a:p>
          <a:p>
            <a:pPr>
              <a:buNone/>
            </a:pPr>
            <a:r>
              <a:rPr lang="en-US" dirty="0" smtClean="0"/>
              <a:t>        </a:t>
            </a:r>
            <a:r>
              <a:rPr lang="en-US" sz="2800" dirty="0" smtClean="0"/>
              <a:t>h1 This page is produced by pug template engine  </a:t>
            </a:r>
            <a:endParaRPr lang="en-US" dirty="0" smtClean="0"/>
          </a:p>
          <a:p>
            <a:pPr>
              <a:buNone/>
            </a:pPr>
            <a:r>
              <a:rPr lang="en-US" dirty="0" smtClean="0"/>
              <a:t>        </a:t>
            </a:r>
            <a:r>
              <a:rPr lang="en-US" sz="2800" dirty="0" smtClean="0"/>
              <a:t>p some paragraph here.. </a:t>
            </a:r>
            <a:r>
              <a:rPr lang="en-US" dirty="0" smtClean="0"/>
              <a:t>  </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server.js</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const express = require('express')</a:t>
            </a:r>
          </a:p>
          <a:p>
            <a:pPr>
              <a:buNone/>
            </a:pPr>
            <a:r>
              <a:rPr lang="en-US" dirty="0" smtClean="0"/>
              <a:t>const app = express()</a:t>
            </a:r>
          </a:p>
          <a:p>
            <a:pPr>
              <a:buNone/>
            </a:pPr>
            <a:endParaRPr lang="en-US" dirty="0" smtClean="0"/>
          </a:p>
          <a:p>
            <a:pPr>
              <a:buNone/>
            </a:pPr>
            <a:r>
              <a:rPr lang="en-US" dirty="0" err="1" smtClean="0">
                <a:solidFill>
                  <a:srgbClr val="FF0000"/>
                </a:solidFill>
              </a:rPr>
              <a:t>app.set</a:t>
            </a:r>
            <a:r>
              <a:rPr lang="en-US" dirty="0" smtClean="0">
                <a:solidFill>
                  <a:srgbClr val="FF0000"/>
                </a:solidFill>
              </a:rPr>
              <a:t>("view </a:t>
            </a:r>
            <a:r>
              <a:rPr lang="en-US" dirty="0" err="1" smtClean="0">
                <a:solidFill>
                  <a:srgbClr val="FF0000"/>
                </a:solidFill>
              </a:rPr>
              <a:t>engine","pug</a:t>
            </a:r>
            <a:r>
              <a:rPr lang="en-US" dirty="0" smtClean="0">
                <a:solidFill>
                  <a:srgbClr val="FF0000"/>
                </a:solidFill>
              </a:rPr>
              <a:t>")</a:t>
            </a:r>
          </a:p>
          <a:p>
            <a:pPr>
              <a:buNone/>
            </a:pPr>
            <a:r>
              <a:rPr lang="en-US" dirty="0" err="1" smtClean="0">
                <a:solidFill>
                  <a:srgbClr val="FF0000"/>
                </a:solidFill>
              </a:rPr>
              <a:t>app.set</a:t>
            </a:r>
            <a:r>
              <a:rPr lang="en-US" dirty="0" smtClean="0">
                <a:solidFill>
                  <a:srgbClr val="FF0000"/>
                </a:solidFill>
              </a:rPr>
              <a:t>('views','./views')</a:t>
            </a:r>
          </a:p>
          <a:p>
            <a:pPr>
              <a:buNone/>
            </a:pPr>
            <a:endParaRPr lang="en-US" dirty="0" smtClean="0"/>
          </a:p>
          <a:p>
            <a:pPr>
              <a:buNone/>
            </a:pPr>
            <a:r>
              <a:rPr lang="en-US" dirty="0" smtClean="0"/>
              <a:t>const port = 3001</a:t>
            </a:r>
            <a:br>
              <a:rPr lang="en-US" dirty="0" smtClean="0"/>
            </a:br>
            <a:r>
              <a:rPr lang="en-US" dirty="0" smtClean="0"/>
              <a:t/>
            </a:r>
            <a:br>
              <a:rPr lang="en-US" dirty="0" smtClean="0"/>
            </a:br>
            <a:r>
              <a:rPr lang="en-US" dirty="0" err="1" smtClean="0"/>
              <a:t>app.get</a:t>
            </a:r>
            <a:r>
              <a:rPr lang="en-US" dirty="0" smtClean="0"/>
              <a:t>('/', (</a:t>
            </a:r>
            <a:r>
              <a:rPr lang="en-US" dirty="0" err="1" smtClean="0"/>
              <a:t>req</a:t>
            </a:r>
            <a:r>
              <a:rPr lang="en-US" dirty="0" smtClean="0"/>
              <a:t>, res) =&gt; {</a:t>
            </a:r>
            <a:r>
              <a:rPr lang="en-US" dirty="0" err="1" smtClean="0"/>
              <a:t>res.render</a:t>
            </a:r>
            <a:r>
              <a:rPr lang="en-US" dirty="0" smtClean="0"/>
              <a:t>('index');})</a:t>
            </a:r>
          </a:p>
          <a:p>
            <a:pPr>
              <a:buNone/>
            </a:pPr>
            <a:r>
              <a:rPr lang="en-US" dirty="0" smtClean="0"/>
              <a:t/>
            </a:r>
            <a:br>
              <a:rPr lang="en-US" dirty="0" smtClean="0"/>
            </a:br>
            <a:r>
              <a:rPr lang="en-US" dirty="0" err="1" smtClean="0"/>
              <a:t>app.listen</a:t>
            </a:r>
            <a:r>
              <a:rPr lang="en-US" dirty="0" smtClean="0"/>
              <a:t>(port, () =&gt; {</a:t>
            </a:r>
          </a:p>
          <a:p>
            <a:pPr>
              <a:buNone/>
            </a:pPr>
            <a:r>
              <a:rPr lang="en-US" dirty="0" smtClean="0"/>
              <a:t>  console.log(`Example app listening at http://localhost:${port}`)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Installing</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Assuming you’ve already installed </a:t>
            </a:r>
            <a:r>
              <a:rPr lang="en-US" dirty="0" smtClean="0">
                <a:hlinkClick r:id="rId2"/>
              </a:rPr>
              <a:t>Node.js</a:t>
            </a:r>
            <a:r>
              <a:rPr lang="en-US" dirty="0" smtClean="0"/>
              <a:t>, create a directory to hold your application, and make that your working directory.</a:t>
            </a:r>
          </a:p>
          <a:p>
            <a:r>
              <a:rPr lang="en-US" dirty="0" smtClean="0"/>
              <a:t>$ </a:t>
            </a:r>
            <a:r>
              <a:rPr lang="en-US" dirty="0" err="1" smtClean="0"/>
              <a:t>mkdir</a:t>
            </a:r>
            <a:r>
              <a:rPr lang="en-US" dirty="0" smtClean="0"/>
              <a:t> </a:t>
            </a:r>
            <a:r>
              <a:rPr lang="en-US" dirty="0" err="1" smtClean="0"/>
              <a:t>myapp</a:t>
            </a:r>
            <a:endParaRPr lang="en-US" dirty="0" smtClean="0"/>
          </a:p>
          <a:p>
            <a:r>
              <a:rPr lang="en-US" dirty="0" smtClean="0"/>
              <a:t> $ </a:t>
            </a:r>
            <a:r>
              <a:rPr lang="en-US" dirty="0" err="1" smtClean="0"/>
              <a:t>cd</a:t>
            </a:r>
            <a:r>
              <a:rPr lang="en-US" dirty="0" smtClean="0"/>
              <a:t> </a:t>
            </a:r>
            <a:r>
              <a:rPr lang="en-US" dirty="0" err="1" smtClean="0"/>
              <a:t>myapp</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Passing Values to Templates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dirty="0" err="1" smtClean="0"/>
              <a:t>var</a:t>
            </a:r>
            <a:r>
              <a:rPr lang="en-US" dirty="0" smtClean="0"/>
              <a:t> express = require('express');</a:t>
            </a:r>
          </a:p>
          <a:p>
            <a:pPr>
              <a:buNone/>
            </a:pPr>
            <a:r>
              <a:rPr lang="en-US" dirty="0" smtClean="0"/>
              <a:t> </a:t>
            </a:r>
            <a:r>
              <a:rPr lang="en-US" dirty="0" err="1" smtClean="0"/>
              <a:t>var</a:t>
            </a:r>
            <a:r>
              <a:rPr lang="en-US" dirty="0" smtClean="0"/>
              <a:t> app = express(); </a:t>
            </a:r>
          </a:p>
          <a:p>
            <a:pPr>
              <a:buNone/>
            </a:pPr>
            <a:r>
              <a:rPr lang="en-US" dirty="0" err="1" smtClean="0"/>
              <a:t>app.get</a:t>
            </a:r>
            <a:r>
              <a:rPr lang="en-US" dirty="0" smtClean="0"/>
              <a:t>('/</a:t>
            </a:r>
            <a:r>
              <a:rPr lang="en-US" dirty="0" err="1" smtClean="0"/>
              <a:t>dynamic_view</a:t>
            </a:r>
            <a:r>
              <a:rPr lang="en-US" dirty="0" smtClean="0"/>
              <a:t>', function(</a:t>
            </a:r>
            <a:r>
              <a:rPr lang="en-US" dirty="0" err="1" smtClean="0"/>
              <a:t>req</a:t>
            </a:r>
            <a:r>
              <a:rPr lang="en-US" dirty="0" smtClean="0"/>
              <a:t>, res){ </a:t>
            </a:r>
            <a:r>
              <a:rPr lang="en-US" dirty="0" err="1" smtClean="0"/>
              <a:t>res.render</a:t>
            </a:r>
            <a:r>
              <a:rPr lang="en-US" dirty="0" smtClean="0"/>
              <a:t>('dynamic',</a:t>
            </a:r>
          </a:p>
          <a:p>
            <a:pPr>
              <a:buNone/>
            </a:pPr>
            <a:r>
              <a:rPr lang="en-US" dirty="0" smtClean="0"/>
              <a:t> { </a:t>
            </a:r>
          </a:p>
          <a:p>
            <a:pPr>
              <a:buNone/>
            </a:pPr>
            <a:r>
              <a:rPr lang="en-US" dirty="0" smtClean="0"/>
              <a:t>name: “CSE",</a:t>
            </a:r>
          </a:p>
          <a:p>
            <a:pPr>
              <a:buNone/>
            </a:pPr>
            <a:r>
              <a:rPr lang="en-US" dirty="0" smtClean="0"/>
              <a:t> </a:t>
            </a:r>
            <a:r>
              <a:rPr lang="en-US" dirty="0" err="1" smtClean="0"/>
              <a:t>url</a:t>
            </a:r>
            <a:r>
              <a:rPr lang="en-US" dirty="0" smtClean="0"/>
              <a:t>:"http://www.cse.com" });</a:t>
            </a:r>
          </a:p>
          <a:p>
            <a:pPr>
              <a:buNone/>
            </a:pPr>
            <a:r>
              <a:rPr lang="en-US" dirty="0" smtClean="0"/>
              <a:t> });</a:t>
            </a:r>
          </a:p>
          <a:p>
            <a:pPr>
              <a:buNone/>
            </a:pPr>
            <a:r>
              <a:rPr lang="en-US" dirty="0" smtClean="0"/>
              <a:t> </a:t>
            </a:r>
            <a:r>
              <a:rPr lang="en-US" dirty="0" err="1" smtClean="0"/>
              <a:t>app.listen</a:t>
            </a:r>
            <a:r>
              <a:rPr lang="en-US" dirty="0" smtClean="0"/>
              <a:t>(3000);</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dynamic.pug</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html </a:t>
            </a:r>
          </a:p>
          <a:p>
            <a:pPr>
              <a:buNone/>
            </a:pPr>
            <a:r>
              <a:rPr lang="en-US" dirty="0" smtClean="0"/>
              <a:t>head </a:t>
            </a:r>
          </a:p>
          <a:p>
            <a:pPr>
              <a:buNone/>
            </a:pPr>
            <a:r>
              <a:rPr lang="en-US" dirty="0" smtClean="0"/>
              <a:t>	title=name</a:t>
            </a:r>
          </a:p>
          <a:p>
            <a:pPr>
              <a:buNone/>
            </a:pPr>
            <a:r>
              <a:rPr lang="en-US" dirty="0" smtClean="0"/>
              <a:t>body h1=name </a:t>
            </a:r>
          </a:p>
          <a:p>
            <a:pPr>
              <a:buNone/>
            </a:pPr>
            <a:r>
              <a:rPr lang="en-US" dirty="0" smtClean="0"/>
              <a:t>	a(</a:t>
            </a:r>
            <a:r>
              <a:rPr lang="en-US" dirty="0" err="1" smtClean="0"/>
              <a:t>href</a:t>
            </a:r>
            <a:r>
              <a:rPr lang="en-US" dirty="0" smtClean="0"/>
              <a:t> = </a:t>
            </a:r>
            <a:r>
              <a:rPr lang="en-US" dirty="0" err="1" smtClean="0"/>
              <a:t>url</a:t>
            </a:r>
            <a:r>
              <a:rPr lang="en-US" dirty="0" smtClean="0"/>
              <a:t>) URL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html </a:t>
            </a:r>
          </a:p>
          <a:p>
            <a:pPr>
              <a:buNone/>
            </a:pPr>
            <a:r>
              <a:rPr lang="en-US" dirty="0" smtClean="0"/>
              <a:t>	head </a:t>
            </a:r>
          </a:p>
          <a:p>
            <a:pPr>
              <a:buNone/>
            </a:pPr>
            <a:r>
              <a:rPr lang="en-US" dirty="0" smtClean="0"/>
              <a:t>		title = name</a:t>
            </a:r>
          </a:p>
          <a:p>
            <a:pPr>
              <a:buNone/>
            </a:pPr>
            <a:r>
              <a:rPr lang="en-US" dirty="0" smtClean="0"/>
              <a:t>	 body </a:t>
            </a:r>
          </a:p>
          <a:p>
            <a:pPr>
              <a:buNone/>
            </a:pPr>
            <a:r>
              <a:rPr lang="en-US" dirty="0" smtClean="0"/>
              <a:t>		h1 Greetings from #{name} a(</a:t>
            </a:r>
            <a:r>
              <a:rPr lang="en-US" dirty="0" err="1" smtClean="0"/>
              <a:t>href</a:t>
            </a:r>
            <a:r>
              <a:rPr lang="en-US" dirty="0" smtClean="0"/>
              <a:t> = </a:t>
            </a:r>
            <a:r>
              <a:rPr lang="en-US" dirty="0" err="1" smtClean="0"/>
              <a:t>url</a:t>
            </a:r>
            <a:r>
              <a:rPr lang="en-US" dirty="0" smtClean="0"/>
              <a:t>) URL</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Html</a:t>
            </a:r>
          </a:p>
          <a:p>
            <a:pPr>
              <a:buNone/>
            </a:pPr>
            <a:r>
              <a:rPr lang="en-US" dirty="0" smtClean="0"/>
              <a:t>	 head </a:t>
            </a:r>
          </a:p>
          <a:p>
            <a:pPr>
              <a:buNone/>
            </a:pPr>
            <a:r>
              <a:rPr lang="en-US" dirty="0" smtClean="0"/>
              <a:t>		title Simple template</a:t>
            </a:r>
          </a:p>
          <a:p>
            <a:pPr>
              <a:buNone/>
            </a:pPr>
            <a:r>
              <a:rPr lang="en-US" dirty="0" smtClean="0"/>
              <a:t>	 body </a:t>
            </a:r>
          </a:p>
          <a:p>
            <a:pPr>
              <a:buNone/>
            </a:pPr>
            <a:r>
              <a:rPr lang="en-US" dirty="0" smtClean="0"/>
              <a:t>		if(user) </a:t>
            </a:r>
          </a:p>
          <a:p>
            <a:pPr>
              <a:buNone/>
            </a:pPr>
            <a:r>
              <a:rPr lang="en-US" dirty="0" smtClean="0"/>
              <a:t>			h1 Hi, #{user.name}</a:t>
            </a:r>
          </a:p>
          <a:p>
            <a:pPr>
              <a:buNone/>
            </a:pPr>
            <a:r>
              <a:rPr lang="en-US" dirty="0" smtClean="0"/>
              <a:t>		 else a(</a:t>
            </a:r>
            <a:r>
              <a:rPr lang="en-US" dirty="0" err="1" smtClean="0"/>
              <a:t>href</a:t>
            </a:r>
            <a:r>
              <a:rPr lang="en-US" dirty="0" smtClean="0"/>
              <a:t> = "/</a:t>
            </a:r>
            <a:r>
              <a:rPr lang="en-US" dirty="0" err="1" smtClean="0"/>
              <a:t>sign_up</a:t>
            </a:r>
            <a:r>
              <a:rPr lang="en-US" dirty="0" smtClean="0"/>
              <a:t>") Sign Up</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Express.js Middleware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	Express.js Middleware are different types of functions that are invoked by the Express.js routing layer before the final request handler. As the name specified, Middleware appears in the middle between an initial request and final intended route. In stack, middleware functions are always invoked in the order in which they are added.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Middleware is commonly used to perform tasks like body parsing for URL-encoded or JSON requests, cookie parsing for basic cookie handling, or even building JavaScript modules on the fly.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What is a Middleware function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Middleware functions are the functions that access to the request and response object (</a:t>
            </a:r>
            <a:r>
              <a:rPr lang="en-US" dirty="0" err="1" smtClean="0"/>
              <a:t>req</a:t>
            </a:r>
            <a:r>
              <a:rPr lang="en-US" dirty="0" smtClean="0"/>
              <a:t>, res) in request-response cycle.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 middleware function can perform the following tasks: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It can execute any code.</a:t>
            </a:r>
          </a:p>
          <a:p>
            <a:r>
              <a:rPr lang="en-US" dirty="0" smtClean="0"/>
              <a:t>It can make changes to the request and the response objects.</a:t>
            </a:r>
          </a:p>
          <a:p>
            <a:r>
              <a:rPr lang="en-US" dirty="0" smtClean="0"/>
              <a:t>It can end the request-response cycle.</a:t>
            </a:r>
          </a:p>
          <a:p>
            <a:r>
              <a:rPr lang="en-US" dirty="0" smtClean="0"/>
              <a:t>It can call the next middleware function in the stack.</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Express.js Middleware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Following is a list of possibly used middleware in Express.js app:</a:t>
            </a:r>
          </a:p>
          <a:p>
            <a:r>
              <a:rPr lang="en-US" dirty="0" smtClean="0"/>
              <a:t>Application-level middleware</a:t>
            </a:r>
          </a:p>
          <a:p>
            <a:r>
              <a:rPr lang="en-US" dirty="0" smtClean="0"/>
              <a:t>Router-level middleware</a:t>
            </a:r>
          </a:p>
          <a:p>
            <a:r>
              <a:rPr lang="en-US" dirty="0" smtClean="0"/>
              <a:t>Error-handling middleware</a:t>
            </a:r>
          </a:p>
          <a:p>
            <a:r>
              <a:rPr lang="en-US" dirty="0" smtClean="0"/>
              <a:t>Built-in middleware</a:t>
            </a:r>
          </a:p>
          <a:p>
            <a:r>
              <a:rPr lang="en-US" dirty="0" smtClean="0"/>
              <a:t>Third-party middleware</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middleware.js</a:t>
            </a:r>
            <a:endParaRPr lang="en-US" dirty="0">
              <a:solidFill>
                <a:srgbClr val="FF0000"/>
              </a:solidFill>
            </a:endParaRPr>
          </a:p>
        </p:txBody>
      </p:sp>
      <p:sp>
        <p:nvSpPr>
          <p:cNvPr id="3" name="Content Placeholder 2"/>
          <p:cNvSpPr>
            <a:spLocks noGrp="1"/>
          </p:cNvSpPr>
          <p:nvPr>
            <p:ph idx="1"/>
          </p:nvPr>
        </p:nvSpPr>
        <p:spPr/>
        <p:txBody>
          <a:bodyPr>
            <a:noAutofit/>
          </a:bodyPr>
          <a:lstStyle/>
          <a:p>
            <a:pPr>
              <a:buNone/>
            </a:pPr>
            <a:r>
              <a:rPr lang="en-US" sz="2400" dirty="0" err="1" smtClean="0"/>
              <a:t>var</a:t>
            </a:r>
            <a:r>
              <a:rPr lang="en-US" sz="2400" dirty="0" smtClean="0"/>
              <a:t> express = require('express'); </a:t>
            </a:r>
          </a:p>
          <a:p>
            <a:pPr>
              <a:buNone/>
            </a:pPr>
            <a:r>
              <a:rPr lang="en-US" sz="2400" dirty="0" err="1" smtClean="0"/>
              <a:t>var</a:t>
            </a:r>
            <a:r>
              <a:rPr lang="en-US" sz="2400" dirty="0" smtClean="0"/>
              <a:t> app = express();</a:t>
            </a:r>
          </a:p>
          <a:p>
            <a:pPr>
              <a:buNone/>
            </a:pPr>
            <a:r>
              <a:rPr lang="en-US" sz="2400" dirty="0" smtClean="0"/>
              <a:t> </a:t>
            </a:r>
            <a:r>
              <a:rPr lang="en-US" sz="2400" dirty="0" smtClean="0">
                <a:solidFill>
                  <a:srgbClr val="FF0000"/>
                </a:solidFill>
              </a:rPr>
              <a:t>//Middleware function to log request protocol</a:t>
            </a:r>
          </a:p>
          <a:p>
            <a:pPr>
              <a:buNone/>
            </a:pPr>
            <a:r>
              <a:rPr lang="en-US" sz="2400" dirty="0" smtClean="0"/>
              <a:t> </a:t>
            </a:r>
            <a:r>
              <a:rPr lang="en-US" sz="2400" dirty="0" err="1" smtClean="0"/>
              <a:t>app.use</a:t>
            </a:r>
            <a:r>
              <a:rPr lang="en-US" sz="2400" dirty="0" smtClean="0"/>
              <a:t>('/things', function(</a:t>
            </a:r>
            <a:r>
              <a:rPr lang="en-US" sz="2400" dirty="0" err="1" smtClean="0"/>
              <a:t>req</a:t>
            </a:r>
            <a:r>
              <a:rPr lang="en-US" sz="2400" dirty="0" smtClean="0"/>
              <a:t>, res, next){ </a:t>
            </a:r>
          </a:p>
          <a:p>
            <a:pPr>
              <a:buNone/>
            </a:pPr>
            <a:r>
              <a:rPr lang="en-US" sz="2400" dirty="0" smtClean="0"/>
              <a:t>console.log("A request for things received at " + </a:t>
            </a:r>
            <a:r>
              <a:rPr lang="en-US" sz="2400" dirty="0" err="1" smtClean="0"/>
              <a:t>Date.now</a:t>
            </a:r>
            <a:r>
              <a:rPr lang="en-US" sz="2400" dirty="0" smtClean="0"/>
              <a:t>()); next(); });</a:t>
            </a:r>
          </a:p>
          <a:p>
            <a:pPr>
              <a:buNone/>
            </a:pPr>
            <a:r>
              <a:rPr lang="en-US" sz="2400" dirty="0" smtClean="0">
                <a:solidFill>
                  <a:srgbClr val="FF0000"/>
                </a:solidFill>
              </a:rPr>
              <a:t> // Route handler that sends the response</a:t>
            </a:r>
          </a:p>
          <a:p>
            <a:pPr>
              <a:buNone/>
            </a:pPr>
            <a:r>
              <a:rPr lang="en-US" sz="2400" dirty="0" smtClean="0"/>
              <a:t> </a:t>
            </a:r>
            <a:r>
              <a:rPr lang="en-US" sz="2400" dirty="0" err="1" smtClean="0"/>
              <a:t>app.get</a:t>
            </a:r>
            <a:r>
              <a:rPr lang="en-US" sz="2400" dirty="0" smtClean="0"/>
              <a:t>('/things', function(</a:t>
            </a:r>
            <a:r>
              <a:rPr lang="en-US" sz="2400" dirty="0" err="1" smtClean="0"/>
              <a:t>req</a:t>
            </a:r>
            <a:r>
              <a:rPr lang="en-US" sz="2400" dirty="0" smtClean="0"/>
              <a:t>, res){ </a:t>
            </a:r>
          </a:p>
          <a:p>
            <a:pPr>
              <a:buNone/>
            </a:pPr>
            <a:r>
              <a:rPr lang="en-US" sz="2400" dirty="0" err="1" smtClean="0"/>
              <a:t>res.send</a:t>
            </a:r>
            <a:r>
              <a:rPr lang="en-US" sz="2400" dirty="0" smtClean="0"/>
              <a:t>('Things'); }); </a:t>
            </a:r>
          </a:p>
          <a:p>
            <a:pPr>
              <a:buNone/>
            </a:pPr>
            <a:r>
              <a:rPr lang="en-US" sz="2400" dirty="0" err="1" smtClean="0"/>
              <a:t>app.listen</a:t>
            </a:r>
            <a:r>
              <a:rPr lang="en-US" sz="2400" dirty="0" smtClean="0"/>
              <a:t>(3000);</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Use the </a:t>
            </a:r>
            <a:r>
              <a:rPr lang="en-US" dirty="0" err="1" smtClean="0"/>
              <a:t>npm</a:t>
            </a:r>
            <a:r>
              <a:rPr lang="en-US" dirty="0" smtClean="0"/>
              <a:t> init command to create a </a:t>
            </a:r>
            <a:r>
              <a:rPr lang="en-US" dirty="0" err="1" smtClean="0"/>
              <a:t>package.json</a:t>
            </a:r>
            <a:r>
              <a:rPr lang="en-US" dirty="0" smtClean="0"/>
              <a:t> file for your application. For more information on how </a:t>
            </a:r>
            <a:r>
              <a:rPr lang="en-US" dirty="0" err="1" smtClean="0"/>
              <a:t>package.json</a:t>
            </a:r>
            <a:r>
              <a:rPr lang="en-US" dirty="0" smtClean="0"/>
              <a:t> works</a:t>
            </a:r>
          </a:p>
          <a:p>
            <a:r>
              <a:rPr lang="en-US" dirty="0" smtClean="0">
                <a:solidFill>
                  <a:srgbClr val="FF0000"/>
                </a:solidFill>
              </a:rPr>
              <a:t>$ </a:t>
            </a:r>
            <a:r>
              <a:rPr lang="en-US" dirty="0" err="1" smtClean="0">
                <a:solidFill>
                  <a:srgbClr val="FF0000"/>
                </a:solidFill>
              </a:rPr>
              <a:t>npm</a:t>
            </a:r>
            <a:r>
              <a:rPr lang="en-US" dirty="0" smtClean="0">
                <a:solidFill>
                  <a:srgbClr val="FF0000"/>
                </a:solidFill>
              </a:rPr>
              <a:t> init</a:t>
            </a:r>
          </a:p>
          <a:p>
            <a:r>
              <a:rPr lang="en-US" dirty="0" smtClean="0"/>
              <a:t>This command prompts you for a number of things, such as the name and version of your application. For now, you can simply hit RETURN to accept the defaults for most of them, with the following exception: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Third Party Middleware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body-parser</a:t>
            </a:r>
          </a:p>
          <a:p>
            <a:r>
              <a:rPr lang="en-US" dirty="0" smtClean="0"/>
              <a:t>cookie-parser</a:t>
            </a:r>
          </a:p>
          <a:p>
            <a:r>
              <a:rPr lang="en-US" dirty="0" smtClean="0"/>
              <a:t>express-session</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body-parser</a:t>
            </a:r>
            <a:endParaRPr lang="en-US" dirty="0"/>
          </a:p>
        </p:txBody>
      </p:sp>
      <p:sp>
        <p:nvSpPr>
          <p:cNvPr id="3" name="Content Placeholder 2"/>
          <p:cNvSpPr>
            <a:spLocks noGrp="1"/>
          </p:cNvSpPr>
          <p:nvPr>
            <p:ph idx="1"/>
          </p:nvPr>
        </p:nvSpPr>
        <p:spPr/>
        <p:txBody>
          <a:bodyPr/>
          <a:lstStyle/>
          <a:p>
            <a:r>
              <a:rPr lang="en-US" dirty="0" smtClean="0"/>
              <a:t>This is used to parse the body of requests which have payloads attached to them. To mount body parser, we need to install it using </a:t>
            </a:r>
            <a:r>
              <a:rPr lang="en-US" b="1" dirty="0" err="1" smtClean="0">
                <a:solidFill>
                  <a:srgbClr val="FF0000"/>
                </a:solidFill>
              </a:rPr>
              <a:t>npm</a:t>
            </a:r>
            <a:r>
              <a:rPr lang="en-US" b="1" dirty="0" smtClean="0">
                <a:solidFill>
                  <a:srgbClr val="FF0000"/>
                </a:solidFill>
              </a:rPr>
              <a:t> install</a:t>
            </a:r>
            <a:r>
              <a:rPr lang="en-US" dirty="0" smtClean="0">
                <a:solidFill>
                  <a:srgbClr val="FF0000"/>
                </a:solidFill>
              </a:rPr>
              <a:t> --save body-parser</a:t>
            </a:r>
            <a:r>
              <a:rPr lang="en-US" dirty="0" smtClean="0"/>
              <a:t> and to mount it, include the following lines in your index.js −</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800" dirty="0" err="1" smtClean="0"/>
              <a:t>var</a:t>
            </a:r>
            <a:r>
              <a:rPr lang="en-US" sz="2800" dirty="0" smtClean="0"/>
              <a:t> </a:t>
            </a:r>
            <a:r>
              <a:rPr lang="en-US" sz="2800" dirty="0" err="1" smtClean="0"/>
              <a:t>bodyParser</a:t>
            </a:r>
            <a:r>
              <a:rPr lang="en-US" sz="2800" dirty="0" smtClean="0"/>
              <a:t> = require('body-parser');</a:t>
            </a:r>
          </a:p>
          <a:p>
            <a:pPr>
              <a:buNone/>
            </a:pPr>
            <a:endParaRPr lang="en-US" sz="2800" dirty="0" smtClean="0"/>
          </a:p>
          <a:p>
            <a:pPr>
              <a:buNone/>
            </a:pPr>
            <a:r>
              <a:rPr lang="en-US" sz="2800" dirty="0" smtClean="0"/>
              <a:t>//To parse URL encoded data</a:t>
            </a:r>
          </a:p>
          <a:p>
            <a:pPr>
              <a:buNone/>
            </a:pPr>
            <a:r>
              <a:rPr lang="en-US" sz="2800" dirty="0" err="1" smtClean="0"/>
              <a:t>app.use</a:t>
            </a:r>
            <a:r>
              <a:rPr lang="en-US" sz="2800" dirty="0" smtClean="0"/>
              <a:t>(</a:t>
            </a:r>
            <a:r>
              <a:rPr lang="en-US" sz="2800" dirty="0" err="1" smtClean="0"/>
              <a:t>bodyParser.urlencoded</a:t>
            </a:r>
            <a:r>
              <a:rPr lang="en-US" sz="2800" dirty="0" smtClean="0"/>
              <a:t>({ extended: false }))</a:t>
            </a:r>
          </a:p>
          <a:p>
            <a:pPr>
              <a:buNone/>
            </a:pPr>
            <a:endParaRPr lang="en-US" sz="2800" dirty="0" smtClean="0"/>
          </a:p>
          <a:p>
            <a:pPr>
              <a:buNone/>
            </a:pPr>
            <a:r>
              <a:rPr lang="en-US" sz="2800" dirty="0" smtClean="0"/>
              <a:t>//To parse </a:t>
            </a:r>
            <a:r>
              <a:rPr lang="en-US" sz="2800" dirty="0" err="1" smtClean="0"/>
              <a:t>json</a:t>
            </a:r>
            <a:r>
              <a:rPr lang="en-US" sz="2800" dirty="0" smtClean="0"/>
              <a:t> data</a:t>
            </a:r>
          </a:p>
          <a:p>
            <a:pPr>
              <a:buNone/>
            </a:pPr>
            <a:r>
              <a:rPr lang="en-US" sz="2800" dirty="0" err="1" smtClean="0"/>
              <a:t>app.use</a:t>
            </a:r>
            <a:r>
              <a:rPr lang="en-US" sz="2800" dirty="0" smtClean="0"/>
              <a:t>(</a:t>
            </a:r>
            <a:r>
              <a:rPr lang="en-US" sz="2800" dirty="0" err="1" smtClean="0"/>
              <a:t>bodyParser.json</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cookie-parser</a:t>
            </a:r>
            <a:endParaRPr lang="en-US" dirty="0"/>
          </a:p>
        </p:txBody>
      </p:sp>
      <p:sp>
        <p:nvSpPr>
          <p:cNvPr id="3" name="Content Placeholder 2"/>
          <p:cNvSpPr>
            <a:spLocks noGrp="1"/>
          </p:cNvSpPr>
          <p:nvPr>
            <p:ph idx="1"/>
          </p:nvPr>
        </p:nvSpPr>
        <p:spPr/>
        <p:txBody>
          <a:bodyPr/>
          <a:lstStyle/>
          <a:p>
            <a:r>
              <a:rPr lang="en-US" dirty="0" smtClean="0"/>
              <a:t>It parses </a:t>
            </a:r>
            <a:r>
              <a:rPr lang="en-US" i="1" dirty="0" smtClean="0"/>
              <a:t>Cookie</a:t>
            </a:r>
            <a:r>
              <a:rPr lang="en-US" dirty="0" smtClean="0"/>
              <a:t> header and populate </a:t>
            </a:r>
            <a:r>
              <a:rPr lang="en-US" dirty="0" err="1" smtClean="0"/>
              <a:t>req.cookies</a:t>
            </a:r>
            <a:r>
              <a:rPr lang="en-US" dirty="0" smtClean="0"/>
              <a:t> with an object keyed by cookie names. To mount cookie parser, we need to install it using </a:t>
            </a:r>
            <a:r>
              <a:rPr lang="en-US" dirty="0" err="1" smtClean="0">
                <a:solidFill>
                  <a:srgbClr val="FF0000"/>
                </a:solidFill>
              </a:rPr>
              <a:t>npm</a:t>
            </a:r>
            <a:r>
              <a:rPr lang="en-US" dirty="0" smtClean="0">
                <a:solidFill>
                  <a:srgbClr val="FF0000"/>
                </a:solidFill>
              </a:rPr>
              <a:t> install --save cookie-parser </a:t>
            </a:r>
            <a:r>
              <a:rPr lang="en-US" dirty="0" smtClean="0"/>
              <a:t>and to mount it, include the following lines in your index.js −</a:t>
            </a:r>
          </a:p>
          <a:p>
            <a:pPr>
              <a:buNone/>
            </a:pPr>
            <a:r>
              <a:rPr lang="en-US" dirty="0" err="1" smtClean="0">
                <a:solidFill>
                  <a:srgbClr val="00B0F0"/>
                </a:solidFill>
              </a:rPr>
              <a:t>var</a:t>
            </a:r>
            <a:r>
              <a:rPr lang="en-US" dirty="0" smtClean="0">
                <a:solidFill>
                  <a:srgbClr val="00B0F0"/>
                </a:solidFill>
              </a:rPr>
              <a:t> </a:t>
            </a:r>
            <a:r>
              <a:rPr lang="en-US" dirty="0" err="1" smtClean="0">
                <a:solidFill>
                  <a:srgbClr val="00B0F0"/>
                </a:solidFill>
              </a:rPr>
              <a:t>cookieParser</a:t>
            </a:r>
            <a:r>
              <a:rPr lang="en-US" dirty="0" smtClean="0">
                <a:solidFill>
                  <a:srgbClr val="00B0F0"/>
                </a:solidFill>
              </a:rPr>
              <a:t> = require('cookie-parser');</a:t>
            </a:r>
          </a:p>
          <a:p>
            <a:pPr>
              <a:buNone/>
            </a:pPr>
            <a:r>
              <a:rPr lang="en-US" dirty="0" err="1" smtClean="0">
                <a:solidFill>
                  <a:srgbClr val="00B0F0"/>
                </a:solidFill>
              </a:rPr>
              <a:t>app.use</a:t>
            </a:r>
            <a:r>
              <a:rPr lang="en-US" dirty="0" smtClean="0">
                <a:solidFill>
                  <a:srgbClr val="00B0F0"/>
                </a:solidFill>
              </a:rPr>
              <a:t>(</a:t>
            </a:r>
            <a:r>
              <a:rPr lang="en-US" dirty="0" err="1" smtClean="0">
                <a:solidFill>
                  <a:srgbClr val="00B0F0"/>
                </a:solidFill>
              </a:rPr>
              <a:t>cookieParser</a:t>
            </a:r>
            <a:r>
              <a:rPr lang="en-US" dirty="0" smtClean="0">
                <a:solidFill>
                  <a:srgbClr val="00B0F0"/>
                </a:solidFill>
              </a:rPr>
              <a:t>())</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express-session</a:t>
            </a:r>
            <a:endParaRPr lang="en-US" dirty="0"/>
          </a:p>
        </p:txBody>
      </p:sp>
      <p:sp>
        <p:nvSpPr>
          <p:cNvPr id="3" name="Content Placeholder 2"/>
          <p:cNvSpPr>
            <a:spLocks noGrp="1"/>
          </p:cNvSpPr>
          <p:nvPr>
            <p:ph idx="1"/>
          </p:nvPr>
        </p:nvSpPr>
        <p:spPr/>
        <p:txBody>
          <a:bodyPr/>
          <a:lstStyle/>
          <a:p>
            <a:r>
              <a:rPr lang="en-US" smtClean="0"/>
              <a:t>It creates a session middleware with the given options.</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smtClean="0"/>
              <a:t>Forms are an integral part of the web. Almost every website we visit offers us forms that submit or fetch some information for us. To get started with forms, we will first install the </a:t>
            </a:r>
            <a:r>
              <a:rPr lang="en-US" i="1" dirty="0" smtClean="0">
                <a:solidFill>
                  <a:srgbClr val="FF0000"/>
                </a:solidFill>
              </a:rPr>
              <a:t>body-parser</a:t>
            </a:r>
            <a:r>
              <a:rPr lang="en-US" dirty="0" smtClean="0"/>
              <a:t>(for parsing JSON and </a:t>
            </a:r>
            <a:r>
              <a:rPr lang="en-US" dirty="0" err="1" smtClean="0"/>
              <a:t>url</a:t>
            </a:r>
            <a:r>
              <a:rPr lang="en-US" dirty="0" smtClean="0"/>
              <a:t>-encoded data) and </a:t>
            </a:r>
            <a:r>
              <a:rPr lang="en-US" dirty="0" err="1" smtClean="0">
                <a:solidFill>
                  <a:srgbClr val="FF0000"/>
                </a:solidFill>
              </a:rPr>
              <a:t>multer</a:t>
            </a:r>
            <a:r>
              <a:rPr lang="en-US" dirty="0" smtClean="0"/>
              <a:t>(for parsing multipart/form data) middleware.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0000" lnSpcReduction="20000"/>
          </a:bodyPr>
          <a:lstStyle/>
          <a:p>
            <a:pPr>
              <a:buNone/>
            </a:pPr>
            <a:r>
              <a:rPr lang="en-US" dirty="0" err="1" smtClean="0"/>
              <a:t>var</a:t>
            </a:r>
            <a:r>
              <a:rPr lang="en-US" dirty="0" smtClean="0"/>
              <a:t> express = require('express');</a:t>
            </a:r>
          </a:p>
          <a:p>
            <a:pPr>
              <a:buNone/>
            </a:pPr>
            <a:r>
              <a:rPr lang="en-US" dirty="0" err="1" smtClean="0"/>
              <a:t>var</a:t>
            </a:r>
            <a:r>
              <a:rPr lang="en-US" dirty="0" smtClean="0"/>
              <a:t> </a:t>
            </a:r>
            <a:r>
              <a:rPr lang="en-US" dirty="0" err="1" smtClean="0"/>
              <a:t>bodyParser</a:t>
            </a:r>
            <a:r>
              <a:rPr lang="en-US" dirty="0" smtClean="0"/>
              <a:t> = require('body-parser');</a:t>
            </a:r>
          </a:p>
          <a:p>
            <a:pPr>
              <a:buNone/>
            </a:pPr>
            <a:r>
              <a:rPr lang="en-US" dirty="0" err="1" smtClean="0"/>
              <a:t>var</a:t>
            </a:r>
            <a:r>
              <a:rPr lang="en-US" dirty="0" smtClean="0"/>
              <a:t> </a:t>
            </a:r>
            <a:r>
              <a:rPr lang="en-US" dirty="0" err="1" smtClean="0"/>
              <a:t>multer</a:t>
            </a:r>
            <a:r>
              <a:rPr lang="en-US" dirty="0" smtClean="0"/>
              <a:t> = require('</a:t>
            </a:r>
            <a:r>
              <a:rPr lang="en-US" dirty="0" err="1" smtClean="0"/>
              <a:t>multer</a:t>
            </a:r>
            <a:r>
              <a:rPr lang="en-US" dirty="0" smtClean="0"/>
              <a:t>');</a:t>
            </a:r>
          </a:p>
          <a:p>
            <a:pPr>
              <a:buNone/>
            </a:pPr>
            <a:r>
              <a:rPr lang="en-US" dirty="0" err="1" smtClean="0"/>
              <a:t>var</a:t>
            </a:r>
            <a:r>
              <a:rPr lang="en-US" dirty="0" smtClean="0"/>
              <a:t> upload = </a:t>
            </a:r>
            <a:r>
              <a:rPr lang="en-US" dirty="0" err="1" smtClean="0"/>
              <a:t>multer</a:t>
            </a:r>
            <a:r>
              <a:rPr lang="en-US" dirty="0" smtClean="0"/>
              <a:t>();</a:t>
            </a:r>
          </a:p>
          <a:p>
            <a:pPr>
              <a:buNone/>
            </a:pPr>
            <a:r>
              <a:rPr lang="en-US" dirty="0" err="1" smtClean="0"/>
              <a:t>var</a:t>
            </a:r>
            <a:r>
              <a:rPr lang="en-US" dirty="0" smtClean="0"/>
              <a:t> app = express();</a:t>
            </a:r>
          </a:p>
          <a:p>
            <a:pPr>
              <a:buNone/>
            </a:pPr>
            <a:endParaRPr lang="en-US" dirty="0" smtClean="0"/>
          </a:p>
          <a:p>
            <a:pPr>
              <a:buNone/>
            </a:pPr>
            <a:r>
              <a:rPr lang="en-US" dirty="0" err="1" smtClean="0"/>
              <a:t>app.get</a:t>
            </a:r>
            <a:r>
              <a:rPr lang="en-US" dirty="0" smtClean="0"/>
              <a:t>('/', function(</a:t>
            </a:r>
            <a:r>
              <a:rPr lang="en-US" dirty="0" err="1" smtClean="0"/>
              <a:t>req</a:t>
            </a:r>
            <a:r>
              <a:rPr lang="en-US" dirty="0" smtClean="0"/>
              <a:t>, res){</a:t>
            </a:r>
          </a:p>
          <a:p>
            <a:pPr>
              <a:buNone/>
            </a:pPr>
            <a:r>
              <a:rPr lang="en-US" dirty="0" smtClean="0"/>
              <a:t>   </a:t>
            </a:r>
            <a:r>
              <a:rPr lang="en-US" dirty="0" err="1" smtClean="0"/>
              <a:t>res.render</a:t>
            </a:r>
            <a:r>
              <a:rPr lang="en-US" dirty="0" smtClean="0"/>
              <a:t>('form');</a:t>
            </a:r>
          </a:p>
          <a:p>
            <a:pPr>
              <a:buNone/>
            </a:pPr>
            <a:r>
              <a:rPr lang="en-US" dirty="0" smtClean="0"/>
              <a:t>});</a:t>
            </a:r>
          </a:p>
          <a:p>
            <a:pPr>
              <a:buNone/>
            </a:pPr>
            <a:endParaRPr lang="en-US" dirty="0" smtClean="0"/>
          </a:p>
          <a:p>
            <a:pPr>
              <a:buNone/>
            </a:pPr>
            <a:r>
              <a:rPr lang="en-US" dirty="0" err="1" smtClean="0"/>
              <a:t>app.set</a:t>
            </a:r>
            <a:r>
              <a:rPr lang="en-US" dirty="0" smtClean="0"/>
              <a:t>('view engine', 'pug');</a:t>
            </a:r>
          </a:p>
          <a:p>
            <a:pPr>
              <a:buNone/>
            </a:pPr>
            <a:r>
              <a:rPr lang="en-US" dirty="0" err="1" smtClean="0"/>
              <a:t>app.set</a:t>
            </a:r>
            <a:r>
              <a:rPr lang="en-US" dirty="0" smtClean="0"/>
              <a:t>('views', './views');</a:t>
            </a:r>
          </a:p>
          <a:p>
            <a:pPr>
              <a:buNone/>
            </a:pPr>
            <a:endParaRPr lang="en-US" dirty="0" smtClean="0"/>
          </a:p>
          <a:p>
            <a:pPr>
              <a:buNone/>
            </a:pPr>
            <a:r>
              <a:rPr lang="en-US" dirty="0" smtClean="0"/>
              <a:t>// for parsing application/</a:t>
            </a:r>
            <a:r>
              <a:rPr lang="en-US" dirty="0" err="1" smtClean="0"/>
              <a:t>json</a:t>
            </a:r>
            <a:endParaRPr lang="en-US" dirty="0" smtClean="0"/>
          </a:p>
          <a:p>
            <a:pPr>
              <a:buNone/>
            </a:pPr>
            <a:r>
              <a:rPr lang="en-US" dirty="0" err="1" smtClean="0"/>
              <a:t>app.use</a:t>
            </a:r>
            <a:r>
              <a:rPr lang="en-US" dirty="0" smtClean="0"/>
              <a:t>(</a:t>
            </a:r>
            <a:r>
              <a:rPr lang="en-US" dirty="0" err="1" smtClean="0"/>
              <a:t>bodyParser.json</a:t>
            </a:r>
            <a:r>
              <a:rPr lang="en-US" dirty="0" smtClean="0"/>
              <a:t>()); </a:t>
            </a:r>
          </a:p>
          <a:p>
            <a:pPr>
              <a:buNone/>
            </a:pPr>
            <a:endParaRPr lang="en-US" dirty="0" smtClean="0"/>
          </a:p>
          <a:p>
            <a:pPr>
              <a:buNone/>
            </a:pPr>
            <a:r>
              <a:rPr lang="en-US" dirty="0" smtClean="0"/>
              <a:t>// for parsing application/</a:t>
            </a:r>
            <a:r>
              <a:rPr lang="en-US" dirty="0" err="1" smtClean="0"/>
              <a:t>xwww</a:t>
            </a:r>
            <a:r>
              <a:rPr lang="en-US" dirty="0" smtClean="0"/>
              <a:t>-</a:t>
            </a:r>
          </a:p>
          <a:p>
            <a:pPr>
              <a:buNone/>
            </a:pPr>
            <a:r>
              <a:rPr lang="en-US" dirty="0" err="1" smtClean="0"/>
              <a:t>app.use</a:t>
            </a:r>
            <a:r>
              <a:rPr lang="en-US" dirty="0" smtClean="0"/>
              <a:t>(</a:t>
            </a:r>
            <a:r>
              <a:rPr lang="en-US" dirty="0" err="1" smtClean="0"/>
              <a:t>bodyParser.urlencoded</a:t>
            </a:r>
            <a:r>
              <a:rPr lang="en-US" dirty="0" smtClean="0"/>
              <a:t>({ extended: true })); </a:t>
            </a:r>
          </a:p>
          <a:p>
            <a:pPr>
              <a:buNone/>
            </a:pPr>
            <a:r>
              <a:rPr lang="en-US" dirty="0" smtClean="0"/>
              <a:t>//form-</a:t>
            </a:r>
            <a:r>
              <a:rPr lang="en-US" dirty="0" err="1" smtClean="0"/>
              <a:t>urlencoded</a:t>
            </a:r>
            <a:endParaRPr lang="en-US" dirty="0" smtClean="0"/>
          </a:p>
          <a:p>
            <a:pPr>
              <a:buNone/>
            </a:pPr>
            <a:endParaRPr lang="en-US" dirty="0" smtClean="0"/>
          </a:p>
          <a:p>
            <a:pPr>
              <a:buNone/>
            </a:pPr>
            <a:r>
              <a:rPr lang="en-US" dirty="0" smtClean="0"/>
              <a:t>// for parsing multipart/form-data</a:t>
            </a:r>
          </a:p>
          <a:p>
            <a:pPr>
              <a:buNone/>
            </a:pPr>
            <a:r>
              <a:rPr lang="en-US" dirty="0" err="1" smtClean="0"/>
              <a:t>app.use</a:t>
            </a:r>
            <a:r>
              <a:rPr lang="en-US" dirty="0" smtClean="0"/>
              <a:t>(</a:t>
            </a:r>
            <a:r>
              <a:rPr lang="en-US" dirty="0" err="1" smtClean="0"/>
              <a:t>upload.array</a:t>
            </a:r>
            <a:r>
              <a:rPr lang="en-US" dirty="0" smtClean="0"/>
              <a:t>()); </a:t>
            </a:r>
          </a:p>
          <a:p>
            <a:pPr>
              <a:buNone/>
            </a:pPr>
            <a:r>
              <a:rPr lang="en-US" dirty="0" err="1" smtClean="0"/>
              <a:t>app.use</a:t>
            </a:r>
            <a:r>
              <a:rPr lang="en-US" dirty="0" smtClean="0"/>
              <a:t>(</a:t>
            </a:r>
            <a:r>
              <a:rPr lang="en-US" dirty="0" err="1" smtClean="0"/>
              <a:t>express.static</a:t>
            </a:r>
            <a:r>
              <a:rPr lang="en-US" dirty="0" smtClean="0"/>
              <a:t>('public'));</a:t>
            </a:r>
          </a:p>
          <a:p>
            <a:pPr>
              <a:buNone/>
            </a:pPr>
            <a:endParaRPr lang="en-US" dirty="0" smtClean="0"/>
          </a:p>
          <a:p>
            <a:pPr>
              <a:buNone/>
            </a:pPr>
            <a:r>
              <a:rPr lang="en-US" dirty="0" smtClean="0"/>
              <a:t>app.post('/', function(</a:t>
            </a:r>
            <a:r>
              <a:rPr lang="en-US" dirty="0" err="1" smtClean="0"/>
              <a:t>req</a:t>
            </a:r>
            <a:r>
              <a:rPr lang="en-US" dirty="0" smtClean="0"/>
              <a:t>, res){</a:t>
            </a:r>
          </a:p>
          <a:p>
            <a:pPr>
              <a:buNone/>
            </a:pPr>
            <a:r>
              <a:rPr lang="en-US" dirty="0" smtClean="0"/>
              <a:t>   console.log(</a:t>
            </a:r>
            <a:r>
              <a:rPr lang="en-US" dirty="0" err="1" smtClean="0"/>
              <a:t>req.body</a:t>
            </a:r>
            <a:r>
              <a:rPr lang="en-US" dirty="0" smtClean="0"/>
              <a:t>);</a:t>
            </a:r>
          </a:p>
          <a:p>
            <a:pPr>
              <a:buNone/>
            </a:pPr>
            <a:r>
              <a:rPr lang="en-US" dirty="0" smtClean="0"/>
              <a:t>   </a:t>
            </a:r>
            <a:r>
              <a:rPr lang="en-US" dirty="0" err="1" smtClean="0"/>
              <a:t>res.send</a:t>
            </a:r>
            <a:r>
              <a:rPr lang="en-US" dirty="0" smtClean="0"/>
              <a:t>("</a:t>
            </a:r>
            <a:r>
              <a:rPr lang="en-US" dirty="0" err="1" smtClean="0"/>
              <a:t>recieved</a:t>
            </a:r>
            <a:r>
              <a:rPr lang="en-US" dirty="0" smtClean="0"/>
              <a:t> your request!");</a:t>
            </a:r>
          </a:p>
          <a:p>
            <a:pPr>
              <a:buNone/>
            </a:pPr>
            <a:r>
              <a:rPr lang="en-US" dirty="0" smtClean="0"/>
              <a:t>});</a:t>
            </a:r>
          </a:p>
          <a:p>
            <a:pPr>
              <a:buNone/>
            </a:pPr>
            <a:r>
              <a:rPr lang="en-US" dirty="0" err="1" smtClean="0"/>
              <a:t>app.listen</a:t>
            </a:r>
            <a:r>
              <a:rPr lang="en-US" dirty="0" smtClean="0"/>
              <a:t>(3000);</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After importing the body parser and </a:t>
            </a:r>
            <a:r>
              <a:rPr lang="en-US" dirty="0" err="1" smtClean="0"/>
              <a:t>multer</a:t>
            </a:r>
            <a:r>
              <a:rPr lang="en-US" dirty="0" smtClean="0"/>
              <a:t>, we will use the </a:t>
            </a:r>
            <a:r>
              <a:rPr lang="en-US" b="1" dirty="0" smtClean="0"/>
              <a:t>body-parser</a:t>
            </a:r>
            <a:r>
              <a:rPr lang="en-US" dirty="0" smtClean="0"/>
              <a:t> for parsing </a:t>
            </a:r>
            <a:r>
              <a:rPr lang="en-US" dirty="0" err="1" smtClean="0"/>
              <a:t>json</a:t>
            </a:r>
            <a:r>
              <a:rPr lang="en-US" dirty="0" smtClean="0"/>
              <a:t> and x-www-form-</a:t>
            </a:r>
            <a:r>
              <a:rPr lang="en-US" dirty="0" err="1" smtClean="0"/>
              <a:t>urlencoded</a:t>
            </a:r>
            <a:r>
              <a:rPr lang="en-US" dirty="0" smtClean="0"/>
              <a:t> header requests, while we will use </a:t>
            </a:r>
            <a:r>
              <a:rPr lang="en-US" b="1" dirty="0" err="1" smtClean="0"/>
              <a:t>multer</a:t>
            </a:r>
            <a:r>
              <a:rPr lang="en-US" dirty="0" smtClean="0"/>
              <a:t> for parsing multipart/form-data.</a:t>
            </a:r>
          </a:p>
          <a:p>
            <a:r>
              <a:rPr lang="en-US" dirty="0" smtClean="0"/>
              <a:t>Let us create an html form to test this out. Create a new view called </a:t>
            </a:r>
            <a:r>
              <a:rPr lang="en-US" b="1" dirty="0" smtClean="0"/>
              <a:t>form.pug</a:t>
            </a:r>
            <a:r>
              <a:rPr lang="en-US" dirty="0" smtClean="0"/>
              <a:t> with the following code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endParaRPr lang="en-US" dirty="0" smtClean="0"/>
          </a:p>
          <a:p>
            <a:pPr>
              <a:buNone/>
            </a:pPr>
            <a:r>
              <a:rPr lang="en-US" dirty="0" smtClean="0"/>
              <a:t>html</a:t>
            </a:r>
          </a:p>
          <a:p>
            <a:pPr>
              <a:buNone/>
            </a:pPr>
            <a:r>
              <a:rPr lang="en-US" dirty="0" smtClean="0"/>
              <a:t>   head</a:t>
            </a:r>
          </a:p>
          <a:p>
            <a:pPr>
              <a:buNone/>
            </a:pPr>
            <a:r>
              <a:rPr lang="en-US" dirty="0" smtClean="0"/>
              <a:t>      title Form Tester</a:t>
            </a:r>
          </a:p>
          <a:p>
            <a:pPr>
              <a:buNone/>
            </a:pPr>
            <a:r>
              <a:rPr lang="en-US" dirty="0" smtClean="0"/>
              <a:t>   body</a:t>
            </a:r>
          </a:p>
          <a:p>
            <a:pPr>
              <a:buNone/>
            </a:pPr>
            <a:r>
              <a:rPr lang="en-US" dirty="0" smtClean="0"/>
              <a:t>      form(action = "/", method = "POST")</a:t>
            </a:r>
          </a:p>
          <a:p>
            <a:pPr>
              <a:buNone/>
            </a:pPr>
            <a:r>
              <a:rPr lang="en-US" dirty="0" smtClean="0"/>
              <a:t>         div</a:t>
            </a:r>
          </a:p>
          <a:p>
            <a:pPr>
              <a:buNone/>
            </a:pPr>
            <a:r>
              <a:rPr lang="en-US" dirty="0" smtClean="0"/>
              <a:t>            label(for = "say") Say:</a:t>
            </a:r>
          </a:p>
          <a:p>
            <a:pPr>
              <a:buNone/>
            </a:pPr>
            <a:r>
              <a:rPr lang="en-US" dirty="0" smtClean="0"/>
              <a:t>            input(name = "say" value = "Hi")</a:t>
            </a:r>
          </a:p>
          <a:p>
            <a:pPr>
              <a:buNone/>
            </a:pPr>
            <a:r>
              <a:rPr lang="en-US" dirty="0" smtClean="0"/>
              <a:t>         </a:t>
            </a:r>
            <a:r>
              <a:rPr lang="en-US" dirty="0" err="1" smtClean="0"/>
              <a:t>br</a:t>
            </a:r>
            <a:endParaRPr lang="en-US" dirty="0" smtClean="0"/>
          </a:p>
          <a:p>
            <a:pPr>
              <a:buNone/>
            </a:pPr>
            <a:r>
              <a:rPr lang="en-US" dirty="0" smtClean="0"/>
              <a:t>         div</a:t>
            </a:r>
          </a:p>
          <a:p>
            <a:pPr>
              <a:buNone/>
            </a:pPr>
            <a:r>
              <a:rPr lang="en-US" dirty="0" smtClean="0"/>
              <a:t>            label(for = "to") To:</a:t>
            </a:r>
          </a:p>
          <a:p>
            <a:pPr>
              <a:buNone/>
            </a:pPr>
            <a:r>
              <a:rPr lang="en-US" dirty="0" smtClean="0"/>
              <a:t>            input(name = "to" value = "Express forms")</a:t>
            </a:r>
          </a:p>
          <a:p>
            <a:pPr>
              <a:buNone/>
            </a:pPr>
            <a:r>
              <a:rPr lang="en-US" dirty="0" smtClean="0"/>
              <a:t>         </a:t>
            </a:r>
            <a:r>
              <a:rPr lang="en-US" dirty="0" err="1" smtClean="0"/>
              <a:t>br</a:t>
            </a:r>
            <a:endParaRPr lang="en-US" dirty="0" smtClean="0"/>
          </a:p>
          <a:p>
            <a:pPr>
              <a:buNone/>
            </a:pPr>
            <a:r>
              <a:rPr lang="en-US" dirty="0" smtClean="0"/>
              <a:t>         button(type = "submit") Send my greetings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Have a look at your console; it will show you the body of your request as a </a:t>
            </a:r>
            <a:r>
              <a:rPr lang="en-US" smtClean="0"/>
              <a:t>JavaScript object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rPr>
              <a:t>entry point: (index.js)</a:t>
            </a:r>
          </a:p>
          <a:p>
            <a:r>
              <a:rPr lang="en-US" dirty="0" smtClean="0"/>
              <a:t>Enter app.js, or whatever you want the name of the main file to be. If you want it to be index.js, hit RETURN to accept the suggested default file name.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install Express in the </a:t>
            </a:r>
            <a:r>
              <a:rPr lang="en-US" dirty="0" err="1" smtClean="0"/>
              <a:t>myapp</a:t>
            </a:r>
            <a:r>
              <a:rPr lang="en-US" dirty="0" smtClean="0"/>
              <a:t> directory and save it in the dependencies list. For example:</a:t>
            </a:r>
          </a:p>
          <a:p>
            <a:r>
              <a:rPr lang="en-US" dirty="0" smtClean="0">
                <a:solidFill>
                  <a:srgbClr val="FF0000"/>
                </a:solidFill>
              </a:rPr>
              <a:t>$ </a:t>
            </a:r>
            <a:r>
              <a:rPr lang="en-US" dirty="0" err="1" smtClean="0">
                <a:solidFill>
                  <a:srgbClr val="FF0000"/>
                </a:solidFill>
              </a:rPr>
              <a:t>npm</a:t>
            </a:r>
            <a:r>
              <a:rPr lang="en-US" dirty="0" smtClean="0">
                <a:solidFill>
                  <a:srgbClr val="FF0000"/>
                </a:solidFill>
              </a:rPr>
              <a:t> install express --save</a:t>
            </a:r>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Hello world example (</a:t>
            </a:r>
            <a:r>
              <a:rPr lang="en-US" dirty="0" smtClean="0"/>
              <a:t>app.js)</a:t>
            </a:r>
            <a:endParaRPr lang="en-US" dirty="0"/>
          </a:p>
        </p:txBody>
      </p:sp>
      <p:sp>
        <p:nvSpPr>
          <p:cNvPr id="3" name="Content Placeholder 2"/>
          <p:cNvSpPr>
            <a:spLocks noGrp="1"/>
          </p:cNvSpPr>
          <p:nvPr>
            <p:ph idx="1"/>
          </p:nvPr>
        </p:nvSpPr>
        <p:spPr>
          <a:xfrm>
            <a:off x="457200" y="1371600"/>
            <a:ext cx="8229600" cy="4754563"/>
          </a:xfrm>
        </p:spPr>
        <p:txBody>
          <a:bodyPr>
            <a:normAutofit fontScale="62500" lnSpcReduction="20000"/>
          </a:bodyPr>
          <a:lstStyle/>
          <a:p>
            <a:pPr>
              <a:buNone/>
            </a:pPr>
            <a:r>
              <a:rPr lang="en-US" dirty="0" smtClean="0"/>
              <a:t>const express = require('express')</a:t>
            </a:r>
          </a:p>
          <a:p>
            <a:pPr>
              <a:buNone/>
            </a:pPr>
            <a:r>
              <a:rPr lang="en-US" dirty="0" smtClean="0"/>
              <a:t>const app = express()</a:t>
            </a:r>
          </a:p>
          <a:p>
            <a:pPr>
              <a:buNone/>
            </a:pPr>
            <a:r>
              <a:rPr lang="en-US" dirty="0" smtClean="0"/>
              <a:t>const port = 3000</a:t>
            </a:r>
          </a:p>
          <a:p>
            <a:pPr>
              <a:buNone/>
            </a:pPr>
            <a:endParaRPr lang="en-US" dirty="0" smtClean="0"/>
          </a:p>
          <a:p>
            <a:pPr>
              <a:buNone/>
            </a:pPr>
            <a:r>
              <a:rPr lang="en-US" dirty="0" err="1" smtClean="0"/>
              <a:t>app.get</a:t>
            </a:r>
            <a:r>
              <a:rPr lang="en-US" dirty="0" smtClean="0"/>
              <a:t>('/', (</a:t>
            </a:r>
            <a:r>
              <a:rPr lang="en-US" dirty="0" err="1" smtClean="0"/>
              <a:t>req</a:t>
            </a:r>
            <a:r>
              <a:rPr lang="en-US" dirty="0" smtClean="0"/>
              <a:t>, res) =&gt; {</a:t>
            </a:r>
          </a:p>
          <a:p>
            <a:pPr>
              <a:buNone/>
            </a:pPr>
            <a:r>
              <a:rPr lang="en-US" dirty="0" smtClean="0"/>
              <a:t>  </a:t>
            </a:r>
            <a:r>
              <a:rPr lang="en-US" dirty="0" err="1" smtClean="0"/>
              <a:t>res.send</a:t>
            </a:r>
            <a:r>
              <a:rPr lang="en-US" dirty="0" smtClean="0"/>
              <a:t>('Hello World!')</a:t>
            </a:r>
          </a:p>
          <a:p>
            <a:pPr>
              <a:buNone/>
            </a:pPr>
            <a:r>
              <a:rPr lang="en-US" dirty="0" smtClean="0"/>
              <a:t>})</a:t>
            </a:r>
          </a:p>
          <a:p>
            <a:pPr>
              <a:buNone/>
            </a:pPr>
            <a:endParaRPr lang="en-US" dirty="0" smtClean="0"/>
          </a:p>
          <a:p>
            <a:pPr>
              <a:buNone/>
            </a:pPr>
            <a:r>
              <a:rPr lang="en-US" dirty="0" err="1" smtClean="0"/>
              <a:t>app.listen</a:t>
            </a:r>
            <a:r>
              <a:rPr lang="en-US" dirty="0" smtClean="0"/>
              <a:t>(port, () =&gt; {</a:t>
            </a:r>
          </a:p>
          <a:p>
            <a:pPr>
              <a:buNone/>
            </a:pPr>
            <a:r>
              <a:rPr lang="en-US" dirty="0" smtClean="0"/>
              <a:t>  console.log(`Example app listening at http://localhost:${port}`)</a:t>
            </a:r>
          </a:p>
          <a:p>
            <a:pPr>
              <a:buNone/>
            </a:pPr>
            <a:r>
              <a:rPr lang="en-US" dirty="0" smtClean="0"/>
              <a:t>})</a:t>
            </a:r>
          </a:p>
          <a:p>
            <a:pPr>
              <a:buNone/>
            </a:pPr>
            <a:endParaRPr lang="en-US" dirty="0" smtClean="0"/>
          </a:p>
          <a:p>
            <a:r>
              <a:rPr lang="en-US" dirty="0" smtClean="0">
                <a:solidFill>
                  <a:srgbClr val="FF0000"/>
                </a:solidFill>
              </a:rPr>
              <a:t>Run the app with the following command:</a:t>
            </a:r>
          </a:p>
          <a:p>
            <a:r>
              <a:rPr lang="en-US" dirty="0" smtClean="0">
                <a:solidFill>
                  <a:srgbClr val="FF0000"/>
                </a:solidFill>
              </a:rPr>
              <a:t>$ node app.js</a:t>
            </a:r>
          </a:p>
          <a:p>
            <a:r>
              <a:rPr lang="en-US" dirty="0" smtClean="0"/>
              <a:t>Then, load http://localhost:3000/ in a browser to see the output.</a:t>
            </a:r>
            <a:endParaRPr 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routing</a:t>
            </a:r>
            <a:endParaRPr lang="en-US" dirty="0"/>
          </a:p>
        </p:txBody>
      </p:sp>
      <p:sp>
        <p:nvSpPr>
          <p:cNvPr id="3" name="Content Placeholder 2"/>
          <p:cNvSpPr>
            <a:spLocks noGrp="1"/>
          </p:cNvSpPr>
          <p:nvPr>
            <p:ph idx="1"/>
          </p:nvPr>
        </p:nvSpPr>
        <p:spPr/>
        <p:txBody>
          <a:bodyPr>
            <a:normAutofit/>
          </a:bodyPr>
          <a:lstStyle/>
          <a:p>
            <a:r>
              <a:rPr lang="en-US" b="1" i="1" dirty="0" smtClean="0"/>
              <a:t>Routing</a:t>
            </a:r>
            <a:r>
              <a:rPr lang="en-US" dirty="0" smtClean="0"/>
              <a:t> refers to determining how an application responds to a client request to a particular endpoint, which is a URI (or path) and a specific HTTP request method (GET, POST, and so on).</a:t>
            </a:r>
          </a:p>
          <a:p>
            <a:r>
              <a:rPr lang="en-US" dirty="0" smtClean="0"/>
              <a:t>Each route can have one or more handler functions, which are executed when the route is matched.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Route definition takes the following structure:</a:t>
            </a:r>
            <a:endParaRPr lang="en-US" dirty="0">
              <a:solidFill>
                <a:srgbClr val="FF0000"/>
              </a:solidFill>
            </a:endParaRPr>
          </a:p>
        </p:txBody>
      </p:sp>
      <p:sp>
        <p:nvSpPr>
          <p:cNvPr id="3" name="Content Placeholder 2"/>
          <p:cNvSpPr>
            <a:spLocks noGrp="1"/>
          </p:cNvSpPr>
          <p:nvPr>
            <p:ph idx="1"/>
          </p:nvPr>
        </p:nvSpPr>
        <p:spPr/>
        <p:txBody>
          <a:bodyPr/>
          <a:lstStyle/>
          <a:p>
            <a:r>
              <a:rPr lang="en-US" dirty="0" err="1" smtClean="0"/>
              <a:t>app.METHOD</a:t>
            </a:r>
            <a:r>
              <a:rPr lang="en-US" dirty="0" smtClean="0"/>
              <a:t>(PATH, HANDLER) Where:</a:t>
            </a:r>
          </a:p>
          <a:p>
            <a:r>
              <a:rPr lang="en-US" dirty="0" smtClean="0"/>
              <a:t>app is an instance of express.</a:t>
            </a:r>
          </a:p>
          <a:p>
            <a:r>
              <a:rPr lang="en-US" dirty="0" smtClean="0"/>
              <a:t>METHOD is an </a:t>
            </a:r>
            <a:r>
              <a:rPr lang="en-US" dirty="0" smtClean="0">
                <a:hlinkClick r:id="rId2"/>
              </a:rPr>
              <a:t>HTTP request method</a:t>
            </a:r>
            <a:r>
              <a:rPr lang="en-US" dirty="0" smtClean="0"/>
              <a:t>, in lowercase.</a:t>
            </a:r>
          </a:p>
          <a:p>
            <a:r>
              <a:rPr lang="en-US" dirty="0" smtClean="0"/>
              <a:t>PATH is a path on the server.</a:t>
            </a:r>
          </a:p>
          <a:p>
            <a:r>
              <a:rPr lang="en-US" dirty="0" smtClean="0"/>
              <a:t>HANDLER is the function executed when the route is matched.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following examples illustrate defining simple routes.</a:t>
            </a:r>
          </a:p>
          <a:p>
            <a:r>
              <a:rPr lang="en-US" dirty="0" smtClean="0"/>
              <a:t>Respond with Hello World! on the homepage:</a:t>
            </a:r>
          </a:p>
          <a:p>
            <a:pPr>
              <a:buNone/>
            </a:pPr>
            <a:r>
              <a:rPr lang="en-US" sz="2400" i="1" dirty="0" err="1" smtClean="0"/>
              <a:t>app.get</a:t>
            </a:r>
            <a:r>
              <a:rPr lang="en-US" sz="2400" i="1" dirty="0" smtClean="0"/>
              <a:t>('/', function (</a:t>
            </a:r>
            <a:r>
              <a:rPr lang="en-US" sz="2400" i="1" dirty="0" err="1" smtClean="0"/>
              <a:t>req</a:t>
            </a:r>
            <a:r>
              <a:rPr lang="en-US" sz="2400" i="1" dirty="0" smtClean="0"/>
              <a:t>, res) </a:t>
            </a:r>
          </a:p>
          <a:p>
            <a:pPr>
              <a:buNone/>
            </a:pPr>
            <a:r>
              <a:rPr lang="en-US" sz="2400" i="1" dirty="0" smtClean="0"/>
              <a:t>{</a:t>
            </a:r>
          </a:p>
          <a:p>
            <a:pPr>
              <a:buNone/>
            </a:pPr>
            <a:r>
              <a:rPr lang="en-US" sz="2400" i="1" dirty="0" smtClean="0"/>
              <a:t> </a:t>
            </a:r>
            <a:r>
              <a:rPr lang="en-US" sz="2400" i="1" dirty="0" err="1" smtClean="0"/>
              <a:t>res.send</a:t>
            </a:r>
            <a:r>
              <a:rPr lang="en-US" sz="2400" i="1" dirty="0" smtClean="0"/>
              <a:t>('Hello World!')</a:t>
            </a:r>
          </a:p>
          <a:p>
            <a:pPr>
              <a:buNone/>
            </a:pPr>
            <a:r>
              <a:rPr lang="en-US" sz="2400" i="1" dirty="0" smtClean="0"/>
              <a:t> })</a:t>
            </a:r>
            <a:endParaRPr lang="en-US" sz="2400"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951</Words>
  <Application>Microsoft Office PowerPoint</Application>
  <PresentationFormat>On-screen Show (4:3)</PresentationFormat>
  <Paragraphs>232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Express Fast, unopinionated, minimalist web framework for Node.js</vt:lpstr>
      <vt:lpstr>Installing</vt:lpstr>
      <vt:lpstr>Slide 3</vt:lpstr>
      <vt:lpstr>Slide 4</vt:lpstr>
      <vt:lpstr>Slide 5</vt:lpstr>
      <vt:lpstr>Hello world example (app.js)</vt:lpstr>
      <vt:lpstr>Basic routing</vt:lpstr>
      <vt:lpstr>Route definition takes the following structure:</vt:lpstr>
      <vt:lpstr>Slide 9</vt:lpstr>
      <vt:lpstr>Slide 10</vt:lpstr>
      <vt:lpstr>Slide 11</vt:lpstr>
      <vt:lpstr>Express.js Template Engine</vt:lpstr>
      <vt:lpstr>Slide 13</vt:lpstr>
      <vt:lpstr>Using template engines with Express</vt:lpstr>
      <vt:lpstr>Slide 15</vt:lpstr>
      <vt:lpstr>Pug Template Engine</vt:lpstr>
      <vt:lpstr>Slide 17</vt:lpstr>
      <vt:lpstr>index.pug</vt:lpstr>
      <vt:lpstr>server.js</vt:lpstr>
      <vt:lpstr>Passing Values to Templates</vt:lpstr>
      <vt:lpstr>dynamic.pug</vt:lpstr>
      <vt:lpstr>Slide 22</vt:lpstr>
      <vt:lpstr>Slide 23</vt:lpstr>
      <vt:lpstr>Express.js Middleware</vt:lpstr>
      <vt:lpstr>Slide 25</vt:lpstr>
      <vt:lpstr>What is a Middleware function</vt:lpstr>
      <vt:lpstr>A middleware function can perform the following tasks:</vt:lpstr>
      <vt:lpstr>Express.js Middleware</vt:lpstr>
      <vt:lpstr>middleware.js</vt:lpstr>
      <vt:lpstr>Third Party Middleware</vt:lpstr>
      <vt:lpstr>body-parser</vt:lpstr>
      <vt:lpstr>Slide 32</vt:lpstr>
      <vt:lpstr>cookie-parser</vt:lpstr>
      <vt:lpstr>express-session</vt:lpstr>
      <vt:lpstr>Forms</vt:lpstr>
      <vt:lpstr>Slide 36</vt:lpstr>
      <vt:lpstr>Slide 37</vt:lpstr>
      <vt:lpstr>Slide 38</vt:lpstr>
      <vt:lpstr>Slide 39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 Fast, unopinionated, minimalist web framework for Node.js</dc:title>
  <dc:creator>NAGARAJU</dc:creator>
  <cp:lastModifiedBy>NAGARAJU</cp:lastModifiedBy>
  <cp:revision>32</cp:revision>
  <dcterms:created xsi:type="dcterms:W3CDTF">2006-08-16T00:00:00Z</dcterms:created>
  <dcterms:modified xsi:type="dcterms:W3CDTF">2021-05-24T04:16:46Z</dcterms:modified>
</cp:coreProperties>
</file>