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256" r:id="rId2"/>
    <p:sldId id="355" r:id="rId3"/>
    <p:sldId id="258" r:id="rId4"/>
    <p:sldId id="356" r:id="rId5"/>
    <p:sldId id="257" r:id="rId6"/>
    <p:sldId id="357" r:id="rId7"/>
    <p:sldId id="262" r:id="rId8"/>
    <p:sldId id="263" r:id="rId9"/>
    <p:sldId id="264" r:id="rId10"/>
    <p:sldId id="265" r:id="rId11"/>
    <p:sldId id="266" r:id="rId12"/>
    <p:sldId id="267" r:id="rId13"/>
    <p:sldId id="330" r:id="rId14"/>
    <p:sldId id="360" r:id="rId15"/>
    <p:sldId id="331" r:id="rId16"/>
    <p:sldId id="358" r:id="rId17"/>
    <p:sldId id="333" r:id="rId18"/>
    <p:sldId id="359" r:id="rId19"/>
    <p:sldId id="332" r:id="rId20"/>
    <p:sldId id="334" r:id="rId21"/>
    <p:sldId id="336" r:id="rId22"/>
    <p:sldId id="337" r:id="rId23"/>
    <p:sldId id="338" r:id="rId24"/>
    <p:sldId id="339" r:id="rId25"/>
    <p:sldId id="340" r:id="rId26"/>
    <p:sldId id="341" r:id="rId27"/>
    <p:sldId id="342" r:id="rId28"/>
    <p:sldId id="343" r:id="rId29"/>
    <p:sldId id="345" r:id="rId30"/>
    <p:sldId id="374" r:id="rId31"/>
    <p:sldId id="375" r:id="rId32"/>
    <p:sldId id="376" r:id="rId33"/>
    <p:sldId id="377" r:id="rId34"/>
    <p:sldId id="268" r:id="rId35"/>
    <p:sldId id="269" r:id="rId36"/>
    <p:sldId id="270" r:id="rId37"/>
    <p:sldId id="361" r:id="rId38"/>
    <p:sldId id="362" r:id="rId39"/>
    <p:sldId id="271" r:id="rId40"/>
    <p:sldId id="272" r:id="rId41"/>
    <p:sldId id="273" r:id="rId42"/>
    <p:sldId id="370" r:id="rId43"/>
    <p:sldId id="371" r:id="rId44"/>
    <p:sldId id="372" r:id="rId45"/>
    <p:sldId id="373" r:id="rId46"/>
    <p:sldId id="367" r:id="rId47"/>
    <p:sldId id="368" r:id="rId48"/>
    <p:sldId id="369" r:id="rId49"/>
    <p:sldId id="274" r:id="rId50"/>
    <p:sldId id="275" r:id="rId51"/>
    <p:sldId id="276" r:id="rId52"/>
    <p:sldId id="277" r:id="rId53"/>
    <p:sldId id="378" r:id="rId54"/>
    <p:sldId id="379" r:id="rId55"/>
    <p:sldId id="380" r:id="rId56"/>
    <p:sldId id="381" r:id="rId57"/>
    <p:sldId id="383" r:id="rId58"/>
    <p:sldId id="384" r:id="rId59"/>
    <p:sldId id="385" r:id="rId60"/>
    <p:sldId id="386" r:id="rId61"/>
    <p:sldId id="387" r:id="rId62"/>
    <p:sldId id="388" r:id="rId63"/>
    <p:sldId id="389" r:id="rId64"/>
    <p:sldId id="400" r:id="rId65"/>
    <p:sldId id="278" r:id="rId66"/>
    <p:sldId id="279" r:id="rId67"/>
    <p:sldId id="280" r:id="rId68"/>
    <p:sldId id="281" r:id="rId69"/>
    <p:sldId id="282" r:id="rId70"/>
    <p:sldId id="283" r:id="rId71"/>
    <p:sldId id="284" r:id="rId72"/>
    <p:sldId id="285" r:id="rId73"/>
    <p:sldId id="286" r:id="rId74"/>
    <p:sldId id="287" r:id="rId75"/>
    <p:sldId id="288" r:id="rId76"/>
    <p:sldId id="289" r:id="rId77"/>
    <p:sldId id="290" r:id="rId78"/>
    <p:sldId id="346" r:id="rId79"/>
    <p:sldId id="306" r:id="rId80"/>
    <p:sldId id="347" r:id="rId81"/>
    <p:sldId id="348" r:id="rId82"/>
    <p:sldId id="349" r:id="rId83"/>
    <p:sldId id="350" r:id="rId84"/>
    <p:sldId id="351" r:id="rId85"/>
    <p:sldId id="313" r:id="rId86"/>
    <p:sldId id="314" r:id="rId87"/>
    <p:sldId id="315" r:id="rId88"/>
    <p:sldId id="317" r:id="rId89"/>
    <p:sldId id="329" r:id="rId90"/>
    <p:sldId id="316" r:id="rId91"/>
    <p:sldId id="321" r:id="rId92"/>
    <p:sldId id="322" r:id="rId93"/>
    <p:sldId id="323" r:id="rId94"/>
    <p:sldId id="324" r:id="rId95"/>
    <p:sldId id="325" r:id="rId96"/>
    <p:sldId id="326" r:id="rId97"/>
    <p:sldId id="327" r:id="rId98"/>
    <p:sldId id="328" r:id="rId99"/>
    <p:sldId id="352" r:id="rId100"/>
    <p:sldId id="353" r:id="rId101"/>
    <p:sldId id="354" r:id="rId10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343" autoAdjust="0"/>
  </p:normalViewPr>
  <p:slideViewPr>
    <p:cSldViewPr>
      <p:cViewPr varScale="1">
        <p:scale>
          <a:sx n="98" d="100"/>
          <a:sy n="98" d="100"/>
        </p:scale>
        <p:origin x="-1351"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9C796-F01F-4605-893D-835BEDB8FA08}" type="datetimeFigureOut">
              <a:rPr lang="en-IN" smtClean="0"/>
              <a:pPr/>
              <a:t>10-02-2025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2FAEE-FA64-4673-AE0E-6B095BD08F63}" type="slidenum">
              <a:rPr lang="en-IN" smtClean="0"/>
              <a:pPr/>
              <a:t>‹#›</a:t>
            </a:fld>
            <a:endParaRPr lang="en-IN"/>
          </a:p>
        </p:txBody>
      </p:sp>
    </p:spTree>
    <p:extLst>
      <p:ext uri="{BB962C8B-B14F-4D97-AF65-F5344CB8AC3E}">
        <p14:creationId xmlns:p14="http://schemas.microsoft.com/office/powerpoint/2010/main" xmlns="" val="107634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22FAEE-FA64-4673-AE0E-6B095BD08F63}" type="slidenum">
              <a:rPr lang="en-IN" smtClean="0"/>
              <a:pPr/>
              <a:t>23</a:t>
            </a:fld>
            <a:endParaRPr lang="en-IN"/>
          </a:p>
        </p:txBody>
      </p:sp>
    </p:spTree>
    <p:extLst>
      <p:ext uri="{BB962C8B-B14F-4D97-AF65-F5344CB8AC3E}">
        <p14:creationId xmlns:p14="http://schemas.microsoft.com/office/powerpoint/2010/main" xmlns="" val="209229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5199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1231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479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91950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1406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00329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2199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53402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8403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9155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66781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383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javascript.info/variables"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V8_(JavaScript_engine)" TargetMode="External"/><Relationship Id="rId2" Type="http://schemas.openxmlformats.org/officeDocument/2006/relationships/hyperlink" Target="https://en.wikipedia.org/wiki/JavaScript_engine" TargetMode="External"/><Relationship Id="rId1" Type="http://schemas.openxmlformats.org/officeDocument/2006/relationships/slideLayout" Target="../slideLayouts/slideLayout2.xml"/><Relationship Id="rId4" Type="http://schemas.openxmlformats.org/officeDocument/2006/relationships/hyperlink" Target="https://en.wikipedia.org/wiki/SpiderMonkey"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www.javatpoint.com/javascript-string-match-method" TargetMode="External"/><Relationship Id="rId13" Type="http://schemas.openxmlformats.org/officeDocument/2006/relationships/hyperlink" Target="https://www.javatpoint.com/javascript-string-tolowercase-method" TargetMode="External"/><Relationship Id="rId3" Type="http://schemas.openxmlformats.org/officeDocument/2006/relationships/hyperlink" Target="https://www.javatpoint.com/javascript-string-charcodeat-method" TargetMode="External"/><Relationship Id="rId7" Type="http://schemas.openxmlformats.org/officeDocument/2006/relationships/hyperlink" Target="https://www.javatpoint.com/javascript-string-search-method" TargetMode="External"/><Relationship Id="rId12" Type="http://schemas.openxmlformats.org/officeDocument/2006/relationships/hyperlink" Target="https://www.javatpoint.com/javascript-string-slice-method" TargetMode="External"/><Relationship Id="rId2" Type="http://schemas.openxmlformats.org/officeDocument/2006/relationships/hyperlink" Target="https://www.javatpoint.com/javascript-string-charat-method" TargetMode="External"/><Relationship Id="rId16" Type="http://schemas.openxmlformats.org/officeDocument/2006/relationships/hyperlink" Target="https://www.javatpoint.com/javascript-string-tolocaleuppercas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string-lastindexof-method" TargetMode="External"/><Relationship Id="rId11" Type="http://schemas.openxmlformats.org/officeDocument/2006/relationships/hyperlink" Target="https://www.javatpoint.com/javascript-string-substring-method" TargetMode="External"/><Relationship Id="rId5" Type="http://schemas.openxmlformats.org/officeDocument/2006/relationships/hyperlink" Target="https://www.javatpoint.com/javascript-string-indexof-method" TargetMode="External"/><Relationship Id="rId15" Type="http://schemas.openxmlformats.org/officeDocument/2006/relationships/hyperlink" Target="https://www.javatpoint.com/javascript-string-touppercase-method" TargetMode="External"/><Relationship Id="rId10" Type="http://schemas.openxmlformats.org/officeDocument/2006/relationships/hyperlink" Target="https://www.javatpoint.com/javascript-string-substr-method" TargetMode="External"/><Relationship Id="rId4" Type="http://schemas.openxmlformats.org/officeDocument/2006/relationships/hyperlink" Target="https://www.javatpoint.com/javascript-string-concat-method" TargetMode="External"/><Relationship Id="rId9" Type="http://schemas.openxmlformats.org/officeDocument/2006/relationships/hyperlink" Target="https://www.javatpoint.com/javascript-string-replace-method" TargetMode="External"/><Relationship Id="rId14" Type="http://schemas.openxmlformats.org/officeDocument/2006/relationships/hyperlink" Target="https://www.javatpoint.com/javascript-string-tolocalelowercase-method"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www.javatpoint.com/javascript-date-getmilliseconds-method" TargetMode="External"/><Relationship Id="rId3" Type="http://schemas.openxmlformats.org/officeDocument/2006/relationships/hyperlink" Target="https://www.javatpoint.com/javascript-string-valueof-method" TargetMode="External"/><Relationship Id="rId7" Type="http://schemas.openxmlformats.org/officeDocument/2006/relationships/hyperlink" Target="https://www.javatpoint.com/javascript-date-gethours-method" TargetMode="External"/><Relationship Id="rId2" Type="http://schemas.openxmlformats.org/officeDocument/2006/relationships/hyperlink" Target="https://www.javatpoint.com/javascript-string-tostring-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date-getutcfullyear-method" TargetMode="External"/><Relationship Id="rId11" Type="http://schemas.openxmlformats.org/officeDocument/2006/relationships/hyperlink" Target="https://www.javatpoint.com/javascript-date-getseconds-method" TargetMode="External"/><Relationship Id="rId5" Type="http://schemas.openxmlformats.org/officeDocument/2006/relationships/hyperlink" Target="https://www.javatpoint.com/javascript-date-getday-method" TargetMode="External"/><Relationship Id="rId10" Type="http://schemas.openxmlformats.org/officeDocument/2006/relationships/hyperlink" Target="https://www.javatpoint.com/javascript-date-getmonth-method" TargetMode="External"/><Relationship Id="rId4" Type="http://schemas.openxmlformats.org/officeDocument/2006/relationships/hyperlink" Target="https://www.javatpoint.com/javascript-date-getdate-method" TargetMode="External"/><Relationship Id="rId9" Type="http://schemas.openxmlformats.org/officeDocument/2006/relationships/hyperlink" Target="https://www.javatpoint.com/javascript-date-getminutes-method"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javatpoint.com/javascript-math-cos-method" TargetMode="External"/><Relationship Id="rId13" Type="http://schemas.openxmlformats.org/officeDocument/2006/relationships/hyperlink" Target="https://www.javatpoint.com/javascript-math-log-method" TargetMode="External"/><Relationship Id="rId18" Type="http://schemas.openxmlformats.org/officeDocument/2006/relationships/hyperlink" Target="https://www.javatpoint.com/javascript-math-round-method" TargetMode="External"/><Relationship Id="rId3" Type="http://schemas.openxmlformats.org/officeDocument/2006/relationships/hyperlink" Target="https://www.javatpoint.com/javascript-math-acos-method" TargetMode="External"/><Relationship Id="rId21" Type="http://schemas.openxmlformats.org/officeDocument/2006/relationships/hyperlink" Target="https://www.javatpoint.com/javascript-math-sinh-method" TargetMode="External"/><Relationship Id="rId7" Type="http://schemas.openxmlformats.org/officeDocument/2006/relationships/hyperlink" Target="https://www.javatpoint.com/javascript-math-ceil-method" TargetMode="External"/><Relationship Id="rId12" Type="http://schemas.openxmlformats.org/officeDocument/2006/relationships/hyperlink" Target="https://www.javatpoint.com/javascript-math-hypot-method" TargetMode="External"/><Relationship Id="rId17" Type="http://schemas.openxmlformats.org/officeDocument/2006/relationships/hyperlink" Target="https://www.javatpoint.com/javascript-math-random-method" TargetMode="External"/><Relationship Id="rId25" Type="http://schemas.openxmlformats.org/officeDocument/2006/relationships/hyperlink" Target="https://www.javatpoint.com/javascript-math-trunc-method" TargetMode="External"/><Relationship Id="rId2" Type="http://schemas.openxmlformats.org/officeDocument/2006/relationships/hyperlink" Target="https://www.javatpoint.com/javascript-math-abs-method" TargetMode="External"/><Relationship Id="rId16" Type="http://schemas.openxmlformats.org/officeDocument/2006/relationships/hyperlink" Target="https://www.javatpoint.com/javascript-math-pow-method" TargetMode="External"/><Relationship Id="rId20" Type="http://schemas.openxmlformats.org/officeDocument/2006/relationships/hyperlink" Target="https://www.javatpoint.com/javascript-math-sin-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math-cbrt-method" TargetMode="External"/><Relationship Id="rId11" Type="http://schemas.openxmlformats.org/officeDocument/2006/relationships/hyperlink" Target="https://www.javatpoint.com/javascript-math-floor-method" TargetMode="External"/><Relationship Id="rId24" Type="http://schemas.openxmlformats.org/officeDocument/2006/relationships/hyperlink" Target="https://www.javatpoint.com/javascript-math-tanh-method" TargetMode="External"/><Relationship Id="rId5" Type="http://schemas.openxmlformats.org/officeDocument/2006/relationships/hyperlink" Target="https://www.javatpoint.com/javascript-math-atan-method" TargetMode="External"/><Relationship Id="rId15" Type="http://schemas.openxmlformats.org/officeDocument/2006/relationships/hyperlink" Target="https://www.javatpoint.com/javascript-math-min-method" TargetMode="External"/><Relationship Id="rId23" Type="http://schemas.openxmlformats.org/officeDocument/2006/relationships/hyperlink" Target="https://www.javatpoint.com/javascript-math-tan-method" TargetMode="External"/><Relationship Id="rId10" Type="http://schemas.openxmlformats.org/officeDocument/2006/relationships/hyperlink" Target="https://www.javatpoint.com/javascript-math-exp-method" TargetMode="External"/><Relationship Id="rId19" Type="http://schemas.openxmlformats.org/officeDocument/2006/relationships/hyperlink" Target="https://www.javatpoint.com/javascript-math-sign-method" TargetMode="External"/><Relationship Id="rId4" Type="http://schemas.openxmlformats.org/officeDocument/2006/relationships/hyperlink" Target="https://www.javatpoint.com/javascript-math-asin-method" TargetMode="External"/><Relationship Id="rId9" Type="http://schemas.openxmlformats.org/officeDocument/2006/relationships/hyperlink" Target="https://www.javatpoint.com/javascript-math-cosh-method" TargetMode="External"/><Relationship Id="rId14" Type="http://schemas.openxmlformats.org/officeDocument/2006/relationships/hyperlink" Target="https://www.javatpoint.com/javascript-math-max-method" TargetMode="External"/><Relationship Id="rId22" Type="http://schemas.openxmlformats.org/officeDocument/2006/relationships/hyperlink" Target="https://www.javatpoint.com/javascript-math-sqrt-method"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javatpoint.com/javascript-number-toprecision-method" TargetMode="External"/><Relationship Id="rId3" Type="http://schemas.openxmlformats.org/officeDocument/2006/relationships/hyperlink" Target="https://www.javatpoint.com/javascript-number-isinteger-method" TargetMode="External"/><Relationship Id="rId7" Type="http://schemas.openxmlformats.org/officeDocument/2006/relationships/hyperlink" Target="https://www.javatpoint.com/javascript-number-tofixed-method" TargetMode="External"/><Relationship Id="rId2" Type="http://schemas.openxmlformats.org/officeDocument/2006/relationships/hyperlink" Target="https://www.javatpoint.com/javascript-number-isfinite-method" TargetMode="External"/><Relationship Id="rId1" Type="http://schemas.openxmlformats.org/officeDocument/2006/relationships/slideLayout" Target="../slideLayouts/slideLayout7.xml"/><Relationship Id="rId6" Type="http://schemas.openxmlformats.org/officeDocument/2006/relationships/hyperlink" Target="https://www.javatpoint.com/javascript-number-toexponential-method" TargetMode="External"/><Relationship Id="rId5" Type="http://schemas.openxmlformats.org/officeDocument/2006/relationships/hyperlink" Target="https://www.javatpoint.com/javascript-number-parseint-method" TargetMode="External"/><Relationship Id="rId4" Type="http://schemas.openxmlformats.org/officeDocument/2006/relationships/hyperlink" Target="https://www.javatpoint.com/javascript-number-parsefloat-method" TargetMode="External"/><Relationship Id="rId9" Type="http://schemas.openxmlformats.org/officeDocument/2006/relationships/hyperlink" Target="https://www.javatpoint.com/javascript-number-tostring-metho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hyperlink" Target="https://www.javatpoint.com/javascript-function" TargetMode="External"/><Relationship Id="rId2" Type="http://schemas.openxmlformats.org/officeDocument/2006/relationships/hyperlink" Target="https://www.javatpoint.com/javascript-tutoria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Variable_(computer_science)"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www.w3schools.com/jquery/eff_fadeto.asp" TargetMode="External"/><Relationship Id="rId3" Type="http://schemas.openxmlformats.org/officeDocument/2006/relationships/hyperlink" Target="https://www.w3schools.com/jquery/eff_clearqueue.asp" TargetMode="External"/><Relationship Id="rId7" Type="http://schemas.openxmlformats.org/officeDocument/2006/relationships/hyperlink" Target="https://www.w3schools.com/jquery/eff_fadeout.asp" TargetMode="External"/><Relationship Id="rId2" Type="http://schemas.openxmlformats.org/officeDocument/2006/relationships/hyperlink" Target="https://www.w3schools.com/jquery/eff_animat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fadein.asp" TargetMode="External"/><Relationship Id="rId5" Type="http://schemas.openxmlformats.org/officeDocument/2006/relationships/hyperlink" Target="https://www.w3schools.com/jquery/eff_dequeue.asp" TargetMode="External"/><Relationship Id="rId10" Type="http://schemas.openxmlformats.org/officeDocument/2006/relationships/hyperlink" Target="https://www.w3schools.com/jquery/eff_finish.asp" TargetMode="External"/><Relationship Id="rId4" Type="http://schemas.openxmlformats.org/officeDocument/2006/relationships/hyperlink" Target="https://www.w3schools.com/jquery/eff_delay.asp" TargetMode="External"/><Relationship Id="rId9" Type="http://schemas.openxmlformats.org/officeDocument/2006/relationships/hyperlink" Target="https://www.w3schools.com/jquery/eff_fadetoggle.asp" TargetMode="External"/></Relationships>
</file>

<file path=ppt/slides/_rels/slide82.xml.rels><?xml version="1.0" encoding="UTF-8" standalone="yes"?>
<Relationships xmlns="http://schemas.openxmlformats.org/package/2006/relationships"><Relationship Id="rId8" Type="http://schemas.openxmlformats.org/officeDocument/2006/relationships/hyperlink" Target="https://www.w3schools.com/jquery/eff_stop.asp" TargetMode="External"/><Relationship Id="rId3" Type="http://schemas.openxmlformats.org/officeDocument/2006/relationships/hyperlink" Target="https://www.w3schools.com/jquery/eff_queue.asp" TargetMode="External"/><Relationship Id="rId7" Type="http://schemas.openxmlformats.org/officeDocument/2006/relationships/hyperlink" Target="https://www.w3schools.com/jquery/eff_slideup.asp" TargetMode="External"/><Relationship Id="rId2" Type="http://schemas.openxmlformats.org/officeDocument/2006/relationships/hyperlink" Target="https://www.w3schools.com/jquery/eff_hide.asp" TargetMode="External"/><Relationship Id="rId1" Type="http://schemas.openxmlformats.org/officeDocument/2006/relationships/slideLayout" Target="../slideLayouts/slideLayout7.xml"/><Relationship Id="rId6" Type="http://schemas.openxmlformats.org/officeDocument/2006/relationships/hyperlink" Target="https://www.w3schools.com/jquery/eff_slidetoggle.asp" TargetMode="External"/><Relationship Id="rId5" Type="http://schemas.openxmlformats.org/officeDocument/2006/relationships/hyperlink" Target="https://www.w3schools.com/jquery/eff_slidedown.asp" TargetMode="External"/><Relationship Id="rId4" Type="http://schemas.openxmlformats.org/officeDocument/2006/relationships/hyperlink" Target="https://www.w3schools.com/jquery/eff_show.asp" TargetMode="External"/><Relationship Id="rId9" Type="http://schemas.openxmlformats.org/officeDocument/2006/relationships/hyperlink" Target="https://www.w3schools.com/jquery/eff_toggle.asp"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High level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hlinkClick r:id="rId2"/>
              </a:rPr>
              <a:t>Constants</a:t>
            </a:r>
            <a:endParaRPr lang="en-US" dirty="0">
              <a:solidFill>
                <a:srgbClr val="FF0000"/>
              </a:solidFill>
            </a:endParaRPr>
          </a:p>
        </p:txBody>
      </p:sp>
      <p:sp>
        <p:nvSpPr>
          <p:cNvPr id="3" name="Content Placeholder 2"/>
          <p:cNvSpPr>
            <a:spLocks noGrp="1"/>
          </p:cNvSpPr>
          <p:nvPr>
            <p:ph idx="1"/>
          </p:nvPr>
        </p:nvSpPr>
        <p:spPr>
          <a:xfrm>
            <a:off x="381000" y="2015733"/>
            <a:ext cx="8458199" cy="3450613"/>
          </a:xfrm>
        </p:spPr>
        <p:txBody>
          <a:bodyPr>
            <a:normAutofit/>
          </a:bodyPr>
          <a:lstStyle/>
          <a:p>
            <a:r>
              <a:rPr lang="en-US" dirty="0" smtClean="0"/>
              <a:t>To declare a constant (unchanging) variable, use const instead of let:</a:t>
            </a:r>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const</a:t>
            </a:r>
            <a:r>
              <a:rPr lang="en-US" altLang="en-US" dirty="0">
                <a:solidFill>
                  <a:srgbClr val="000000"/>
                </a:solidFill>
              </a:rPr>
              <a:t> cannot be </a:t>
            </a:r>
            <a:r>
              <a:rPr lang="en-US" altLang="en-US" dirty="0" smtClean="0">
                <a:solidFill>
                  <a:srgbClr val="000000"/>
                </a:solidFill>
              </a:rPr>
              <a:t>Re-declared.</a:t>
            </a:r>
            <a:endParaRPr lang="en-US" altLang="en-US" sz="1200" dirty="0" smtClean="0"/>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const</a:t>
            </a:r>
            <a:r>
              <a:rPr lang="en-US" altLang="en-US" dirty="0">
                <a:solidFill>
                  <a:srgbClr val="000000"/>
                </a:solidFill>
              </a:rPr>
              <a:t> cannot be Reassigned.</a:t>
            </a:r>
            <a:endParaRPr lang="en-US" altLang="en-US" sz="3600" dirty="0"/>
          </a:p>
          <a:p>
            <a:r>
              <a:rPr lang="en-US" altLang="en-US" dirty="0" smtClean="0">
                <a:solidFill>
                  <a:srgbClr val="000000"/>
                </a:solidFill>
              </a:rPr>
              <a:t>Variables </a:t>
            </a:r>
            <a:r>
              <a:rPr lang="en-US" altLang="en-US" dirty="0">
                <a:solidFill>
                  <a:srgbClr val="000000"/>
                </a:solidFill>
              </a:rPr>
              <a:t>defined with </a:t>
            </a:r>
            <a:r>
              <a:rPr lang="en-US" altLang="en-US" dirty="0" err="1">
                <a:solidFill>
                  <a:srgbClr val="DC143C"/>
                </a:solidFill>
              </a:rPr>
              <a:t>c</a:t>
            </a:r>
            <a:r>
              <a:rPr lang="en-US" altLang="en-US" dirty="0" err="1" smtClean="0">
                <a:solidFill>
                  <a:srgbClr val="DC143C"/>
                </a:solidFill>
              </a:rPr>
              <a:t>onst</a:t>
            </a:r>
            <a:r>
              <a:rPr lang="en-US" altLang="en-US" dirty="0">
                <a:solidFill>
                  <a:srgbClr val="000000"/>
                </a:solidFill>
              </a:rPr>
              <a:t> have Block Scope.</a:t>
            </a:r>
            <a:endParaRPr lang="en-US" dirty="0" smtClean="0"/>
          </a:p>
          <a:p>
            <a:pPr>
              <a:buNone/>
            </a:pPr>
            <a:r>
              <a:rPr lang="en-US" dirty="0" smtClean="0">
                <a:solidFill>
                  <a:srgbClr val="FF0000"/>
                </a:solidFill>
              </a:rPr>
              <a:t>const </a:t>
            </a:r>
            <a:r>
              <a:rPr lang="en-US" dirty="0" err="1" smtClean="0">
                <a:solidFill>
                  <a:srgbClr val="FF0000"/>
                </a:solidFill>
              </a:rPr>
              <a:t>myBirthday</a:t>
            </a:r>
            <a:r>
              <a:rPr lang="en-US" dirty="0" smtClean="0">
                <a:solidFill>
                  <a:srgbClr val="FF0000"/>
                </a:solidFill>
              </a:rPr>
              <a:t> = '18.04.1982‘</a:t>
            </a:r>
          </a:p>
          <a:p>
            <a:pPr>
              <a:buNone/>
            </a:pPr>
            <a:r>
              <a:rPr lang="en-US" sz="2000" dirty="0" err="1" smtClean="0">
                <a:solidFill>
                  <a:srgbClr val="FF0000"/>
                </a:solidFill>
              </a:rPr>
              <a:t>myBirthday</a:t>
            </a:r>
            <a:r>
              <a:rPr lang="en-US" sz="2000" dirty="0" smtClean="0">
                <a:solidFill>
                  <a:srgbClr val="FF0000"/>
                </a:solidFill>
              </a:rPr>
              <a:t> = '01.01.2001'; </a:t>
            </a:r>
            <a:endParaRPr lang="en-US" sz="2000" dirty="0">
              <a:solidFill>
                <a:srgbClr val="FF0000"/>
              </a:solidFill>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922"/>
            <a:ext cx="6571343" cy="1049235"/>
          </a:xfrm>
        </p:spPr>
        <p:txBody>
          <a:bodyPr>
            <a:normAutofit/>
          </a:bodyPr>
          <a:lstStyle/>
          <a:p>
            <a:r>
              <a:rPr lang="en-IN" dirty="0">
                <a:solidFill>
                  <a:srgbClr val="FF0000"/>
                </a:solidFill>
              </a:rPr>
              <a:t>jQuery Traversing - Filtering</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0" y="508695"/>
            <a:ext cx="9144000" cy="644273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5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The first(), last(), </a:t>
            </a:r>
            <a:r>
              <a:rPr kumimoji="0" lang="en-US" altLang="en-US" sz="1850" b="0" i="0" u="none" strike="noStrike" cap="none" normalizeH="0" baseline="0" dirty="0" err="1" smtClean="0">
                <a:ln>
                  <a:noFill/>
                </a:ln>
                <a:solidFill>
                  <a:srgbClr val="000000"/>
                </a:solidFill>
                <a:effectLst/>
                <a:latin typeface="Segoe UI" panose="020B0502040204020203" pitchFamily="34" charset="0"/>
                <a:cs typeface="Segoe UI" panose="020B0502040204020203" pitchFamily="34" charset="0"/>
              </a:rPr>
              <a:t>eq</a:t>
            </a:r>
            <a:r>
              <a:rPr kumimoji="0" lang="en-US" altLang="en-US" sz="185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 filter() and not() Methods</a:t>
            </a:r>
          </a:p>
          <a:p>
            <a:pPr defTabSz="914400">
              <a:lnSpc>
                <a:spcPct val="100000"/>
              </a:lnSpc>
              <a:buClrTx/>
              <a:buSzTx/>
            </a:pPr>
            <a:r>
              <a:rPr kumimoji="0" lang="en-US" altLang="en-US" sz="1850" b="0" i="0" u="none" strike="noStrike" cap="none" normalizeH="0" baseline="0" dirty="0" smtClean="0">
                <a:ln>
                  <a:noFill/>
                </a:ln>
                <a:solidFill>
                  <a:srgbClr val="000000"/>
                </a:solidFill>
                <a:effectLst/>
                <a:latin typeface="Verdana" panose="020B0604030504040204" pitchFamily="34" charset="0"/>
              </a:rPr>
              <a:t>The most basic filtering methods are </a:t>
            </a:r>
            <a:r>
              <a:rPr kumimoji="0" lang="en-US" altLang="en-US" sz="1850" b="0" i="0" u="none" strike="noStrike" cap="none" normalizeH="0" baseline="0" dirty="0" smtClean="0">
                <a:ln>
                  <a:noFill/>
                </a:ln>
                <a:solidFill>
                  <a:srgbClr val="DC143C"/>
                </a:solidFill>
                <a:effectLst/>
                <a:latin typeface="Consolas" panose="020B0609020204030204" pitchFamily="49" charset="0"/>
              </a:rPr>
              <a:t>first()</a:t>
            </a:r>
            <a:r>
              <a:rPr kumimoji="0" lang="en-US" altLang="en-US" sz="1850" b="0" i="0" u="none" strike="noStrike" cap="none" normalizeH="0" baseline="0" dirty="0" smtClean="0">
                <a:ln>
                  <a:noFill/>
                </a:ln>
                <a:solidFill>
                  <a:srgbClr val="000000"/>
                </a:solidFill>
                <a:effectLst/>
                <a:latin typeface="Verdana" panose="020B0604030504040204" pitchFamily="34" charset="0"/>
              </a:rPr>
              <a:t>, </a:t>
            </a:r>
            <a:r>
              <a:rPr kumimoji="0" lang="en-US" altLang="en-US" sz="1850" b="0" i="0" u="none" strike="noStrike" cap="none" normalizeH="0" baseline="0" dirty="0" smtClean="0">
                <a:ln>
                  <a:noFill/>
                </a:ln>
                <a:solidFill>
                  <a:srgbClr val="DC143C"/>
                </a:solidFill>
                <a:effectLst/>
                <a:latin typeface="Consolas" panose="020B0609020204030204" pitchFamily="49" charset="0"/>
              </a:rPr>
              <a:t>last()</a:t>
            </a:r>
            <a:r>
              <a:rPr kumimoji="0" lang="en-US" altLang="en-US" sz="1850" b="0" i="0" u="none" strike="noStrike" cap="none" normalizeH="0" baseline="0" dirty="0" smtClean="0">
                <a:ln>
                  <a:noFill/>
                </a:ln>
                <a:solidFill>
                  <a:srgbClr val="000000"/>
                </a:solidFill>
                <a:effectLst/>
                <a:latin typeface="Verdana" panose="020B0604030504040204" pitchFamily="34" charset="0"/>
              </a:rPr>
              <a:t> and </a:t>
            </a:r>
            <a:r>
              <a:rPr kumimoji="0" lang="en-US" altLang="en-US" sz="1850" b="0" i="0" u="none" strike="noStrike" cap="none" normalizeH="0" baseline="0" dirty="0" err="1" smtClean="0">
                <a:ln>
                  <a:noFill/>
                </a:ln>
                <a:solidFill>
                  <a:srgbClr val="DC143C"/>
                </a:solidFill>
                <a:effectLst/>
                <a:latin typeface="Consolas" panose="020B0609020204030204" pitchFamily="49" charset="0"/>
              </a:rPr>
              <a:t>eq</a:t>
            </a:r>
            <a:r>
              <a:rPr kumimoji="0" lang="en-US" altLang="en-US" sz="1850" b="0" i="0" u="none" strike="noStrike" cap="none" normalizeH="0" baseline="0" dirty="0" smtClean="0">
                <a:ln>
                  <a:noFill/>
                </a:ln>
                <a:solidFill>
                  <a:srgbClr val="DC143C"/>
                </a:solidFill>
                <a:effectLst/>
                <a:latin typeface="Consolas" panose="020B0609020204030204" pitchFamily="49" charset="0"/>
              </a:rPr>
              <a:t>()</a:t>
            </a:r>
            <a:r>
              <a:rPr kumimoji="0" lang="en-US" altLang="en-US" sz="1850" b="0" i="0" u="none" strike="noStrike" cap="none" normalizeH="0" baseline="0" dirty="0" smtClean="0">
                <a:ln>
                  <a:noFill/>
                </a:ln>
                <a:solidFill>
                  <a:srgbClr val="000000"/>
                </a:solidFill>
                <a:effectLst/>
                <a:latin typeface="Verdana" panose="020B0604030504040204" pitchFamily="34" charset="0"/>
              </a:rPr>
              <a:t>, which allow you to select a specific element based on its position in a group of elements.</a:t>
            </a:r>
            <a:endParaRPr kumimoji="0" lang="en-US" altLang="en-US" sz="1850" b="0" i="0" u="none" strike="noStrike" cap="none" normalizeH="0" baseline="0" dirty="0" smtClean="0">
              <a:ln>
                <a:noFill/>
              </a:ln>
              <a:solidFill>
                <a:schemeClr val="tx1"/>
              </a:solidFill>
              <a:effectLst/>
            </a:endParaRPr>
          </a:p>
          <a:p>
            <a:pPr defTabSz="914400">
              <a:lnSpc>
                <a:spcPct val="100000"/>
              </a:lnSpc>
              <a:buClrTx/>
              <a:buSzTx/>
            </a:pPr>
            <a:r>
              <a:rPr kumimoji="0" lang="en-US" altLang="en-US" sz="1850" b="0" i="0" u="none" strike="noStrike" cap="none" normalizeH="0" baseline="0" dirty="0" smtClean="0">
                <a:ln>
                  <a:noFill/>
                </a:ln>
                <a:solidFill>
                  <a:srgbClr val="000000"/>
                </a:solidFill>
                <a:effectLst/>
                <a:latin typeface="Verdana" panose="020B0604030504040204" pitchFamily="34" charset="0"/>
              </a:rPr>
              <a:t>Other filtering methods, like </a:t>
            </a:r>
            <a:r>
              <a:rPr kumimoji="0" lang="en-US" altLang="en-US" sz="1850" b="0" i="0" u="none" strike="noStrike" cap="none" normalizeH="0" baseline="0" dirty="0" smtClean="0">
                <a:ln>
                  <a:noFill/>
                </a:ln>
                <a:solidFill>
                  <a:srgbClr val="DC143C"/>
                </a:solidFill>
                <a:effectLst/>
                <a:latin typeface="Consolas" panose="020B0609020204030204" pitchFamily="49" charset="0"/>
              </a:rPr>
              <a:t>filter()</a:t>
            </a:r>
            <a:r>
              <a:rPr kumimoji="0" lang="en-US" altLang="en-US" sz="1850" b="0" i="0" u="none" strike="noStrike" cap="none" normalizeH="0" baseline="0" dirty="0" smtClean="0">
                <a:ln>
                  <a:noFill/>
                </a:ln>
                <a:solidFill>
                  <a:srgbClr val="000000"/>
                </a:solidFill>
                <a:effectLst/>
                <a:latin typeface="Verdana" panose="020B0604030504040204" pitchFamily="34" charset="0"/>
              </a:rPr>
              <a:t> and </a:t>
            </a:r>
            <a:r>
              <a:rPr kumimoji="0" lang="en-US" altLang="en-US" sz="1850" b="0" i="0" u="none" strike="noStrike" cap="none" normalizeH="0" baseline="0" dirty="0" smtClean="0">
                <a:ln>
                  <a:noFill/>
                </a:ln>
                <a:solidFill>
                  <a:srgbClr val="DC143C"/>
                </a:solidFill>
                <a:effectLst/>
                <a:latin typeface="Consolas" panose="020B0609020204030204" pitchFamily="49" charset="0"/>
              </a:rPr>
              <a:t>not()</a:t>
            </a:r>
            <a:r>
              <a:rPr kumimoji="0" lang="en-US" altLang="en-US" sz="1850" b="0" i="0" u="none" strike="noStrike" cap="none" normalizeH="0" baseline="0" dirty="0" smtClean="0">
                <a:ln>
                  <a:noFill/>
                </a:ln>
                <a:solidFill>
                  <a:srgbClr val="000000"/>
                </a:solidFill>
                <a:effectLst/>
                <a:latin typeface="Verdana" panose="020B0604030504040204" pitchFamily="34" charset="0"/>
              </a:rPr>
              <a:t> allow you to select elements that match, or do not match, a certain criteria.</a:t>
            </a:r>
          </a:p>
          <a:p>
            <a:pPr defTabSz="914400">
              <a:lnSpc>
                <a:spcPct val="100000"/>
              </a:lnSpc>
              <a:buClrTx/>
              <a:buSzTx/>
            </a:pPr>
            <a:r>
              <a:rPr lang="en-US" altLang="en-US" sz="1850" dirty="0">
                <a:solidFill>
                  <a:srgbClr val="DC143C"/>
                </a:solidFill>
                <a:latin typeface="Consolas" panose="020B0609020204030204" pitchFamily="49" charset="0"/>
              </a:rPr>
              <a:t>first()</a:t>
            </a:r>
            <a:r>
              <a:rPr lang="en-US" altLang="en-US" sz="1850" dirty="0">
                <a:solidFill>
                  <a:srgbClr val="000000"/>
                </a:solidFill>
                <a:latin typeface="Verdana" panose="020B0604030504040204" pitchFamily="34" charset="0"/>
              </a:rPr>
              <a:t> method returns the first element of the specified elements.</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$("div").first();</a:t>
            </a:r>
            <a:br>
              <a:rPr lang="en-IN" sz="1850" dirty="0">
                <a:solidFill>
                  <a:srgbClr val="FF0000"/>
                </a:solidFill>
              </a:rPr>
            </a:br>
            <a:r>
              <a:rPr lang="en-IN" sz="1850" dirty="0" smtClean="0">
                <a:solidFill>
                  <a:srgbClr val="FF0000"/>
                </a:solidFill>
              </a:rPr>
              <a:t>});</a:t>
            </a:r>
          </a:p>
          <a:p>
            <a:pPr defTabSz="914400">
              <a:lnSpc>
                <a:spcPct val="100000"/>
              </a:lnSpc>
              <a:buClrTx/>
              <a:buSzTx/>
            </a:pPr>
            <a:r>
              <a:rPr lang="en-US" altLang="en-US" sz="1850" dirty="0">
                <a:solidFill>
                  <a:srgbClr val="DC143C"/>
                </a:solidFill>
                <a:latin typeface="Consolas" panose="020B0609020204030204" pitchFamily="49" charset="0"/>
              </a:rPr>
              <a:t>last()</a:t>
            </a:r>
            <a:r>
              <a:rPr lang="en-US" altLang="en-US" sz="1850" dirty="0">
                <a:solidFill>
                  <a:srgbClr val="000000"/>
                </a:solidFill>
                <a:latin typeface="Verdana" panose="020B0604030504040204" pitchFamily="34" charset="0"/>
              </a:rPr>
              <a:t> method returns the last element of the specified elements.</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$("div").last();</a:t>
            </a:r>
            <a:br>
              <a:rPr lang="en-IN" sz="1850" dirty="0">
                <a:solidFill>
                  <a:srgbClr val="FF0000"/>
                </a:solidFill>
              </a:rPr>
            </a:br>
            <a:r>
              <a:rPr lang="en-IN" sz="1850" dirty="0" smtClean="0">
                <a:solidFill>
                  <a:srgbClr val="FF0000"/>
                </a:solidFill>
              </a:rPr>
              <a:t>});</a:t>
            </a:r>
          </a:p>
          <a:p>
            <a:pPr defTabSz="914400">
              <a:lnSpc>
                <a:spcPct val="100000"/>
              </a:lnSpc>
              <a:buClrTx/>
              <a:buSzTx/>
            </a:pPr>
            <a:r>
              <a:rPr lang="en-US" altLang="en-US" sz="1850" dirty="0" err="1">
                <a:solidFill>
                  <a:srgbClr val="DC143C"/>
                </a:solidFill>
                <a:latin typeface="Consolas" panose="020B0609020204030204" pitchFamily="49" charset="0"/>
              </a:rPr>
              <a:t>eq</a:t>
            </a:r>
            <a:r>
              <a:rPr lang="en-US" altLang="en-US" sz="1850" dirty="0">
                <a:solidFill>
                  <a:srgbClr val="DC143C"/>
                </a:solidFill>
                <a:latin typeface="Consolas" panose="020B0609020204030204" pitchFamily="49" charset="0"/>
              </a:rPr>
              <a:t>()</a:t>
            </a:r>
            <a:r>
              <a:rPr lang="en-US" altLang="en-US" sz="1850" dirty="0">
                <a:solidFill>
                  <a:srgbClr val="000000"/>
                </a:solidFill>
                <a:latin typeface="Verdana" panose="020B0604030504040204" pitchFamily="34" charset="0"/>
              </a:rPr>
              <a:t> method returns an element with a specific index number of the selected elements.</a:t>
            </a:r>
            <a:r>
              <a:rPr lang="en-US" altLang="en-US" sz="1850" dirty="0"/>
              <a:t> </a:t>
            </a:r>
          </a:p>
          <a:p>
            <a:pPr defTabSz="914400">
              <a:lnSpc>
                <a:spcPct val="100000"/>
              </a:lnSpc>
              <a:buClrTx/>
              <a:buSzTx/>
            </a:pPr>
            <a:r>
              <a:rPr lang="en-US" altLang="en-US" sz="1850" dirty="0">
                <a:solidFill>
                  <a:srgbClr val="000000"/>
                </a:solidFill>
                <a:latin typeface="Verdana" panose="020B0604030504040204" pitchFamily="34" charset="0"/>
              </a:rPr>
              <a:t>The index numbers start at 0, so the first element will have the index number 0 and not 1. The following example selects the second </a:t>
            </a:r>
            <a:r>
              <a:rPr lang="en-US" altLang="en-US" sz="1850" dirty="0">
                <a:solidFill>
                  <a:srgbClr val="DC143C"/>
                </a:solidFill>
                <a:latin typeface="Consolas" panose="020B0609020204030204" pitchFamily="49" charset="0"/>
              </a:rPr>
              <a:t>&lt;p&gt;</a:t>
            </a:r>
            <a:r>
              <a:rPr lang="en-US" altLang="en-US" sz="1850" dirty="0">
                <a:solidFill>
                  <a:srgbClr val="000000"/>
                </a:solidFill>
                <a:latin typeface="Verdana" panose="020B0604030504040204" pitchFamily="34" charset="0"/>
              </a:rPr>
              <a:t> element (index number 1)</a:t>
            </a:r>
            <a:r>
              <a:rPr lang="en-US" altLang="en-US" sz="1850" dirty="0"/>
              <a:t> </a:t>
            </a:r>
          </a:p>
          <a:p>
            <a:pPr defTabSz="914400">
              <a:lnSpc>
                <a:spcPct val="100000"/>
              </a:lnSpc>
              <a:buClrTx/>
              <a:buSzTx/>
            </a:pPr>
            <a:r>
              <a:rPr lang="en-IN" sz="1850" dirty="0">
                <a:solidFill>
                  <a:srgbClr val="FF0000"/>
                </a:solidFill>
              </a:rPr>
              <a:t>$(document).ready(function(){</a:t>
            </a:r>
            <a:br>
              <a:rPr lang="en-IN" sz="1850" dirty="0">
                <a:solidFill>
                  <a:srgbClr val="FF0000"/>
                </a:solidFill>
              </a:rPr>
            </a:br>
            <a:r>
              <a:rPr lang="en-IN" sz="1850" dirty="0">
                <a:solidFill>
                  <a:srgbClr val="FF0000"/>
                </a:solidFill>
              </a:rPr>
              <a:t>  $("p").</a:t>
            </a:r>
            <a:r>
              <a:rPr lang="en-IN" sz="1850" dirty="0" err="1">
                <a:solidFill>
                  <a:srgbClr val="FF0000"/>
                </a:solidFill>
              </a:rPr>
              <a:t>eq</a:t>
            </a:r>
            <a:r>
              <a:rPr lang="en-IN" sz="1850" dirty="0">
                <a:solidFill>
                  <a:srgbClr val="FF0000"/>
                </a:solidFill>
              </a:rPr>
              <a:t>(1);</a:t>
            </a:r>
            <a:br>
              <a:rPr lang="en-IN" sz="1850" dirty="0">
                <a:solidFill>
                  <a:srgbClr val="FF0000"/>
                </a:solidFill>
              </a:rPr>
            </a:br>
            <a:r>
              <a:rPr lang="en-IN" sz="1850" dirty="0">
                <a:solidFill>
                  <a:srgbClr val="FF0000"/>
                </a:solidFill>
              </a:rPr>
              <a:t>})</a:t>
            </a:r>
            <a:r>
              <a:rPr lang="en-IN" sz="1850" dirty="0"/>
              <a:t>;</a:t>
            </a:r>
            <a:endParaRPr kumimoji="0" lang="en-US" altLang="en-US" sz="1850"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xmlns="" val="347172020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946665"/>
            <a:ext cx="8763000" cy="424731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DC143C"/>
                </a:solidFill>
                <a:effectLst/>
                <a:latin typeface="Consolas" panose="020B0609020204030204" pitchFamily="49" charset="0"/>
              </a:rPr>
              <a:t>filter()</a:t>
            </a:r>
            <a:r>
              <a:rPr kumimoji="0" lang="en-US" altLang="en-US" b="0" i="0" u="none" strike="noStrike" cap="none" normalizeH="0" baseline="0" dirty="0" smtClean="0">
                <a:ln>
                  <a:noFill/>
                </a:ln>
                <a:solidFill>
                  <a:srgbClr val="000000"/>
                </a:solidFill>
                <a:effectLst/>
                <a:latin typeface="Verdana" panose="020B0604030504040204" pitchFamily="34" charset="0"/>
              </a:rPr>
              <a:t> method lets you specify a criteria. Elements that do not match the criteria are removed from the selection, and those that match will be returned.</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following example returns all </a:t>
            </a:r>
            <a:r>
              <a:rPr kumimoji="0" lang="en-US" altLang="en-US" b="0" i="0" u="none" strike="noStrike" cap="none" normalizeH="0" baseline="0" dirty="0" smtClean="0">
                <a:ln>
                  <a:noFill/>
                </a:ln>
                <a:solidFill>
                  <a:srgbClr val="DC143C"/>
                </a:solidFill>
                <a:effectLst/>
                <a:latin typeface="Consolas" panose="020B0609020204030204" pitchFamily="49" charset="0"/>
              </a:rPr>
              <a:t>&lt;p&gt;</a:t>
            </a:r>
            <a:r>
              <a:rPr kumimoji="0" lang="en-US" altLang="en-US" b="0" i="0" u="none" strike="noStrike" cap="none" normalizeH="0" baseline="0" dirty="0" smtClean="0">
                <a:ln>
                  <a:noFill/>
                </a:ln>
                <a:solidFill>
                  <a:srgbClr val="000000"/>
                </a:solidFill>
                <a:effectLst/>
                <a:latin typeface="Verdana" panose="020B0604030504040204" pitchFamily="34" charset="0"/>
              </a:rPr>
              <a:t> elements with class name "intro“</a:t>
            </a:r>
          </a:p>
          <a:p>
            <a:r>
              <a:rPr lang="en-IN" dirty="0">
                <a:solidFill>
                  <a:srgbClr val="FF0000"/>
                </a:solidFill>
              </a:rPr>
              <a:t>$(document).ready(function(){</a:t>
            </a:r>
            <a:br>
              <a:rPr lang="en-IN" dirty="0">
                <a:solidFill>
                  <a:srgbClr val="FF0000"/>
                </a:solidFill>
              </a:rPr>
            </a:br>
            <a:r>
              <a:rPr lang="en-IN" dirty="0">
                <a:solidFill>
                  <a:srgbClr val="FF0000"/>
                </a:solidFill>
              </a:rPr>
              <a:t>  $("p").filter(".intro");</a:t>
            </a:r>
            <a:br>
              <a:rPr lang="en-IN" dirty="0">
                <a:solidFill>
                  <a:srgbClr val="FF0000"/>
                </a:solidFill>
              </a:rPr>
            </a:br>
            <a:r>
              <a:rPr lang="en-IN" dirty="0">
                <a:solidFill>
                  <a:srgbClr val="FF0000"/>
                </a:solidFill>
              </a:rPr>
              <a:t>});</a:t>
            </a:r>
          </a:p>
          <a:p>
            <a:pPr lvl="0" defTabSz="914400"/>
            <a:r>
              <a:rPr lang="en-US" altLang="en-US" dirty="0">
                <a:solidFill>
                  <a:srgbClr val="000000"/>
                </a:solidFill>
                <a:latin typeface="Verdana" panose="020B0604030504040204" pitchFamily="34" charset="0"/>
              </a:rPr>
              <a:t>The </a:t>
            </a:r>
            <a:r>
              <a:rPr lang="en-US" altLang="en-US" dirty="0">
                <a:solidFill>
                  <a:srgbClr val="DC143C"/>
                </a:solidFill>
                <a:latin typeface="Consolas" panose="020B0609020204030204" pitchFamily="49" charset="0"/>
              </a:rPr>
              <a:t>not()</a:t>
            </a:r>
            <a:r>
              <a:rPr lang="en-US" altLang="en-US" dirty="0">
                <a:solidFill>
                  <a:srgbClr val="000000"/>
                </a:solidFill>
                <a:latin typeface="Verdana" panose="020B0604030504040204" pitchFamily="34" charset="0"/>
              </a:rPr>
              <a:t> method returns all elements that do not match the criteria.</a:t>
            </a:r>
            <a:endParaRPr lang="en-US" altLang="en-US" dirty="0"/>
          </a:p>
          <a:p>
            <a:pPr lvl="0" defTabSz="914400"/>
            <a:r>
              <a:rPr lang="en-US" altLang="en-US" b="1" dirty="0">
                <a:solidFill>
                  <a:srgbClr val="000000"/>
                </a:solidFill>
                <a:latin typeface="Verdana" panose="020B0604030504040204" pitchFamily="34" charset="0"/>
              </a:rPr>
              <a:t>Tip:</a:t>
            </a:r>
            <a:r>
              <a:rPr lang="en-US" altLang="en-US" dirty="0">
                <a:solidFill>
                  <a:srgbClr val="000000"/>
                </a:solidFill>
                <a:latin typeface="Verdana" panose="020B0604030504040204" pitchFamily="34" charset="0"/>
              </a:rPr>
              <a:t> The </a:t>
            </a:r>
            <a:r>
              <a:rPr lang="en-US" altLang="en-US" dirty="0">
                <a:solidFill>
                  <a:srgbClr val="DC143C"/>
                </a:solidFill>
                <a:latin typeface="Consolas" panose="020B0609020204030204" pitchFamily="49" charset="0"/>
              </a:rPr>
              <a:t>not()</a:t>
            </a:r>
            <a:r>
              <a:rPr lang="en-US" altLang="en-US" dirty="0">
                <a:solidFill>
                  <a:srgbClr val="000000"/>
                </a:solidFill>
                <a:latin typeface="Verdana" panose="020B0604030504040204" pitchFamily="34" charset="0"/>
              </a:rPr>
              <a:t> method is the opposite of </a:t>
            </a:r>
            <a:r>
              <a:rPr lang="en-US" altLang="en-US" dirty="0">
                <a:solidFill>
                  <a:srgbClr val="DC143C"/>
                </a:solidFill>
                <a:latin typeface="Consolas" panose="020B0609020204030204" pitchFamily="49" charset="0"/>
              </a:rPr>
              <a:t>filter()</a:t>
            </a:r>
            <a:r>
              <a:rPr lang="en-US" altLang="en-US" dirty="0">
                <a:solidFill>
                  <a:srgbClr val="000000"/>
                </a:solidFill>
                <a:latin typeface="Verdana" panose="020B0604030504040204" pitchFamily="34" charset="0"/>
              </a:rPr>
              <a:t>.</a:t>
            </a:r>
            <a:endParaRPr lang="en-US" altLang="en-US" dirty="0"/>
          </a:p>
          <a:p>
            <a:pPr lvl="0" defTabSz="914400"/>
            <a:r>
              <a:rPr lang="en-US" altLang="en-US" dirty="0">
                <a:solidFill>
                  <a:srgbClr val="000000"/>
                </a:solidFill>
                <a:latin typeface="Verdana" panose="020B0604030504040204" pitchFamily="34" charset="0"/>
              </a:rPr>
              <a:t>The following example returns all </a:t>
            </a:r>
            <a:r>
              <a:rPr lang="en-US" altLang="en-US" dirty="0">
                <a:solidFill>
                  <a:srgbClr val="DC143C"/>
                </a:solidFill>
                <a:latin typeface="Consolas" panose="020B0609020204030204" pitchFamily="49" charset="0"/>
              </a:rPr>
              <a:t>&lt;p&gt;</a:t>
            </a:r>
            <a:r>
              <a:rPr lang="en-US" altLang="en-US" dirty="0">
                <a:solidFill>
                  <a:srgbClr val="000000"/>
                </a:solidFill>
                <a:latin typeface="Verdana" panose="020B0604030504040204" pitchFamily="34" charset="0"/>
              </a:rPr>
              <a:t> elements that do not have class name "intro"</a:t>
            </a:r>
            <a:endParaRPr lang="en-US" altLang="en-US" dirty="0"/>
          </a:p>
          <a:p>
            <a:r>
              <a:rPr lang="en-IN" dirty="0"/>
              <a:t/>
            </a:r>
            <a:br>
              <a:rPr lang="en-IN" dirty="0"/>
            </a:br>
            <a:r>
              <a:rPr lang="en-IN" dirty="0">
                <a:solidFill>
                  <a:srgbClr val="FF0000"/>
                </a:solidFill>
              </a:rPr>
              <a:t>$(document).ready(function(){</a:t>
            </a:r>
            <a:br>
              <a:rPr lang="en-IN" dirty="0">
                <a:solidFill>
                  <a:srgbClr val="FF0000"/>
                </a:solidFill>
              </a:rPr>
            </a:br>
            <a:r>
              <a:rPr lang="en-IN" dirty="0">
                <a:solidFill>
                  <a:srgbClr val="FF0000"/>
                </a:solidFill>
              </a:rPr>
              <a:t>  $("p").not(".intro");</a:t>
            </a:r>
            <a:br>
              <a:rPr lang="en-IN" dirty="0">
                <a:solidFill>
                  <a:srgbClr val="FF0000"/>
                </a:solidFill>
              </a:rPr>
            </a:br>
            <a:r>
              <a:rPr lang="en-IN" dirty="0">
                <a:solidFill>
                  <a:srgbClr val="FF0000"/>
                </a:solidFill>
              </a:rPr>
              <a:t>});</a:t>
            </a:r>
            <a:endParaRPr kumimoji="0" lang="en-US" altLang="en-US" b="0"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xmlns="" val="21416114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let</a:t>
            </a:r>
            <a:r>
              <a:rPr lang="en-US" dirty="0" smtClean="0"/>
              <a:t> – is a modern variable declaration.</a:t>
            </a:r>
          </a:p>
          <a:p>
            <a:r>
              <a:rPr lang="en-US" dirty="0" err="1" smtClean="0">
                <a:solidFill>
                  <a:srgbClr val="FF0000"/>
                </a:solidFill>
              </a:rPr>
              <a:t>var</a:t>
            </a:r>
            <a:r>
              <a:rPr lang="en-US" dirty="0" smtClean="0"/>
              <a:t> – is an old-school variable declaration. Normally we don’t use it at all.</a:t>
            </a:r>
          </a:p>
          <a:p>
            <a:r>
              <a:rPr lang="en-US" dirty="0" smtClean="0">
                <a:solidFill>
                  <a:srgbClr val="FF0000"/>
                </a:solidFill>
              </a:rPr>
              <a:t>const</a:t>
            </a:r>
            <a:r>
              <a:rPr lang="en-US" dirty="0" smtClean="0"/>
              <a:t> – is like let, but the value of the variable can’t be changed.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types</a:t>
            </a:r>
            <a:endParaRPr lang="en-US" dirty="0"/>
          </a:p>
        </p:txBody>
      </p:sp>
      <p:sp>
        <p:nvSpPr>
          <p:cNvPr id="3" name="Content Placeholder 2"/>
          <p:cNvSpPr>
            <a:spLocks noGrp="1"/>
          </p:cNvSpPr>
          <p:nvPr>
            <p:ph idx="1"/>
          </p:nvPr>
        </p:nvSpPr>
        <p:spPr>
          <a:xfrm>
            <a:off x="533400" y="2015733"/>
            <a:ext cx="8077199" cy="3450613"/>
          </a:xfrm>
        </p:spPr>
        <p:txBody>
          <a:bodyPr>
            <a:noAutofit/>
          </a:bodyPr>
          <a:lstStyle/>
          <a:p>
            <a:r>
              <a:rPr lang="en-IN" dirty="0"/>
              <a:t>JavaScript can handle many types of data, but for now, just think of numbers and strings.</a:t>
            </a:r>
            <a:endParaRPr lang="en-US" dirty="0" smtClean="0"/>
          </a:p>
          <a:p>
            <a:r>
              <a:rPr lang="en-US" dirty="0" smtClean="0"/>
              <a:t>A value in JavaScript is always of a certain type. For example, a string or a number or object.</a:t>
            </a:r>
          </a:p>
          <a:p>
            <a:r>
              <a:rPr lang="en-IN" dirty="0"/>
              <a:t>Strings are written inside double or single quotes. </a:t>
            </a:r>
            <a:endParaRPr lang="en-IN" dirty="0" smtClean="0"/>
          </a:p>
          <a:p>
            <a:r>
              <a:rPr lang="en-IN" dirty="0"/>
              <a:t>Numbers are written without quotes.</a:t>
            </a:r>
            <a:endParaRPr lang="en-US" dirty="0" smtClean="0"/>
          </a:p>
          <a:p>
            <a:pPr marL="0" indent="0">
              <a:buNone/>
            </a:pPr>
            <a:r>
              <a:rPr lang="en-IN" dirty="0" smtClean="0"/>
              <a:t>	</a:t>
            </a:r>
            <a:r>
              <a:rPr lang="en-IN" dirty="0" smtClean="0">
                <a:solidFill>
                  <a:srgbClr val="FF0000"/>
                </a:solidFill>
              </a:rPr>
              <a:t>let</a:t>
            </a:r>
            <a:r>
              <a:rPr lang="en-IN" dirty="0">
                <a:solidFill>
                  <a:srgbClr val="FF0000"/>
                </a:solidFill>
              </a:rPr>
              <a:t> length = 16;                          // Number</a:t>
            </a:r>
            <a:br>
              <a:rPr lang="en-IN" dirty="0">
                <a:solidFill>
                  <a:srgbClr val="FF0000"/>
                </a:solidFill>
              </a:rPr>
            </a:br>
            <a:r>
              <a:rPr lang="en-IN" dirty="0" smtClean="0">
                <a:solidFill>
                  <a:srgbClr val="FF0000"/>
                </a:solidFill>
              </a:rPr>
              <a:t>	let</a:t>
            </a:r>
            <a:r>
              <a:rPr lang="en-IN" dirty="0">
                <a:solidFill>
                  <a:srgbClr val="FF0000"/>
                </a:solidFill>
              </a:rPr>
              <a:t> </a:t>
            </a:r>
            <a:r>
              <a:rPr lang="en-IN" dirty="0" err="1">
                <a:solidFill>
                  <a:srgbClr val="FF0000"/>
                </a:solidFill>
              </a:rPr>
              <a:t>lastName</a:t>
            </a:r>
            <a:r>
              <a:rPr lang="en-IN" dirty="0">
                <a:solidFill>
                  <a:srgbClr val="FF0000"/>
                </a:solidFill>
              </a:rPr>
              <a:t> = "Johnson";      // String</a:t>
            </a:r>
            <a:br>
              <a:rPr lang="en-IN" dirty="0">
                <a:solidFill>
                  <a:srgbClr val="FF0000"/>
                </a:solidFill>
              </a:rPr>
            </a:br>
            <a:r>
              <a:rPr lang="en-IN" dirty="0" smtClean="0">
                <a:solidFill>
                  <a:srgbClr val="FF0000"/>
                </a:solidFill>
              </a:rPr>
              <a:t>	let</a:t>
            </a:r>
            <a:r>
              <a:rPr lang="en-IN" dirty="0">
                <a:solidFill>
                  <a:srgbClr val="FF0000"/>
                </a:solidFill>
              </a:rPr>
              <a:t> x = {</a:t>
            </a:r>
            <a:r>
              <a:rPr lang="en-IN" dirty="0" err="1">
                <a:solidFill>
                  <a:srgbClr val="FF0000"/>
                </a:solidFill>
              </a:rPr>
              <a:t>firstName</a:t>
            </a:r>
            <a:r>
              <a:rPr lang="en-IN" dirty="0">
                <a:solidFill>
                  <a:srgbClr val="FF0000"/>
                </a:solidFill>
              </a:rPr>
              <a:t>:"John", </a:t>
            </a:r>
            <a:r>
              <a:rPr lang="en-IN" dirty="0" err="1">
                <a:solidFill>
                  <a:srgbClr val="FF0000"/>
                </a:solidFill>
              </a:rPr>
              <a:t>lastName</a:t>
            </a:r>
            <a:r>
              <a:rPr lang="en-IN" dirty="0">
                <a:solidFill>
                  <a:srgbClr val="FF0000"/>
                </a:solidFill>
              </a:rPr>
              <a:t>:"Doe"};    // Object</a:t>
            </a:r>
            <a:endParaRPr lang="en-US" dirty="0" smtClean="0">
              <a:solidFill>
                <a:srgbClr val="FF0000"/>
              </a:solidFill>
            </a:endParaRPr>
          </a:p>
          <a:p>
            <a:endParaRPr lang="en-US" dirty="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Arrays</a:t>
            </a:r>
            <a:endParaRPr lang="en-IN" dirty="0"/>
          </a:p>
        </p:txBody>
      </p:sp>
      <p:sp>
        <p:nvSpPr>
          <p:cNvPr id="3" name="Content Placeholder 2"/>
          <p:cNvSpPr>
            <a:spLocks noGrp="1"/>
          </p:cNvSpPr>
          <p:nvPr>
            <p:ph idx="1"/>
          </p:nvPr>
        </p:nvSpPr>
        <p:spPr>
          <a:xfrm>
            <a:off x="436728" y="1828734"/>
            <a:ext cx="8534399" cy="3450613"/>
          </a:xfrm>
        </p:spPr>
        <p:txBody>
          <a:bodyPr>
            <a:noAutofit/>
          </a:bodyPr>
          <a:lstStyle/>
          <a:p>
            <a:r>
              <a:rPr lang="en-US" sz="1800" b="1" dirty="0">
                <a:latin typeface="Times New Roman" pitchFamily="18" charset="0"/>
                <a:cs typeface="Times New Roman" pitchFamily="18" charset="0"/>
              </a:rPr>
              <a:t>JavaScript array</a:t>
            </a:r>
            <a:r>
              <a:rPr lang="en-US" sz="1800" dirty="0">
                <a:latin typeface="Times New Roman" pitchFamily="18" charset="0"/>
                <a:cs typeface="Times New Roman" pitchFamily="18" charset="0"/>
              </a:rPr>
              <a:t> is an object that represents a collection of similar type of elements.</a:t>
            </a:r>
          </a:p>
          <a:p>
            <a:r>
              <a:rPr lang="en-US" sz="1800" dirty="0">
                <a:latin typeface="Times New Roman" pitchFamily="18" charset="0"/>
                <a:cs typeface="Times New Roman" pitchFamily="18" charset="0"/>
              </a:rPr>
              <a:t> An array is a special variable, which can hold more than one value at a time</a:t>
            </a:r>
            <a:r>
              <a:rPr lang="en-US" sz="1800" dirty="0" smtClean="0">
                <a:latin typeface="Times New Roman" pitchFamily="18" charset="0"/>
                <a:cs typeface="Times New Roman" pitchFamily="18" charset="0"/>
              </a:rPr>
              <a:t>.</a:t>
            </a:r>
          </a:p>
          <a:p>
            <a:r>
              <a:rPr lang="en-IN" sz="1800" dirty="0">
                <a:latin typeface="Times New Roman" panose="02020603050405020304" pitchFamily="18" charset="0"/>
                <a:cs typeface="Times New Roman" panose="02020603050405020304" pitchFamily="18" charset="0"/>
              </a:rPr>
              <a:t>JavaScript arrays are written with square brackets.</a:t>
            </a:r>
          </a:p>
          <a:p>
            <a:r>
              <a:rPr lang="en-IN" sz="1800" dirty="0">
                <a:latin typeface="Times New Roman" panose="02020603050405020304" pitchFamily="18" charset="0"/>
                <a:cs typeface="Times New Roman" panose="02020603050405020304" pitchFamily="18" charset="0"/>
              </a:rPr>
              <a:t>Array items are separated by commas</a:t>
            </a:r>
            <a:r>
              <a:rPr lang="en-IN" sz="1800" dirty="0" smtClean="0"/>
              <a:t>.</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There are 2 ways to construct array in </a:t>
            </a:r>
            <a:r>
              <a:rPr lang="en-US" sz="1800" dirty="0" smtClean="0">
                <a:latin typeface="Times New Roman" pitchFamily="18" charset="0"/>
                <a:cs typeface="Times New Roman" pitchFamily="18" charset="0"/>
              </a:rPr>
              <a:t>JavaScript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By array </a:t>
            </a:r>
            <a:r>
              <a:rPr lang="en-US" sz="1800" dirty="0" smtClean="0">
                <a:latin typeface="Times New Roman" pitchFamily="18" charset="0"/>
                <a:cs typeface="Times New Roman" pitchFamily="18" charset="0"/>
              </a:rPr>
              <a:t>literal </a:t>
            </a:r>
            <a:r>
              <a:rPr lang="en-US" sz="1800" dirty="0" smtClean="0">
                <a:latin typeface="Times New Roman" pitchFamily="18" charset="0"/>
                <a:cs typeface="Times New Roman" pitchFamily="18" charset="0"/>
                <a:sym typeface="Wingdings" panose="05000000000000000000" pitchFamily="2" charset="2"/>
              </a:rPr>
              <a:t></a:t>
            </a:r>
            <a:r>
              <a:rPr lang="en-IN" sz="1800" dirty="0" err="1">
                <a:solidFill>
                  <a:srgbClr val="FF0000"/>
                </a:solidFill>
              </a:rPr>
              <a:t>const</a:t>
            </a:r>
            <a:r>
              <a:rPr lang="en-IN" sz="1800" dirty="0">
                <a:solidFill>
                  <a:srgbClr val="FF0000"/>
                </a:solidFill>
              </a:rPr>
              <a:t> </a:t>
            </a:r>
            <a:r>
              <a:rPr lang="en-IN" sz="1800" dirty="0" err="1">
                <a:solidFill>
                  <a:srgbClr val="FF0000"/>
                </a:solidFill>
              </a:rPr>
              <a:t>clg</a:t>
            </a:r>
            <a:r>
              <a:rPr lang="en-IN" sz="1800" dirty="0">
                <a:solidFill>
                  <a:srgbClr val="FF0000"/>
                </a:solidFill>
              </a:rPr>
              <a:t> = [“CMRIT", “CMRCET</a:t>
            </a:r>
            <a:r>
              <a:rPr lang="en-IN" sz="1800" dirty="0" smtClean="0">
                <a:solidFill>
                  <a:srgbClr val="FF0000"/>
                </a:solidFill>
              </a:rPr>
              <a:t>“];</a:t>
            </a:r>
            <a:endParaRPr lang="en-US" sz="1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creating </a:t>
            </a:r>
            <a:r>
              <a:rPr lang="en-US" sz="1800" dirty="0">
                <a:latin typeface="Times New Roman" pitchFamily="18" charset="0"/>
                <a:cs typeface="Times New Roman" pitchFamily="18" charset="0"/>
              </a:rPr>
              <a:t>instance of Array directly (using new keyword</a:t>
            </a:r>
            <a:r>
              <a:rPr lang="en-US" sz="18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sym typeface="Wingdings" panose="05000000000000000000" pitchFamily="2" charset="2"/>
              </a:rPr>
              <a:t></a:t>
            </a:r>
            <a:r>
              <a:rPr lang="en-US" sz="1800" dirty="0">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var</a:t>
            </a:r>
            <a:r>
              <a:rPr lang="en-US" sz="1800" b="1" dirty="0">
                <a:solidFill>
                  <a:srgbClr val="FF0000"/>
                </a:solidFill>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arrayname</a:t>
            </a:r>
            <a:r>
              <a:rPr lang="en-US" sz="1800" b="1" dirty="0">
                <a:solidFill>
                  <a:srgbClr val="FF0000"/>
                </a:solidFill>
                <a:latin typeface="Times New Roman" pitchFamily="18" charset="0"/>
                <a:cs typeface="Times New Roman" pitchFamily="18" charset="0"/>
              </a:rPr>
              <a:t>=new Array();</a:t>
            </a:r>
            <a:endParaRPr lang="en-IN" sz="1800" b="1" dirty="0" smtClean="0">
              <a:solidFill>
                <a:srgbClr val="FF0000"/>
              </a:solidFill>
            </a:endParaRPr>
          </a:p>
          <a:p>
            <a:r>
              <a:rPr lang="en-IN" sz="1800" dirty="0" smtClean="0"/>
              <a:t>Array </a:t>
            </a:r>
            <a:r>
              <a:rPr lang="en-IN" sz="1800" dirty="0"/>
              <a:t>indexes are zero-based, which means the first item is [0], second is [1], and so on.</a:t>
            </a:r>
          </a:p>
        </p:txBody>
      </p:sp>
      <p:sp>
        <p:nvSpPr>
          <p:cNvPr id="4" name="Rectangle 3"/>
          <p:cNvSpPr/>
          <p:nvPr/>
        </p:nvSpPr>
        <p:spPr>
          <a:xfrm>
            <a:off x="589127" y="5650406"/>
            <a:ext cx="8229600" cy="369332"/>
          </a:xfrm>
          <a:prstGeom prst="rect">
            <a:avLst/>
          </a:prstGeom>
        </p:spPr>
        <p:txBody>
          <a:bodyPr wrap="square">
            <a:spAutoFit/>
          </a:bodyPr>
          <a:lstStyle/>
          <a:p>
            <a:r>
              <a:rPr lang="en-US" b="1" dirty="0" smtClean="0">
                <a:solidFill>
                  <a:srgbClr val="FF0000"/>
                </a:solidFill>
                <a:latin typeface="Times New Roman" pitchFamily="18" charset="0"/>
                <a:cs typeface="Times New Roman" pitchFamily="18" charset="0"/>
              </a:rPr>
              <a:t> </a:t>
            </a:r>
            <a:r>
              <a:rPr lang="en-US" b="1" dirty="0" smtClean="0">
                <a:latin typeface="Times New Roman" pitchFamily="18" charset="0"/>
                <a:cs typeface="Times New Roman" pitchFamily="18" charset="0"/>
              </a:rPr>
              <a:t>Accessing of array elements  </a:t>
            </a:r>
            <a:r>
              <a:rPr lang="en-US" b="1" dirty="0" err="1" smtClean="0">
                <a:solidFill>
                  <a:srgbClr val="FF0000"/>
                </a:solidFill>
                <a:latin typeface="Times New Roman" pitchFamily="18" charset="0"/>
                <a:cs typeface="Times New Roman" pitchFamily="18" charset="0"/>
              </a:rPr>
              <a:t>var</a:t>
            </a:r>
            <a:r>
              <a:rPr lang="en-US" b="1" dirty="0">
                <a:solidFill>
                  <a:srgbClr val="FF0000"/>
                </a:solidFill>
                <a:latin typeface="Times New Roman" pitchFamily="18" charset="0"/>
                <a:cs typeface="Times New Roman" pitchFamily="18" charset="0"/>
              </a:rPr>
              <a:t> name = cars[0];</a:t>
            </a:r>
          </a:p>
        </p:txBody>
      </p:sp>
    </p:spTree>
    <p:extLst>
      <p:ext uri="{BB962C8B-B14F-4D97-AF65-F5344CB8AC3E}">
        <p14:creationId xmlns:p14="http://schemas.microsoft.com/office/powerpoint/2010/main" xmlns="" val="104333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013936"/>
            <a:ext cx="4569361" cy="4005864"/>
          </a:xfrm>
        </p:spPr>
        <p:txBody>
          <a:bodyPr>
            <a:normAutofit fontScale="92500" lnSpcReduction="20000"/>
          </a:bodyPr>
          <a:lstStyle/>
          <a:p>
            <a:r>
              <a:rPr lang="en-IN" dirty="0" smtClean="0"/>
              <a:t>Array properties</a:t>
            </a:r>
          </a:p>
          <a:p>
            <a:pPr marL="0" indent="0">
              <a:buNone/>
            </a:pPr>
            <a:r>
              <a:rPr lang="en-IN" dirty="0" smtClean="0"/>
              <a:t>	Length</a:t>
            </a:r>
          </a:p>
          <a:p>
            <a:r>
              <a:rPr lang="en-US" dirty="0">
                <a:latin typeface="Times New Roman" pitchFamily="18" charset="0"/>
                <a:cs typeface="Times New Roman" pitchFamily="18" charset="0"/>
              </a:rPr>
              <a:t>Many programming languages support arrays with named indexes.</a:t>
            </a:r>
          </a:p>
          <a:p>
            <a:r>
              <a:rPr lang="en-US" dirty="0">
                <a:latin typeface="Times New Roman" pitchFamily="18" charset="0"/>
                <a:cs typeface="Times New Roman" pitchFamily="18" charset="0"/>
              </a:rPr>
              <a:t>Arrays with named indexes are called associative arrays (or hashes).</a:t>
            </a:r>
          </a:p>
          <a:p>
            <a:r>
              <a:rPr lang="en-US" dirty="0">
                <a:latin typeface="Times New Roman" pitchFamily="18" charset="0"/>
                <a:cs typeface="Times New Roman" pitchFamily="18" charset="0"/>
              </a:rPr>
              <a:t>JavaScript does </a:t>
            </a:r>
            <a:r>
              <a:rPr lang="en-US" b="1" dirty="0">
                <a:latin typeface="Times New Roman" pitchFamily="18" charset="0"/>
                <a:cs typeface="Times New Roman" pitchFamily="18" charset="0"/>
              </a:rPr>
              <a:t>not</a:t>
            </a:r>
            <a:r>
              <a:rPr lang="en-US" dirty="0">
                <a:latin typeface="Times New Roman" pitchFamily="18" charset="0"/>
                <a:cs typeface="Times New Roman" pitchFamily="18" charset="0"/>
              </a:rPr>
              <a:t> support arrays with named indexes.</a:t>
            </a:r>
          </a:p>
          <a:p>
            <a:r>
              <a:rPr lang="en-US" dirty="0">
                <a:latin typeface="Times New Roman" pitchFamily="18" charset="0"/>
                <a:cs typeface="Times New Roman" pitchFamily="18" charset="0"/>
              </a:rPr>
              <a:t>In JavaScript, </a:t>
            </a:r>
            <a:r>
              <a:rPr lang="en-US" b="1" dirty="0">
                <a:latin typeface="Times New Roman" pitchFamily="18" charset="0"/>
                <a:cs typeface="Times New Roman" pitchFamily="18" charset="0"/>
              </a:rPr>
              <a:t>arrays</a:t>
            </a:r>
            <a:r>
              <a:rPr lang="en-US" dirty="0">
                <a:latin typeface="Times New Roman" pitchFamily="18" charset="0"/>
                <a:cs typeface="Times New Roman" pitchFamily="18" charset="0"/>
              </a:rPr>
              <a:t> always use </a:t>
            </a:r>
            <a:r>
              <a:rPr lang="en-US" b="1" dirty="0">
                <a:latin typeface="Times New Roman" pitchFamily="18" charset="0"/>
                <a:cs typeface="Times New Roman" pitchFamily="18" charset="0"/>
              </a:rPr>
              <a:t>numbered indexes</a:t>
            </a:r>
            <a:r>
              <a:rPr lang="en-US" dirty="0">
                <a:latin typeface="Times New Roman" pitchFamily="18" charset="0"/>
                <a:cs typeface="Times New Roman" pitchFamily="18" charset="0"/>
              </a:rPr>
              <a:t>. </a:t>
            </a:r>
            <a:endParaRPr lang="en-IN" dirty="0"/>
          </a:p>
        </p:txBody>
      </p:sp>
      <p:sp>
        <p:nvSpPr>
          <p:cNvPr id="4" name="Content Placeholder 3"/>
          <p:cNvSpPr>
            <a:spLocks noGrp="1"/>
          </p:cNvSpPr>
          <p:nvPr>
            <p:ph sz="half" idx="2"/>
          </p:nvPr>
        </p:nvSpPr>
        <p:spPr>
          <a:xfrm>
            <a:off x="4889182" y="2013936"/>
            <a:ext cx="4178618" cy="4005864"/>
          </a:xfrm>
        </p:spPr>
        <p:txBody>
          <a:bodyPr>
            <a:normAutofit fontScale="92500" lnSpcReduction="20000"/>
          </a:bodyPr>
          <a:lstStyle/>
          <a:p>
            <a:pPr marL="0" indent="0">
              <a:buNone/>
            </a:pPr>
            <a:r>
              <a:rPr lang="en-IN" dirty="0" smtClean="0"/>
              <a:t>Array Methods</a:t>
            </a:r>
          </a:p>
          <a:p>
            <a:r>
              <a:rPr lang="en-IN" dirty="0" err="1" smtClean="0"/>
              <a:t>Arry.sort</a:t>
            </a:r>
            <a:r>
              <a:rPr lang="en-IN" dirty="0" smtClean="0"/>
              <a:t>()</a:t>
            </a:r>
          </a:p>
          <a:p>
            <a:r>
              <a:rPr lang="en-IN" dirty="0" err="1" smtClean="0"/>
              <a:t>toString</a:t>
            </a:r>
            <a:r>
              <a:rPr lang="en-IN" dirty="0" smtClean="0"/>
              <a:t>()– converts array to string</a:t>
            </a:r>
          </a:p>
          <a:p>
            <a:r>
              <a:rPr lang="en-IN" dirty="0" smtClean="0"/>
              <a:t>Join()—joins all array elements into string</a:t>
            </a:r>
          </a:p>
          <a:p>
            <a:r>
              <a:rPr lang="en-IN" dirty="0" smtClean="0"/>
              <a:t>Pop()—to remove  elements</a:t>
            </a:r>
          </a:p>
          <a:p>
            <a:r>
              <a:rPr lang="en-IN" dirty="0" smtClean="0"/>
              <a:t>Push()– to insert elements</a:t>
            </a:r>
          </a:p>
          <a:p>
            <a:r>
              <a:rPr lang="en-IN" dirty="0" smtClean="0"/>
              <a:t>Shift()– removes first element</a:t>
            </a:r>
          </a:p>
          <a:p>
            <a:r>
              <a:rPr lang="en-IN" dirty="0" err="1" smtClean="0"/>
              <a:t>Concat</a:t>
            </a:r>
            <a:r>
              <a:rPr lang="en-IN" dirty="0" smtClean="0"/>
              <a:t>()—to merge two arrays</a:t>
            </a:r>
          </a:p>
          <a:p>
            <a:r>
              <a:rPr lang="en-IN" dirty="0" smtClean="0"/>
              <a:t>Slice()—slice out of a piece</a:t>
            </a:r>
            <a:endParaRPr lang="en-IN" dirty="0"/>
          </a:p>
        </p:txBody>
      </p:sp>
    </p:spTree>
    <p:extLst>
      <p:ext uri="{BB962C8B-B14F-4D97-AF65-F5344CB8AC3E}">
        <p14:creationId xmlns:p14="http://schemas.microsoft.com/office/powerpoint/2010/main" xmlns="" val="7499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2982"/>
            <a:ext cx="6571343" cy="1049235"/>
          </a:xfrm>
        </p:spPr>
        <p:txBody>
          <a:bodyPr/>
          <a:lstStyle/>
          <a:p>
            <a:r>
              <a:rPr lang="en-IN" dirty="0" smtClean="0"/>
              <a:t>objects</a:t>
            </a:r>
            <a:endParaRPr lang="en-IN" dirty="0"/>
          </a:p>
        </p:txBody>
      </p:sp>
      <p:sp>
        <p:nvSpPr>
          <p:cNvPr id="4" name="Rectangle 1"/>
          <p:cNvSpPr>
            <a:spLocks noGrp="1" noChangeArrowheads="1"/>
          </p:cNvSpPr>
          <p:nvPr>
            <p:ph idx="1"/>
          </p:nvPr>
        </p:nvSpPr>
        <p:spPr bwMode="auto">
          <a:xfrm>
            <a:off x="76200" y="557599"/>
            <a:ext cx="9067800" cy="5410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0" i="0" u="none" strike="noStrike" cap="none" normalizeH="0" baseline="0" dirty="0" smtClean="0">
                <a:ln>
                  <a:noFill/>
                </a:ln>
                <a:solidFill>
                  <a:srgbClr val="000000"/>
                </a:solidFill>
                <a:effectLst/>
                <a:latin typeface="+mj-lt"/>
              </a:rPr>
              <a:t>JavaScript objects are written with curly braces </a:t>
            </a:r>
            <a:r>
              <a:rPr kumimoji="0" lang="en-US" altLang="en-US" sz="2400" b="0" i="0" u="none" strike="noStrike" cap="none" normalizeH="0" baseline="0" dirty="0" smtClean="0">
                <a:ln>
                  <a:noFill/>
                </a:ln>
                <a:solidFill>
                  <a:srgbClr val="DC143C"/>
                </a:solidFill>
                <a:effectLst/>
                <a:latin typeface="+mj-lt"/>
              </a:rPr>
              <a:t>{}</a:t>
            </a:r>
            <a:r>
              <a:rPr lang="en-IN" sz="2400" dirty="0">
                <a:latin typeface="+mj-lt"/>
              </a:rPr>
              <a:t> </a:t>
            </a:r>
            <a:endParaRPr lang="en-IN" sz="2400" dirty="0" smtClean="0">
              <a:latin typeface="+mj-lt"/>
            </a:endParaRPr>
          </a:p>
          <a:p>
            <a:pPr eaLnBrk="0" fontAlgn="base" hangingPunct="0">
              <a:spcBef>
                <a:spcPct val="0"/>
              </a:spcBef>
              <a:spcAft>
                <a:spcPct val="0"/>
              </a:spcAft>
            </a:pPr>
            <a:r>
              <a:rPr lang="en-IN" sz="2400" dirty="0" smtClean="0">
                <a:latin typeface="+mj-lt"/>
              </a:rPr>
              <a:t>Object </a:t>
            </a:r>
            <a:r>
              <a:rPr lang="en-IN" sz="2400" dirty="0">
                <a:latin typeface="+mj-lt"/>
              </a:rPr>
              <a:t>properties are written as </a:t>
            </a:r>
            <a:r>
              <a:rPr lang="en-IN" sz="2400" dirty="0" err="1">
                <a:latin typeface="+mj-lt"/>
              </a:rPr>
              <a:t>name:value</a:t>
            </a:r>
            <a:r>
              <a:rPr lang="en-IN" sz="2400" dirty="0">
                <a:latin typeface="+mj-lt"/>
              </a:rPr>
              <a:t> pairs, separated by commas.</a:t>
            </a:r>
            <a:endParaRPr kumimoji="0" lang="en-US" altLang="en-US" sz="2400" b="0" i="0" u="none" strike="noStrike" cap="none" normalizeH="0" baseline="0" dirty="0" smtClean="0">
              <a:ln>
                <a:noFill/>
              </a:ln>
              <a:solidFill>
                <a:srgbClr val="DC143C"/>
              </a:solidFill>
              <a:effectLst/>
              <a:latin typeface="+mj-lt"/>
            </a:endParaRPr>
          </a:p>
          <a:p>
            <a:pPr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mj-lt"/>
              </a:rPr>
              <a:t> </a:t>
            </a:r>
            <a:r>
              <a:rPr lang="en-IN" sz="2400" dirty="0" err="1"/>
              <a:t>const</a:t>
            </a:r>
            <a:r>
              <a:rPr lang="en-IN" sz="2400" dirty="0"/>
              <a:t> person = {</a:t>
            </a:r>
            <a:r>
              <a:rPr lang="en-IN" sz="2400" dirty="0" err="1"/>
              <a:t>firstName</a:t>
            </a:r>
            <a:r>
              <a:rPr lang="en-IN" sz="2400" dirty="0"/>
              <a:t>:"John", </a:t>
            </a:r>
            <a:r>
              <a:rPr lang="en-IN" sz="2400" dirty="0" err="1"/>
              <a:t>lastName</a:t>
            </a:r>
            <a:r>
              <a:rPr lang="en-IN" sz="2400" dirty="0"/>
              <a:t>:"Doe", age:50, </a:t>
            </a:r>
            <a:r>
              <a:rPr lang="en-IN" sz="2400" dirty="0" err="1"/>
              <a:t>eyeColor</a:t>
            </a:r>
            <a:r>
              <a:rPr lang="en-IN" sz="2400" dirty="0"/>
              <a:t>:"blue</a:t>
            </a:r>
            <a:r>
              <a:rPr lang="en-IN" sz="2400" dirty="0" smtClean="0"/>
              <a:t>"};</a:t>
            </a:r>
          </a:p>
          <a:p>
            <a:pPr eaLnBrk="0" fontAlgn="base" hangingPunct="0">
              <a:spcBef>
                <a:spcPct val="0"/>
              </a:spcBef>
              <a:spcAft>
                <a:spcPct val="0"/>
              </a:spcAft>
            </a:pPr>
            <a:r>
              <a:rPr lang="en-IN" sz="2400" dirty="0"/>
              <a:t>Objects are variables too. But objects can contain many values</a:t>
            </a:r>
            <a:r>
              <a:rPr lang="en-IN" sz="2400" dirty="0" smtClean="0"/>
              <a:t>.</a:t>
            </a:r>
          </a:p>
          <a:p>
            <a:pPr eaLnBrk="0" fontAlgn="base" hangingPunct="0">
              <a:spcBef>
                <a:spcPct val="0"/>
              </a:spcBef>
              <a:spcAft>
                <a:spcPct val="0"/>
              </a:spcAft>
            </a:pPr>
            <a:r>
              <a:rPr lang="en-IN" sz="2400" dirty="0"/>
              <a:t>Accessing Object Properties</a:t>
            </a:r>
          </a:p>
          <a:p>
            <a:pPr lvl="1" eaLnBrk="0" fontAlgn="base" hangingPunct="0">
              <a:spcBef>
                <a:spcPct val="0"/>
              </a:spcBef>
              <a:spcAft>
                <a:spcPct val="0"/>
              </a:spcAft>
            </a:pPr>
            <a:r>
              <a:rPr lang="en-US" altLang="en-US" sz="2400" dirty="0" err="1"/>
              <a:t>objectName.propertyName</a:t>
            </a:r>
            <a:r>
              <a:rPr lang="en-US" altLang="en-US" sz="2400" dirty="0"/>
              <a:t>  or</a:t>
            </a:r>
          </a:p>
          <a:p>
            <a:pPr lvl="1" eaLnBrk="0" fontAlgn="base" hangingPunct="0">
              <a:spcBef>
                <a:spcPct val="0"/>
              </a:spcBef>
              <a:spcAft>
                <a:spcPct val="0"/>
              </a:spcAft>
            </a:pPr>
            <a:r>
              <a:rPr lang="en-US" altLang="en-US" sz="2400" dirty="0" err="1"/>
              <a:t>objectName</a:t>
            </a:r>
            <a:r>
              <a:rPr lang="en-US" altLang="en-US" sz="2400" dirty="0"/>
              <a:t>[“</a:t>
            </a:r>
            <a:r>
              <a:rPr lang="en-US" altLang="en-US" sz="2400" dirty="0" err="1"/>
              <a:t>propertyName</a:t>
            </a:r>
            <a:r>
              <a:rPr lang="en-US" altLang="en-US" sz="2400" dirty="0" smtClean="0"/>
              <a:t>”]</a:t>
            </a:r>
            <a:endParaRPr lang="en-IN" sz="2400" dirty="0" smtClean="0"/>
          </a:p>
          <a:p>
            <a:pPr eaLnBrk="0" fontAlgn="base" hangingPunct="0">
              <a:spcBef>
                <a:spcPct val="0"/>
              </a:spcBef>
              <a:spcAft>
                <a:spcPct val="0"/>
              </a:spcAft>
            </a:pPr>
            <a:r>
              <a:rPr lang="en-IN" sz="2400" dirty="0" smtClean="0"/>
              <a:t>Objects can also have methods.</a:t>
            </a:r>
          </a:p>
          <a:p>
            <a:pPr eaLnBrk="0" fontAlgn="base" hangingPunct="0">
              <a:spcBef>
                <a:spcPct val="0"/>
              </a:spcBef>
              <a:spcAft>
                <a:spcPct val="0"/>
              </a:spcAft>
            </a:pPr>
            <a:r>
              <a:rPr lang="en-IN" sz="2400" dirty="0" smtClean="0"/>
              <a:t>Methods are actions that can be performed on objects. </a:t>
            </a:r>
            <a:r>
              <a:rPr lang="en-IN" sz="2400" dirty="0"/>
              <a:t>Methods are stored in properties as </a:t>
            </a:r>
            <a:r>
              <a:rPr lang="en-IN" sz="2400" b="1" dirty="0"/>
              <a:t>function definitions</a:t>
            </a:r>
            <a:r>
              <a:rPr lang="en-IN" sz="2400" dirty="0" smtClean="0"/>
              <a:t>.</a:t>
            </a:r>
          </a:p>
        </p:txBody>
      </p:sp>
    </p:spTree>
    <p:extLst>
      <p:ext uri="{BB962C8B-B14F-4D97-AF65-F5344CB8AC3E}">
        <p14:creationId xmlns:p14="http://schemas.microsoft.com/office/powerpoint/2010/main" xmlns="" val="181744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0"/>
            <a:ext cx="8229600" cy="743712"/>
          </a:xfrm>
          <a:prstGeom prst="rect">
            <a:avLst/>
          </a:prstGeom>
        </p:spPr>
        <p:txBody>
          <a:bodyPr>
            <a:normAutofit fontScale="90000" lnSpcReduction="20000"/>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100" dirty="0" smtClean="0">
                <a:latin typeface="Times New Roman" pitchFamily="18" charset="0"/>
                <a:cs typeface="Times New Roman" pitchFamily="18" charset="0"/>
              </a:rPr>
              <a:t>By creating instance of Object</a:t>
            </a:r>
            <a:r>
              <a:rPr lang="en-US" dirty="0" smtClean="0"/>
              <a:t/>
            </a:r>
            <a:br>
              <a:rPr lang="en-US" dirty="0" smtClean="0"/>
            </a:br>
            <a:endParaRPr lang="en-US" dirty="0"/>
          </a:p>
        </p:txBody>
      </p:sp>
      <p:sp>
        <p:nvSpPr>
          <p:cNvPr id="3" name="Content Placeholder 2"/>
          <p:cNvSpPr txBox="1">
            <a:spLocks/>
          </p:cNvSpPr>
          <p:nvPr/>
        </p:nvSpPr>
        <p:spPr>
          <a:xfrm>
            <a:off x="457200" y="716416"/>
            <a:ext cx="8229600" cy="548640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Arial" panose="020B0604020202020204" pitchFamily="34" charset="0"/>
              <a:buNone/>
            </a:pPr>
            <a:r>
              <a:rPr lang="en-US" b="1" dirty="0" smtClean="0"/>
              <a:t>  Syntax:</a:t>
            </a:r>
          </a:p>
          <a:p>
            <a:pPr>
              <a:buFont typeface="Arial" panose="020B0604020202020204" pitchFamily="34" charset="0"/>
              <a:buNone/>
            </a:pPr>
            <a:r>
              <a:rPr lang="en-US" b="1" dirty="0" smtClean="0"/>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objectname</a:t>
            </a:r>
            <a:r>
              <a:rPr lang="en-US" dirty="0" smtClean="0">
                <a:latin typeface="Times New Roman" pitchFamily="18" charset="0"/>
                <a:cs typeface="Times New Roman" pitchFamily="18" charset="0"/>
              </a:rPr>
              <a:t>=new Object();</a:t>
            </a:r>
          </a:p>
          <a:p>
            <a:pPr>
              <a:buFont typeface="Arial" panose="020B0604020202020204" pitchFamily="34" charset="0"/>
              <a:buNone/>
            </a:pPr>
            <a:r>
              <a:rPr lang="en-US" b="1" dirty="0" smtClean="0"/>
              <a:t>      new keyword</a:t>
            </a:r>
            <a:r>
              <a:rPr lang="en-US" dirty="0" smtClean="0"/>
              <a:t> is used to create object.</a:t>
            </a:r>
          </a:p>
          <a:p>
            <a:pPr>
              <a:buFont typeface="Arial" panose="020B0604020202020204" pitchFamily="34" charset="0"/>
              <a:buNone/>
            </a:pPr>
            <a:r>
              <a:rPr lang="en-US" dirty="0" smtClean="0">
                <a:latin typeface="Times New Roman" pitchFamily="18" charset="0"/>
                <a:cs typeface="Times New Roman" pitchFamily="18" charset="0"/>
              </a:rPr>
              <a:t>&lt;script&gt;  </a:t>
            </a:r>
          </a:p>
          <a:p>
            <a:pPr>
              <a:buFont typeface="Arial" panose="020B0604020202020204" pitchFamily="34" charset="0"/>
              <a:buNone/>
            </a:pP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emp</a:t>
            </a:r>
            <a:r>
              <a:rPr lang="en-US" dirty="0" smtClean="0">
                <a:latin typeface="Times New Roman" pitchFamily="18" charset="0"/>
                <a:cs typeface="Times New Roman" pitchFamily="18" charset="0"/>
              </a:rPr>
              <a:t>=new Object();  </a:t>
            </a:r>
          </a:p>
          <a:p>
            <a:pPr>
              <a:buFont typeface="Arial" panose="020B0604020202020204" pitchFamily="34" charset="0"/>
              <a:buNone/>
            </a:pPr>
            <a:r>
              <a:rPr lang="en-US" dirty="0" smtClean="0">
                <a:latin typeface="Times New Roman" pitchFamily="18" charset="0"/>
                <a:cs typeface="Times New Roman" pitchFamily="18" charset="0"/>
              </a:rPr>
              <a:t>emp.id=101;  </a:t>
            </a:r>
          </a:p>
          <a:p>
            <a:pPr>
              <a:buFont typeface="Arial" panose="020B0604020202020204" pitchFamily="34" charset="0"/>
              <a:buNone/>
            </a:pPr>
            <a:r>
              <a:rPr lang="en-US" dirty="0" smtClean="0">
                <a:latin typeface="Times New Roman" pitchFamily="18" charset="0"/>
                <a:cs typeface="Times New Roman" pitchFamily="18" charset="0"/>
              </a:rPr>
              <a:t>emp.name="Ravi Malik";  </a:t>
            </a:r>
          </a:p>
          <a:p>
            <a:pPr>
              <a:buFont typeface="Arial" panose="020B0604020202020204" pitchFamily="34" charset="0"/>
              <a:buNone/>
            </a:pPr>
            <a:r>
              <a:rPr lang="en-US" dirty="0" err="1" smtClean="0">
                <a:latin typeface="Times New Roman" pitchFamily="18" charset="0"/>
                <a:cs typeface="Times New Roman" pitchFamily="18" charset="0"/>
              </a:rPr>
              <a:t>emp.salary</a:t>
            </a:r>
            <a:r>
              <a:rPr lang="en-US" dirty="0" smtClean="0">
                <a:latin typeface="Times New Roman" pitchFamily="18" charset="0"/>
                <a:cs typeface="Times New Roman" pitchFamily="18" charset="0"/>
              </a:rPr>
              <a:t>=50000;  </a:t>
            </a:r>
          </a:p>
          <a:p>
            <a:pPr>
              <a:buFont typeface="Arial" panose="020B0604020202020204" pitchFamily="34" charset="0"/>
              <a:buNone/>
            </a:pP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(emp.id+" "+emp.name+" "+</a:t>
            </a:r>
            <a:r>
              <a:rPr lang="en-US" dirty="0" err="1" smtClean="0">
                <a:latin typeface="Times New Roman" pitchFamily="18" charset="0"/>
                <a:cs typeface="Times New Roman" pitchFamily="18" charset="0"/>
              </a:rPr>
              <a:t>emp.salary</a:t>
            </a:r>
            <a:r>
              <a:rPr lang="en-US" dirty="0" smtClean="0">
                <a:latin typeface="Times New Roman" pitchFamily="18" charset="0"/>
                <a:cs typeface="Times New Roman" pitchFamily="18" charset="0"/>
              </a:rPr>
              <a:t>);  </a:t>
            </a:r>
          </a:p>
          <a:p>
            <a:pPr>
              <a:buFont typeface="Arial" panose="020B0604020202020204" pitchFamily="34" charset="0"/>
              <a:buNone/>
            </a:pPr>
            <a:r>
              <a:rPr lang="en-US" dirty="0" smtClean="0">
                <a:latin typeface="Times New Roman" pitchFamily="18" charset="0"/>
                <a:cs typeface="Times New Roman" pitchFamily="18" charset="0"/>
              </a:rPr>
              <a:t>&lt;/script&gt; </a:t>
            </a:r>
          </a:p>
          <a:p>
            <a:pPr>
              <a:buFont typeface="Arial" panose="020B0604020202020204" pitchFamily="34" charset="0"/>
              <a:buNone/>
            </a:pPr>
            <a:r>
              <a:rPr lang="en-US" b="1" dirty="0" smtClean="0">
                <a:latin typeface="Times New Roman" pitchFamily="18" charset="0"/>
                <a:cs typeface="Times New Roman" pitchFamily="18" charset="0"/>
              </a:rPr>
              <a:t>Output:  </a:t>
            </a:r>
            <a:r>
              <a:rPr lang="en-US" sz="1800" dirty="0" smtClean="0"/>
              <a:t>101 Ravi Malik 50000</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202889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7531" y="485629"/>
            <a:ext cx="9144000" cy="227236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What is </a:t>
            </a:r>
            <a:r>
              <a:rPr kumimoji="0" lang="en-US" altLang="en-US" sz="32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this</a:t>
            </a:r>
            <a:r>
              <a:rPr kumimoji="0" lang="en-US" altLang="en-US" sz="32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In JavaScript,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 refers to an </a:t>
            </a:r>
            <a:r>
              <a:rPr kumimoji="0" lang="en-US" altLang="en-US" sz="2000" b="1" i="0" u="none" strike="noStrike" cap="none" normalizeH="0" baseline="0" dirty="0" smtClean="0">
                <a:ln>
                  <a:noFill/>
                </a:ln>
                <a:solidFill>
                  <a:srgbClr val="000000"/>
                </a:solidFill>
                <a:effectLst/>
                <a:latin typeface="Verdana" panose="020B0604030504040204" pitchFamily="34" charset="0"/>
              </a:rPr>
              <a:t>object</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rgbClr val="000000"/>
                </a:solidFill>
                <a:effectLst/>
                <a:latin typeface="Verdana" panose="020B0604030504040204" pitchFamily="34" charset="0"/>
              </a:rPr>
              <a:t>Which</a:t>
            </a:r>
            <a:r>
              <a:rPr kumimoji="0" lang="en-US" altLang="en-US" sz="2000" b="0" i="0" u="none" strike="noStrike" cap="none" normalizeH="0" baseline="0" dirty="0" smtClean="0">
                <a:ln>
                  <a:noFill/>
                </a:ln>
                <a:solidFill>
                  <a:srgbClr val="000000"/>
                </a:solidFill>
                <a:effectLst/>
                <a:latin typeface="Verdana" panose="020B0604030504040204" pitchFamily="34" charset="0"/>
              </a:rPr>
              <a:t> object depends on how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is being invoked (used or called).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The </a:t>
            </a:r>
            <a:r>
              <a:rPr kumimoji="0" lang="en-US" altLang="en-US" sz="2000" b="0" i="0" u="none" strike="noStrike" cap="none" normalizeH="0" baseline="0" dirty="0" smtClean="0">
                <a:ln>
                  <a:noFill/>
                </a:ln>
                <a:solidFill>
                  <a:srgbClr val="DC143C"/>
                </a:solidFill>
                <a:effectLst/>
                <a:latin typeface="Consolas" panose="020B0609020204030204" pitchFamily="49" charset="0"/>
              </a:rPr>
              <a:t>this</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 refers to different objects depending on how it is used:</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928437644"/>
              </p:ext>
            </p:extLst>
          </p:nvPr>
        </p:nvGraphicFramePr>
        <p:xfrm>
          <a:off x="457200" y="2819400"/>
          <a:ext cx="8229600" cy="2547972"/>
        </p:xfrm>
        <a:graphic>
          <a:graphicData uri="http://schemas.openxmlformats.org/drawingml/2006/table">
            <a:tbl>
              <a:tblPr/>
              <a:tblGrid>
                <a:gridCol w="8229600">
                  <a:extLst>
                    <a:ext uri="{9D8B030D-6E8A-4147-A177-3AD203B41FA5}">
                      <a16:colId xmlns:a16="http://schemas.microsoft.com/office/drawing/2014/main" xmlns="" val="3208609157"/>
                    </a:ext>
                  </a:extLst>
                </a:gridCol>
              </a:tblGrid>
              <a:tr h="420957">
                <a:tc>
                  <a:txBody>
                    <a:bodyPr/>
                    <a:lstStyle/>
                    <a:p>
                      <a:pPr algn="l" fontAlgn="t"/>
                      <a:r>
                        <a:rPr lang="en-IN" sz="1800" dirty="0">
                          <a:effectLst/>
                        </a:rPr>
                        <a:t>In an object method, this refers to the </a:t>
                      </a:r>
                      <a:r>
                        <a:rPr lang="en-IN" sz="1800" b="1" dirty="0">
                          <a:effectLst/>
                        </a:rPr>
                        <a:t>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847075183"/>
                  </a:ext>
                </a:extLst>
              </a:tr>
              <a:tr h="420957">
                <a:tc>
                  <a:txBody>
                    <a:bodyPr/>
                    <a:lstStyle/>
                    <a:p>
                      <a:pPr algn="l" fontAlgn="t"/>
                      <a:r>
                        <a:rPr lang="en-IN" sz="1800" dirty="0">
                          <a:effectLst/>
                        </a:rPr>
                        <a:t>Alone, this refers to the </a:t>
                      </a:r>
                      <a:r>
                        <a:rPr lang="en-IN" sz="1800" b="1" dirty="0">
                          <a:effectLst/>
                        </a:rPr>
                        <a:t>global 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927756514"/>
                  </a:ext>
                </a:extLst>
              </a:tr>
              <a:tr h="420957">
                <a:tc>
                  <a:txBody>
                    <a:bodyPr/>
                    <a:lstStyle/>
                    <a:p>
                      <a:pPr algn="l" fontAlgn="t"/>
                      <a:r>
                        <a:rPr lang="en-IN" sz="1800">
                          <a:effectLst/>
                        </a:rPr>
                        <a:t>In a function, this refers to the </a:t>
                      </a:r>
                      <a:r>
                        <a:rPr lang="en-IN" sz="1800" b="1">
                          <a:effectLst/>
                        </a:rPr>
                        <a:t>global object</a:t>
                      </a:r>
                      <a:r>
                        <a:rPr lang="en-IN" sz="180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371639346"/>
                  </a:ext>
                </a:extLst>
              </a:tr>
              <a:tr h="420957">
                <a:tc>
                  <a:txBody>
                    <a:bodyPr/>
                    <a:lstStyle/>
                    <a:p>
                      <a:pPr algn="l" fontAlgn="t"/>
                      <a:r>
                        <a:rPr lang="en-IN" sz="1800">
                          <a:effectLst/>
                        </a:rPr>
                        <a:t>In a function, in strict mode, this is undefined.</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634515735"/>
                  </a:ext>
                </a:extLst>
              </a:tr>
              <a:tr h="420957">
                <a:tc>
                  <a:txBody>
                    <a:bodyPr/>
                    <a:lstStyle/>
                    <a:p>
                      <a:pPr algn="l" fontAlgn="t"/>
                      <a:r>
                        <a:rPr lang="en-IN" sz="1800" dirty="0">
                          <a:effectLst/>
                        </a:rPr>
                        <a:t>In an event, this refers to the </a:t>
                      </a:r>
                      <a:r>
                        <a:rPr lang="en-IN" sz="1800" b="1" dirty="0">
                          <a:effectLst/>
                        </a:rPr>
                        <a:t>element</a:t>
                      </a:r>
                      <a:r>
                        <a:rPr lang="en-IN" sz="1800" dirty="0">
                          <a:effectLst/>
                        </a:rPr>
                        <a:t> that received the event.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670793830"/>
                  </a:ext>
                </a:extLst>
              </a:tr>
              <a:tr h="420957">
                <a:tc>
                  <a:txBody>
                    <a:bodyPr/>
                    <a:lstStyle/>
                    <a:p>
                      <a:pPr algn="l" fontAlgn="t"/>
                      <a:r>
                        <a:rPr lang="en-IN" sz="1800" dirty="0">
                          <a:effectLst/>
                        </a:rPr>
                        <a:t>Methods like call(), apply(), and bind() can refer this to </a:t>
                      </a:r>
                      <a:r>
                        <a:rPr lang="en-IN" sz="1800" b="1" dirty="0">
                          <a:effectLst/>
                        </a:rPr>
                        <a:t>any object</a:t>
                      </a:r>
                      <a:r>
                        <a:rPr lang="en-IN" sz="1800" dirty="0">
                          <a:effectLst/>
                        </a:rPr>
                        <a:t>.</a:t>
                      </a:r>
                    </a:p>
                  </a:txBody>
                  <a:tcPr marL="150342" marR="75171" marT="75171" marB="751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xmlns="" val="3932792907"/>
                  </a:ext>
                </a:extLst>
              </a:tr>
            </a:tbl>
          </a:graphicData>
        </a:graphic>
      </p:graphicFrame>
      <p:sp>
        <p:nvSpPr>
          <p:cNvPr id="6" name="Rectangle 5"/>
          <p:cNvSpPr/>
          <p:nvPr/>
        </p:nvSpPr>
        <p:spPr>
          <a:xfrm>
            <a:off x="228600" y="5105400"/>
            <a:ext cx="3353803" cy="923330"/>
          </a:xfrm>
          <a:prstGeom prst="rect">
            <a:avLst/>
          </a:prstGeom>
        </p:spPr>
        <p:txBody>
          <a:bodyPr wrap="none">
            <a:spAutoFit/>
          </a:bodyPr>
          <a:lstStyle/>
          <a:p>
            <a:endParaRPr lang="en-IN" b="1" dirty="0" smtClean="0">
              <a:solidFill>
                <a:srgbClr val="000000"/>
              </a:solidFill>
              <a:latin typeface="Segoe UI" panose="020B0502040204020203" pitchFamily="34" charset="0"/>
            </a:endParaRPr>
          </a:p>
          <a:p>
            <a:r>
              <a:rPr lang="en-IN" b="1" dirty="0" smtClean="0">
                <a:solidFill>
                  <a:srgbClr val="000000"/>
                </a:solidFill>
                <a:latin typeface="Segoe UI" panose="020B0502040204020203" pitchFamily="34" charset="0"/>
              </a:rPr>
              <a:t>Accessing </a:t>
            </a:r>
            <a:r>
              <a:rPr lang="en-IN" b="1" dirty="0">
                <a:solidFill>
                  <a:srgbClr val="000000"/>
                </a:solidFill>
                <a:latin typeface="Segoe UI" panose="020B0502040204020203" pitchFamily="34" charset="0"/>
              </a:rPr>
              <a:t>Object </a:t>
            </a:r>
            <a:r>
              <a:rPr lang="en-IN" b="1" dirty="0" smtClean="0">
                <a:solidFill>
                  <a:srgbClr val="000000"/>
                </a:solidFill>
                <a:latin typeface="Segoe UI" panose="020B0502040204020203" pitchFamily="34" charset="0"/>
              </a:rPr>
              <a:t>Methods</a:t>
            </a:r>
          </a:p>
          <a:p>
            <a:r>
              <a:rPr lang="en-IN" b="0" i="0" dirty="0">
                <a:solidFill>
                  <a:srgbClr val="000000"/>
                </a:solidFill>
                <a:effectLst/>
                <a:latin typeface="Segoe UI" panose="020B0502040204020203" pitchFamily="34" charset="0"/>
              </a:rPr>
              <a:t>	</a:t>
            </a:r>
            <a:r>
              <a:rPr lang="en-IN" b="0" i="0" dirty="0" err="1" smtClean="0">
                <a:solidFill>
                  <a:srgbClr val="000000"/>
                </a:solidFill>
                <a:effectLst/>
                <a:latin typeface="Segoe UI" panose="020B0502040204020203" pitchFamily="34" charset="0"/>
              </a:rPr>
              <a:t>objectName.MethodName</a:t>
            </a:r>
            <a:endParaRPr lang="en-IN" b="0" i="0" dirty="0">
              <a:solidFill>
                <a:srgbClr val="000000"/>
              </a:solidFill>
              <a:effectLst/>
              <a:latin typeface="Segoe UI" panose="020B0502040204020203" pitchFamily="34" charset="0"/>
            </a:endParaRPr>
          </a:p>
        </p:txBody>
      </p:sp>
      <p:sp>
        <p:nvSpPr>
          <p:cNvPr id="2" name="Rectangle 1"/>
          <p:cNvSpPr/>
          <p:nvPr/>
        </p:nvSpPr>
        <p:spPr>
          <a:xfrm>
            <a:off x="2133600" y="43189"/>
            <a:ext cx="4972836" cy="523220"/>
          </a:xfrm>
          <a:prstGeom prst="rect">
            <a:avLst/>
          </a:prstGeom>
        </p:spPr>
        <p:txBody>
          <a:bodyPr wrap="none">
            <a:spAutoFit/>
          </a:bodyPr>
          <a:lstStyle/>
          <a:p>
            <a:r>
              <a:rPr lang="en-US" sz="2800" b="1" dirty="0">
                <a:latin typeface="Times New Roman" pitchFamily="18" charset="0"/>
                <a:cs typeface="Times New Roman" pitchFamily="18" charset="0"/>
              </a:rPr>
              <a:t>By using an Object constructor</a:t>
            </a:r>
            <a:endParaRPr lang="en-IN" sz="2800" b="1" dirty="0"/>
          </a:p>
        </p:txBody>
      </p:sp>
    </p:spTree>
    <p:extLst>
      <p:ext uri="{BB962C8B-B14F-4D97-AF65-F5344CB8AC3E}">
        <p14:creationId xmlns:p14="http://schemas.microsoft.com/office/powerpoint/2010/main" xmlns="" val="1108532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6247864"/>
          </a:xfrm>
          <a:prstGeom prst="rect">
            <a:avLst/>
          </a:prstGeom>
        </p:spPr>
        <p:txBody>
          <a:bodyPr wrap="square">
            <a:spAutoFit/>
          </a:bodyPr>
          <a:lstStyle/>
          <a:p>
            <a:pPr>
              <a:buNone/>
            </a:pPr>
            <a:r>
              <a:rPr lang="en-US" sz="2000" b="1" dirty="0">
                <a:latin typeface="Times New Roman" pitchFamily="18" charset="0"/>
                <a:cs typeface="Times New Roman" pitchFamily="18" charset="0"/>
              </a:rPr>
              <a:t> Example: </a:t>
            </a:r>
            <a:r>
              <a:rPr lang="en-US" sz="2000" dirty="0"/>
              <a:t>name = </a:t>
            </a:r>
            <a:r>
              <a:rPr lang="en-US" sz="2000" dirty="0" err="1"/>
              <a:t>person.fullName</a:t>
            </a:r>
            <a:r>
              <a:rPr lang="en-US" sz="2000" dirty="0"/>
              <a:t>();</a:t>
            </a:r>
            <a:endParaRPr lang="en-US" sz="9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&lt;html&gt;</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id,name,salary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this.id=id;  </a:t>
            </a:r>
          </a:p>
          <a:p>
            <a:pPr>
              <a:buNone/>
            </a:pPr>
            <a:r>
              <a:rPr lang="en-US" sz="2000" dirty="0">
                <a:latin typeface="Times New Roman" pitchFamily="18" charset="0"/>
                <a:cs typeface="Times New Roman" pitchFamily="18" charset="0"/>
              </a:rPr>
              <a:t>this.name=name;  </a:t>
            </a:r>
          </a:p>
          <a:p>
            <a:pPr>
              <a:buNone/>
            </a:pPr>
            <a:r>
              <a:rPr lang="en-US" sz="2000" dirty="0" err="1">
                <a:latin typeface="Times New Roman" pitchFamily="18" charset="0"/>
                <a:cs typeface="Times New Roman" pitchFamily="18" charset="0"/>
              </a:rPr>
              <a:t>this.salary</a:t>
            </a:r>
            <a:r>
              <a:rPr lang="en-US" sz="2000" dirty="0">
                <a:latin typeface="Times New Roman" pitchFamily="18" charset="0"/>
                <a:cs typeface="Times New Roman" pitchFamily="18" charset="0"/>
              </a:rPr>
              <a:t>=salary;   </a:t>
            </a:r>
          </a:p>
          <a:p>
            <a:pPr>
              <a:buNone/>
            </a:pPr>
            <a:r>
              <a:rPr lang="en-US" sz="2000" dirty="0" err="1">
                <a:latin typeface="Times New Roman" pitchFamily="18" charset="0"/>
                <a:cs typeface="Times New Roman" pitchFamily="18" charset="0"/>
              </a:rPr>
              <a:t>this.changeSalary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changeSalary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changeSalary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this.salary</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otherSalary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e=new </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(103,"Sonoo Jaiswal",30000);  </a:t>
            </a:r>
          </a:p>
          <a:p>
            <a:pPr>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(e.id+" "+e.name+" "+</a:t>
            </a:r>
            <a:r>
              <a:rPr lang="en-US" sz="2000" dirty="0" err="1">
                <a:latin typeface="Times New Roman"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err="1">
                <a:latin typeface="Times New Roman" pitchFamily="18" charset="0"/>
                <a:cs typeface="Times New Roman" pitchFamily="18" charset="0"/>
              </a:rPr>
              <a:t>e.changeSalary</a:t>
            </a:r>
            <a:r>
              <a:rPr lang="en-US" sz="2000" dirty="0">
                <a:latin typeface="Times New Roman" pitchFamily="18" charset="0"/>
                <a:cs typeface="Times New Roman" pitchFamily="18" charset="0"/>
              </a:rPr>
              <a:t>(45000);  </a:t>
            </a:r>
          </a:p>
          <a:p>
            <a:pPr>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&gt;"+e.id+" "+e.name+" "+</a:t>
            </a:r>
            <a:r>
              <a:rPr lang="en-US" sz="2000" dirty="0" err="1">
                <a:latin typeface="Times New Roman" pitchFamily="18" charset="0"/>
                <a:cs typeface="Times New Roman" pitchFamily="18" charset="0"/>
              </a:rPr>
              <a:t>e.salary</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&lt;/script&gt;  </a:t>
            </a:r>
          </a:p>
          <a:p>
            <a:pPr>
              <a:buNone/>
            </a:pPr>
            <a:r>
              <a:rPr lang="en-US" sz="2000" dirty="0">
                <a:latin typeface="Times New Roman" pitchFamily="18" charset="0"/>
                <a:cs typeface="Times New Roman" pitchFamily="18" charset="0"/>
              </a:rPr>
              <a:t>&lt;/body&gt;</a:t>
            </a:r>
          </a:p>
          <a:p>
            <a:pPr>
              <a:buNone/>
            </a:pPr>
            <a:r>
              <a:rPr lang="en-US" sz="2000" dirty="0">
                <a:latin typeface="Times New Roman" pitchFamily="18" charset="0"/>
                <a:cs typeface="Times New Roman" pitchFamily="18" charset="0"/>
              </a:rPr>
              <a:t>&lt;/html</a:t>
            </a:r>
            <a:endParaRPr lang="en-IN" sz="2000" dirty="0"/>
          </a:p>
        </p:txBody>
      </p:sp>
    </p:spTree>
    <p:extLst>
      <p:ext uri="{BB962C8B-B14F-4D97-AF65-F5344CB8AC3E}">
        <p14:creationId xmlns:p14="http://schemas.microsoft.com/office/powerpoint/2010/main" xmlns="" val="16345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idx="1"/>
          </p:nvPr>
        </p:nvSpPr>
        <p:spPr/>
        <p:txBody>
          <a:bodyPr/>
          <a:lstStyle/>
          <a:p>
            <a:r>
              <a:rPr lang="en-IN" dirty="0"/>
              <a:t>Loops can execute a block of code a number of times</a:t>
            </a:r>
            <a:r>
              <a:rPr lang="en-IN" dirty="0" smtClean="0"/>
              <a:t>.</a:t>
            </a:r>
          </a:p>
          <a:p>
            <a:r>
              <a:rPr lang="en-IN" dirty="0"/>
              <a:t>Loops are handy, if you want to run the same code over and over again, each time with a different value</a:t>
            </a:r>
            <a:r>
              <a:rPr lang="en-IN" dirty="0" smtClean="0"/>
              <a:t>.</a:t>
            </a:r>
          </a:p>
          <a:p>
            <a:endParaRPr lang="en-IN" dirty="0"/>
          </a:p>
        </p:txBody>
      </p:sp>
    </p:spTree>
    <p:extLst>
      <p:ext uri="{BB962C8B-B14F-4D97-AF65-F5344CB8AC3E}">
        <p14:creationId xmlns:p14="http://schemas.microsoft.com/office/powerpoint/2010/main" xmlns="" val="2169894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015733"/>
            <a:ext cx="8686800" cy="3450613"/>
          </a:xfrm>
        </p:spPr>
        <p:txBody>
          <a:bodyPr>
            <a:normAutofit fontScale="77500" lnSpcReduction="20000"/>
          </a:bodyPr>
          <a:lstStyle/>
          <a:p>
            <a:pPr>
              <a:buFont typeface="Wingdings" panose="05000000000000000000" pitchFamily="2" charset="2"/>
              <a:buChar char="§"/>
            </a:pPr>
            <a:r>
              <a:rPr lang="en-US" dirty="0">
                <a:latin typeface="Arial Black" panose="020B0A04020102020204" pitchFamily="34" charset="0"/>
                <a:cs typeface="Times New Roman" panose="02020603050405020304" pitchFamily="18" charset="0"/>
              </a:rPr>
              <a:t>JavaScript (</a:t>
            </a:r>
            <a:r>
              <a:rPr lang="en-US" dirty="0" err="1">
                <a:latin typeface="Arial Black" panose="020B0A04020102020204" pitchFamily="34" charset="0"/>
                <a:cs typeface="Times New Roman" panose="02020603050405020304" pitchFamily="18" charset="0"/>
              </a:rPr>
              <a:t>js</a:t>
            </a:r>
            <a:r>
              <a:rPr lang="en-US" dirty="0">
                <a:latin typeface="Arial Black" panose="020B0A04020102020204" pitchFamily="34" charset="0"/>
                <a:cs typeface="Times New Roman" panose="02020603050405020304" pitchFamily="18" charset="0"/>
              </a:rPr>
              <a:t>) is a light-weight object-oriented programming language which is used by several websites for scripting the webpages .</a:t>
            </a:r>
          </a:p>
          <a:p>
            <a:r>
              <a:rPr lang="en-US" dirty="0">
                <a:latin typeface="Arial Black" panose="020B0A04020102020204" pitchFamily="34" charset="0"/>
                <a:cs typeface="Times New Roman" panose="02020603050405020304" pitchFamily="18" charset="0"/>
              </a:rPr>
              <a:t>It is an interpreted, full-fledged programming language that enables dynamic interactivity on websites when applied to an HTML document.</a:t>
            </a:r>
          </a:p>
          <a:p>
            <a:r>
              <a:rPr lang="en-US" dirty="0">
                <a:latin typeface="Arial Black" panose="020B0A04020102020204" pitchFamily="34" charset="0"/>
              </a:rPr>
              <a:t>It was introduced in the year 1995 for adding programs to the webpages in the Netscape Navigator browser. </a:t>
            </a:r>
          </a:p>
          <a:p>
            <a:r>
              <a:rPr lang="en-US" dirty="0">
                <a:latin typeface="Arial Black" panose="020B0A04020102020204" pitchFamily="34" charset="0"/>
              </a:rPr>
              <a:t>With JavaScript, users can build modern web applications to interact directly without reloading the page every time. </a:t>
            </a:r>
          </a:p>
          <a:p>
            <a:r>
              <a:rPr lang="en-US" dirty="0">
                <a:latin typeface="Arial Black" panose="020B0A04020102020204" pitchFamily="34" charset="0"/>
              </a:rPr>
              <a:t>The traditional website uses </a:t>
            </a:r>
            <a:r>
              <a:rPr lang="en-US" dirty="0" err="1">
                <a:latin typeface="Arial Black" panose="020B0A04020102020204" pitchFamily="34" charset="0"/>
              </a:rPr>
              <a:t>js</a:t>
            </a:r>
            <a:r>
              <a:rPr lang="en-US" dirty="0">
                <a:latin typeface="Arial Black" panose="020B0A04020102020204" pitchFamily="34" charset="0"/>
              </a:rPr>
              <a:t> to provide several forms of interactivity and simplicity.</a:t>
            </a:r>
          </a:p>
          <a:p>
            <a:endParaRPr lang="en-IN" dirty="0">
              <a:latin typeface="Arial Black" panose="020B0A04020102020204" pitchFamily="34" charset="0"/>
            </a:endParaRPr>
          </a:p>
        </p:txBody>
      </p:sp>
    </p:spTree>
    <p:extLst>
      <p:ext uri="{BB962C8B-B14F-4D97-AF65-F5344CB8AC3E}">
        <p14:creationId xmlns:p14="http://schemas.microsoft.com/office/powerpoint/2010/main" xmlns="" val="130745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750332"/>
            <a:ext cx="8839200" cy="445757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Different Kinds of Loops</a:t>
            </a:r>
            <a:endParaRPr kumimoji="0" lang="en-US" altLang="en-US" sz="4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JavaScript supports different kinds of loops: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a block of code a number of times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for/in</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the properties of an object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for/of</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the values of an </a:t>
            </a:r>
            <a:r>
              <a:rPr kumimoji="0" lang="en-US" altLang="en-US" sz="2400" b="0" i="0" u="none" strike="noStrike" cap="none" normalizeH="0" baseline="0" dirty="0" err="1" smtClean="0">
                <a:ln>
                  <a:noFill/>
                </a:ln>
                <a:solidFill>
                  <a:srgbClr val="000000"/>
                </a:solidFill>
                <a:effectLst/>
                <a:latin typeface="Verdana" panose="020B0604030504040204" pitchFamily="34" charset="0"/>
              </a:rPr>
              <a:t>iteratable</a:t>
            </a:r>
            <a:r>
              <a:rPr kumimoji="0" lang="en-US" altLang="en-US" sz="2400" b="0" i="0" u="none" strike="noStrike" cap="none" normalizeH="0" baseline="0" dirty="0" smtClean="0">
                <a:ln>
                  <a:noFill/>
                </a:ln>
                <a:solidFill>
                  <a:srgbClr val="000000"/>
                </a:solidFill>
                <a:effectLst/>
                <a:latin typeface="Verdana" panose="020B0604030504040204" pitchFamily="34" charset="0"/>
              </a:rPr>
              <a:t> object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while</a:t>
            </a:r>
            <a:r>
              <a:rPr kumimoji="0" lang="en-US" altLang="en-US" sz="2400" b="0" i="0" u="none" strike="noStrike" cap="none" normalizeH="0" baseline="0" dirty="0" smtClean="0">
                <a:ln>
                  <a:noFill/>
                </a:ln>
                <a:solidFill>
                  <a:srgbClr val="000000"/>
                </a:solidFill>
                <a:effectLst/>
                <a:latin typeface="Verdana" panose="020B0604030504040204" pitchFamily="34" charset="0"/>
              </a:rPr>
              <a:t> - loops through a block of code while a specified condition is true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do/while</a:t>
            </a:r>
            <a:r>
              <a:rPr kumimoji="0" lang="en-US" altLang="en-US" sz="2400" b="0" i="0" u="none" strike="noStrike" cap="none" normalizeH="0" baseline="0" dirty="0" smtClean="0">
                <a:ln>
                  <a:noFill/>
                </a:ln>
                <a:solidFill>
                  <a:srgbClr val="000000"/>
                </a:solidFill>
                <a:effectLst/>
                <a:latin typeface="Verdana" panose="020B0604030504040204" pitchFamily="34" charset="0"/>
              </a:rPr>
              <a:t> - also loops through a block of code while a specified condition is true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2008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52400"/>
            <a:ext cx="9144000" cy="69342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b="0" i="0" u="none" strike="noStrike" cap="none" normalizeH="0" baseline="0" dirty="0" smtClean="0">
                <a:ln>
                  <a:noFill/>
                </a:ln>
                <a:solidFill>
                  <a:srgbClr val="000000"/>
                </a:solidFill>
                <a:effectLst/>
                <a:latin typeface="+mn-lt"/>
              </a:rPr>
              <a:t>The </a:t>
            </a:r>
            <a:r>
              <a:rPr kumimoji="0" lang="en-US" altLang="en-US" b="0" i="0" u="none" strike="noStrike" cap="none" normalizeH="0" baseline="0" dirty="0" smtClean="0">
                <a:ln>
                  <a:noFill/>
                </a:ln>
                <a:solidFill>
                  <a:srgbClr val="DC143C"/>
                </a:solidFill>
                <a:effectLst/>
                <a:latin typeface="+mn-lt"/>
              </a:rPr>
              <a:t>for</a:t>
            </a:r>
            <a:r>
              <a:rPr kumimoji="0" lang="en-US" altLang="en-US" b="0" i="0" u="none" strike="noStrike" cap="none" normalizeH="0" baseline="0" dirty="0" smtClean="0">
                <a:ln>
                  <a:noFill/>
                </a:ln>
                <a:solidFill>
                  <a:srgbClr val="000000"/>
                </a:solidFill>
                <a:effectLst/>
                <a:latin typeface="+mn-lt"/>
              </a:rPr>
              <a:t> loop has the following syntax</a:t>
            </a:r>
          </a:p>
          <a:p>
            <a:pPr marL="0" indent="0">
              <a:buNone/>
            </a:pPr>
            <a:r>
              <a:rPr lang="en-US" altLang="en-US" dirty="0">
                <a:solidFill>
                  <a:srgbClr val="000000"/>
                </a:solidFill>
                <a:latin typeface="+mn-lt"/>
              </a:rPr>
              <a:t>	</a:t>
            </a:r>
            <a:r>
              <a:rPr lang="en-IN" dirty="0">
                <a:solidFill>
                  <a:srgbClr val="FF0000"/>
                </a:solidFill>
                <a:latin typeface="+mn-lt"/>
              </a:rPr>
              <a:t>for (</a:t>
            </a:r>
            <a:r>
              <a:rPr lang="en-IN" i="1" dirty="0">
                <a:solidFill>
                  <a:srgbClr val="FF0000"/>
                </a:solidFill>
                <a:latin typeface="+mn-lt"/>
              </a:rPr>
              <a:t>statement 1</a:t>
            </a:r>
            <a:r>
              <a:rPr lang="en-IN" dirty="0">
                <a:solidFill>
                  <a:srgbClr val="FF0000"/>
                </a:solidFill>
                <a:latin typeface="+mn-lt"/>
              </a:rPr>
              <a:t>;</a:t>
            </a:r>
            <a:r>
              <a:rPr lang="en-IN" i="1" dirty="0">
                <a:solidFill>
                  <a:srgbClr val="FF0000"/>
                </a:solidFill>
                <a:latin typeface="+mn-lt"/>
              </a:rPr>
              <a:t> statement 2</a:t>
            </a:r>
            <a:r>
              <a:rPr lang="en-IN" dirty="0">
                <a:solidFill>
                  <a:srgbClr val="FF0000"/>
                </a:solidFill>
                <a:latin typeface="+mn-lt"/>
              </a:rPr>
              <a:t>;</a:t>
            </a:r>
            <a:r>
              <a:rPr lang="en-IN" i="1" dirty="0">
                <a:solidFill>
                  <a:srgbClr val="FF0000"/>
                </a:solidFill>
                <a:latin typeface="+mn-lt"/>
              </a:rPr>
              <a:t> statement 3</a:t>
            </a:r>
            <a:r>
              <a:rPr lang="en-IN" dirty="0">
                <a:solidFill>
                  <a:srgbClr val="FF0000"/>
                </a:solidFill>
                <a:latin typeface="+mn-lt"/>
              </a:rPr>
              <a:t>) {</a:t>
            </a:r>
            <a:r>
              <a:rPr kumimoji="0" lang="en-US" altLang="en-US" b="0" i="0" u="none" strike="noStrike" cap="none" normalizeH="0" baseline="0" dirty="0" smtClean="0">
                <a:ln>
                  <a:noFill/>
                </a:ln>
                <a:solidFill>
                  <a:srgbClr val="FF0000"/>
                </a:solidFill>
                <a:effectLst/>
                <a:latin typeface="+mn-lt"/>
              </a:rPr>
              <a:t> </a:t>
            </a:r>
          </a:p>
          <a:p>
            <a:pPr marL="0" indent="0">
              <a:buNone/>
            </a:pPr>
            <a:r>
              <a:rPr lang="en-US" altLang="en-US" dirty="0" smtClean="0">
                <a:solidFill>
                  <a:srgbClr val="FF0000"/>
                </a:solidFill>
                <a:latin typeface="+mn-lt"/>
              </a:rPr>
              <a:t>}</a:t>
            </a:r>
          </a:p>
          <a:p>
            <a:r>
              <a:rPr lang="en-US" altLang="en-US" dirty="0">
                <a:solidFill>
                  <a:srgbClr val="000000"/>
                </a:solidFill>
                <a:latin typeface="+mn-lt"/>
              </a:rPr>
              <a:t>The JavaScript </a:t>
            </a:r>
            <a:r>
              <a:rPr lang="en-US" altLang="en-US" dirty="0">
                <a:solidFill>
                  <a:srgbClr val="DC143C"/>
                </a:solidFill>
                <a:latin typeface="+mn-lt"/>
              </a:rPr>
              <a:t>for in</a:t>
            </a:r>
            <a:r>
              <a:rPr lang="en-US" altLang="en-US" dirty="0">
                <a:solidFill>
                  <a:srgbClr val="000000"/>
                </a:solidFill>
                <a:latin typeface="+mn-lt"/>
              </a:rPr>
              <a:t> statement loops through the properties of an Object</a:t>
            </a:r>
            <a:r>
              <a:rPr lang="en-US" altLang="en-US" dirty="0">
                <a:latin typeface="+mn-lt"/>
              </a:rPr>
              <a:t> </a:t>
            </a:r>
            <a:endParaRPr lang="en-US" altLang="en-US" dirty="0" smtClean="0">
              <a:latin typeface="+mn-lt"/>
            </a:endParaRPr>
          </a:p>
          <a:p>
            <a:pPr marL="0" indent="0">
              <a:buNone/>
            </a:pPr>
            <a:r>
              <a:rPr lang="en-IN" dirty="0" smtClean="0">
                <a:latin typeface="+mn-lt"/>
              </a:rPr>
              <a:t> 	</a:t>
            </a:r>
            <a:r>
              <a:rPr lang="en-IN" dirty="0" smtClean="0">
                <a:solidFill>
                  <a:srgbClr val="FF0000"/>
                </a:solidFill>
                <a:latin typeface="+mn-lt"/>
              </a:rPr>
              <a:t>for</a:t>
            </a:r>
            <a:r>
              <a:rPr lang="en-IN" dirty="0">
                <a:solidFill>
                  <a:srgbClr val="FF0000"/>
                </a:solidFill>
                <a:latin typeface="+mn-lt"/>
              </a:rPr>
              <a:t> (key in object) {</a:t>
            </a:r>
            <a:br>
              <a:rPr lang="en-IN" dirty="0">
                <a:solidFill>
                  <a:srgbClr val="FF0000"/>
                </a:solidFill>
                <a:latin typeface="+mn-lt"/>
              </a:rPr>
            </a:br>
            <a:r>
              <a:rPr lang="en-IN" dirty="0">
                <a:solidFill>
                  <a:srgbClr val="FF0000"/>
                </a:solidFill>
                <a:latin typeface="+mn-lt"/>
              </a:rPr>
              <a:t>  // </a:t>
            </a:r>
            <a:r>
              <a:rPr lang="en-IN" i="1" dirty="0">
                <a:solidFill>
                  <a:srgbClr val="FF0000"/>
                </a:solidFill>
                <a:latin typeface="+mn-lt"/>
              </a:rPr>
              <a:t>code block to be executed</a:t>
            </a:r>
            <a:r>
              <a:rPr lang="en-IN" dirty="0">
                <a:solidFill>
                  <a:srgbClr val="FF0000"/>
                </a:solidFill>
                <a:latin typeface="+mn-lt"/>
              </a:rPr>
              <a:t/>
            </a:r>
            <a:br>
              <a:rPr lang="en-IN" dirty="0">
                <a:solidFill>
                  <a:srgbClr val="FF0000"/>
                </a:solidFill>
                <a:latin typeface="+mn-lt"/>
              </a:rPr>
            </a:br>
            <a:r>
              <a:rPr lang="en-IN" dirty="0">
                <a:solidFill>
                  <a:srgbClr val="FF0000"/>
                </a:solidFill>
                <a:latin typeface="+mn-lt"/>
              </a:rPr>
              <a:t>}</a:t>
            </a:r>
            <a:endParaRPr lang="en-US" altLang="en-US" dirty="0">
              <a:solidFill>
                <a:srgbClr val="FF0000"/>
              </a:solidFill>
              <a:latin typeface="+mn-lt"/>
            </a:endParaRPr>
          </a:p>
          <a:p>
            <a:r>
              <a:rPr lang="en-US" altLang="en-US" dirty="0">
                <a:solidFill>
                  <a:srgbClr val="000000"/>
                </a:solidFill>
                <a:latin typeface="+mn-lt"/>
              </a:rPr>
              <a:t>The </a:t>
            </a:r>
            <a:r>
              <a:rPr lang="en-US" altLang="en-US" dirty="0" err="1">
                <a:solidFill>
                  <a:srgbClr val="DC143C"/>
                </a:solidFill>
                <a:latin typeface="+mn-lt"/>
              </a:rPr>
              <a:t>forEach</a:t>
            </a:r>
            <a:r>
              <a:rPr lang="en-US" altLang="en-US" dirty="0">
                <a:solidFill>
                  <a:srgbClr val="DC143C"/>
                </a:solidFill>
                <a:latin typeface="+mn-lt"/>
              </a:rPr>
              <a:t>()</a:t>
            </a:r>
            <a:r>
              <a:rPr lang="en-US" altLang="en-US" dirty="0">
                <a:solidFill>
                  <a:srgbClr val="000000"/>
                </a:solidFill>
                <a:latin typeface="+mn-lt"/>
              </a:rPr>
              <a:t> method calls a function (a callback function) once for each array element.</a:t>
            </a:r>
            <a:r>
              <a:rPr lang="en-US" altLang="en-US" dirty="0">
                <a:latin typeface="+mn-lt"/>
              </a:rPr>
              <a:t> </a:t>
            </a:r>
            <a:endParaRPr lang="en-US" altLang="en-US" dirty="0" smtClean="0">
              <a:latin typeface="+mn-lt"/>
            </a:endParaRPr>
          </a:p>
          <a:p>
            <a:pPr marL="0" indent="0">
              <a:buNone/>
            </a:pPr>
            <a:r>
              <a:rPr lang="en-IN" dirty="0" smtClean="0">
                <a:latin typeface="+mn-lt"/>
              </a:rPr>
              <a:t>	</a:t>
            </a:r>
            <a:r>
              <a:rPr lang="en-IN" dirty="0" err="1" smtClean="0">
                <a:solidFill>
                  <a:srgbClr val="FF0000"/>
                </a:solidFill>
                <a:latin typeface="+mn-lt"/>
              </a:rPr>
              <a:t>numbers.forEach</a:t>
            </a:r>
            <a:r>
              <a:rPr lang="en-IN" dirty="0" smtClean="0">
                <a:solidFill>
                  <a:srgbClr val="FF0000"/>
                </a:solidFill>
                <a:latin typeface="+mn-lt"/>
              </a:rPr>
              <a:t>(</a:t>
            </a:r>
            <a:r>
              <a:rPr lang="en-IN" dirty="0" err="1" smtClean="0">
                <a:solidFill>
                  <a:srgbClr val="FF0000"/>
                </a:solidFill>
                <a:latin typeface="+mn-lt"/>
              </a:rPr>
              <a:t>myFunction</a:t>
            </a:r>
            <a:r>
              <a:rPr lang="en-IN" dirty="0" smtClean="0">
                <a:solidFill>
                  <a:srgbClr val="FF0000"/>
                </a:solidFill>
                <a:latin typeface="+mn-lt"/>
              </a:rPr>
              <a:t>);</a:t>
            </a:r>
          </a:p>
          <a:p>
            <a:r>
              <a:rPr lang="en-US" altLang="en-US" dirty="0">
                <a:solidFill>
                  <a:srgbClr val="000000"/>
                </a:solidFill>
                <a:latin typeface="+mn-lt"/>
              </a:rPr>
              <a:t>The JavaScript </a:t>
            </a:r>
            <a:r>
              <a:rPr lang="en-US" altLang="en-US" dirty="0">
                <a:solidFill>
                  <a:srgbClr val="DC143C"/>
                </a:solidFill>
                <a:latin typeface="+mn-lt"/>
              </a:rPr>
              <a:t>for of</a:t>
            </a:r>
            <a:r>
              <a:rPr lang="en-US" altLang="en-US" dirty="0">
                <a:solidFill>
                  <a:srgbClr val="000000"/>
                </a:solidFill>
                <a:latin typeface="+mn-lt"/>
              </a:rPr>
              <a:t> statement loops through the values of an </a:t>
            </a:r>
            <a:r>
              <a:rPr lang="en-US" altLang="en-US" dirty="0" err="1">
                <a:solidFill>
                  <a:srgbClr val="000000"/>
                </a:solidFill>
                <a:latin typeface="+mn-lt"/>
              </a:rPr>
              <a:t>iterable</a:t>
            </a:r>
            <a:r>
              <a:rPr lang="en-US" altLang="en-US" dirty="0">
                <a:solidFill>
                  <a:srgbClr val="000000"/>
                </a:solidFill>
                <a:latin typeface="+mn-lt"/>
              </a:rPr>
              <a:t> object.</a:t>
            </a:r>
            <a:endParaRPr lang="en-US" altLang="en-US" dirty="0">
              <a:latin typeface="+mn-lt"/>
            </a:endParaRPr>
          </a:p>
          <a:p>
            <a:pPr marL="0" lvl="0" indent="0">
              <a:buNone/>
            </a:pPr>
            <a:r>
              <a:rPr lang="en-US" altLang="en-US" dirty="0">
                <a:solidFill>
                  <a:srgbClr val="000000"/>
                </a:solidFill>
                <a:latin typeface="+mn-lt"/>
              </a:rPr>
              <a:t>It lets you loop over </a:t>
            </a:r>
            <a:r>
              <a:rPr lang="en-US" altLang="en-US" dirty="0" err="1" smtClean="0">
                <a:solidFill>
                  <a:srgbClr val="000000"/>
                </a:solidFill>
                <a:latin typeface="+mn-lt"/>
              </a:rPr>
              <a:t>iteratable</a:t>
            </a:r>
            <a:r>
              <a:rPr lang="en-US" altLang="en-US" dirty="0" smtClean="0">
                <a:solidFill>
                  <a:srgbClr val="000000"/>
                </a:solidFill>
                <a:latin typeface="+mn-lt"/>
              </a:rPr>
              <a:t> </a:t>
            </a:r>
            <a:r>
              <a:rPr lang="en-US" altLang="en-US" dirty="0">
                <a:solidFill>
                  <a:srgbClr val="000000"/>
                </a:solidFill>
                <a:latin typeface="+mn-lt"/>
              </a:rPr>
              <a:t>data structures such as Arrays, Strings, Maps, </a:t>
            </a:r>
            <a:r>
              <a:rPr lang="en-US" altLang="en-US" dirty="0" err="1">
                <a:solidFill>
                  <a:srgbClr val="000000"/>
                </a:solidFill>
                <a:latin typeface="+mn-lt"/>
              </a:rPr>
              <a:t>NodeLists</a:t>
            </a:r>
            <a:r>
              <a:rPr lang="en-US" altLang="en-US" dirty="0">
                <a:solidFill>
                  <a:srgbClr val="000000"/>
                </a:solidFill>
                <a:latin typeface="+mn-lt"/>
              </a:rPr>
              <a:t>, and more</a:t>
            </a:r>
            <a:endParaRPr lang="en-US" altLang="en-US" dirty="0">
              <a:latin typeface="+mn-lt"/>
            </a:endParaRPr>
          </a:p>
          <a:p>
            <a:pPr marL="0" indent="0">
              <a:buNone/>
            </a:pPr>
            <a:r>
              <a:rPr lang="en-IN" dirty="0" smtClean="0">
                <a:latin typeface="+mn-lt"/>
              </a:rPr>
              <a:t>	</a:t>
            </a:r>
            <a:r>
              <a:rPr lang="en-IN" dirty="0" smtClean="0">
                <a:solidFill>
                  <a:srgbClr val="FF0000"/>
                </a:solidFill>
                <a:latin typeface="+mn-lt"/>
              </a:rPr>
              <a:t>for</a:t>
            </a:r>
            <a:r>
              <a:rPr lang="en-IN" dirty="0">
                <a:solidFill>
                  <a:srgbClr val="FF0000"/>
                </a:solidFill>
                <a:latin typeface="+mn-lt"/>
              </a:rPr>
              <a:t> (variable of </a:t>
            </a:r>
            <a:r>
              <a:rPr lang="en-IN" dirty="0" err="1">
                <a:solidFill>
                  <a:srgbClr val="FF0000"/>
                </a:solidFill>
                <a:latin typeface="+mn-lt"/>
              </a:rPr>
              <a:t>iterable</a:t>
            </a:r>
            <a:r>
              <a:rPr lang="en-IN" dirty="0">
                <a:solidFill>
                  <a:srgbClr val="FF0000"/>
                </a:solidFill>
                <a:latin typeface="+mn-lt"/>
              </a:rPr>
              <a:t>) {</a:t>
            </a:r>
            <a:br>
              <a:rPr lang="en-IN" dirty="0">
                <a:solidFill>
                  <a:srgbClr val="FF0000"/>
                </a:solidFill>
                <a:latin typeface="+mn-lt"/>
              </a:rPr>
            </a:br>
            <a:r>
              <a:rPr lang="en-IN" dirty="0">
                <a:solidFill>
                  <a:srgbClr val="FF0000"/>
                </a:solidFill>
                <a:latin typeface="+mn-lt"/>
              </a:rPr>
              <a:t>  </a:t>
            </a:r>
            <a:r>
              <a:rPr lang="en-IN" dirty="0" smtClean="0">
                <a:solidFill>
                  <a:srgbClr val="FF0000"/>
                </a:solidFill>
                <a:latin typeface="+mn-lt"/>
              </a:rPr>
              <a:t>		//</a:t>
            </a:r>
            <a:r>
              <a:rPr lang="en-IN" dirty="0">
                <a:solidFill>
                  <a:srgbClr val="FF0000"/>
                </a:solidFill>
                <a:latin typeface="+mn-lt"/>
              </a:rPr>
              <a:t> </a:t>
            </a:r>
            <a:r>
              <a:rPr lang="en-IN" i="1" dirty="0">
                <a:solidFill>
                  <a:srgbClr val="FF0000"/>
                </a:solidFill>
                <a:latin typeface="+mn-lt"/>
              </a:rPr>
              <a:t>code block to be executed</a:t>
            </a:r>
            <a:r>
              <a:rPr lang="en-IN" dirty="0">
                <a:solidFill>
                  <a:srgbClr val="FF0000"/>
                </a:solidFill>
                <a:latin typeface="+mn-lt"/>
              </a:rPr>
              <a:t/>
            </a:r>
            <a:br>
              <a:rPr lang="en-IN" dirty="0">
                <a:solidFill>
                  <a:srgbClr val="FF0000"/>
                </a:solidFill>
                <a:latin typeface="+mn-lt"/>
              </a:rPr>
            </a:br>
            <a:r>
              <a:rPr lang="en-IN" dirty="0" smtClean="0">
                <a:solidFill>
                  <a:srgbClr val="FF0000"/>
                </a:solidFill>
                <a:latin typeface="+mn-lt"/>
              </a:rPr>
              <a:t>	}</a:t>
            </a:r>
          </a:p>
          <a:p>
            <a:endParaRPr lang="en-US" altLang="en-US" sz="1800" dirty="0">
              <a:latin typeface="+mn-lt"/>
            </a:endParaRPr>
          </a:p>
          <a:p>
            <a:endParaRPr kumimoji="0" lang="en-US" altLang="en-US" sz="1000" b="0" i="0" u="none" strike="noStrike" cap="none" normalizeH="0" baseline="0" dirty="0">
              <a:ln>
                <a:noFill/>
              </a:ln>
              <a:solidFill>
                <a:schemeClr val="tx1"/>
              </a:solidFill>
              <a:effectLst/>
              <a:latin typeface="+mn-lt"/>
            </a:endParaRPr>
          </a:p>
          <a:p>
            <a:endParaRPr kumimoji="0" lang="en-US" altLang="en-US" sz="18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xmlns="" val="4288660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noAutofit/>
          </a:bodyPr>
          <a:lstStyle/>
          <a:p>
            <a:pPr marL="0" indent="0">
              <a:buNone/>
            </a:pPr>
            <a:r>
              <a:rPr lang="en-US" altLang="en-US" b="1" dirty="0">
                <a:solidFill>
                  <a:srgbClr val="000000"/>
                </a:solidFill>
                <a:latin typeface="Segoe UI" panose="020B0502040204020203" pitchFamily="34" charset="0"/>
                <a:cs typeface="Segoe UI" panose="020B0502040204020203" pitchFamily="34" charset="0"/>
              </a:rPr>
              <a:t>Do While </a:t>
            </a:r>
            <a:r>
              <a:rPr lang="en-US" altLang="en-US" b="1" dirty="0" smtClean="0">
                <a:solidFill>
                  <a:srgbClr val="000000"/>
                </a:solidFill>
                <a:latin typeface="Segoe UI" panose="020B0502040204020203" pitchFamily="34" charset="0"/>
                <a:cs typeface="Segoe UI" panose="020B0502040204020203" pitchFamily="34" charset="0"/>
              </a:rPr>
              <a:t>Loop</a:t>
            </a:r>
            <a:endParaRPr lang="en-IN" b="1" dirty="0" smtClean="0"/>
          </a:p>
          <a:p>
            <a:r>
              <a:rPr lang="en-IN" sz="1600" dirty="0" smtClean="0"/>
              <a:t>While /do while loop</a:t>
            </a:r>
          </a:p>
          <a:p>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rPr>
              <a:t>while</a:t>
            </a:r>
            <a:r>
              <a:rPr lang="en-US" altLang="en-US" sz="1600" dirty="0">
                <a:solidFill>
                  <a:srgbClr val="000000"/>
                </a:solidFill>
                <a:latin typeface="Verdana" panose="020B0604030504040204" pitchFamily="34" charset="0"/>
              </a:rPr>
              <a:t> loop loops through a block of code as long as a specified condition is true.</a:t>
            </a:r>
            <a:r>
              <a:rPr lang="en-US" altLang="en-US" sz="1600" dirty="0"/>
              <a:t> </a:t>
            </a:r>
            <a:endParaRPr lang="en-US" altLang="en-US" sz="1600" dirty="0" smtClean="0"/>
          </a:p>
          <a:p>
            <a:pPr marL="0" indent="0">
              <a:buNone/>
            </a:pPr>
            <a:r>
              <a:rPr lang="en-IN" sz="1800" dirty="0" smtClean="0"/>
              <a:t>	</a:t>
            </a:r>
            <a:r>
              <a:rPr lang="en-IN" sz="1800" dirty="0" smtClean="0">
                <a:solidFill>
                  <a:srgbClr val="FF0000"/>
                </a:solidFill>
              </a:rPr>
              <a:t>while</a:t>
            </a:r>
            <a:r>
              <a:rPr lang="en-IN" sz="1800" dirty="0">
                <a:solidFill>
                  <a:srgbClr val="FF0000"/>
                </a:solidFill>
              </a:rPr>
              <a:t> (</a:t>
            </a:r>
            <a:r>
              <a:rPr lang="en-IN" sz="1800" i="1" dirty="0">
                <a:solidFill>
                  <a:srgbClr val="FF0000"/>
                </a:solidFill>
              </a:rPr>
              <a:t>condition</a:t>
            </a:r>
            <a:r>
              <a:rPr lang="en-IN" sz="1800" dirty="0">
                <a:solidFill>
                  <a:srgbClr val="FF0000"/>
                </a:solidFill>
              </a:rPr>
              <a:t>) {</a:t>
            </a:r>
            <a:r>
              <a:rPr lang="en-IN" sz="1600" dirty="0">
                <a:solidFill>
                  <a:srgbClr val="FF0000"/>
                </a:solidFill>
              </a:rPr>
              <a:t/>
            </a:r>
            <a:br>
              <a:rPr lang="en-IN" sz="1600" dirty="0">
                <a:solidFill>
                  <a:srgbClr val="FF0000"/>
                </a:solidFill>
              </a:rPr>
            </a:br>
            <a:r>
              <a:rPr lang="en-IN" sz="1800" i="1" dirty="0">
                <a:solidFill>
                  <a:srgbClr val="FF0000"/>
                </a:solidFill>
              </a:rPr>
              <a:t>  </a:t>
            </a:r>
            <a:r>
              <a:rPr lang="en-IN" sz="1800" i="1" dirty="0" smtClean="0">
                <a:solidFill>
                  <a:srgbClr val="FF0000"/>
                </a:solidFill>
              </a:rPr>
              <a:t>		// </a:t>
            </a:r>
            <a:r>
              <a:rPr lang="en-IN" sz="1800" i="1" dirty="0">
                <a:solidFill>
                  <a:srgbClr val="FF0000"/>
                </a:solidFill>
              </a:rPr>
              <a:t>code block to be executed</a:t>
            </a:r>
            <a:r>
              <a:rPr lang="en-IN" sz="1600" dirty="0">
                <a:solidFill>
                  <a:srgbClr val="FF0000"/>
                </a:solidFill>
              </a:rPr>
              <a:t/>
            </a:r>
            <a:br>
              <a:rPr lang="en-IN" sz="1600" dirty="0">
                <a:solidFill>
                  <a:srgbClr val="FF0000"/>
                </a:solidFill>
              </a:rPr>
            </a:br>
            <a:r>
              <a:rPr lang="en-IN" sz="1600" dirty="0" smtClean="0">
                <a:solidFill>
                  <a:srgbClr val="FF0000"/>
                </a:solidFill>
              </a:rPr>
              <a:t>	</a:t>
            </a:r>
            <a:r>
              <a:rPr lang="en-IN" sz="1800" dirty="0" smtClean="0">
                <a:solidFill>
                  <a:srgbClr val="FF0000"/>
                </a:solidFill>
              </a:rPr>
              <a:t>}</a:t>
            </a:r>
            <a:endParaRPr lang="en-US" altLang="en-US" sz="1600" dirty="0">
              <a:solidFill>
                <a:srgbClr val="FF0000"/>
              </a:solidFill>
              <a:latin typeface="Arial" panose="020B0604020202020204" pitchFamily="34" charset="0"/>
            </a:endParaRPr>
          </a:p>
          <a:p>
            <a:endParaRPr lang="en-IN" sz="1600" dirty="0" smtClean="0"/>
          </a:p>
          <a:p>
            <a:r>
              <a:rPr lang="en-US" altLang="en-US" sz="1600" dirty="0">
                <a:solidFill>
                  <a:srgbClr val="000000"/>
                </a:solidFill>
                <a:latin typeface="Verdana" panose="020B0604030504040204" pitchFamily="34" charset="0"/>
              </a:rPr>
              <a:t>The </a:t>
            </a:r>
            <a:r>
              <a:rPr lang="en-US" altLang="en-US" sz="1600" dirty="0">
                <a:solidFill>
                  <a:srgbClr val="DC143C"/>
                </a:solidFill>
                <a:latin typeface="Consolas" panose="020B0609020204030204" pitchFamily="49" charset="0"/>
              </a:rPr>
              <a:t>do while</a:t>
            </a:r>
            <a:r>
              <a:rPr lang="en-US" altLang="en-US" sz="1600" dirty="0">
                <a:solidFill>
                  <a:srgbClr val="000000"/>
                </a:solidFill>
                <a:latin typeface="Verdana" panose="020B0604030504040204" pitchFamily="34" charset="0"/>
              </a:rPr>
              <a:t> loop is a variant of the while loop. This loop will execute the code block once, before checking if the condition is true, then it will repeat the loop as long as the condition is true.</a:t>
            </a:r>
            <a:endParaRPr lang="en-US" altLang="en-US" sz="2800" dirty="0">
              <a:latin typeface="Arial" panose="020B0604020202020204" pitchFamily="34" charset="0"/>
            </a:endParaRPr>
          </a:p>
          <a:p>
            <a:pPr marL="0" indent="0">
              <a:buNone/>
            </a:pPr>
            <a:r>
              <a:rPr lang="en-IN" sz="1800" dirty="0" smtClean="0"/>
              <a:t>	</a:t>
            </a:r>
            <a:r>
              <a:rPr lang="en-IN" sz="1800" dirty="0" smtClean="0">
                <a:solidFill>
                  <a:srgbClr val="FF0000"/>
                </a:solidFill>
              </a:rPr>
              <a:t>do</a:t>
            </a:r>
            <a:r>
              <a:rPr lang="en-IN" sz="1800" dirty="0">
                <a:solidFill>
                  <a:srgbClr val="FF0000"/>
                </a:solidFill>
              </a:rPr>
              <a:t> {</a:t>
            </a:r>
            <a:r>
              <a:rPr lang="en-IN" sz="1600" dirty="0">
                <a:solidFill>
                  <a:srgbClr val="FF0000"/>
                </a:solidFill>
              </a:rPr>
              <a:t/>
            </a:r>
            <a:br>
              <a:rPr lang="en-IN" sz="1600" dirty="0">
                <a:solidFill>
                  <a:srgbClr val="FF0000"/>
                </a:solidFill>
              </a:rPr>
            </a:br>
            <a:r>
              <a:rPr lang="en-IN" sz="1800" i="1" dirty="0">
                <a:solidFill>
                  <a:srgbClr val="FF0000"/>
                </a:solidFill>
              </a:rPr>
              <a:t>  </a:t>
            </a:r>
            <a:r>
              <a:rPr lang="en-IN" sz="1800" i="1" dirty="0" smtClean="0">
                <a:solidFill>
                  <a:srgbClr val="FF0000"/>
                </a:solidFill>
              </a:rPr>
              <a:t>		// </a:t>
            </a:r>
            <a:r>
              <a:rPr lang="en-IN" sz="1800" i="1" dirty="0">
                <a:solidFill>
                  <a:srgbClr val="FF0000"/>
                </a:solidFill>
              </a:rPr>
              <a:t>code block to be executed</a:t>
            </a:r>
            <a:br>
              <a:rPr lang="en-IN" sz="1800" i="1" dirty="0">
                <a:solidFill>
                  <a:srgbClr val="FF0000"/>
                </a:solidFill>
              </a:rPr>
            </a:br>
            <a:r>
              <a:rPr lang="en-IN" sz="1800" i="1" dirty="0" smtClean="0">
                <a:solidFill>
                  <a:srgbClr val="FF0000"/>
                </a:solidFill>
              </a:rPr>
              <a:t>	</a:t>
            </a:r>
            <a:r>
              <a:rPr lang="en-IN" sz="1800" dirty="0" smtClean="0">
                <a:solidFill>
                  <a:srgbClr val="FF0000"/>
                </a:solidFill>
              </a:rPr>
              <a:t>}</a:t>
            </a:r>
            <a:r>
              <a:rPr lang="en-IN" sz="1600" dirty="0">
                <a:solidFill>
                  <a:srgbClr val="FF0000"/>
                </a:solidFill>
              </a:rPr>
              <a:t/>
            </a:r>
            <a:br>
              <a:rPr lang="en-IN" sz="1600" dirty="0">
                <a:solidFill>
                  <a:srgbClr val="FF0000"/>
                </a:solidFill>
              </a:rPr>
            </a:br>
            <a:r>
              <a:rPr lang="en-IN" sz="1600" dirty="0" smtClean="0">
                <a:solidFill>
                  <a:srgbClr val="FF0000"/>
                </a:solidFill>
              </a:rPr>
              <a:t>	</a:t>
            </a:r>
            <a:r>
              <a:rPr lang="en-IN" sz="1800" dirty="0" smtClean="0">
                <a:solidFill>
                  <a:srgbClr val="FF0000"/>
                </a:solidFill>
              </a:rPr>
              <a:t>while</a:t>
            </a:r>
            <a:r>
              <a:rPr lang="en-IN" sz="1800" dirty="0">
                <a:solidFill>
                  <a:srgbClr val="FF0000"/>
                </a:solidFill>
              </a:rPr>
              <a:t> (</a:t>
            </a:r>
            <a:r>
              <a:rPr lang="en-IN" sz="1800" i="1" dirty="0">
                <a:solidFill>
                  <a:srgbClr val="FF0000"/>
                </a:solidFill>
              </a:rPr>
              <a:t>condition</a:t>
            </a:r>
            <a:r>
              <a:rPr lang="en-IN" sz="1800" dirty="0">
                <a:solidFill>
                  <a:srgbClr val="FF0000"/>
                </a:solidFill>
              </a:rPr>
              <a:t>);</a:t>
            </a:r>
            <a:endParaRPr lang="en-IN" sz="1600" dirty="0">
              <a:solidFill>
                <a:srgbClr val="FF0000"/>
              </a:solidFill>
            </a:endParaRPr>
          </a:p>
        </p:txBody>
      </p:sp>
      <p:sp>
        <p:nvSpPr>
          <p:cNvPr id="5" name="Rectangle 2"/>
          <p:cNvSpPr>
            <a:spLocks noChangeArrowheads="1"/>
          </p:cNvSpPr>
          <p:nvPr/>
        </p:nvSpPr>
        <p:spPr bwMode="auto">
          <a:xfrm>
            <a:off x="228600" y="304800"/>
            <a:ext cx="65" cy="5488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626026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4043"/>
            <a:ext cx="9162143" cy="531757"/>
          </a:xfrm>
        </p:spPr>
        <p:txBody>
          <a:bodyPr/>
          <a:lstStyle/>
          <a:p>
            <a:pPr algn="ctr"/>
            <a:r>
              <a:rPr lang="en-IN" dirty="0"/>
              <a:t>C</a:t>
            </a:r>
            <a:r>
              <a:rPr lang="en-IN" dirty="0" smtClean="0"/>
              <a:t>onditionals</a:t>
            </a:r>
            <a:endParaRPr lang="en-IN" dirty="0"/>
          </a:p>
        </p:txBody>
      </p:sp>
      <p:sp>
        <p:nvSpPr>
          <p:cNvPr id="4" name="Rectangle 1"/>
          <p:cNvSpPr>
            <a:spLocks noGrp="1" noChangeArrowheads="1"/>
          </p:cNvSpPr>
          <p:nvPr>
            <p:ph idx="1"/>
          </p:nvPr>
        </p:nvSpPr>
        <p:spPr bwMode="auto">
          <a:xfrm>
            <a:off x="454742" y="1219200"/>
            <a:ext cx="8229600" cy="406265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Very often when you write code, you want to perform different actions for different decisions.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You can use conditional statements in your code to do this.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In JavaScript we have the following conditional statements: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if</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block of code to be executed, if a specified condition is 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block of code to be executed, if the same condition is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 if</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a new condition to test, if the first condition is 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Verdana" panose="020B0604030504040204" pitchFamily="34" charset="0"/>
              </a:rPr>
              <a:t> to specify many alternative blocks of code to be executed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365411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4187" y="0"/>
            <a:ext cx="8610600" cy="313413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400" b="0" i="0" u="none" strike="noStrike" cap="none" normalizeH="0" baseline="0" dirty="0" smtClean="0">
                <a:ln>
                  <a:noFill/>
                </a:ln>
                <a:solidFill>
                  <a:srgbClr val="DC143C"/>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Verdana" panose="020B0604030504040204" pitchFamily="34" charset="0"/>
              </a:rPr>
              <a:t> statement to specify a block of JavaScript code to be executed if a condition is true.</a:t>
            </a:r>
            <a:endPar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true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sp>
        <p:nvSpPr>
          <p:cNvPr id="3" name="Rectangle 2"/>
          <p:cNvSpPr>
            <a:spLocks noChangeArrowheads="1"/>
          </p:cNvSpPr>
          <p:nvPr/>
        </p:nvSpPr>
        <p:spPr bwMode="auto">
          <a:xfrm>
            <a:off x="147484" y="2985201"/>
            <a:ext cx="8686800" cy="38727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else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400" b="0" i="0" u="none" strike="noStrike" cap="none" normalizeH="0" baseline="0" dirty="0" smtClean="0">
                <a:ln>
                  <a:noFill/>
                </a:ln>
                <a:solidFill>
                  <a:srgbClr val="DC143C"/>
                </a:solidFill>
                <a:effectLst/>
                <a:latin typeface="Consolas" panose="020B0609020204030204" pitchFamily="49" charset="0"/>
              </a:rPr>
              <a:t>else</a:t>
            </a:r>
            <a:r>
              <a:rPr kumimoji="0" lang="en-US" altLang="en-US" sz="2400" b="0" i="0" u="none" strike="noStrike" cap="none" normalizeH="0" baseline="0" dirty="0" smtClean="0">
                <a:ln>
                  <a:noFill/>
                </a:ln>
                <a:solidFill>
                  <a:srgbClr val="000000"/>
                </a:solidFill>
                <a:effectLst/>
                <a:latin typeface="Verdana" panose="020B0604030504040204" pitchFamily="34" charset="0"/>
              </a:rPr>
              <a:t> statement to specify a block of code to be executed if the condition is false.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CD"/>
                </a:solidFill>
                <a:effectLst/>
                <a:latin typeface="Consolas" panose="020B0609020204030204" pitchFamily="49" charset="0"/>
              </a:rPr>
              <a:t>if</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1" u="none" strike="noStrike" cap="none" normalizeH="0" baseline="0" dirty="0" smtClean="0">
                <a:ln>
                  <a:noFill/>
                </a:ln>
                <a:solidFill>
                  <a:srgbClr val="000000"/>
                </a:solidFill>
                <a:effectLst/>
                <a:latin typeface="Consolas" panose="020B0609020204030204" pitchFamily="49" charset="0"/>
              </a:rPr>
              <a:t>condition</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true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00CD"/>
                </a:solidFill>
                <a:effectLst/>
                <a:latin typeface="Consolas" panose="020B0609020204030204" pitchFamily="49" charset="0"/>
              </a:rPr>
              <a:t>else</a:t>
            </a:r>
            <a:r>
              <a:rPr kumimoji="0" lang="en-US" altLang="en-US" sz="2400" b="0" i="0" u="none" strike="noStrike" cap="none" normalizeH="0" baseline="0" dirty="0" smtClean="0">
                <a:ln>
                  <a:noFill/>
                </a:ln>
                <a:solidFill>
                  <a:srgbClr val="000000"/>
                </a:solidFill>
                <a:effectLst/>
                <a:latin typeface="Consolas" panose="020B0609020204030204" pitchFamily="49" charset="0"/>
              </a:rPr>
              <a:t> {</a:t>
            </a:r>
            <a:br>
              <a:rPr kumimoji="0" lang="en-US" altLang="en-US" sz="2400" b="0" i="0" u="none" strike="noStrike" cap="none" normalizeH="0" baseline="0" dirty="0" smtClean="0">
                <a:ln>
                  <a:noFill/>
                </a:ln>
                <a:solidFill>
                  <a:srgbClr val="000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  </a:t>
            </a:r>
            <a:r>
              <a:rPr kumimoji="0" lang="en-US" altLang="en-US" sz="2400" b="0" i="0" u="none" strike="noStrike" cap="none" normalizeH="0" baseline="0" dirty="0" smtClean="0">
                <a:ln>
                  <a:noFill/>
                </a:ln>
                <a:solidFill>
                  <a:srgbClr val="008000"/>
                </a:solidFill>
                <a:effectLst/>
                <a:latin typeface="Consolas" panose="020B0609020204030204" pitchFamily="49" charset="0"/>
              </a:rPr>
              <a:t>//</a:t>
            </a:r>
            <a:r>
              <a:rPr kumimoji="0" lang="en-US" altLang="en-US" sz="2400" b="0" i="1" u="none" strike="noStrike" cap="none" normalizeH="0" baseline="0" dirty="0" smtClean="0">
                <a:ln>
                  <a:noFill/>
                </a:ln>
                <a:solidFill>
                  <a:srgbClr val="008000"/>
                </a:solidFill>
                <a:effectLst/>
                <a:latin typeface="Consolas" panose="020B0609020204030204" pitchFamily="49" charset="0"/>
              </a:rPr>
              <a:t>  block of code to be executed if the condition is false</a:t>
            </a:r>
            <a:br>
              <a:rPr kumimoji="0" lang="en-US" altLang="en-US" sz="2400" b="0" i="1" u="none" strike="noStrike" cap="none" normalizeH="0" baseline="0" dirty="0" smtClean="0">
                <a:ln>
                  <a:noFill/>
                </a:ln>
                <a:solidFill>
                  <a:srgbClr val="008000"/>
                </a:solidFill>
                <a:effectLst/>
                <a:latin typeface="Consolas" panose="020B0609020204030204" pitchFamily="49" charset="0"/>
              </a:rPr>
            </a:br>
            <a:r>
              <a:rPr kumimoji="0" lang="en-US" altLang="en-US" sz="2400" b="0" i="0" u="none" strike="noStrike" cap="none" normalizeH="0" baseline="0" dirty="0" smtClean="0">
                <a:ln>
                  <a:noFill/>
                </a:ln>
                <a:solidFill>
                  <a:srgbClr val="000000"/>
                </a:solidFill>
                <a:effectLst/>
                <a:latin typeface="Consolas" panose="020B0609020204030204" pitchFamily="49" charset="0"/>
              </a:rPr>
              <a:t>}</a:t>
            </a: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996814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0"/>
            <a:ext cx="8750710" cy="6211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else if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800" b="0" i="0" u="none" strike="noStrike" cap="none" normalizeH="0" baseline="0" dirty="0" smtClean="0">
                <a:ln>
                  <a:noFill/>
                </a:ln>
                <a:solidFill>
                  <a:srgbClr val="DC143C"/>
                </a:solidFill>
                <a:effectLst/>
                <a:latin typeface="Consolas" panose="020B0609020204030204" pitchFamily="49" charset="0"/>
              </a:rPr>
              <a:t>else if</a:t>
            </a:r>
            <a:r>
              <a:rPr kumimoji="0" lang="en-US" altLang="en-US" sz="2800" b="0" i="0" u="none" strike="noStrike" cap="none" normalizeH="0" baseline="0" dirty="0" smtClean="0">
                <a:ln>
                  <a:noFill/>
                </a:ln>
                <a:solidFill>
                  <a:srgbClr val="000000"/>
                </a:solidFill>
                <a:effectLst/>
                <a:latin typeface="Verdana" panose="020B0604030504040204" pitchFamily="34" charset="0"/>
              </a:rPr>
              <a:t> statement to specify a new condition if the first condition is false.</a:t>
            </a:r>
            <a:endPar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CD"/>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1" u="none" strike="noStrike" cap="none" normalizeH="0" baseline="0" dirty="0" smtClean="0">
                <a:ln>
                  <a:noFill/>
                </a:ln>
                <a:solidFill>
                  <a:srgbClr val="000000"/>
                </a:solidFill>
                <a:effectLst/>
                <a:latin typeface="Consolas" panose="020B0609020204030204" pitchFamily="49" charset="0"/>
              </a:rPr>
              <a:t>condition1</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condition1 is true</a:t>
            </a:r>
            <a:br>
              <a:rPr kumimoji="0" lang="en-US" altLang="en-US" sz="2800" b="0" i="1"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else</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if</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1" u="none" strike="noStrike" cap="none" normalizeH="0" baseline="0" dirty="0" smtClean="0">
                <a:ln>
                  <a:noFill/>
                </a:ln>
                <a:solidFill>
                  <a:srgbClr val="000000"/>
                </a:solidFill>
                <a:effectLst/>
                <a:latin typeface="Consolas" panose="020B0609020204030204" pitchFamily="49" charset="0"/>
              </a:rPr>
              <a:t>condition2</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the condition1 is false and condition2 is true</a:t>
            </a:r>
            <a:r>
              <a:rPr kumimoji="0" lang="en-US" altLang="en-US" sz="2800" b="0" i="0" u="none" strike="noStrike" cap="none" normalizeH="0" baseline="0" dirty="0" smtClean="0">
                <a:ln>
                  <a:noFill/>
                </a:ln>
                <a:solidFill>
                  <a:srgbClr val="008000"/>
                </a:solidFill>
                <a:effectLst/>
                <a:latin typeface="Consolas" panose="020B0609020204030204" pitchFamily="49" charset="0"/>
              </a:rPr>
              <a:t/>
            </a:r>
            <a:br>
              <a:rPr kumimoji="0" lang="en-US" altLang="en-US" sz="2800" b="0" i="0"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00CD"/>
                </a:solidFill>
                <a:effectLst/>
                <a:latin typeface="Consolas" panose="020B0609020204030204" pitchFamily="49" charset="0"/>
              </a:rPr>
              <a:t>else</a:t>
            </a:r>
            <a:r>
              <a:rPr kumimoji="0" lang="en-US" altLang="en-US" sz="2800" b="0" i="0" u="none" strike="noStrike" cap="none" normalizeH="0" baseline="0" dirty="0" smtClean="0">
                <a:ln>
                  <a:noFill/>
                </a:ln>
                <a:solidFill>
                  <a:srgbClr val="000000"/>
                </a:solidFill>
                <a:effectLst/>
                <a:latin typeface="Consolas" panose="020B0609020204030204" pitchFamily="49" charset="0"/>
              </a:rPr>
              <a:t> {</a:t>
            </a:r>
            <a:br>
              <a:rPr kumimoji="0" lang="en-US" altLang="en-US" sz="2800" b="0" i="0" u="none" strike="noStrike" cap="none" normalizeH="0" baseline="0" dirty="0" smtClean="0">
                <a:ln>
                  <a:noFill/>
                </a:ln>
                <a:solidFill>
                  <a:srgbClr val="000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  </a:t>
            </a:r>
            <a:r>
              <a:rPr kumimoji="0" lang="en-US" altLang="en-US" sz="2800" b="0" i="0" u="none" strike="noStrike" cap="none" normalizeH="0" baseline="0" dirty="0" smtClean="0">
                <a:ln>
                  <a:noFill/>
                </a:ln>
                <a:solidFill>
                  <a:srgbClr val="008000"/>
                </a:solidFill>
                <a:effectLst/>
                <a:latin typeface="Consolas" panose="020B0609020204030204" pitchFamily="49" charset="0"/>
              </a:rPr>
              <a:t>//</a:t>
            </a:r>
            <a:r>
              <a:rPr kumimoji="0" lang="en-US" altLang="en-US" sz="2800" b="0" i="1" u="none" strike="noStrike" cap="none" normalizeH="0" baseline="0" dirty="0" smtClean="0">
                <a:ln>
                  <a:noFill/>
                </a:ln>
                <a:solidFill>
                  <a:srgbClr val="008000"/>
                </a:solidFill>
                <a:effectLst/>
                <a:latin typeface="Consolas" panose="020B0609020204030204" pitchFamily="49" charset="0"/>
              </a:rPr>
              <a:t>  block of code to be executed if the condition1 is false and condition2 is false</a:t>
            </a:r>
            <a:br>
              <a:rPr kumimoji="0" lang="en-US" altLang="en-US" sz="2800" b="0" i="1" u="none" strike="noStrike" cap="none" normalizeH="0" baseline="0" dirty="0" smtClean="0">
                <a:ln>
                  <a:noFill/>
                </a:ln>
                <a:solidFill>
                  <a:srgbClr val="008000"/>
                </a:solidFill>
                <a:effectLst/>
                <a:latin typeface="Consolas" panose="020B0609020204030204" pitchFamily="49" charset="0"/>
              </a:rPr>
            </a:br>
            <a:r>
              <a:rPr kumimoji="0" lang="en-US" altLang="en-US" sz="2800" b="0" i="0" u="none" strike="noStrike" cap="none" normalizeH="0" baseline="0" dirty="0" smtClean="0">
                <a:ln>
                  <a:noFill/>
                </a:ln>
                <a:solidFill>
                  <a:srgbClr val="000000"/>
                </a:solidFill>
                <a:effectLst/>
                <a:latin typeface="Consolas" panose="020B0609020204030204" pitchFamily="49" charset="0"/>
              </a:rPr>
              <a:t>}</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2181586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0"/>
            <a:ext cx="8763000" cy="41805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Switch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Verdana" panose="020B0604030504040204" pitchFamily="34" charset="0"/>
              </a:rPr>
              <a:t> statement to select one of many code blocks to be executed.</a:t>
            </a:r>
            <a:endParaRPr kumimoji="0" lang="en-US" altLang="en-US" sz="2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CD"/>
                </a:solidFill>
                <a:effectLst/>
                <a:latin typeface="Consolas" panose="020B0609020204030204" pitchFamily="49" charset="0"/>
              </a:rPr>
              <a:t>switch</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r>
              <a:rPr kumimoji="0" lang="en-US" altLang="en-US" sz="2000" b="0" i="1" u="none" strike="noStrike" cap="none" normalizeH="0" baseline="0" dirty="0" smtClean="0">
                <a:ln>
                  <a:noFill/>
                </a:ln>
                <a:solidFill>
                  <a:srgbClr val="000000"/>
                </a:solidFill>
                <a:effectLst/>
                <a:latin typeface="Consolas" panose="020B0609020204030204" pitchFamily="49" charset="0"/>
              </a:rPr>
              <a:t>expression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0000"/>
                </a:solidFill>
                <a:effectLst/>
                <a:latin typeface="Consolas" panose="020B0609020204030204" pitchFamily="49" charset="0"/>
              </a:rPr>
              <a:t>x</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1"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8000"/>
                </a:solidFill>
                <a:effectLst/>
                <a:latin typeface="Consolas" panose="020B0609020204030204" pitchFamily="49" charset="0"/>
              </a:rPr>
              <a:t>// code block</a:t>
            </a:r>
            <a:br>
              <a:rPr kumimoji="0" lang="en-US" altLang="en-US" sz="2000" b="0" i="1" u="none" strike="noStrike" cap="none" normalizeH="0" baseline="0" dirty="0" smtClean="0">
                <a:ln>
                  <a:noFill/>
                </a:ln>
                <a:solidFill>
                  <a:srgbClr val="008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case</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0000"/>
                </a:solidFill>
                <a:effectLst/>
                <a:latin typeface="Consolas" panose="020B0609020204030204" pitchFamily="49" charset="0"/>
              </a:rPr>
              <a:t>y</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1" u="none" strike="noStrike" cap="none" normalizeH="0" baseline="0" dirty="0" smtClean="0">
                <a:ln>
                  <a:noFill/>
                </a:ln>
                <a:solidFill>
                  <a:srgbClr val="000000"/>
                </a:solidFill>
                <a:effectLst/>
                <a:latin typeface="Consolas" panose="020B0609020204030204" pitchFamily="49" charset="0"/>
              </a:rPr>
              <a:t>    </a:t>
            </a:r>
            <a:r>
              <a:rPr kumimoji="0" lang="en-US" altLang="en-US" sz="2000" b="0" i="1" u="none" strike="noStrike" cap="none" normalizeH="0" baseline="0" dirty="0" smtClean="0">
                <a:ln>
                  <a:noFill/>
                </a:ln>
                <a:solidFill>
                  <a:srgbClr val="008000"/>
                </a:solidFill>
                <a:effectLst/>
                <a:latin typeface="Consolas" panose="020B0609020204030204" pitchFamily="49" charset="0"/>
              </a:rPr>
              <a:t>// code block</a:t>
            </a:r>
            <a:br>
              <a:rPr kumimoji="0" lang="en-US" altLang="en-US" sz="2000" b="0" i="1" u="none" strike="noStrike" cap="none" normalizeH="0" baseline="0" dirty="0" smtClean="0">
                <a:ln>
                  <a:noFill/>
                </a:ln>
                <a:solidFill>
                  <a:srgbClr val="008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break</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br>
              <a:rPr kumimoji="0" lang="en-US" altLang="en-US" sz="2000" b="0" i="0" u="none" strike="noStrike" cap="none" normalizeH="0" baseline="0" dirty="0" smtClean="0">
                <a:ln>
                  <a:noFill/>
                </a:ln>
                <a:solidFill>
                  <a:srgbClr val="000000"/>
                </a:solidFill>
                <a:effectLst/>
                <a:latin typeface="Consolas" panose="020B0609020204030204" pitchFamily="49" charset="0"/>
              </a:rPr>
            </a:b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00CD"/>
                </a:solidFill>
                <a:effectLst/>
                <a:latin typeface="Consolas" panose="020B0609020204030204" pitchFamily="49" charset="0"/>
              </a:rPr>
              <a:t>default</a:t>
            </a:r>
            <a:r>
              <a:rPr kumimoji="0" lang="en-US" altLang="en-US" sz="2000" b="0" i="0" u="none" strike="noStrike" cap="none" normalizeH="0" baseline="0" dirty="0" smtClean="0">
                <a:ln>
                  <a:noFill/>
                </a:ln>
                <a:solidFill>
                  <a:srgbClr val="000000"/>
                </a:solidFill>
                <a:effectLst/>
                <a:latin typeface="Consolas" panose="020B0609020204030204" pitchFamily="49" charset="0"/>
              </a:rPr>
              <a:t>:</a:t>
            </a:r>
            <a:endParaRPr lang="en-IN" dirty="0"/>
          </a:p>
          <a:p>
            <a:pPr marL="285750" lvl="0" indent="-285750">
              <a:buFont typeface="Arial" panose="020B0604020202020204" pitchFamily="34" charset="0"/>
              <a:buChar char="•"/>
            </a:pPr>
            <a:r>
              <a:rPr lang="en-IN" dirty="0" smtClean="0"/>
              <a:t>Switch </a:t>
            </a:r>
            <a:r>
              <a:rPr lang="en-IN" dirty="0"/>
              <a:t>cases use </a:t>
            </a:r>
            <a:r>
              <a:rPr lang="en-IN" b="1" dirty="0"/>
              <a:t>strict</a:t>
            </a:r>
            <a:r>
              <a:rPr lang="en-IN" dirty="0"/>
              <a:t> comparison </a:t>
            </a:r>
            <a:r>
              <a:rPr lang="en-IN" dirty="0" smtClean="0"/>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chemeClr val="tx1"/>
              </a:solidFill>
              <a:effectLst/>
            </a:endParaRPr>
          </a:p>
        </p:txBody>
      </p:sp>
      <p:sp>
        <p:nvSpPr>
          <p:cNvPr id="3" name="Rectangle 2"/>
          <p:cNvSpPr/>
          <p:nvPr/>
        </p:nvSpPr>
        <p:spPr>
          <a:xfrm>
            <a:off x="166433" y="4267200"/>
            <a:ext cx="8803558" cy="1938992"/>
          </a:xfrm>
          <a:prstGeom prst="rect">
            <a:avLst/>
          </a:prstGeom>
        </p:spPr>
        <p:txBody>
          <a:bodyPr wrap="square">
            <a:spAutoFit/>
          </a:bodyPr>
          <a:lstStyle/>
          <a:p>
            <a:r>
              <a:rPr lang="en-IN" sz="2000" b="1" dirty="0">
                <a:solidFill>
                  <a:srgbClr val="000000"/>
                </a:solidFill>
                <a:latin typeface="Verdana" panose="020B0604030504040204" pitchFamily="34" charset="0"/>
              </a:rPr>
              <a:t>H</a:t>
            </a:r>
            <a:r>
              <a:rPr lang="en-IN" sz="2000" b="1" dirty="0" smtClean="0">
                <a:solidFill>
                  <a:srgbClr val="000000"/>
                </a:solidFill>
                <a:latin typeface="Verdana" panose="020B0604030504040204" pitchFamily="34" charset="0"/>
              </a:rPr>
              <a:t>ow </a:t>
            </a:r>
            <a:r>
              <a:rPr lang="en-IN" sz="2000" b="1" dirty="0">
                <a:solidFill>
                  <a:srgbClr val="000000"/>
                </a:solidFill>
                <a:latin typeface="Verdana" panose="020B0604030504040204" pitchFamily="34" charset="0"/>
              </a:rPr>
              <a:t>it works:</a:t>
            </a:r>
          </a:p>
          <a:p>
            <a:pPr>
              <a:buFont typeface="Arial" panose="020B0604020202020204" pitchFamily="34" charset="0"/>
              <a:buChar char="•"/>
            </a:pPr>
            <a:r>
              <a:rPr lang="en-IN" sz="2000" dirty="0">
                <a:solidFill>
                  <a:srgbClr val="000000"/>
                </a:solidFill>
                <a:latin typeface="Verdana" panose="020B0604030504040204" pitchFamily="34" charset="0"/>
              </a:rPr>
              <a:t>The switch expression is evaluated once.</a:t>
            </a:r>
          </a:p>
          <a:p>
            <a:pPr>
              <a:buFont typeface="Arial" panose="020B0604020202020204" pitchFamily="34" charset="0"/>
              <a:buChar char="•"/>
            </a:pPr>
            <a:r>
              <a:rPr lang="en-IN" sz="2000" dirty="0">
                <a:solidFill>
                  <a:srgbClr val="000000"/>
                </a:solidFill>
                <a:latin typeface="Verdana" panose="020B0604030504040204" pitchFamily="34" charset="0"/>
              </a:rPr>
              <a:t>The value of the expression is compared with the values of each case.</a:t>
            </a:r>
          </a:p>
          <a:p>
            <a:pPr>
              <a:buFont typeface="Arial" panose="020B0604020202020204" pitchFamily="34" charset="0"/>
              <a:buChar char="•"/>
            </a:pPr>
            <a:r>
              <a:rPr lang="en-IN" sz="2000" dirty="0">
                <a:solidFill>
                  <a:srgbClr val="000000"/>
                </a:solidFill>
                <a:latin typeface="Verdana" panose="020B0604030504040204" pitchFamily="34" charset="0"/>
              </a:rPr>
              <a:t>If there is a match, the associated block of code is executed.</a:t>
            </a:r>
          </a:p>
          <a:p>
            <a:pPr>
              <a:buFont typeface="Arial" panose="020B0604020202020204" pitchFamily="34" charset="0"/>
              <a:buChar char="•"/>
            </a:pPr>
            <a:r>
              <a:rPr lang="en-IN" sz="2000" dirty="0">
                <a:solidFill>
                  <a:srgbClr val="000000"/>
                </a:solidFill>
                <a:latin typeface="Verdana" panose="020B0604030504040204" pitchFamily="34" charset="0"/>
              </a:rPr>
              <a:t>If there is no match, the default code block is executed.</a:t>
            </a:r>
            <a:endParaRPr lang="en-IN"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24513684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4" y="76200"/>
            <a:ext cx="8229600" cy="1143000"/>
          </a:xfrm>
        </p:spPr>
        <p:txBody>
          <a:bodyPr/>
          <a:lstStyle/>
          <a:p>
            <a:pPr algn="ctr"/>
            <a:r>
              <a:rPr lang="en-IN" dirty="0" smtClean="0"/>
              <a:t>JS Functions</a:t>
            </a:r>
            <a:endParaRPr lang="en-IN" dirty="0"/>
          </a:p>
        </p:txBody>
      </p:sp>
      <p:sp>
        <p:nvSpPr>
          <p:cNvPr id="4" name="Rectangle 1"/>
          <p:cNvSpPr>
            <a:spLocks noGrp="1" noChangeArrowheads="1"/>
          </p:cNvSpPr>
          <p:nvPr>
            <p:ph idx="1"/>
          </p:nvPr>
        </p:nvSpPr>
        <p:spPr bwMode="auto">
          <a:xfrm>
            <a:off x="76200" y="647700"/>
            <a:ext cx="9067800" cy="60449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1800" dirty="0"/>
              <a:t>A JavaScript function is a block of code designed to perform a particular task</a:t>
            </a:r>
            <a:r>
              <a:rPr lang="en-IN" sz="1800" dirty="0" smtClean="0"/>
              <a:t>.</a:t>
            </a:r>
            <a:r>
              <a:rPr lang="en-IN" sz="1800" dirty="0"/>
              <a:t> A JavaScript function is executed when "something" invokes it (calls it</a:t>
            </a:r>
            <a:r>
              <a:rPr lang="en-IN" sz="1800" dirty="0" smtClean="0"/>
              <a:t>).</a:t>
            </a:r>
            <a:r>
              <a:rPr lang="en-IN" sz="1800" dirty="0"/>
              <a:t> Accessing a function without () will return the function object instead of the function result.</a:t>
            </a:r>
            <a:endParaRPr kumimoji="0" lang="en-US" altLang="en-US" sz="1800" b="0" i="0" u="none" strike="noStrike" cap="none" normalizeH="0" baseline="0" dirty="0" smtClean="0">
              <a:ln>
                <a:noFill/>
              </a:ln>
              <a:solidFill>
                <a:srgbClr val="000000"/>
              </a:solidFill>
              <a:effectLst/>
              <a:latin typeface="Verdana" panose="020B0604030504040204" pitchFamily="34" charset="0"/>
            </a:endParaRPr>
          </a:p>
          <a:p>
            <a:r>
              <a:rPr kumimoji="0" lang="en-US" altLang="en-US" sz="1800" b="0" i="0" u="none" strike="noStrike" cap="none" normalizeH="0" baseline="0" dirty="0" smtClean="0">
                <a:ln>
                  <a:noFill/>
                </a:ln>
                <a:solidFill>
                  <a:srgbClr val="000000"/>
                </a:solidFill>
                <a:effectLst/>
                <a:latin typeface="Verdana" panose="020B0604030504040204" pitchFamily="34" charset="0"/>
              </a:rPr>
              <a:t>JavaScript functions are </a:t>
            </a:r>
            <a:r>
              <a:rPr kumimoji="0" lang="en-US" altLang="en-US" sz="1800" b="1" i="0" u="none" strike="noStrike" cap="none" normalizeH="0" baseline="0" dirty="0" smtClean="0">
                <a:ln>
                  <a:noFill/>
                </a:ln>
                <a:solidFill>
                  <a:srgbClr val="000000"/>
                </a:solidFill>
                <a:effectLst/>
                <a:latin typeface="Verdana" panose="020B0604030504040204" pitchFamily="34" charset="0"/>
              </a:rPr>
              <a:t>defined</a:t>
            </a:r>
            <a:r>
              <a:rPr kumimoji="0" lang="en-US" altLang="en-US" sz="1800" b="0" i="0" u="none" strike="noStrike" cap="none" normalizeH="0" baseline="0" dirty="0" smtClean="0">
                <a:ln>
                  <a:noFill/>
                </a:ln>
                <a:solidFill>
                  <a:srgbClr val="000000"/>
                </a:solidFill>
                <a:effectLst/>
                <a:latin typeface="Verdana" panose="020B0604030504040204" pitchFamily="34" charset="0"/>
              </a:rPr>
              <a:t> with the </a:t>
            </a:r>
            <a:r>
              <a:rPr kumimoji="0" lang="en-US" altLang="en-US" sz="18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1800" b="0" i="0" u="none" strike="noStrike" cap="none" normalizeH="0" baseline="0" dirty="0" smtClean="0">
                <a:ln>
                  <a:noFill/>
                </a:ln>
                <a:solidFill>
                  <a:srgbClr val="000000"/>
                </a:solidFill>
                <a:effectLst/>
                <a:latin typeface="Verdana" panose="020B0604030504040204" pitchFamily="34" charset="0"/>
              </a:rPr>
              <a:t> keyword.</a:t>
            </a:r>
            <a:r>
              <a:rPr kumimoji="0" lang="en-US" altLang="en-US" sz="1800" b="0" i="0" u="none" strike="noStrike" cap="none" normalizeH="0" baseline="0" dirty="0" smtClean="0">
                <a:ln>
                  <a:noFill/>
                </a:ln>
                <a:solidFill>
                  <a:schemeClr val="tx1"/>
                </a:solidFill>
                <a:effectLst/>
              </a:rPr>
              <a:t> </a:t>
            </a:r>
          </a:p>
          <a:p>
            <a:r>
              <a:rPr lang="en-IN" sz="1800" dirty="0"/>
              <a:t>use a function </a:t>
            </a:r>
            <a:r>
              <a:rPr lang="en-IN" sz="1800" b="1" dirty="0"/>
              <a:t>declaration</a:t>
            </a:r>
            <a:r>
              <a:rPr lang="en-IN" sz="1800" dirty="0"/>
              <a:t> or a function </a:t>
            </a:r>
            <a:r>
              <a:rPr lang="en-IN" sz="1800" b="1" dirty="0" smtClean="0"/>
              <a:t>expression</a:t>
            </a:r>
          </a:p>
          <a:p>
            <a:pPr marL="0" lvl="0" indent="0">
              <a:buNone/>
            </a:pPr>
            <a:r>
              <a:rPr lang="en-IN" sz="1800" dirty="0">
                <a:solidFill>
                  <a:srgbClr val="FF0000"/>
                </a:solidFill>
              </a:rPr>
              <a:t>function </a:t>
            </a:r>
            <a:r>
              <a:rPr lang="en-IN" sz="1800" i="1" dirty="0" err="1">
                <a:solidFill>
                  <a:srgbClr val="FF0000"/>
                </a:solidFill>
              </a:rPr>
              <a:t>functionName</a:t>
            </a:r>
            <a:r>
              <a:rPr lang="en-IN" sz="1800" dirty="0">
                <a:solidFill>
                  <a:srgbClr val="FF0000"/>
                </a:solidFill>
              </a:rPr>
              <a:t>(</a:t>
            </a:r>
            <a:r>
              <a:rPr lang="en-IN" sz="1800" i="1" dirty="0">
                <a:solidFill>
                  <a:srgbClr val="FF0000"/>
                </a:solidFill>
              </a:rPr>
              <a:t>parameters</a:t>
            </a:r>
            <a:r>
              <a:rPr lang="en-IN" sz="1800" dirty="0">
                <a:solidFill>
                  <a:srgbClr val="FF0000"/>
                </a:solidFill>
              </a:rPr>
              <a:t>) {</a:t>
            </a:r>
            <a:br>
              <a:rPr lang="en-IN" sz="1800" dirty="0">
                <a:solidFill>
                  <a:srgbClr val="FF0000"/>
                </a:solidFill>
              </a:rPr>
            </a:br>
            <a:r>
              <a:rPr lang="en-IN" sz="1800" dirty="0">
                <a:solidFill>
                  <a:srgbClr val="FF0000"/>
                </a:solidFill>
              </a:rPr>
              <a:t>  // </a:t>
            </a:r>
            <a:r>
              <a:rPr lang="en-IN" sz="1800" i="1" dirty="0">
                <a:solidFill>
                  <a:srgbClr val="FF0000"/>
                </a:solidFill>
              </a:rPr>
              <a:t>code to be executed</a:t>
            </a:r>
            <a:r>
              <a:rPr lang="en-IN" sz="1800" dirty="0">
                <a:solidFill>
                  <a:srgbClr val="FF0000"/>
                </a:solidFill>
              </a:rPr>
              <a:t/>
            </a:r>
            <a:br>
              <a:rPr lang="en-IN" sz="1800" dirty="0">
                <a:solidFill>
                  <a:srgbClr val="FF0000"/>
                </a:solidFill>
              </a:rPr>
            </a:br>
            <a:r>
              <a:rPr lang="en-IN" sz="1800" dirty="0" smtClean="0">
                <a:solidFill>
                  <a:srgbClr val="FF0000"/>
                </a:solidFill>
              </a:rPr>
              <a:t>}</a:t>
            </a:r>
          </a:p>
          <a:p>
            <a:r>
              <a:rPr lang="en-IN" sz="1800" dirty="0"/>
              <a:t>Declared functions are not executed immediately. They are "saved for later use", and will be executed later, when they are invoked (called upon</a:t>
            </a:r>
            <a:r>
              <a:rPr lang="en-IN" sz="1800" dirty="0" smtClean="0"/>
              <a:t>).</a:t>
            </a:r>
          </a:p>
          <a:p>
            <a:r>
              <a:rPr lang="en-IN" sz="1800" b="1" dirty="0"/>
              <a:t>Function Expressions</a:t>
            </a:r>
          </a:p>
          <a:p>
            <a:r>
              <a:rPr lang="en-IN" sz="1800" dirty="0"/>
              <a:t>A JavaScript function can also be defined using an </a:t>
            </a:r>
            <a:r>
              <a:rPr lang="en-IN" sz="1800" b="1" dirty="0"/>
              <a:t>expression</a:t>
            </a:r>
            <a:r>
              <a:rPr lang="en-IN" sz="1800" dirty="0"/>
              <a:t>.</a:t>
            </a:r>
          </a:p>
          <a:p>
            <a:r>
              <a:rPr lang="en-IN" sz="1800" dirty="0"/>
              <a:t>A function expression can be stored in a variable:</a:t>
            </a:r>
          </a:p>
          <a:p>
            <a:pPr marL="0" indent="0">
              <a:buNone/>
            </a:pPr>
            <a:r>
              <a:rPr lang="en-IN" sz="1800" dirty="0" smtClean="0"/>
              <a:t>		</a:t>
            </a:r>
            <a:r>
              <a:rPr lang="en-IN" sz="1800" dirty="0" err="1" smtClean="0">
                <a:solidFill>
                  <a:srgbClr val="FF0000"/>
                </a:solidFill>
              </a:rPr>
              <a:t>const</a:t>
            </a:r>
            <a:r>
              <a:rPr lang="en-IN" sz="1800" dirty="0">
                <a:solidFill>
                  <a:srgbClr val="FF0000"/>
                </a:solidFill>
              </a:rPr>
              <a:t> x = function (a, b) {return a * b</a:t>
            </a:r>
            <a:r>
              <a:rPr lang="en-IN" sz="1800" dirty="0" smtClean="0">
                <a:solidFill>
                  <a:srgbClr val="FF0000"/>
                </a:solidFill>
              </a:rPr>
              <a:t>};</a:t>
            </a:r>
          </a:p>
          <a:p>
            <a:r>
              <a:rPr lang="en-IN" sz="1800" dirty="0"/>
              <a:t>After a function expression has been stored in a variable, the variable can be used as a </a:t>
            </a:r>
            <a:r>
              <a:rPr lang="en-IN" sz="1800" dirty="0" smtClean="0"/>
              <a:t>function.</a:t>
            </a:r>
          </a:p>
          <a:p>
            <a:r>
              <a:rPr lang="en-IN" sz="1800" dirty="0"/>
              <a:t>Functions stored in variables do not need function names. They are always invoked (called) using the variable </a:t>
            </a:r>
            <a:r>
              <a:rPr lang="en-IN" sz="1800" dirty="0" smtClean="0"/>
              <a:t>name.2</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27367100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306290"/>
            <a:ext cx="8839200" cy="356502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Function() Constructor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JavaScript functions are defined with the </a:t>
            </a:r>
            <a:r>
              <a:rPr kumimoji="0" lang="en-US" altLang="en-US" sz="20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2000" b="0" i="0" u="none" strike="noStrike" cap="none" normalizeH="0" baseline="0" dirty="0" smtClean="0">
                <a:ln>
                  <a:noFill/>
                </a:ln>
                <a:solidFill>
                  <a:srgbClr val="000000"/>
                </a:solidFill>
                <a:effectLst/>
                <a:latin typeface="Verdana" panose="020B0604030504040204" pitchFamily="34" charset="0"/>
              </a:rPr>
              <a:t> keyword.</a:t>
            </a:r>
            <a:endParaRPr kumimoji="0" lang="en-US" altLang="en-US" sz="20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Functions can also be defined with a built-in JavaScript function constructor called </a:t>
            </a:r>
            <a:r>
              <a:rPr kumimoji="0" lang="en-US" altLang="en-US" sz="2000" b="0" i="0" u="none" strike="noStrike" cap="none" normalizeH="0" baseline="0" dirty="0" smtClean="0">
                <a:ln>
                  <a:noFill/>
                </a:ln>
                <a:solidFill>
                  <a:srgbClr val="DC143C"/>
                </a:solidFill>
                <a:effectLst/>
                <a:latin typeface="Consolas" panose="020B0609020204030204" pitchFamily="49" charset="0"/>
              </a:rPr>
              <a:t>Function()</a:t>
            </a:r>
            <a:r>
              <a:rPr kumimoji="0" lang="en-US" altLang="en-US" sz="2000" b="0" i="0" u="none" strike="noStrike" cap="none" normalizeH="0" baseline="0" dirty="0" smtClean="0">
                <a:ln>
                  <a:noFill/>
                </a:ln>
                <a:solidFill>
                  <a:srgbClr val="000000"/>
                </a:solidFill>
                <a:effectLst/>
                <a:latin typeface="Verdana" panose="020B0604030504040204" pitchFamily="34" charset="0"/>
              </a:rPr>
              <a:t>.</a:t>
            </a:r>
            <a:r>
              <a:rPr lang="en-IN" sz="2000" dirty="0"/>
              <a:t/>
            </a:r>
            <a:br>
              <a:rPr lang="en-IN" sz="2000" dirty="0"/>
            </a:br>
            <a:r>
              <a:rPr lang="en-IN" sz="2000" dirty="0" err="1">
                <a:solidFill>
                  <a:srgbClr val="FF0000"/>
                </a:solidFill>
              </a:rPr>
              <a:t>const</a:t>
            </a:r>
            <a:r>
              <a:rPr lang="en-IN" sz="2000" dirty="0">
                <a:solidFill>
                  <a:srgbClr val="FF0000"/>
                </a:solidFill>
              </a:rPr>
              <a:t> </a:t>
            </a:r>
            <a:r>
              <a:rPr lang="en-IN" sz="2000" dirty="0" err="1">
                <a:solidFill>
                  <a:srgbClr val="FF0000"/>
                </a:solidFill>
              </a:rPr>
              <a:t>myFunction</a:t>
            </a:r>
            <a:r>
              <a:rPr lang="en-IN" sz="2000" dirty="0">
                <a:solidFill>
                  <a:srgbClr val="FF0000"/>
                </a:solidFill>
              </a:rPr>
              <a:t> = new Function("a", "b", "return a * b</a:t>
            </a:r>
            <a:r>
              <a:rPr lang="en-IN" sz="2000" dirty="0" smtClean="0">
                <a:solidFill>
                  <a:srgbClr val="FF0000"/>
                </a:solidFill>
              </a:rPr>
              <a:t>");</a:t>
            </a:r>
            <a:endParaRPr lang="en-IN" sz="2000" dirty="0" smtClean="0"/>
          </a:p>
          <a:p>
            <a:pPr algn="just"/>
            <a:r>
              <a:rPr lang="en-IN" sz="2000" b="1" dirty="0"/>
              <a:t>Parameter Rules</a:t>
            </a:r>
          </a:p>
          <a:p>
            <a:pPr algn="just"/>
            <a:r>
              <a:rPr lang="en-IN" sz="2000" dirty="0"/>
              <a:t>JavaScript function definitions </a:t>
            </a:r>
            <a:r>
              <a:rPr lang="en-IN" sz="2000" dirty="0">
                <a:solidFill>
                  <a:srgbClr val="92D050"/>
                </a:solidFill>
              </a:rPr>
              <a:t>do not specify data types </a:t>
            </a:r>
            <a:r>
              <a:rPr lang="en-IN" sz="2000" dirty="0"/>
              <a:t>for parameters.</a:t>
            </a:r>
          </a:p>
          <a:p>
            <a:pPr algn="just"/>
            <a:r>
              <a:rPr lang="en-IN" sz="2000" dirty="0"/>
              <a:t>JavaScript functions </a:t>
            </a:r>
            <a:r>
              <a:rPr lang="en-IN" sz="2000" dirty="0">
                <a:solidFill>
                  <a:srgbClr val="92D050"/>
                </a:solidFill>
              </a:rPr>
              <a:t>do not perform type checking </a:t>
            </a:r>
            <a:r>
              <a:rPr lang="en-IN" sz="2000" dirty="0"/>
              <a:t>on the passed arguments.</a:t>
            </a:r>
          </a:p>
          <a:p>
            <a:pPr algn="just"/>
            <a:r>
              <a:rPr lang="en-IN" sz="2000" dirty="0"/>
              <a:t>JavaScript functions d</a:t>
            </a:r>
            <a:r>
              <a:rPr lang="en-IN" sz="2000" dirty="0">
                <a:solidFill>
                  <a:srgbClr val="92D050"/>
                </a:solidFill>
              </a:rPr>
              <a:t>o not check the number of arguments </a:t>
            </a:r>
            <a:r>
              <a:rPr lang="en-IN" sz="2000" dirty="0"/>
              <a:t>received</a:t>
            </a:r>
            <a:r>
              <a:rPr lang="en-IN" sz="2000" dirty="0" smtClean="0"/>
              <a:t>.</a:t>
            </a:r>
          </a:p>
          <a:p>
            <a:pPr algn="just"/>
            <a:r>
              <a:rPr lang="en-US" altLang="en-US" sz="2000" dirty="0">
                <a:solidFill>
                  <a:srgbClr val="000000"/>
                </a:solidFill>
                <a:latin typeface="Verdana" panose="020B0604030504040204" pitchFamily="34" charset="0"/>
              </a:rPr>
              <a:t>If a function is called with </a:t>
            </a:r>
            <a:r>
              <a:rPr lang="en-US" altLang="en-US" sz="2000" b="1" dirty="0">
                <a:solidFill>
                  <a:srgbClr val="000000"/>
                </a:solidFill>
                <a:latin typeface="Verdana" panose="020B0604030504040204" pitchFamily="34" charset="0"/>
              </a:rPr>
              <a:t>missing arguments</a:t>
            </a:r>
            <a:r>
              <a:rPr lang="en-US" altLang="en-US" sz="2000" dirty="0">
                <a:solidFill>
                  <a:srgbClr val="000000"/>
                </a:solidFill>
                <a:latin typeface="Verdana" panose="020B0604030504040204" pitchFamily="34" charset="0"/>
              </a:rPr>
              <a:t> (less than declared), the missing values are set to </a:t>
            </a:r>
            <a:r>
              <a:rPr lang="en-US" altLang="en-US" sz="2000" dirty="0" smtClean="0">
                <a:solidFill>
                  <a:srgbClr val="DC143C"/>
                </a:solidFill>
                <a:latin typeface="Consolas" panose="020B0609020204030204" pitchFamily="49" charset="0"/>
              </a:rPr>
              <a:t>undefined</a:t>
            </a:r>
            <a:endParaRPr lang="en-US" altLang="en-US" sz="3600" dirty="0"/>
          </a:p>
        </p:txBody>
      </p:sp>
    </p:spTree>
    <p:extLst>
      <p:ext uri="{BB962C8B-B14F-4D97-AF65-F5344CB8AC3E}">
        <p14:creationId xmlns:p14="http://schemas.microsoft.com/office/powerpoint/2010/main" xmlns="" val="3086280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381000"/>
            <a:ext cx="8730669" cy="4093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DC143C"/>
                </a:solidFill>
                <a:effectLst/>
                <a:latin typeface="Consolas" panose="020B0609020204030204" pitchFamily="49" charset="0"/>
              </a:rPr>
              <a:t>call() --</a:t>
            </a:r>
            <a:r>
              <a:rPr kumimoji="0" lang="en-US" altLang="en-US" sz="2000" b="0" i="0" u="none" strike="noStrike" cap="none" normalizeH="0" baseline="0" dirty="0" smtClean="0">
                <a:ln>
                  <a:noFill/>
                </a:ln>
                <a:solidFill>
                  <a:srgbClr val="000000"/>
                </a:solidFill>
                <a:effectLst/>
                <a:latin typeface="Verdana" panose="020B0604030504040204" pitchFamily="34" charset="0"/>
              </a:rPr>
              <a:t> method is a predefined JavaScript method.</a:t>
            </a:r>
            <a:r>
              <a:rPr kumimoji="0" lang="en-US" altLang="en-US" sz="2000" b="0" i="0" u="none" strike="noStrike" cap="none" normalizeH="0" baseline="0" dirty="0" smtClean="0">
                <a:ln>
                  <a:noFill/>
                </a:ln>
                <a:solidFill>
                  <a:schemeClr val="tx1"/>
                </a:solidFill>
                <a:effectLst/>
              </a:rPr>
              <a:t> </a:t>
            </a:r>
          </a:p>
          <a:p>
            <a:pPr lvl="0"/>
            <a:r>
              <a:rPr lang="en-IN" sz="2000" dirty="0"/>
              <a:t>It can be used to invoke (call) a method with an owner object as an argument (parameter</a:t>
            </a:r>
            <a:r>
              <a:rPr lang="en-IN" sz="2000" dirty="0" smtClean="0"/>
              <a:t>).</a:t>
            </a:r>
          </a:p>
          <a:p>
            <a:r>
              <a:rPr lang="en-US" altLang="en-US" sz="2000" dirty="0">
                <a:solidFill>
                  <a:srgbClr val="DC143C"/>
                </a:solidFill>
                <a:latin typeface="Consolas" panose="020B0609020204030204" pitchFamily="49" charset="0"/>
              </a:rPr>
              <a:t>apply</a:t>
            </a:r>
            <a:r>
              <a:rPr lang="en-US" altLang="en-US" sz="2000" dirty="0" smtClean="0">
                <a:solidFill>
                  <a:srgbClr val="DC143C"/>
                </a:solidFill>
                <a:latin typeface="Consolas" panose="020B0609020204030204" pitchFamily="49" charset="0"/>
              </a:rPr>
              <a:t>()--</a:t>
            </a:r>
            <a:r>
              <a:rPr lang="en-US" altLang="en-US" sz="2000" dirty="0">
                <a:solidFill>
                  <a:srgbClr val="000000"/>
                </a:solidFill>
                <a:latin typeface="Verdana" panose="020B0604030504040204" pitchFamily="34" charset="0"/>
              </a:rPr>
              <a:t> method, you can write a method that can be used on different objects.</a:t>
            </a:r>
            <a:r>
              <a:rPr lang="en-US" altLang="en-US" sz="2000" dirty="0"/>
              <a:t> </a:t>
            </a:r>
            <a:endParaRPr lang="en-US" altLang="en-US" sz="2000" dirty="0" smtClean="0"/>
          </a:p>
          <a:p>
            <a:endParaRPr lang="en-US" altLang="en-US" sz="2000" dirty="0"/>
          </a:p>
          <a:p>
            <a:pPr lvl="0"/>
            <a:r>
              <a:rPr lang="en-US" altLang="en-US" sz="2000" dirty="0" smtClean="0">
                <a:solidFill>
                  <a:srgbClr val="000000"/>
                </a:solidFill>
                <a:latin typeface="Verdana" panose="020B0604030504040204" pitchFamily="34" charset="0"/>
              </a:rPr>
              <a:t>The </a:t>
            </a:r>
            <a:r>
              <a:rPr lang="en-US" altLang="en-US" sz="2000" dirty="0">
                <a:solidFill>
                  <a:srgbClr val="000000"/>
                </a:solidFill>
                <a:latin typeface="Verdana" panose="020B0604030504040204" pitchFamily="34" charset="0"/>
              </a:rPr>
              <a:t>difference is:</a:t>
            </a:r>
            <a:endParaRPr lang="en-US" altLang="en-US" sz="1200" dirty="0"/>
          </a:p>
          <a:p>
            <a:pPr lvl="0"/>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call()</a:t>
            </a:r>
            <a:r>
              <a:rPr lang="en-US" altLang="en-US" sz="2000" dirty="0">
                <a:solidFill>
                  <a:srgbClr val="000000"/>
                </a:solidFill>
                <a:latin typeface="Verdana" panose="020B0604030504040204" pitchFamily="34" charset="0"/>
              </a:rPr>
              <a:t> method takes arguments </a:t>
            </a:r>
            <a:r>
              <a:rPr lang="en-US" altLang="en-US" sz="2000" b="1" dirty="0">
                <a:solidFill>
                  <a:srgbClr val="000000"/>
                </a:solidFill>
                <a:latin typeface="Verdana" panose="020B0604030504040204" pitchFamily="34" charset="0"/>
              </a:rPr>
              <a:t>separately</a:t>
            </a:r>
            <a:r>
              <a:rPr lang="en-US" altLang="en-US" sz="2000" dirty="0">
                <a:solidFill>
                  <a:srgbClr val="000000"/>
                </a:solidFill>
                <a:latin typeface="Verdana" panose="020B0604030504040204" pitchFamily="34" charset="0"/>
              </a:rPr>
              <a:t>.</a:t>
            </a:r>
            <a:endParaRPr lang="en-US" altLang="en-US" sz="1200" dirty="0"/>
          </a:p>
          <a:p>
            <a:pPr lvl="0"/>
            <a:r>
              <a:rPr lang="en-US" altLang="en-US" sz="2000" dirty="0">
                <a:solidFill>
                  <a:srgbClr val="000000"/>
                </a:solidFill>
                <a:latin typeface="Verdana" panose="020B0604030504040204" pitchFamily="34" charset="0"/>
              </a:rPr>
              <a:t>The </a:t>
            </a:r>
            <a:r>
              <a:rPr lang="en-US" altLang="en-US" sz="2000" dirty="0">
                <a:solidFill>
                  <a:srgbClr val="DC143C"/>
                </a:solidFill>
                <a:latin typeface="Consolas" panose="020B0609020204030204" pitchFamily="49" charset="0"/>
              </a:rPr>
              <a:t>apply()</a:t>
            </a:r>
            <a:r>
              <a:rPr lang="en-US" altLang="en-US" sz="2000" dirty="0">
                <a:solidFill>
                  <a:srgbClr val="000000"/>
                </a:solidFill>
                <a:latin typeface="Verdana" panose="020B0604030504040204" pitchFamily="34" charset="0"/>
              </a:rPr>
              <a:t> method takes arguments as an </a:t>
            </a:r>
            <a:r>
              <a:rPr lang="en-US" altLang="en-US" sz="2000" b="1" dirty="0">
                <a:solidFill>
                  <a:srgbClr val="000000"/>
                </a:solidFill>
                <a:latin typeface="Verdana" panose="020B0604030504040204" pitchFamily="34" charset="0"/>
              </a:rPr>
              <a:t>array</a:t>
            </a:r>
            <a:r>
              <a:rPr lang="en-US" altLang="en-US" sz="2000" dirty="0">
                <a:solidFill>
                  <a:srgbClr val="000000"/>
                </a:solidFill>
                <a:latin typeface="Verdana" panose="020B0604030504040204" pitchFamily="34" charset="0"/>
              </a:rPr>
              <a:t>.</a:t>
            </a:r>
            <a:endParaRPr lang="en-US" altLang="en-US" sz="3600" dirty="0"/>
          </a:p>
          <a:p>
            <a:pPr lvl="0"/>
            <a:endParaRPr kumimoji="0" lang="en-US" altLang="en-US" sz="2000" b="0" i="0" u="none" strike="noStrike" cap="none" normalizeH="0" baseline="0" dirty="0" smtClean="0">
              <a:ln>
                <a:noFill/>
              </a:ln>
              <a:solidFill>
                <a:schemeClr val="tx1"/>
              </a:solidFill>
              <a:effectLst/>
            </a:endParaRPr>
          </a:p>
          <a:p>
            <a:pPr lvl="0"/>
            <a:r>
              <a:rPr lang="en-IN" sz="2000" dirty="0" err="1">
                <a:solidFill>
                  <a:srgbClr val="FF0000"/>
                </a:solidFill>
              </a:rPr>
              <a:t>Math.max</a:t>
            </a:r>
            <a:r>
              <a:rPr lang="en-IN" sz="2000" dirty="0" smtClean="0">
                <a:solidFill>
                  <a:srgbClr val="FF0000"/>
                </a:solidFill>
              </a:rPr>
              <a:t>() </a:t>
            </a:r>
            <a:r>
              <a:rPr lang="en-IN" sz="2000" dirty="0" smtClean="0"/>
              <a:t>-- </a:t>
            </a:r>
            <a:r>
              <a:rPr lang="en-IN" sz="2000" dirty="0"/>
              <a:t>find the largest number (in a list of numbers</a:t>
            </a:r>
            <a:r>
              <a:rPr lang="en-IN" sz="2000" dirty="0" smtClean="0"/>
              <a:t>)</a:t>
            </a:r>
          </a:p>
          <a:p>
            <a:pPr lvl="0"/>
            <a:r>
              <a:rPr lang="en-US" altLang="en-US" sz="2000" dirty="0">
                <a:solidFill>
                  <a:srgbClr val="DC143C"/>
                </a:solidFill>
                <a:latin typeface="Consolas" panose="020B0609020204030204" pitchFamily="49" charset="0"/>
              </a:rPr>
              <a:t>bind()</a:t>
            </a:r>
            <a:r>
              <a:rPr lang="en-US" altLang="en-US" sz="2000" dirty="0">
                <a:solidFill>
                  <a:srgbClr val="000000"/>
                </a:solidFill>
                <a:latin typeface="Verdana" panose="020B0604030504040204" pitchFamily="34" charset="0"/>
              </a:rPr>
              <a:t> </a:t>
            </a:r>
            <a:r>
              <a:rPr lang="en-US" altLang="en-US" sz="2000" dirty="0" smtClean="0">
                <a:solidFill>
                  <a:srgbClr val="000000"/>
                </a:solidFill>
                <a:latin typeface="Verdana" panose="020B0604030504040204" pitchFamily="34" charset="0"/>
              </a:rPr>
              <a:t>-- method</a:t>
            </a:r>
            <a:r>
              <a:rPr lang="en-US" altLang="en-US" sz="2000" dirty="0">
                <a:solidFill>
                  <a:srgbClr val="000000"/>
                </a:solidFill>
                <a:latin typeface="Verdana" panose="020B0604030504040204" pitchFamily="34" charset="0"/>
              </a:rPr>
              <a:t>, an object can borrow a method from another object.</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94002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Today, JavaScript can execute not only in the browser, but also on the server, or actually on any device that has a special program called </a:t>
            </a:r>
            <a:r>
              <a:rPr lang="en-US" dirty="0" smtClean="0">
                <a:hlinkClick r:id="rId2"/>
              </a:rPr>
              <a:t>the JavaScript engine</a:t>
            </a:r>
            <a:r>
              <a:rPr lang="en-US" dirty="0" smtClean="0"/>
              <a:t>.</a:t>
            </a:r>
          </a:p>
          <a:p>
            <a:r>
              <a:rPr lang="en-US" dirty="0" smtClean="0"/>
              <a:t>The browser has an embedded engine sometimes called a “JavaScript virtual machine”.</a:t>
            </a:r>
          </a:p>
          <a:p>
            <a:r>
              <a:rPr lang="en-US" dirty="0" smtClean="0"/>
              <a:t>Different engines have different “codenames”. For example:</a:t>
            </a:r>
          </a:p>
          <a:p>
            <a:r>
              <a:rPr lang="en-US" dirty="0" smtClean="0">
                <a:hlinkClick r:id="rId3"/>
              </a:rPr>
              <a:t>V8</a:t>
            </a:r>
            <a:r>
              <a:rPr lang="en-US" dirty="0" smtClean="0"/>
              <a:t> – in Chrome and Opera.</a:t>
            </a:r>
          </a:p>
          <a:p>
            <a:r>
              <a:rPr lang="en-US" dirty="0" err="1" smtClean="0">
                <a:hlinkClick r:id="rId4"/>
              </a:rPr>
              <a:t>SpiderMonkey</a:t>
            </a:r>
            <a:r>
              <a:rPr lang="en-US" dirty="0" smtClean="0"/>
              <a:t> – in Firefox.</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8847"/>
            <a:ext cx="8915400" cy="6463308"/>
          </a:xfrm>
          <a:prstGeom prst="rect">
            <a:avLst/>
          </a:prstGeom>
        </p:spPr>
        <p:txBody>
          <a:bodyPr wrap="square">
            <a:spAutoFit/>
          </a:bodyPr>
          <a:lstStyle/>
          <a:p>
            <a:r>
              <a:rPr lang="en-US" dirty="0" err="1">
                <a:hlinkClick r:id="rId2"/>
              </a:rPr>
              <a:t>charAt</a:t>
            </a:r>
            <a:r>
              <a:rPr lang="en-US" dirty="0">
                <a:hlinkClick r:id="rId2"/>
              </a:rPr>
              <a:t>()</a:t>
            </a:r>
            <a:r>
              <a:rPr lang="en-US" dirty="0"/>
              <a:t>:It provides the char value present at the specified index.</a:t>
            </a:r>
          </a:p>
          <a:p>
            <a:r>
              <a:rPr lang="en-US" dirty="0" err="1">
                <a:hlinkClick r:id="rId3"/>
              </a:rPr>
              <a:t>charCodeAt</a:t>
            </a:r>
            <a:r>
              <a:rPr lang="en-US" dirty="0">
                <a:hlinkClick r:id="rId3"/>
              </a:rPr>
              <a:t>()</a:t>
            </a:r>
            <a:r>
              <a:rPr lang="en-US" dirty="0"/>
              <a:t>:It provides the Unicode value of a character present at the specified index.</a:t>
            </a:r>
          </a:p>
          <a:p>
            <a:r>
              <a:rPr lang="en-US" dirty="0" err="1">
                <a:hlinkClick r:id="rId4"/>
              </a:rPr>
              <a:t>concat</a:t>
            </a:r>
            <a:r>
              <a:rPr lang="en-US" dirty="0">
                <a:hlinkClick r:id="rId4"/>
              </a:rPr>
              <a:t>()</a:t>
            </a:r>
            <a:r>
              <a:rPr lang="en-US" dirty="0"/>
              <a:t>:It provides a combination of two or more strings.</a:t>
            </a:r>
          </a:p>
          <a:p>
            <a:r>
              <a:rPr lang="en-US" dirty="0" err="1">
                <a:hlinkClick r:id="rId5"/>
              </a:rPr>
              <a:t>indexOf</a:t>
            </a:r>
            <a:r>
              <a:rPr lang="en-US" dirty="0">
                <a:hlinkClick r:id="rId5"/>
              </a:rPr>
              <a:t>()</a:t>
            </a:r>
            <a:r>
              <a:rPr lang="en-US" dirty="0"/>
              <a:t>:It provides the position of a char value present in the given string.</a:t>
            </a:r>
          </a:p>
          <a:p>
            <a:r>
              <a:rPr lang="en-US" dirty="0" err="1">
                <a:hlinkClick r:id="rId6"/>
              </a:rPr>
              <a:t>lastIndexOf</a:t>
            </a:r>
            <a:r>
              <a:rPr lang="en-US" dirty="0">
                <a:hlinkClick r:id="rId6"/>
              </a:rPr>
              <a:t>()</a:t>
            </a:r>
            <a:r>
              <a:rPr lang="en-US" dirty="0"/>
              <a:t>:It provides the position of a char value present in the given string by searching a character from the last position.</a:t>
            </a:r>
          </a:p>
          <a:p>
            <a:r>
              <a:rPr lang="en-US" dirty="0">
                <a:hlinkClick r:id="rId7"/>
              </a:rPr>
              <a:t>search()</a:t>
            </a:r>
            <a:r>
              <a:rPr lang="en-US" dirty="0"/>
              <a:t>:It searches a specified regular expression in a given string and returns its position if a match occurs.</a:t>
            </a:r>
          </a:p>
          <a:p>
            <a:r>
              <a:rPr lang="en-US" dirty="0">
                <a:hlinkClick r:id="rId8"/>
              </a:rPr>
              <a:t>match()</a:t>
            </a:r>
            <a:r>
              <a:rPr lang="en-US" dirty="0"/>
              <a:t>:It searches a specified regular expression in a given string and returns that regular expression if a match occurs.</a:t>
            </a:r>
          </a:p>
          <a:p>
            <a:r>
              <a:rPr lang="en-US" dirty="0">
                <a:hlinkClick r:id="rId9"/>
              </a:rPr>
              <a:t>replace()</a:t>
            </a:r>
            <a:r>
              <a:rPr lang="en-US" dirty="0"/>
              <a:t>:It replaces a given string with the specified replacement.</a:t>
            </a:r>
          </a:p>
          <a:p>
            <a:r>
              <a:rPr lang="en-US" dirty="0" err="1">
                <a:hlinkClick r:id="rId10"/>
              </a:rPr>
              <a:t>substr</a:t>
            </a:r>
            <a:r>
              <a:rPr lang="en-US" dirty="0">
                <a:hlinkClick r:id="rId10"/>
              </a:rPr>
              <a:t>()</a:t>
            </a:r>
            <a:r>
              <a:rPr lang="en-US" dirty="0"/>
              <a:t>:It is used to fetch the part of the given string on the basis of the specified starting position and length.</a:t>
            </a:r>
          </a:p>
          <a:p>
            <a:r>
              <a:rPr lang="en-US" dirty="0">
                <a:hlinkClick r:id="rId11"/>
              </a:rPr>
              <a:t>substring()</a:t>
            </a:r>
            <a:r>
              <a:rPr lang="en-US" dirty="0"/>
              <a:t>:It is used to fetch the part of the given string on the basis of the specified index</a:t>
            </a:r>
            <a:r>
              <a:rPr lang="en-US" dirty="0" smtClean="0"/>
              <a:t>.</a:t>
            </a:r>
          </a:p>
          <a:p>
            <a:r>
              <a:rPr lang="en-US" dirty="0">
                <a:hlinkClick r:id="rId12"/>
              </a:rPr>
              <a:t>slice()</a:t>
            </a:r>
            <a:r>
              <a:rPr lang="en-US" dirty="0"/>
              <a:t>:It is used to fetch the part of the given string. It allows us to assign positive as well negative index</a:t>
            </a:r>
          </a:p>
          <a:p>
            <a:r>
              <a:rPr lang="en-US" dirty="0" err="1">
                <a:hlinkClick r:id="rId13"/>
              </a:rPr>
              <a:t>toLowerCase</a:t>
            </a:r>
            <a:r>
              <a:rPr lang="en-US" dirty="0">
                <a:hlinkClick r:id="rId13"/>
              </a:rPr>
              <a:t>()</a:t>
            </a:r>
            <a:r>
              <a:rPr lang="en-US" dirty="0"/>
              <a:t>:It converts the given string into lowercase letter.</a:t>
            </a:r>
          </a:p>
          <a:p>
            <a:r>
              <a:rPr lang="en-US" dirty="0" err="1">
                <a:hlinkClick r:id="rId14"/>
              </a:rPr>
              <a:t>toLocaleLowerCase</a:t>
            </a:r>
            <a:r>
              <a:rPr lang="en-US" dirty="0">
                <a:hlinkClick r:id="rId14"/>
              </a:rPr>
              <a:t>()</a:t>
            </a:r>
            <a:r>
              <a:rPr lang="en-US" dirty="0"/>
              <a:t>:It converts the given string into lowercase letter on the basis of </a:t>
            </a:r>
            <a:r>
              <a:rPr lang="en-US" dirty="0" err="1"/>
              <a:t>host?s</a:t>
            </a:r>
            <a:r>
              <a:rPr lang="en-US" dirty="0"/>
              <a:t> current locale.</a:t>
            </a:r>
          </a:p>
          <a:p>
            <a:r>
              <a:rPr lang="en-US" dirty="0" err="1">
                <a:hlinkClick r:id="rId15"/>
              </a:rPr>
              <a:t>toUpperCase</a:t>
            </a:r>
            <a:r>
              <a:rPr lang="en-US" dirty="0">
                <a:hlinkClick r:id="rId15"/>
              </a:rPr>
              <a:t>()</a:t>
            </a:r>
            <a:r>
              <a:rPr lang="en-US" dirty="0"/>
              <a:t>:It converts the given string into uppercase letter.</a:t>
            </a:r>
          </a:p>
          <a:p>
            <a:r>
              <a:rPr lang="en-US" dirty="0" err="1">
                <a:hlinkClick r:id="rId16"/>
              </a:rPr>
              <a:t>toLocaleUpperCase</a:t>
            </a:r>
            <a:r>
              <a:rPr lang="en-US" dirty="0">
                <a:hlinkClick r:id="rId16"/>
              </a:rPr>
              <a:t>()</a:t>
            </a:r>
            <a:r>
              <a:rPr lang="en-US" dirty="0"/>
              <a:t>:It converts the given string into uppercase letter on the basis of </a:t>
            </a:r>
            <a:r>
              <a:rPr lang="en-US" dirty="0" err="1"/>
              <a:t>host?s</a:t>
            </a:r>
            <a:r>
              <a:rPr lang="en-US" dirty="0"/>
              <a:t> current locale.</a:t>
            </a:r>
          </a:p>
          <a:p>
            <a:endParaRPr lang="en-US" dirty="0"/>
          </a:p>
        </p:txBody>
      </p:sp>
    </p:spTree>
    <p:extLst>
      <p:ext uri="{BB962C8B-B14F-4D97-AF65-F5344CB8AC3E}">
        <p14:creationId xmlns:p14="http://schemas.microsoft.com/office/powerpoint/2010/main" xmlns="" val="116503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839200" cy="5909310"/>
          </a:xfrm>
          <a:prstGeom prst="rect">
            <a:avLst/>
          </a:prstGeom>
        </p:spPr>
        <p:txBody>
          <a:bodyPr wrap="square">
            <a:spAutoFit/>
          </a:bodyPr>
          <a:lstStyle/>
          <a:p>
            <a:r>
              <a:rPr lang="en-US" dirty="0" err="1">
                <a:hlinkClick r:id="rId2"/>
              </a:rPr>
              <a:t>toString</a:t>
            </a:r>
            <a:r>
              <a:rPr lang="en-US" dirty="0">
                <a:hlinkClick r:id="rId2"/>
              </a:rPr>
              <a:t>()</a:t>
            </a:r>
            <a:r>
              <a:rPr lang="en-US" dirty="0"/>
              <a:t>:It provides a string representing the particular object.</a:t>
            </a:r>
          </a:p>
          <a:p>
            <a:r>
              <a:rPr lang="en-US" dirty="0" err="1">
                <a:hlinkClick r:id="rId3"/>
              </a:rPr>
              <a:t>valueOf</a:t>
            </a:r>
            <a:r>
              <a:rPr lang="en-US" dirty="0">
                <a:hlinkClick r:id="rId3"/>
              </a:rPr>
              <a:t>()</a:t>
            </a:r>
            <a:r>
              <a:rPr lang="en-US" dirty="0"/>
              <a:t>:It provides the primitive value of string object.</a:t>
            </a:r>
          </a:p>
          <a:p>
            <a:r>
              <a:rPr lang="en-US" dirty="0">
                <a:solidFill>
                  <a:srgbClr val="FF0000"/>
                </a:solidFill>
              </a:rPr>
              <a:t>split():</a:t>
            </a:r>
            <a:r>
              <a:rPr lang="en-US" dirty="0"/>
              <a:t>It splits a string into substring array, then returns that newly created array.</a:t>
            </a:r>
          </a:p>
          <a:p>
            <a:r>
              <a:rPr lang="en-US" dirty="0">
                <a:solidFill>
                  <a:srgbClr val="FF0000"/>
                </a:solidFill>
              </a:rPr>
              <a:t>trim():</a:t>
            </a:r>
            <a:r>
              <a:rPr lang="en-US" dirty="0"/>
              <a:t>It trims the white space from the left and right side of the string</a:t>
            </a:r>
            <a:r>
              <a:rPr lang="en-US" dirty="0" smtClean="0"/>
              <a:t>.</a:t>
            </a:r>
          </a:p>
          <a:p>
            <a:r>
              <a:rPr lang="en-US" dirty="0" smtClean="0"/>
              <a:t>Date Methods</a:t>
            </a:r>
          </a:p>
          <a:p>
            <a:r>
              <a:rPr lang="en-US" dirty="0" err="1">
                <a:hlinkClick r:id="rId4"/>
              </a:rPr>
              <a:t>getDate</a:t>
            </a:r>
            <a:r>
              <a:rPr lang="en-US" dirty="0">
                <a:hlinkClick r:id="rId4"/>
              </a:rPr>
              <a:t>()</a:t>
            </a:r>
            <a:r>
              <a:rPr lang="en-US" dirty="0"/>
              <a:t>:It returns the integer value between 1 and 31 that represents the day for the specified date on the basis of local time.</a:t>
            </a:r>
          </a:p>
          <a:p>
            <a:r>
              <a:rPr lang="en-US" dirty="0" err="1">
                <a:hlinkClick r:id="rId5"/>
              </a:rPr>
              <a:t>getDay</a:t>
            </a:r>
            <a:r>
              <a:rPr lang="en-US" dirty="0">
                <a:hlinkClick r:id="rId5"/>
              </a:rPr>
              <a:t>()</a:t>
            </a:r>
            <a:r>
              <a:rPr lang="en-US" dirty="0"/>
              <a:t>:It returns the integer value between 0 and 6 that represents the day of the week on the basis of local time.</a:t>
            </a:r>
          </a:p>
          <a:p>
            <a:r>
              <a:rPr lang="en-US" dirty="0" err="1">
                <a:hlinkClick r:id="rId6"/>
              </a:rPr>
              <a:t>getFullYears</a:t>
            </a:r>
            <a:r>
              <a:rPr lang="en-US" dirty="0">
                <a:hlinkClick r:id="rId6"/>
              </a:rPr>
              <a:t>()</a:t>
            </a:r>
            <a:r>
              <a:rPr lang="en-US" dirty="0"/>
              <a:t>:It returns the integer value that represents the year on the basis of local time.</a:t>
            </a:r>
          </a:p>
          <a:p>
            <a:r>
              <a:rPr lang="en-US" dirty="0" err="1">
                <a:hlinkClick r:id="rId7"/>
              </a:rPr>
              <a:t>getHours</a:t>
            </a:r>
            <a:r>
              <a:rPr lang="en-US" dirty="0">
                <a:hlinkClick r:id="rId7"/>
              </a:rPr>
              <a:t>()</a:t>
            </a:r>
            <a:r>
              <a:rPr lang="en-US" dirty="0"/>
              <a:t>:It returns the integer value between 0 and 23 that represents the hours on the basis of local time.</a:t>
            </a:r>
          </a:p>
          <a:p>
            <a:r>
              <a:rPr lang="en-US" dirty="0" err="1">
                <a:hlinkClick r:id="rId8"/>
              </a:rPr>
              <a:t>getMilliseconds</a:t>
            </a:r>
            <a:r>
              <a:rPr lang="en-US" dirty="0">
                <a:hlinkClick r:id="rId8"/>
              </a:rPr>
              <a:t>()</a:t>
            </a:r>
            <a:r>
              <a:rPr lang="en-US" dirty="0"/>
              <a:t>:It returns the integer value between 0 and 999 that represents the milliseconds on the basis of local time.</a:t>
            </a:r>
          </a:p>
          <a:p>
            <a:r>
              <a:rPr lang="en-US" dirty="0" err="1">
                <a:hlinkClick r:id="rId9"/>
              </a:rPr>
              <a:t>getMinutes</a:t>
            </a:r>
            <a:r>
              <a:rPr lang="en-US" dirty="0">
                <a:hlinkClick r:id="rId9"/>
              </a:rPr>
              <a:t>()</a:t>
            </a:r>
            <a:r>
              <a:rPr lang="en-US" dirty="0"/>
              <a:t>:It returns the integer value between 0 and 59 that represents the minutes on the basis of local time.</a:t>
            </a:r>
          </a:p>
          <a:p>
            <a:r>
              <a:rPr lang="en-US" dirty="0" err="1">
                <a:hlinkClick r:id="rId10"/>
              </a:rPr>
              <a:t>getMonth</a:t>
            </a:r>
            <a:r>
              <a:rPr lang="en-US" dirty="0">
                <a:hlinkClick r:id="rId10"/>
              </a:rPr>
              <a:t>()</a:t>
            </a:r>
            <a:r>
              <a:rPr lang="en-US" dirty="0"/>
              <a:t>:It returns the integer value between 0 and 11 that represents the month on the basis of local time.</a:t>
            </a:r>
          </a:p>
          <a:p>
            <a:r>
              <a:rPr lang="en-US" dirty="0" err="1">
                <a:hlinkClick r:id="rId11"/>
              </a:rPr>
              <a:t>getSeconds</a:t>
            </a:r>
            <a:r>
              <a:rPr lang="en-US" dirty="0">
                <a:hlinkClick r:id="rId11"/>
              </a:rPr>
              <a:t>()</a:t>
            </a:r>
            <a:r>
              <a:rPr lang="en-US" dirty="0"/>
              <a:t>:It returns the integer value between 0 and 60 that represents the seconds on the basis of local time.</a:t>
            </a:r>
          </a:p>
          <a:p>
            <a:endParaRPr lang="en-US" dirty="0"/>
          </a:p>
        </p:txBody>
      </p:sp>
    </p:spTree>
    <p:extLst>
      <p:ext uri="{BB962C8B-B14F-4D97-AF65-F5344CB8AC3E}">
        <p14:creationId xmlns:p14="http://schemas.microsoft.com/office/powerpoint/2010/main" xmlns="" val="1863541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570"/>
            <a:ext cx="9144000" cy="6709529"/>
          </a:xfrm>
          <a:prstGeom prst="rect">
            <a:avLst/>
          </a:prstGeom>
        </p:spPr>
        <p:txBody>
          <a:bodyPr wrap="square">
            <a:spAutoFit/>
          </a:bodyPr>
          <a:lstStyle/>
          <a:p>
            <a:pPr>
              <a:buNone/>
            </a:pPr>
            <a:r>
              <a:rPr lang="en-US" sz="1600" dirty="0"/>
              <a:t> </a:t>
            </a:r>
            <a:r>
              <a:rPr lang="en-US" sz="1600" b="1" dirty="0"/>
              <a:t>JavaScript Math Methods:</a:t>
            </a:r>
          </a:p>
          <a:p>
            <a:pPr>
              <a:buNone/>
            </a:pPr>
            <a:r>
              <a:rPr lang="en-US" sz="1600" dirty="0">
                <a:hlinkClick r:id="rId2"/>
              </a:rPr>
              <a:t>abs()</a:t>
            </a:r>
            <a:r>
              <a:rPr lang="en-US" sz="1600" dirty="0"/>
              <a:t>:It returns the absolute value of the given number.</a:t>
            </a:r>
          </a:p>
          <a:p>
            <a:pPr>
              <a:buNone/>
            </a:pPr>
            <a:r>
              <a:rPr lang="en-US" sz="1600" dirty="0" err="1">
                <a:hlinkClick r:id="rId3"/>
              </a:rPr>
              <a:t>acos</a:t>
            </a:r>
            <a:r>
              <a:rPr lang="en-US" sz="1600" dirty="0">
                <a:hlinkClick r:id="rId3"/>
              </a:rPr>
              <a:t>()</a:t>
            </a:r>
            <a:r>
              <a:rPr lang="en-US" sz="1600" dirty="0"/>
              <a:t>:It returns the arccosine of the given number in radians.</a:t>
            </a:r>
          </a:p>
          <a:p>
            <a:pPr>
              <a:buNone/>
            </a:pPr>
            <a:r>
              <a:rPr lang="en-US" sz="1600" dirty="0" err="1">
                <a:hlinkClick r:id="rId4"/>
              </a:rPr>
              <a:t>asin</a:t>
            </a:r>
            <a:r>
              <a:rPr lang="en-US" sz="1600" dirty="0">
                <a:hlinkClick r:id="rId4"/>
              </a:rPr>
              <a:t>()</a:t>
            </a:r>
            <a:r>
              <a:rPr lang="en-US" sz="1600" dirty="0"/>
              <a:t>:It returns the arcsine of the given number in radians.</a:t>
            </a:r>
          </a:p>
          <a:p>
            <a:pPr>
              <a:buNone/>
            </a:pPr>
            <a:r>
              <a:rPr lang="en-US" sz="1600" dirty="0" err="1">
                <a:hlinkClick r:id="rId5"/>
              </a:rPr>
              <a:t>atan</a:t>
            </a:r>
            <a:r>
              <a:rPr lang="en-US" sz="1600" dirty="0">
                <a:hlinkClick r:id="rId5"/>
              </a:rPr>
              <a:t>()</a:t>
            </a:r>
            <a:r>
              <a:rPr lang="en-US" sz="1600" dirty="0"/>
              <a:t>:It returns the arc-tangent of the given number in radians.</a:t>
            </a:r>
          </a:p>
          <a:p>
            <a:pPr>
              <a:buNone/>
            </a:pPr>
            <a:r>
              <a:rPr lang="en-US" sz="1600" dirty="0" err="1">
                <a:hlinkClick r:id="rId6"/>
              </a:rPr>
              <a:t>cbrt</a:t>
            </a:r>
            <a:r>
              <a:rPr lang="en-US" sz="1600" dirty="0">
                <a:hlinkClick r:id="rId6"/>
              </a:rPr>
              <a:t>()</a:t>
            </a:r>
            <a:r>
              <a:rPr lang="en-US" sz="1600" dirty="0"/>
              <a:t>:It returns the cube root of the given number.</a:t>
            </a:r>
          </a:p>
          <a:p>
            <a:pPr>
              <a:buNone/>
            </a:pPr>
            <a:r>
              <a:rPr lang="en-US" sz="1600" dirty="0">
                <a:hlinkClick r:id="rId7"/>
              </a:rPr>
              <a:t>ceil()</a:t>
            </a:r>
            <a:r>
              <a:rPr lang="en-US" sz="1600" dirty="0"/>
              <a:t>:It returns a smallest integer value, greater than or equal to the given number.</a:t>
            </a:r>
          </a:p>
          <a:p>
            <a:pPr>
              <a:buNone/>
            </a:pPr>
            <a:r>
              <a:rPr lang="en-US" sz="1600" dirty="0">
                <a:hlinkClick r:id="rId8"/>
              </a:rPr>
              <a:t>cos()</a:t>
            </a:r>
            <a:r>
              <a:rPr lang="en-US" sz="1600" dirty="0"/>
              <a:t>:It returns the cosine of the given number.</a:t>
            </a:r>
          </a:p>
          <a:p>
            <a:pPr>
              <a:buNone/>
            </a:pPr>
            <a:r>
              <a:rPr lang="en-US" sz="1600" dirty="0" err="1">
                <a:hlinkClick r:id="rId9"/>
              </a:rPr>
              <a:t>cosh</a:t>
            </a:r>
            <a:r>
              <a:rPr lang="en-US" sz="1600" dirty="0">
                <a:hlinkClick r:id="rId9"/>
              </a:rPr>
              <a:t>()</a:t>
            </a:r>
            <a:r>
              <a:rPr lang="en-US" sz="1600" dirty="0"/>
              <a:t>:It returns the hyperbolic cosine of the given number.</a:t>
            </a:r>
          </a:p>
          <a:p>
            <a:pPr>
              <a:buNone/>
            </a:pPr>
            <a:r>
              <a:rPr lang="en-US" sz="1600" dirty="0" err="1">
                <a:hlinkClick r:id="rId10"/>
              </a:rPr>
              <a:t>exp</a:t>
            </a:r>
            <a:r>
              <a:rPr lang="en-US" sz="1600" dirty="0">
                <a:hlinkClick r:id="rId10"/>
              </a:rPr>
              <a:t>()</a:t>
            </a:r>
            <a:r>
              <a:rPr lang="en-US" sz="1600" dirty="0"/>
              <a:t>:It returns the exponential form of the given number.</a:t>
            </a:r>
          </a:p>
          <a:p>
            <a:pPr>
              <a:buNone/>
            </a:pPr>
            <a:r>
              <a:rPr lang="en-US" sz="1600" dirty="0">
                <a:hlinkClick r:id="rId11"/>
              </a:rPr>
              <a:t>floor()</a:t>
            </a:r>
            <a:r>
              <a:rPr lang="en-US" sz="1600" dirty="0"/>
              <a:t>:It returns largest integer value, lower than or equal to the given number.</a:t>
            </a:r>
          </a:p>
          <a:p>
            <a:pPr>
              <a:buNone/>
            </a:pPr>
            <a:r>
              <a:rPr lang="en-US" sz="1600" dirty="0" err="1">
                <a:hlinkClick r:id="rId12"/>
              </a:rPr>
              <a:t>hypot</a:t>
            </a:r>
            <a:r>
              <a:rPr lang="en-US" sz="1600" dirty="0">
                <a:hlinkClick r:id="rId12"/>
              </a:rPr>
              <a:t>()</a:t>
            </a:r>
            <a:r>
              <a:rPr lang="en-US" sz="1600" dirty="0"/>
              <a:t>:It returns square root of sum of the squares of given numbers</a:t>
            </a:r>
          </a:p>
          <a:p>
            <a:pPr>
              <a:buNone/>
            </a:pPr>
            <a:r>
              <a:rPr lang="en-US" sz="1600" dirty="0">
                <a:hlinkClick r:id="rId13"/>
              </a:rPr>
              <a:t>log()</a:t>
            </a:r>
            <a:r>
              <a:rPr lang="en-US" sz="1600" dirty="0"/>
              <a:t>:It returns natural logarithm of a number</a:t>
            </a:r>
            <a:r>
              <a:rPr lang="en-US" sz="1600" dirty="0" smtClean="0"/>
              <a:t>.</a:t>
            </a:r>
          </a:p>
          <a:p>
            <a:r>
              <a:rPr lang="en-US" sz="1600" dirty="0">
                <a:hlinkClick r:id="rId14"/>
              </a:rPr>
              <a:t>max()</a:t>
            </a:r>
            <a:r>
              <a:rPr lang="en-US" sz="1600" dirty="0"/>
              <a:t>:It returns maximum value of the given numbers.</a:t>
            </a:r>
          </a:p>
          <a:p>
            <a:r>
              <a:rPr lang="en-US" sz="1600" dirty="0">
                <a:hlinkClick r:id="rId15"/>
              </a:rPr>
              <a:t>min()</a:t>
            </a:r>
            <a:r>
              <a:rPr lang="en-US" sz="1600" dirty="0"/>
              <a:t>:It returns minimum value of the given numbers.</a:t>
            </a:r>
          </a:p>
          <a:p>
            <a:r>
              <a:rPr lang="en-US" sz="1600" dirty="0">
                <a:hlinkClick r:id="rId16"/>
              </a:rPr>
              <a:t>pow()</a:t>
            </a:r>
            <a:r>
              <a:rPr lang="en-US" sz="1600" dirty="0"/>
              <a:t>:It returns value of base to the power of exponent.</a:t>
            </a:r>
          </a:p>
          <a:p>
            <a:r>
              <a:rPr lang="en-US" sz="1600" dirty="0">
                <a:hlinkClick r:id="rId17"/>
              </a:rPr>
              <a:t>random()</a:t>
            </a:r>
            <a:r>
              <a:rPr lang="en-US" sz="1600" dirty="0"/>
              <a:t>:It returns random number between 0 (inclusive) and 1 (exclusive).</a:t>
            </a:r>
          </a:p>
          <a:p>
            <a:r>
              <a:rPr lang="en-US" sz="1600" dirty="0">
                <a:hlinkClick r:id="rId18"/>
              </a:rPr>
              <a:t>round()</a:t>
            </a:r>
            <a:r>
              <a:rPr lang="en-US" sz="1600" dirty="0"/>
              <a:t>:It returns closest integer value of the given number.</a:t>
            </a:r>
          </a:p>
          <a:p>
            <a:r>
              <a:rPr lang="en-US" sz="1600" dirty="0">
                <a:hlinkClick r:id="rId19"/>
              </a:rPr>
              <a:t>sign()</a:t>
            </a:r>
            <a:r>
              <a:rPr lang="en-US" sz="1600" dirty="0"/>
              <a:t>:It returns the sign of the given number</a:t>
            </a:r>
          </a:p>
          <a:p>
            <a:r>
              <a:rPr lang="en-US" sz="1600" dirty="0">
                <a:hlinkClick r:id="rId20"/>
              </a:rPr>
              <a:t>sin()</a:t>
            </a:r>
            <a:r>
              <a:rPr lang="en-US" sz="1600" dirty="0"/>
              <a:t>:It returns the sine of the given number.</a:t>
            </a:r>
          </a:p>
          <a:p>
            <a:r>
              <a:rPr lang="en-US" sz="1600" dirty="0" err="1">
                <a:hlinkClick r:id="rId21"/>
              </a:rPr>
              <a:t>sinh</a:t>
            </a:r>
            <a:r>
              <a:rPr lang="en-US" sz="1600" dirty="0">
                <a:hlinkClick r:id="rId21"/>
              </a:rPr>
              <a:t>()</a:t>
            </a:r>
            <a:r>
              <a:rPr lang="en-US" sz="1600" dirty="0"/>
              <a:t>:It returns the hyperbolic sine of the given number.</a:t>
            </a:r>
          </a:p>
          <a:p>
            <a:r>
              <a:rPr lang="en-US" sz="1600" dirty="0" err="1">
                <a:hlinkClick r:id="rId22"/>
              </a:rPr>
              <a:t>sqrt</a:t>
            </a:r>
            <a:r>
              <a:rPr lang="en-US" sz="1600" dirty="0">
                <a:hlinkClick r:id="rId22"/>
              </a:rPr>
              <a:t>()</a:t>
            </a:r>
            <a:r>
              <a:rPr lang="en-US" sz="1600" dirty="0"/>
              <a:t>:It returns the square root of the given number</a:t>
            </a:r>
          </a:p>
          <a:p>
            <a:r>
              <a:rPr lang="en-US" sz="1600" dirty="0">
                <a:hlinkClick r:id="rId23"/>
              </a:rPr>
              <a:t>tan()</a:t>
            </a:r>
            <a:r>
              <a:rPr lang="en-US" sz="1600" dirty="0"/>
              <a:t>:It returns the tangent of the given number.</a:t>
            </a:r>
          </a:p>
          <a:p>
            <a:r>
              <a:rPr lang="en-US" sz="1600" dirty="0" err="1">
                <a:hlinkClick r:id="rId24"/>
              </a:rPr>
              <a:t>tanh</a:t>
            </a:r>
            <a:r>
              <a:rPr lang="en-US" sz="1600" dirty="0">
                <a:hlinkClick r:id="rId24"/>
              </a:rPr>
              <a:t>()</a:t>
            </a:r>
            <a:r>
              <a:rPr lang="en-US" sz="1600" dirty="0"/>
              <a:t>:It returns the hyperbolic tangent of the given number.</a:t>
            </a:r>
          </a:p>
          <a:p>
            <a:r>
              <a:rPr lang="en-US" sz="1600" dirty="0" err="1">
                <a:hlinkClick r:id="rId25"/>
              </a:rPr>
              <a:t>trunc</a:t>
            </a:r>
            <a:r>
              <a:rPr lang="en-US" sz="1600" dirty="0">
                <a:hlinkClick r:id="rId25"/>
              </a:rPr>
              <a:t>()</a:t>
            </a:r>
            <a:r>
              <a:rPr lang="en-US" sz="1600" dirty="0"/>
              <a:t>:It returns an integer part of the given number.</a:t>
            </a:r>
          </a:p>
          <a:p>
            <a:pPr>
              <a:buNone/>
            </a:pPr>
            <a:endParaRPr lang="en-IN" sz="1600" dirty="0"/>
          </a:p>
        </p:txBody>
      </p:sp>
    </p:spTree>
    <p:extLst>
      <p:ext uri="{BB962C8B-B14F-4D97-AF65-F5344CB8AC3E}">
        <p14:creationId xmlns:p14="http://schemas.microsoft.com/office/powerpoint/2010/main" xmlns="" val="1422426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82" y="-10236"/>
            <a:ext cx="8915400" cy="3970318"/>
          </a:xfrm>
          <a:prstGeom prst="rect">
            <a:avLst/>
          </a:prstGeom>
        </p:spPr>
        <p:txBody>
          <a:bodyPr wrap="square">
            <a:spAutoFit/>
          </a:bodyPr>
          <a:lstStyle/>
          <a:p>
            <a:r>
              <a:rPr lang="en-US" dirty="0">
                <a:solidFill>
                  <a:schemeClr val="tx1">
                    <a:lumMod val="95000"/>
                    <a:lumOff val="5000"/>
                  </a:schemeClr>
                </a:solidFill>
              </a:rPr>
              <a:t>MIN_VALUE:-returns the largest minimum value.</a:t>
            </a:r>
          </a:p>
          <a:p>
            <a:r>
              <a:rPr lang="en-US" dirty="0">
                <a:solidFill>
                  <a:schemeClr val="tx1">
                    <a:lumMod val="95000"/>
                    <a:lumOff val="5000"/>
                  </a:schemeClr>
                </a:solidFill>
              </a:rPr>
              <a:t>MAX_VALUE:-returns the largest maximum value.</a:t>
            </a:r>
          </a:p>
          <a:p>
            <a:r>
              <a:rPr lang="en-US" dirty="0">
                <a:solidFill>
                  <a:schemeClr val="tx1">
                    <a:lumMod val="95000"/>
                    <a:lumOff val="5000"/>
                  </a:schemeClr>
                </a:solidFill>
              </a:rPr>
              <a:t>POSITIVE_INFINITY</a:t>
            </a:r>
            <a:r>
              <a:rPr lang="en-US" dirty="0">
                <a:solidFill>
                  <a:srgbClr val="FFFF00"/>
                </a:solidFill>
              </a:rPr>
              <a:t>:-</a:t>
            </a:r>
            <a:r>
              <a:rPr lang="en-US" dirty="0"/>
              <a:t>returns positive infinity, overflow value.</a:t>
            </a:r>
          </a:p>
          <a:p>
            <a:r>
              <a:rPr lang="en-US" dirty="0">
                <a:solidFill>
                  <a:schemeClr val="tx1">
                    <a:lumMod val="95000"/>
                    <a:lumOff val="5000"/>
                  </a:schemeClr>
                </a:solidFill>
              </a:rPr>
              <a:t>NEGATIVE_INFINITY:-returns negative infinity, overflow value.</a:t>
            </a:r>
          </a:p>
          <a:p>
            <a:r>
              <a:rPr lang="en-US" dirty="0">
                <a:solidFill>
                  <a:schemeClr val="tx1">
                    <a:lumMod val="95000"/>
                    <a:lumOff val="5000"/>
                  </a:schemeClr>
                </a:solidFill>
              </a:rPr>
              <a:t>Nan:- represents "No</a:t>
            </a:r>
            <a:r>
              <a:rPr lang="en-US" dirty="0"/>
              <a:t>t a Number" value.</a:t>
            </a:r>
          </a:p>
          <a:p>
            <a:pPr>
              <a:buNone/>
            </a:pPr>
            <a:r>
              <a:rPr lang="en-US" b="1" dirty="0"/>
              <a:t>                            JavaScript Number Methods</a:t>
            </a:r>
          </a:p>
          <a:p>
            <a:r>
              <a:rPr lang="en-US" dirty="0" err="1">
                <a:hlinkClick r:id="rId2"/>
              </a:rPr>
              <a:t>isFinite</a:t>
            </a:r>
            <a:r>
              <a:rPr lang="en-US" dirty="0">
                <a:hlinkClick r:id="rId2"/>
              </a:rPr>
              <a:t>()</a:t>
            </a:r>
            <a:r>
              <a:rPr lang="en-US" dirty="0"/>
              <a:t>:It determines whether the given value is a finite number.</a:t>
            </a:r>
          </a:p>
          <a:p>
            <a:r>
              <a:rPr lang="en-US" dirty="0" err="1">
                <a:hlinkClick r:id="rId3"/>
              </a:rPr>
              <a:t>isInteger</a:t>
            </a:r>
            <a:r>
              <a:rPr lang="en-US" dirty="0">
                <a:hlinkClick r:id="rId3"/>
              </a:rPr>
              <a:t>()</a:t>
            </a:r>
            <a:r>
              <a:rPr lang="en-US" dirty="0"/>
              <a:t>:It determines whether the given value is an integer.</a:t>
            </a:r>
          </a:p>
          <a:p>
            <a:r>
              <a:rPr lang="en-US" dirty="0" err="1">
                <a:hlinkClick r:id="rId4"/>
              </a:rPr>
              <a:t>parseFloat</a:t>
            </a:r>
            <a:r>
              <a:rPr lang="en-US" dirty="0">
                <a:hlinkClick r:id="rId4"/>
              </a:rPr>
              <a:t>()</a:t>
            </a:r>
            <a:r>
              <a:rPr lang="en-US" dirty="0"/>
              <a:t>:It converts the given string into a floating point number.</a:t>
            </a:r>
          </a:p>
          <a:p>
            <a:r>
              <a:rPr lang="en-US" dirty="0" err="1">
                <a:hlinkClick r:id="rId5"/>
              </a:rPr>
              <a:t>parseInt</a:t>
            </a:r>
            <a:r>
              <a:rPr lang="en-US" dirty="0">
                <a:hlinkClick r:id="rId5"/>
              </a:rPr>
              <a:t>()</a:t>
            </a:r>
            <a:r>
              <a:rPr lang="en-US" dirty="0"/>
              <a:t>:It converts the given string into an integer number.</a:t>
            </a:r>
          </a:p>
          <a:p>
            <a:r>
              <a:rPr lang="en-US" dirty="0" err="1">
                <a:hlinkClick r:id="rId6"/>
              </a:rPr>
              <a:t>toExponential</a:t>
            </a:r>
            <a:r>
              <a:rPr lang="en-US" dirty="0">
                <a:hlinkClick r:id="rId6"/>
              </a:rPr>
              <a:t>()</a:t>
            </a:r>
            <a:r>
              <a:rPr lang="en-US" dirty="0"/>
              <a:t>:It returns the string that represents exponential notation of the given number.</a:t>
            </a:r>
          </a:p>
          <a:p>
            <a:r>
              <a:rPr lang="en-US" dirty="0" err="1">
                <a:hlinkClick r:id="rId7"/>
              </a:rPr>
              <a:t>toFixed</a:t>
            </a:r>
            <a:r>
              <a:rPr lang="en-US" dirty="0">
                <a:hlinkClick r:id="rId7"/>
              </a:rPr>
              <a:t>()</a:t>
            </a:r>
            <a:r>
              <a:rPr lang="en-US" dirty="0"/>
              <a:t>:It returns the string that represents a number with exact digits after a decimal point.</a:t>
            </a:r>
          </a:p>
          <a:p>
            <a:r>
              <a:rPr lang="en-US" dirty="0" err="1">
                <a:hlinkClick r:id="rId8"/>
              </a:rPr>
              <a:t>toPrecision</a:t>
            </a:r>
            <a:r>
              <a:rPr lang="en-US" dirty="0">
                <a:hlinkClick r:id="rId8"/>
              </a:rPr>
              <a:t>()</a:t>
            </a:r>
            <a:r>
              <a:rPr lang="en-US" dirty="0"/>
              <a:t>:It returns the string representing a number of specified precision.</a:t>
            </a:r>
            <a:r>
              <a:rPr lang="en-US" dirty="0">
                <a:hlinkClick r:id="rId9"/>
              </a:rPr>
              <a:t>t</a:t>
            </a:r>
          </a:p>
          <a:p>
            <a:r>
              <a:rPr lang="en-US" dirty="0" err="1">
                <a:hlinkClick r:id="rId9"/>
              </a:rPr>
              <a:t>oString</a:t>
            </a:r>
            <a:r>
              <a:rPr lang="en-US" dirty="0">
                <a:hlinkClick r:id="rId9"/>
              </a:rPr>
              <a:t>()</a:t>
            </a:r>
            <a:r>
              <a:rPr lang="en-US" dirty="0"/>
              <a:t>:It returns the given number in the form of string.</a:t>
            </a:r>
          </a:p>
        </p:txBody>
      </p:sp>
    </p:spTree>
    <p:extLst>
      <p:ext uri="{BB962C8B-B14F-4D97-AF65-F5344CB8AC3E}">
        <p14:creationId xmlns:p14="http://schemas.microsoft.com/office/powerpoint/2010/main" xmlns="" val="2400066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JavaScript Events</a:t>
            </a:r>
            <a:endParaRPr lang="en-US" dirty="0"/>
          </a:p>
        </p:txBody>
      </p:sp>
      <p:sp>
        <p:nvSpPr>
          <p:cNvPr id="3" name="Content Placeholder 2"/>
          <p:cNvSpPr>
            <a:spLocks noGrp="1"/>
          </p:cNvSpPr>
          <p:nvPr>
            <p:ph idx="1"/>
          </p:nvPr>
        </p:nvSpPr>
        <p:spPr/>
        <p:txBody>
          <a:bodyPr/>
          <a:lstStyle/>
          <a:p>
            <a:r>
              <a:rPr lang="en-US" dirty="0" smtClean="0"/>
              <a:t>HTML events are </a:t>
            </a:r>
            <a:r>
              <a:rPr lang="en-US" b="1" dirty="0" smtClean="0"/>
              <a:t>"things"</a:t>
            </a:r>
            <a:r>
              <a:rPr lang="en-US" dirty="0" smtClean="0"/>
              <a:t> that happen to HTML elements.</a:t>
            </a:r>
          </a:p>
          <a:p>
            <a:r>
              <a:rPr lang="en-US" dirty="0" smtClean="0"/>
              <a:t>When JavaScript is used in HTML pages, JavaScript can </a:t>
            </a:r>
            <a:r>
              <a:rPr lang="en-US" b="1" dirty="0" smtClean="0"/>
              <a:t>"react"</a:t>
            </a:r>
            <a:r>
              <a:rPr lang="en-US" dirty="0" smtClean="0"/>
              <a:t> on these events.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An HTML event can be something the browser does, or something a user does.</a:t>
            </a:r>
          </a:p>
          <a:p>
            <a:pPr marL="0" indent="0">
              <a:buNone/>
            </a:pPr>
            <a:r>
              <a:rPr lang="en-US" dirty="0" smtClean="0"/>
              <a:t>Here are some examples of HTML events:</a:t>
            </a:r>
          </a:p>
          <a:p>
            <a:r>
              <a:rPr lang="en-US" sz="2000" dirty="0" smtClean="0">
                <a:solidFill>
                  <a:srgbClr val="7030A0"/>
                </a:solidFill>
              </a:rPr>
              <a:t>An HTML web page has finished loading</a:t>
            </a:r>
          </a:p>
          <a:p>
            <a:r>
              <a:rPr lang="en-US" sz="2000" dirty="0" smtClean="0">
                <a:solidFill>
                  <a:srgbClr val="7030A0"/>
                </a:solidFill>
              </a:rPr>
              <a:t>An HTML input field was changed</a:t>
            </a:r>
          </a:p>
          <a:p>
            <a:r>
              <a:rPr lang="en-US" sz="2000" dirty="0" smtClean="0">
                <a:solidFill>
                  <a:srgbClr val="7030A0"/>
                </a:solidFill>
              </a:rPr>
              <a:t>An HTML button was clicked</a:t>
            </a:r>
          </a:p>
          <a:p>
            <a:pPr>
              <a:buNone/>
            </a:pPr>
            <a:r>
              <a:rPr lang="en-US" sz="2000" dirty="0" smtClean="0">
                <a:solidFill>
                  <a:srgbClr val="7030A0"/>
                </a:solidFill>
              </a:rPr>
              <a:t>Syntax</a:t>
            </a:r>
          </a:p>
          <a:p>
            <a:pPr>
              <a:buNone/>
            </a:pPr>
            <a:r>
              <a:rPr lang="en-US" dirty="0" smtClean="0">
                <a:solidFill>
                  <a:srgbClr val="FF0000"/>
                </a:solidFill>
              </a:rPr>
              <a:t>&lt;</a:t>
            </a:r>
            <a:r>
              <a:rPr lang="en-US" i="1" dirty="0" smtClean="0">
                <a:solidFill>
                  <a:srgbClr val="FF0000"/>
                </a:solidFill>
              </a:rPr>
              <a:t>element</a:t>
            </a:r>
            <a:r>
              <a:rPr lang="en-US" dirty="0" smtClean="0">
                <a:solidFill>
                  <a:srgbClr val="FF0000"/>
                </a:solidFill>
              </a:rPr>
              <a:t> </a:t>
            </a:r>
            <a:r>
              <a:rPr lang="en-US" i="1" dirty="0" smtClean="0">
                <a:solidFill>
                  <a:srgbClr val="FF0000"/>
                </a:solidFill>
              </a:rPr>
              <a:t>event</a:t>
            </a:r>
            <a:r>
              <a:rPr lang="en-US" dirty="0" smtClean="0">
                <a:solidFill>
                  <a:srgbClr val="FF0000"/>
                </a:solidFill>
              </a:rPr>
              <a:t>=</a:t>
            </a:r>
            <a:r>
              <a:rPr lang="en-US" b="1" dirty="0" smtClean="0">
                <a:solidFill>
                  <a:srgbClr val="FF0000"/>
                </a:solidFill>
              </a:rPr>
              <a:t>'</a:t>
            </a:r>
            <a:r>
              <a:rPr lang="en-US" b="1" i="1" dirty="0" smtClean="0">
                <a:solidFill>
                  <a:srgbClr val="FF0000"/>
                </a:solidFill>
              </a:rPr>
              <a:t>some JavaScript</a:t>
            </a:r>
            <a:r>
              <a:rPr lang="en-US" b="1" dirty="0" smtClean="0">
                <a:solidFill>
                  <a:srgbClr val="FF0000"/>
                </a:solidFill>
              </a:rPr>
              <a:t>'</a:t>
            </a:r>
            <a:r>
              <a:rPr lang="en-US" dirty="0" smtClean="0">
                <a:solidFill>
                  <a:srgbClr val="FF0000"/>
                </a:solidFill>
              </a:rPr>
              <a:t>&gt;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&lt;button </a:t>
            </a:r>
            <a:r>
              <a:rPr lang="en-US" dirty="0" err="1" smtClean="0"/>
              <a:t>onclick</a:t>
            </a:r>
            <a:r>
              <a:rPr lang="en-US" dirty="0" smtClean="0"/>
              <a:t>="</a:t>
            </a:r>
            <a:r>
              <a:rPr lang="en-US" dirty="0" err="1" smtClean="0"/>
              <a:t>document.getElementById</a:t>
            </a:r>
            <a:r>
              <a:rPr lang="en-US" dirty="0" smtClean="0"/>
              <a:t>('demo').</a:t>
            </a:r>
            <a:r>
              <a:rPr lang="en-US" dirty="0" err="1" smtClean="0"/>
              <a:t>innerHTML</a:t>
            </a:r>
            <a:r>
              <a:rPr lang="en-US" dirty="0" smtClean="0"/>
              <a:t> = Date()"&gt;The time is?&lt;/button&gt;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675204722"/>
              </p:ext>
            </p:extLst>
          </p:nvPr>
        </p:nvGraphicFramePr>
        <p:xfrm>
          <a:off x="914400" y="2819400"/>
          <a:ext cx="7543800" cy="2760688"/>
        </p:xfrm>
        <a:graphic>
          <a:graphicData uri="http://schemas.openxmlformats.org/drawingml/2006/table">
            <a:tbl>
              <a:tblPr/>
              <a:tblGrid>
                <a:gridCol w="1752600">
                  <a:extLst>
                    <a:ext uri="{9D8B030D-6E8A-4147-A177-3AD203B41FA5}">
                      <a16:colId xmlns:a16="http://schemas.microsoft.com/office/drawing/2014/main" xmlns="" val="88106225"/>
                    </a:ext>
                  </a:extLst>
                </a:gridCol>
                <a:gridCol w="5791200">
                  <a:extLst>
                    <a:ext uri="{9D8B030D-6E8A-4147-A177-3AD203B41FA5}">
                      <a16:colId xmlns:a16="http://schemas.microsoft.com/office/drawing/2014/main" xmlns="" val="3661673632"/>
                    </a:ext>
                  </a:extLst>
                </a:gridCol>
              </a:tblGrid>
              <a:tr h="282152">
                <a:tc>
                  <a:txBody>
                    <a:bodyPr/>
                    <a:lstStyle/>
                    <a:p>
                      <a:pPr algn="l" fontAlgn="t"/>
                      <a:r>
                        <a:rPr lang="en-IN" sz="1800" b="1" dirty="0">
                          <a:effectLst/>
                        </a:rPr>
                        <a:t>Event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b="1" dirty="0">
                          <a:effectLst/>
                        </a:rPr>
                        <a:t>Description</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539547710"/>
                  </a:ext>
                </a:extLst>
              </a:tr>
              <a:tr h="282152">
                <a:tc>
                  <a:txBody>
                    <a:bodyPr/>
                    <a:lstStyle/>
                    <a:p>
                      <a:pPr algn="l" fontAlgn="t"/>
                      <a:r>
                        <a:rPr lang="en-IN" sz="1800">
                          <a:effectLst/>
                        </a:rPr>
                        <a:t>onchange</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An HTML element has been changed</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994817182"/>
                  </a:ext>
                </a:extLst>
              </a:tr>
              <a:tr h="282152">
                <a:tc>
                  <a:txBody>
                    <a:bodyPr/>
                    <a:lstStyle/>
                    <a:p>
                      <a:pPr algn="l" fontAlgn="t"/>
                      <a:r>
                        <a:rPr lang="en-IN" sz="1800">
                          <a:effectLst/>
                        </a:rPr>
                        <a:t>onclick</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clicks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719374414"/>
                  </a:ext>
                </a:extLst>
              </a:tr>
              <a:tr h="282152">
                <a:tc>
                  <a:txBody>
                    <a:bodyPr/>
                    <a:lstStyle/>
                    <a:p>
                      <a:pPr algn="l" fontAlgn="t"/>
                      <a:r>
                        <a:rPr lang="en-IN" sz="1800">
                          <a:effectLst/>
                        </a:rPr>
                        <a:t>onmouseover</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moves the mouse over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590868112"/>
                  </a:ext>
                </a:extLst>
              </a:tr>
              <a:tr h="282152">
                <a:tc>
                  <a:txBody>
                    <a:bodyPr/>
                    <a:lstStyle/>
                    <a:p>
                      <a:pPr algn="l" fontAlgn="t"/>
                      <a:r>
                        <a:rPr lang="en-IN" sz="1800">
                          <a:effectLst/>
                        </a:rPr>
                        <a:t>onmouseout</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The user moves the mouse away from an HTML element</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99189278"/>
                  </a:ext>
                </a:extLst>
              </a:tr>
              <a:tr h="282152">
                <a:tc>
                  <a:txBody>
                    <a:bodyPr/>
                    <a:lstStyle/>
                    <a:p>
                      <a:pPr algn="l" fontAlgn="t"/>
                      <a:r>
                        <a:rPr lang="en-IN" sz="1800">
                          <a:effectLst/>
                        </a:rPr>
                        <a:t>onkeydown</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The user pushes a keyboard key</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89323697"/>
                  </a:ext>
                </a:extLst>
              </a:tr>
              <a:tr h="282152">
                <a:tc>
                  <a:txBody>
                    <a:bodyPr/>
                    <a:lstStyle/>
                    <a:p>
                      <a:pPr algn="l" fontAlgn="t"/>
                      <a:r>
                        <a:rPr lang="en-IN" sz="1800">
                          <a:effectLst/>
                        </a:rPr>
                        <a:t>onload</a:t>
                      </a:r>
                    </a:p>
                  </a:txBody>
                  <a:tcPr marL="120065"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The browser has finished loading the page</a:t>
                      </a:r>
                    </a:p>
                  </a:txBody>
                  <a:tcPr marL="60032" marR="60032" marT="60032" marB="6003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311096375"/>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52400" y="26158"/>
            <a:ext cx="8915400" cy="1878842"/>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85297" y="1915236"/>
            <a:ext cx="9033682" cy="2732964"/>
          </a:xfrm>
          <a:prstGeom prst="rect">
            <a:avLst/>
          </a:prstGeom>
          <a:noFill/>
          <a:ln w="9525">
            <a:noFill/>
            <a:miter lim="800000"/>
            <a:headEnd/>
            <a:tailEnd/>
          </a:ln>
          <a:effectLst/>
        </p:spPr>
      </p:pic>
      <p:pic>
        <p:nvPicPr>
          <p:cNvPr id="4" name="Picture 2"/>
          <p:cNvPicPr>
            <a:picLocks noChangeAspect="1" noChangeArrowheads="1"/>
          </p:cNvPicPr>
          <p:nvPr/>
        </p:nvPicPr>
        <p:blipFill>
          <a:blip r:embed="rId4"/>
          <a:srcRect/>
          <a:stretch>
            <a:fillRect/>
          </a:stretch>
        </p:blipFill>
        <p:spPr bwMode="auto">
          <a:xfrm>
            <a:off x="18197" y="4648200"/>
            <a:ext cx="9108743" cy="2281451"/>
          </a:xfrm>
          <a:prstGeom prst="rect">
            <a:avLst/>
          </a:prstGeom>
          <a:noFill/>
          <a:ln w="9525">
            <a:noFill/>
            <a:miter lim="800000"/>
            <a:headEnd/>
            <a:tailEnd/>
          </a:ln>
          <a:effectLst/>
        </p:spPr>
      </p:pic>
    </p:spTree>
    <p:extLst>
      <p:ext uri="{BB962C8B-B14F-4D97-AF65-F5344CB8AC3E}">
        <p14:creationId xmlns:p14="http://schemas.microsoft.com/office/powerpoint/2010/main" xmlns="" val="3041092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4524315"/>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dirty="0" err="1"/>
              <a:t>addEventListener</a:t>
            </a:r>
            <a:r>
              <a:rPr lang="en-US" dirty="0"/>
              <a:t>() method is an inbuilt function of </a:t>
            </a:r>
            <a:r>
              <a:rPr lang="en-US" dirty="0">
                <a:hlinkClick r:id="rId2"/>
              </a:rPr>
              <a:t>JavaScript</a:t>
            </a:r>
            <a:r>
              <a:rPr lang="en-US" dirty="0"/>
              <a:t>. </a:t>
            </a:r>
          </a:p>
          <a:p>
            <a:pPr marL="285750" indent="-285750">
              <a:buFont typeface="Arial" panose="020B0604020202020204" pitchFamily="34" charset="0"/>
              <a:buChar char="•"/>
            </a:pPr>
            <a:r>
              <a:rPr lang="en-US" dirty="0"/>
              <a:t>We can add multiple event handlers to a particular element without overwriting the existing event handlers</a:t>
            </a:r>
            <a:r>
              <a:rPr lang="en-US" dirty="0" smtClean="0"/>
              <a:t>.</a:t>
            </a:r>
          </a:p>
          <a:p>
            <a:pPr>
              <a:buNone/>
            </a:pPr>
            <a:r>
              <a:rPr lang="en-US" b="1" dirty="0"/>
              <a:t>Syntax:</a:t>
            </a:r>
          </a:p>
          <a:p>
            <a:pPr>
              <a:buNone/>
            </a:pPr>
            <a:r>
              <a:rPr lang="en-US" dirty="0" err="1"/>
              <a:t>element.addEventListener</a:t>
            </a:r>
            <a:r>
              <a:rPr lang="en-US" dirty="0"/>
              <a:t>(event, function, </a:t>
            </a:r>
            <a:r>
              <a:rPr lang="en-US" dirty="0" err="1"/>
              <a:t>useCapture</a:t>
            </a:r>
            <a:r>
              <a:rPr lang="en-US" dirty="0" smtClean="0"/>
              <a:t>);</a:t>
            </a:r>
          </a:p>
          <a:p>
            <a:endParaRPr lang="en-US" b="1" dirty="0"/>
          </a:p>
          <a:p>
            <a:r>
              <a:rPr lang="en-US" b="1" dirty="0" smtClean="0"/>
              <a:t>event</a:t>
            </a:r>
            <a:r>
              <a:rPr lang="en-US" b="1" dirty="0"/>
              <a:t>:</a:t>
            </a:r>
            <a:r>
              <a:rPr lang="en-US" dirty="0"/>
              <a:t> It is a required parameter. It can be defined as a string that specifies the event's name.</a:t>
            </a:r>
          </a:p>
          <a:p>
            <a:r>
              <a:rPr lang="en-US" b="1" dirty="0"/>
              <a:t>function:</a:t>
            </a:r>
            <a:r>
              <a:rPr lang="en-US" dirty="0"/>
              <a:t> It is also a required parameter. It is a </a:t>
            </a:r>
            <a:r>
              <a:rPr lang="en-US" dirty="0">
                <a:hlinkClick r:id="rId3"/>
              </a:rPr>
              <a:t>JavaScript function</a:t>
            </a:r>
            <a:r>
              <a:rPr lang="en-US" dirty="0"/>
              <a:t> which responds to the event occur.</a:t>
            </a:r>
          </a:p>
          <a:p>
            <a:r>
              <a:rPr lang="en-US" b="1" dirty="0" err="1"/>
              <a:t>useCapture</a:t>
            </a:r>
            <a:r>
              <a:rPr lang="en-US" b="1" dirty="0"/>
              <a:t>:</a:t>
            </a:r>
            <a:r>
              <a:rPr lang="en-US" dirty="0"/>
              <a:t> It is an optional parameter. It is a Boolean type value that specifies whether the event is executed in the bubbling or capturing phase. Its possible values are </a:t>
            </a:r>
            <a:r>
              <a:rPr lang="en-US" b="1" dirty="0"/>
              <a:t>true</a:t>
            </a:r>
            <a:r>
              <a:rPr lang="en-US" dirty="0"/>
              <a:t> and </a:t>
            </a:r>
            <a:r>
              <a:rPr lang="en-US" b="1" dirty="0"/>
              <a:t>false</a:t>
            </a:r>
            <a:r>
              <a:rPr lang="en-US" dirty="0"/>
              <a:t>. When it is set to true, the event handler executes in the capturing phase. When it is set to false, the handler executes in the bubbling phase. Its default value is </a:t>
            </a:r>
            <a:r>
              <a:rPr lang="en-US" b="1" dirty="0"/>
              <a:t>false</a:t>
            </a:r>
            <a:r>
              <a:rPr lang="en-US" dirty="0"/>
              <a:t>.</a:t>
            </a:r>
          </a:p>
          <a:p>
            <a:pPr>
              <a:buNone/>
            </a:pPr>
            <a:endParaRPr lang="en-US" dirty="0"/>
          </a:p>
        </p:txBody>
      </p:sp>
    </p:spTree>
    <p:extLst>
      <p:ext uri="{BB962C8B-B14F-4D97-AF65-F5344CB8AC3E}">
        <p14:creationId xmlns:p14="http://schemas.microsoft.com/office/powerpoint/2010/main" xmlns="" val="3777564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JavaScript Form Validation</a:t>
            </a:r>
            <a:br>
              <a:rPr lang="en-US" dirty="0" smtClean="0"/>
            </a:br>
            <a:endParaRPr lang="en-US" dirty="0"/>
          </a:p>
        </p:txBody>
      </p:sp>
      <p:sp>
        <p:nvSpPr>
          <p:cNvPr id="3" name="Content Placeholder 2"/>
          <p:cNvSpPr>
            <a:spLocks noGrp="1"/>
          </p:cNvSpPr>
          <p:nvPr>
            <p:ph idx="1"/>
          </p:nvPr>
        </p:nvSpPr>
        <p:spPr/>
        <p:txBody>
          <a:bodyPr/>
          <a:lstStyle/>
          <a:p>
            <a:r>
              <a:rPr lang="en-US" dirty="0" smtClean="0"/>
              <a:t>HTML form validation can be done by JavaScript.</a:t>
            </a:r>
          </a:p>
          <a:p>
            <a:r>
              <a:rPr lang="en-US" dirty="0" smtClean="0"/>
              <a:t>If a form field (</a:t>
            </a:r>
            <a:r>
              <a:rPr lang="en-US" dirty="0" err="1" smtClean="0"/>
              <a:t>fname</a:t>
            </a:r>
            <a:r>
              <a:rPr lang="en-US" dirty="0" smtClean="0"/>
              <a:t>) is empty, this function alerts a message, and returns false, to prevent the form from being submitted:</a:t>
            </a:r>
          </a:p>
          <a:p>
            <a:r>
              <a:rPr lang="en-US" dirty="0"/>
              <a:t>Through JavaScript, we can validate name, password, email, date, mobile numbers and more fields.</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633" y="914400"/>
            <a:ext cx="8229600" cy="807720"/>
          </a:xfrm>
        </p:spPr>
        <p:txBody>
          <a:bodyPr>
            <a:normAutofit/>
          </a:bodyPr>
          <a:lstStyle/>
          <a:p>
            <a:pPr algn="ctr"/>
            <a:r>
              <a:rPr lang="en-US" sz="3600" dirty="0">
                <a:latin typeface="Times New Roman" panose="02020603050405020304" pitchFamily="18" charset="0"/>
                <a:cs typeface="Times New Roman" panose="02020603050405020304" pitchFamily="18" charset="0"/>
              </a:rPr>
              <a:t>Features of JavaScript</a:t>
            </a:r>
          </a:p>
        </p:txBody>
      </p:sp>
      <p:sp>
        <p:nvSpPr>
          <p:cNvPr id="3" name="Content Placeholder 2"/>
          <p:cNvSpPr>
            <a:spLocks noGrp="1"/>
          </p:cNvSpPr>
          <p:nvPr>
            <p:ph idx="1"/>
          </p:nvPr>
        </p:nvSpPr>
        <p:spPr>
          <a:xfrm>
            <a:off x="457200" y="1828800"/>
            <a:ext cx="8229600" cy="4267200"/>
          </a:xfrm>
        </p:spPr>
        <p:txBody>
          <a:bodyPr>
            <a:normAutofit/>
          </a:bodyPr>
          <a:lstStyle/>
          <a:p>
            <a:pPr lvl="0"/>
            <a:r>
              <a:rPr lang="en-US" sz="2000" dirty="0">
                <a:latin typeface="Times New Roman" panose="02020603050405020304" pitchFamily="18" charset="0"/>
                <a:cs typeface="Times New Roman" panose="02020603050405020304" pitchFamily="18" charset="0"/>
              </a:rPr>
              <a:t>JavaScript is an object-oriented programming language that uses prototypes rather than using classes for inheritance.</a:t>
            </a:r>
          </a:p>
          <a:p>
            <a:pPr lvl="0"/>
            <a:r>
              <a:rPr lang="en-US" sz="2000" dirty="0">
                <a:latin typeface="Times New Roman" panose="02020603050405020304" pitchFamily="18" charset="0"/>
                <a:cs typeface="Times New Roman" panose="02020603050405020304" pitchFamily="18" charset="0"/>
              </a:rPr>
              <a:t>It is a light-weighted and interpreted language.</a:t>
            </a:r>
          </a:p>
          <a:p>
            <a:pPr lvl="0"/>
            <a:r>
              <a:rPr lang="en-US" sz="2000" dirty="0">
                <a:latin typeface="Times New Roman" panose="02020603050405020304" pitchFamily="18" charset="0"/>
                <a:cs typeface="Times New Roman" panose="02020603050405020304" pitchFamily="18" charset="0"/>
              </a:rPr>
              <a:t>It is a case-sensitive language.</a:t>
            </a:r>
          </a:p>
          <a:p>
            <a:pPr lvl="0"/>
            <a:r>
              <a:rPr lang="en-US" sz="2000" dirty="0">
                <a:latin typeface="Times New Roman" panose="02020603050405020304" pitchFamily="18" charset="0"/>
                <a:cs typeface="Times New Roman" panose="02020603050405020304" pitchFamily="18" charset="0"/>
              </a:rPr>
              <a:t>JavaScript is supportable in several operating systems including, Windows, macOS, etc.</a:t>
            </a:r>
          </a:p>
          <a:p>
            <a:pPr lvl="0"/>
            <a:r>
              <a:rPr lang="en-US" sz="2000" dirty="0">
                <a:latin typeface="Times New Roman" panose="02020603050405020304" pitchFamily="18" charset="0"/>
                <a:cs typeface="Times New Roman" panose="02020603050405020304" pitchFamily="18" charset="0"/>
              </a:rPr>
              <a:t>It provides good control to the users over the web browsers.</a:t>
            </a:r>
          </a:p>
          <a:p>
            <a:pPr lvl="0"/>
            <a:r>
              <a:rPr lang="en-US" sz="2000" dirty="0"/>
              <a:t>JavaScript is a weakly typed language, where certain types are implicitly cast (depending on the operation).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84443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function </a:t>
            </a:r>
            <a:r>
              <a:rPr lang="en-US" dirty="0" err="1" smtClean="0"/>
              <a:t>validateForm</a:t>
            </a:r>
            <a:r>
              <a:rPr lang="en-US" dirty="0" smtClean="0"/>
              <a:t>() {</a:t>
            </a:r>
            <a:br>
              <a:rPr lang="en-US" dirty="0" smtClean="0"/>
            </a:br>
            <a:r>
              <a:rPr lang="en-US" dirty="0" smtClean="0"/>
              <a:t>  </a:t>
            </a:r>
            <a:r>
              <a:rPr lang="en-US" dirty="0" err="1" smtClean="0"/>
              <a:t>var</a:t>
            </a:r>
            <a:r>
              <a:rPr lang="en-US" dirty="0" smtClean="0"/>
              <a:t> x = </a:t>
            </a:r>
            <a:r>
              <a:rPr lang="en-US" dirty="0" err="1" smtClean="0"/>
              <a:t>document.forms</a:t>
            </a:r>
            <a:r>
              <a:rPr lang="en-US" dirty="0" smtClean="0"/>
              <a:t>["</a:t>
            </a:r>
            <a:r>
              <a:rPr lang="en-US" dirty="0" err="1" smtClean="0"/>
              <a:t>myForm</a:t>
            </a:r>
            <a:r>
              <a:rPr lang="en-US" dirty="0" smtClean="0"/>
              <a:t>"]["</a:t>
            </a:r>
            <a:r>
              <a:rPr lang="en-US" dirty="0" err="1" smtClean="0"/>
              <a:t>fname</a:t>
            </a:r>
            <a:r>
              <a:rPr lang="en-US" dirty="0" smtClean="0"/>
              <a:t>"].value;</a:t>
            </a:r>
            <a:br>
              <a:rPr lang="en-US" dirty="0" smtClean="0"/>
            </a:br>
            <a:r>
              <a:rPr lang="en-US" dirty="0" smtClean="0"/>
              <a:t>  if (x == "") {</a:t>
            </a:r>
            <a:br>
              <a:rPr lang="en-US" dirty="0" smtClean="0"/>
            </a:br>
            <a:r>
              <a:rPr lang="en-US" dirty="0" smtClean="0"/>
              <a:t>    alert("Name must be filled out");</a:t>
            </a:r>
            <a:br>
              <a:rPr lang="en-US" dirty="0" smtClean="0"/>
            </a:br>
            <a:r>
              <a:rPr lang="en-US" dirty="0" smtClean="0"/>
              <a:t>    return false;</a:t>
            </a:r>
            <a:br>
              <a:rPr lang="en-US" dirty="0" smtClean="0"/>
            </a:br>
            <a:r>
              <a:rPr lang="en-US" dirty="0" smtClean="0"/>
              <a:t>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&lt;form name="</a:t>
            </a:r>
            <a:r>
              <a:rPr lang="en-US" dirty="0" err="1" smtClean="0"/>
              <a:t>myForm</a:t>
            </a:r>
            <a:r>
              <a:rPr lang="en-US" dirty="0" smtClean="0"/>
              <a:t>" action="/action_page.php" </a:t>
            </a:r>
            <a:r>
              <a:rPr lang="en-US" b="1" dirty="0" err="1" smtClean="0"/>
              <a:t>onsubmit</a:t>
            </a:r>
            <a:r>
              <a:rPr lang="en-US" b="1" dirty="0" smtClean="0"/>
              <a:t>="return </a:t>
            </a:r>
            <a:r>
              <a:rPr lang="en-US" b="1" dirty="0" err="1" smtClean="0"/>
              <a:t>validateForm</a:t>
            </a:r>
            <a:r>
              <a:rPr lang="en-US" b="1" dirty="0" smtClean="0"/>
              <a:t>()"</a:t>
            </a:r>
            <a:r>
              <a:rPr lang="en-US" dirty="0" smtClean="0"/>
              <a:t> method="post"&gt;</a:t>
            </a:r>
            <a:br>
              <a:rPr lang="en-US" dirty="0" smtClean="0"/>
            </a:br>
            <a:r>
              <a:rPr lang="en-US" dirty="0" smtClean="0"/>
              <a:t>Name: &lt;input type="text" name="</a:t>
            </a:r>
            <a:r>
              <a:rPr lang="en-US" dirty="0" err="1" smtClean="0"/>
              <a:t>fname</a:t>
            </a:r>
            <a:r>
              <a:rPr lang="en-US" dirty="0" smtClean="0"/>
              <a:t>"&gt;</a:t>
            </a:r>
            <a:br>
              <a:rPr lang="en-US" dirty="0" smtClean="0"/>
            </a:br>
            <a:r>
              <a:rPr lang="en-US" dirty="0" smtClean="0"/>
              <a:t>&lt;input type="submit" value="Submit"&gt;</a:t>
            </a:r>
            <a:br>
              <a:rPr lang="en-US" dirty="0" smtClean="0"/>
            </a:br>
            <a:r>
              <a:rPr lang="en-US" dirty="0" smtClean="0"/>
              <a:t>&lt;/form&gt;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52400"/>
            <a:ext cx="4340761" cy="4310664"/>
          </a:xfrm>
        </p:spPr>
        <p:txBody>
          <a:bodyPr>
            <a:noAutofit/>
          </a:bodyPr>
          <a:lstStyle/>
          <a:p>
            <a:pPr marL="0" indent="0">
              <a:buNone/>
            </a:pPr>
            <a:r>
              <a:rPr lang="en-US" sz="1800" dirty="0" smtClean="0"/>
              <a:t>&lt;head&gt;&lt;script</a:t>
            </a:r>
            <a:r>
              <a:rPr lang="en-US" sz="1800" dirty="0"/>
              <a:t>&gt;  </a:t>
            </a:r>
          </a:p>
          <a:p>
            <a:pPr marL="0" indent="0">
              <a:buNone/>
            </a:pPr>
            <a:r>
              <a:rPr lang="en-US" sz="1800" dirty="0"/>
              <a:t>function </a:t>
            </a:r>
            <a:r>
              <a:rPr lang="en-US" sz="1800" dirty="0" err="1"/>
              <a:t>validateform</a:t>
            </a:r>
            <a:r>
              <a:rPr lang="en-US" sz="1800" dirty="0"/>
              <a:t>(){  </a:t>
            </a:r>
          </a:p>
          <a:p>
            <a:pPr marL="0" indent="0">
              <a:buNone/>
            </a:pPr>
            <a:r>
              <a:rPr lang="en-US" sz="1800" dirty="0" err="1"/>
              <a:t>var</a:t>
            </a:r>
            <a:r>
              <a:rPr lang="en-US" sz="1800" dirty="0"/>
              <a:t> name=</a:t>
            </a:r>
            <a:r>
              <a:rPr lang="en-US" sz="1800" dirty="0" err="1"/>
              <a:t>document.myform.name.value</a:t>
            </a:r>
            <a:r>
              <a:rPr lang="en-US" sz="1800" dirty="0"/>
              <a:t>;  </a:t>
            </a:r>
          </a:p>
          <a:p>
            <a:pPr marL="0" indent="0">
              <a:buNone/>
            </a:pPr>
            <a:r>
              <a:rPr lang="en-US" sz="1800" dirty="0" err="1"/>
              <a:t>var</a:t>
            </a:r>
            <a:r>
              <a:rPr lang="en-US" sz="1800" dirty="0"/>
              <a:t> password=</a:t>
            </a:r>
            <a:r>
              <a:rPr lang="en-US" sz="1800" dirty="0" err="1"/>
              <a:t>document.myform.password.value</a:t>
            </a:r>
            <a:r>
              <a:rPr lang="en-US" sz="1800" dirty="0"/>
              <a:t>;  </a:t>
            </a:r>
          </a:p>
          <a:p>
            <a:pPr marL="0" indent="0">
              <a:buNone/>
            </a:pPr>
            <a:r>
              <a:rPr lang="en-US" sz="1800" dirty="0"/>
              <a:t>if (name==null || name==""){  </a:t>
            </a:r>
          </a:p>
          <a:p>
            <a:pPr marL="0" indent="0">
              <a:buNone/>
            </a:pPr>
            <a:r>
              <a:rPr lang="en-US" sz="1800" dirty="0"/>
              <a:t>  alert("Name can't be blank");  </a:t>
            </a:r>
          </a:p>
          <a:p>
            <a:pPr marL="0" indent="0">
              <a:buNone/>
            </a:pPr>
            <a:r>
              <a:rPr lang="en-US" sz="1800" dirty="0"/>
              <a:t>  return false;  </a:t>
            </a:r>
          </a:p>
          <a:p>
            <a:pPr marL="0" indent="0">
              <a:buNone/>
            </a:pPr>
            <a:r>
              <a:rPr lang="en-US" sz="1800" dirty="0"/>
              <a:t>}else if(</a:t>
            </a:r>
            <a:r>
              <a:rPr lang="en-US" sz="1800" dirty="0" err="1"/>
              <a:t>password.length</a:t>
            </a:r>
            <a:r>
              <a:rPr lang="en-US" sz="1800" dirty="0"/>
              <a:t>&lt;6){  </a:t>
            </a:r>
          </a:p>
          <a:p>
            <a:pPr marL="0" indent="0">
              <a:buNone/>
            </a:pPr>
            <a:r>
              <a:rPr lang="en-US" sz="1800" dirty="0"/>
              <a:t>  alert("Password must be at least 6 characters long.");  </a:t>
            </a:r>
          </a:p>
          <a:p>
            <a:pPr marL="0" indent="0">
              <a:buNone/>
            </a:pPr>
            <a:r>
              <a:rPr lang="en-US" sz="1800" dirty="0"/>
              <a:t>  return false;  </a:t>
            </a:r>
          </a:p>
          <a:p>
            <a:pPr marL="0" indent="0">
              <a:buNone/>
            </a:pPr>
            <a:r>
              <a:rPr lang="en-US" sz="1800" dirty="0"/>
              <a:t>  }  </a:t>
            </a:r>
            <a:r>
              <a:rPr lang="en-US" sz="1800" dirty="0" smtClean="0"/>
              <a:t>}  &lt;/script&gt;&lt;/head&gt;</a:t>
            </a:r>
            <a:endParaRPr lang="en-US" sz="1800" dirty="0"/>
          </a:p>
          <a:p>
            <a:endParaRPr lang="en-IN" sz="1800" dirty="0"/>
          </a:p>
        </p:txBody>
      </p:sp>
      <p:sp>
        <p:nvSpPr>
          <p:cNvPr id="4" name="Content Placeholder 3"/>
          <p:cNvSpPr>
            <a:spLocks noGrp="1"/>
          </p:cNvSpPr>
          <p:nvPr>
            <p:ph sz="half" idx="2"/>
          </p:nvPr>
        </p:nvSpPr>
        <p:spPr>
          <a:xfrm>
            <a:off x="4889182" y="152400"/>
            <a:ext cx="4102418" cy="6096000"/>
          </a:xfrm>
        </p:spPr>
        <p:txBody>
          <a:bodyPr>
            <a:normAutofit/>
          </a:bodyPr>
          <a:lstStyle/>
          <a:p>
            <a:pPr marL="0" indent="0">
              <a:buNone/>
            </a:pPr>
            <a:r>
              <a:rPr lang="en-US" dirty="0"/>
              <a:t>&lt;body&gt;  </a:t>
            </a:r>
          </a:p>
          <a:p>
            <a:pPr marL="0" indent="0">
              <a:buNone/>
            </a:pPr>
            <a:r>
              <a:rPr lang="en-US" dirty="0"/>
              <a:t>&lt;form name="</a:t>
            </a:r>
            <a:r>
              <a:rPr lang="en-US" dirty="0" err="1"/>
              <a:t>myform</a:t>
            </a:r>
            <a:r>
              <a:rPr lang="en-US" dirty="0"/>
              <a:t>" method="post" action="http://www.google.com/javascriptpages/valid.jsp" </a:t>
            </a:r>
            <a:r>
              <a:rPr lang="en-US" dirty="0" err="1"/>
              <a:t>onsubmit</a:t>
            </a:r>
            <a:r>
              <a:rPr lang="en-US" dirty="0"/>
              <a:t>="return </a:t>
            </a:r>
            <a:r>
              <a:rPr lang="en-US" dirty="0" err="1"/>
              <a:t>validateform</a:t>
            </a:r>
            <a:r>
              <a:rPr lang="en-US" dirty="0"/>
              <a:t>()" &gt;  </a:t>
            </a:r>
          </a:p>
          <a:p>
            <a:pPr marL="0" indent="0">
              <a:buNone/>
            </a:pPr>
            <a:r>
              <a:rPr lang="en-US" dirty="0"/>
              <a:t>Name: &lt;input type="text" name="name"&gt;&lt;</a:t>
            </a:r>
            <a:r>
              <a:rPr lang="en-US" dirty="0" err="1"/>
              <a:t>br</a:t>
            </a:r>
            <a:r>
              <a:rPr lang="en-US" dirty="0"/>
              <a:t>/&gt;  </a:t>
            </a:r>
          </a:p>
          <a:p>
            <a:pPr marL="0" indent="0">
              <a:buNone/>
            </a:pPr>
            <a:r>
              <a:rPr lang="en-US" dirty="0"/>
              <a:t>Password: &lt;input type="password" name="password"&gt;&lt;</a:t>
            </a:r>
            <a:r>
              <a:rPr lang="en-US" dirty="0" err="1"/>
              <a:t>br</a:t>
            </a:r>
            <a:r>
              <a:rPr lang="en-US" dirty="0"/>
              <a:t>/&gt;  </a:t>
            </a:r>
          </a:p>
          <a:p>
            <a:pPr marL="0" indent="0">
              <a:buNone/>
            </a:pPr>
            <a:r>
              <a:rPr lang="en-US" dirty="0"/>
              <a:t>&lt;input type="submit" value="register"&gt;  </a:t>
            </a:r>
          </a:p>
          <a:p>
            <a:pPr marL="0" indent="0">
              <a:buNone/>
            </a:pPr>
            <a:r>
              <a:rPr lang="en-US" dirty="0"/>
              <a:t>&lt;/form&gt;  </a:t>
            </a:r>
          </a:p>
          <a:p>
            <a:pPr marL="0" indent="0">
              <a:buNone/>
            </a:pPr>
            <a:r>
              <a:rPr lang="en-US" dirty="0"/>
              <a:t>&lt;/body&gt;</a:t>
            </a:r>
            <a:endParaRPr lang="en-IN" dirty="0"/>
          </a:p>
        </p:txBody>
      </p:sp>
    </p:spTree>
    <p:extLst>
      <p:ext uri="{BB962C8B-B14F-4D97-AF65-F5344CB8AC3E}">
        <p14:creationId xmlns:p14="http://schemas.microsoft.com/office/powerpoint/2010/main" xmlns="" val="1808873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237" y="35828"/>
            <a:ext cx="6571344" cy="1056319"/>
          </a:xfrm>
        </p:spPr>
        <p:txBody>
          <a:bodyPr/>
          <a:lstStyle/>
          <a:p>
            <a:pPr algn="ctr"/>
            <a:r>
              <a:rPr lang="en-IN" dirty="0" smtClean="0"/>
              <a:t>Password-retype</a:t>
            </a:r>
            <a:endParaRPr lang="en-IN" dirty="0"/>
          </a:p>
        </p:txBody>
      </p:sp>
      <p:sp>
        <p:nvSpPr>
          <p:cNvPr id="4" name="Content Placeholder 3"/>
          <p:cNvSpPr>
            <a:spLocks noGrp="1"/>
          </p:cNvSpPr>
          <p:nvPr>
            <p:ph sz="half" idx="2"/>
          </p:nvPr>
        </p:nvSpPr>
        <p:spPr>
          <a:xfrm>
            <a:off x="157631" y="563987"/>
            <a:ext cx="4569257" cy="5181600"/>
          </a:xfrm>
        </p:spPr>
        <p:txBody>
          <a:bodyPr>
            <a:noAutofit/>
          </a:bodyPr>
          <a:lstStyle/>
          <a:p>
            <a:pPr marL="0" indent="0">
              <a:buNone/>
            </a:pPr>
            <a:r>
              <a:rPr lang="en-US" sz="1600" b="1" dirty="0">
                <a:latin typeface="Arial" panose="020B0604020202020204" pitchFamily="34" charset="0"/>
                <a:cs typeface="Arial" panose="020B0604020202020204" pitchFamily="34" charset="0"/>
              </a:rPr>
              <a:t>&lt;script type="text/</a:t>
            </a:r>
            <a:r>
              <a:rPr lang="en-US" sz="1600" b="1" dirty="0" err="1">
                <a:latin typeface="Arial" panose="020B0604020202020204" pitchFamily="34" charset="0"/>
                <a:cs typeface="Arial" panose="020B0604020202020204" pitchFamily="34" charset="0"/>
              </a:rPr>
              <a:t>javascript</a:t>
            </a:r>
            <a:r>
              <a:rPr lang="en-US" sz="1600" b="1" dirty="0">
                <a:latin typeface="Arial" panose="020B0604020202020204" pitchFamily="34" charset="0"/>
                <a:cs typeface="Arial" panose="020B0604020202020204" pitchFamily="34" charset="0"/>
              </a:rPr>
              <a:t>"&gt;</a:t>
            </a:r>
          </a:p>
          <a:p>
            <a:pPr marL="0" indent="0">
              <a:buNone/>
            </a:pPr>
            <a:r>
              <a:rPr lang="en-US" sz="1600" b="1" dirty="0">
                <a:latin typeface="Arial" panose="020B0604020202020204" pitchFamily="34" charset="0"/>
                <a:cs typeface="Arial" panose="020B0604020202020204" pitchFamily="34" charset="0"/>
              </a:rPr>
              <a:t>function </a:t>
            </a:r>
            <a:r>
              <a:rPr lang="en-US" sz="1600" b="1" dirty="0" err="1">
                <a:latin typeface="Arial" panose="020B0604020202020204" pitchFamily="34" charset="0"/>
                <a:cs typeface="Arial" panose="020B0604020202020204" pitchFamily="34" charset="0"/>
              </a:rPr>
              <a:t>matchpass</a:t>
            </a:r>
            <a:r>
              <a:rPr lang="en-US" sz="1600" b="1" dirty="0">
                <a:latin typeface="Arial" panose="020B0604020202020204" pitchFamily="34" charset="0"/>
                <a:cs typeface="Arial" panose="020B0604020202020204" pitchFamily="34" charset="0"/>
              </a:rPr>
              <a:t>(){</a:t>
            </a:r>
          </a:p>
          <a:p>
            <a:pPr marL="0" indent="0">
              <a:buNone/>
            </a:pPr>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firstpassword</a:t>
            </a:r>
            <a:r>
              <a:rPr lang="en-US" sz="1600" b="1" dirty="0">
                <a:latin typeface="Arial" panose="020B0604020202020204" pitchFamily="34" charset="0"/>
                <a:cs typeface="Arial" panose="020B0604020202020204" pitchFamily="34" charset="0"/>
              </a:rPr>
              <a:t>=document.f1.password.value;</a:t>
            </a:r>
          </a:p>
          <a:p>
            <a:pPr marL="0" indent="0">
              <a:buNone/>
            </a:pPr>
            <a:r>
              <a:rPr lang="en-US" sz="1600" b="1" dirty="0" err="1">
                <a:latin typeface="Arial" panose="020B0604020202020204" pitchFamily="34" charset="0"/>
                <a:cs typeface="Arial" panose="020B0604020202020204" pitchFamily="34" charset="0"/>
              </a:rPr>
              <a:t>var</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secondpassword</a:t>
            </a:r>
            <a:r>
              <a:rPr lang="en-US" sz="1600" b="1" dirty="0">
                <a:latin typeface="Arial" panose="020B0604020202020204" pitchFamily="34" charset="0"/>
                <a:cs typeface="Arial" panose="020B0604020202020204" pitchFamily="34" charset="0"/>
              </a:rPr>
              <a:t>=document.f1.password2.value</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if(</a:t>
            </a:r>
            <a:r>
              <a:rPr lang="en-US" sz="1600" b="1" dirty="0" err="1">
                <a:latin typeface="Arial" panose="020B0604020202020204" pitchFamily="34" charset="0"/>
                <a:cs typeface="Arial" panose="020B0604020202020204" pitchFamily="34" charset="0"/>
              </a:rPr>
              <a:t>firstpassword</a:t>
            </a: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secondpassword</a:t>
            </a:r>
            <a:r>
              <a:rPr lang="en-US" sz="1600" b="1"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return true;</a:t>
            </a:r>
          </a:p>
          <a:p>
            <a:pPr marL="0" indent="0">
              <a:buNone/>
            </a:pPr>
            <a:r>
              <a:rPr lang="en-US" sz="1600" b="1"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else{</a:t>
            </a:r>
          </a:p>
          <a:p>
            <a:pPr marL="0" indent="0">
              <a:buNone/>
            </a:pPr>
            <a:r>
              <a:rPr lang="en-US" sz="1600" b="1" dirty="0">
                <a:latin typeface="Arial" panose="020B0604020202020204" pitchFamily="34" charset="0"/>
                <a:cs typeface="Arial" panose="020B0604020202020204" pitchFamily="34" charset="0"/>
              </a:rPr>
              <a:t>alert("password must be same!");</a:t>
            </a:r>
          </a:p>
          <a:p>
            <a:pPr marL="0" indent="0">
              <a:buNone/>
            </a:pPr>
            <a:r>
              <a:rPr lang="en-US" sz="1600" b="1" dirty="0">
                <a:latin typeface="Arial" panose="020B0604020202020204" pitchFamily="34" charset="0"/>
                <a:cs typeface="Arial" panose="020B0604020202020204" pitchFamily="34" charset="0"/>
              </a:rPr>
              <a:t>return false;</a:t>
            </a:r>
          </a:p>
          <a:p>
            <a:pPr marL="0" indent="0">
              <a:buNone/>
            </a:pPr>
            <a:r>
              <a:rPr lang="en-US" sz="1600" b="1" dirty="0" smtClean="0">
                <a:latin typeface="Arial" panose="020B0604020202020204" pitchFamily="34" charset="0"/>
                <a:cs typeface="Arial" panose="020B0604020202020204" pitchFamily="34" charset="0"/>
              </a:rPr>
              <a:t>} } &lt;/</a:t>
            </a:r>
            <a:r>
              <a:rPr lang="en-US" sz="1600" b="1" dirty="0">
                <a:latin typeface="Arial" panose="020B0604020202020204" pitchFamily="34" charset="0"/>
                <a:cs typeface="Arial" panose="020B0604020202020204" pitchFamily="34" charset="0"/>
              </a:rPr>
              <a:t>script&gt;</a:t>
            </a:r>
          </a:p>
          <a:p>
            <a:pPr marL="0" indent="0">
              <a:buNone/>
            </a:pPr>
            <a:endParaRPr lang="en-IN" sz="1100" b="1" dirty="0"/>
          </a:p>
        </p:txBody>
      </p:sp>
      <p:sp>
        <p:nvSpPr>
          <p:cNvPr id="6" name="Content Placeholder 5"/>
          <p:cNvSpPr>
            <a:spLocks noGrp="1"/>
          </p:cNvSpPr>
          <p:nvPr>
            <p:ph sz="quarter" idx="4"/>
          </p:nvPr>
        </p:nvSpPr>
        <p:spPr>
          <a:xfrm>
            <a:off x="4889182" y="762000"/>
            <a:ext cx="4102418" cy="5181599"/>
          </a:xfrm>
        </p:spPr>
        <p:txBody>
          <a:bodyPr>
            <a:normAutofit/>
          </a:bodyPr>
          <a:lstStyle/>
          <a:p>
            <a:pPr marL="0" indent="0">
              <a:buNone/>
            </a:pPr>
            <a:r>
              <a:rPr lang="en-US" dirty="0">
                <a:latin typeface="Arial" panose="020B0604020202020204" pitchFamily="34" charset="0"/>
                <a:cs typeface="Arial" panose="020B0604020202020204" pitchFamily="34" charset="0"/>
              </a:rPr>
              <a:t>&lt;body</a:t>
            </a:r>
            <a:r>
              <a:rPr lang="en-US" dirty="0" smtClean="0">
                <a:latin typeface="Arial" panose="020B0604020202020204" pitchFamily="34" charset="0"/>
                <a:cs typeface="Arial" panose="020B0604020202020204" pitchFamily="34" charset="0"/>
              </a:rPr>
              <a:t>&gt;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&lt;form name="f1" action="http://www.google.com/javascriptpages/valid.jsp" </a:t>
            </a:r>
            <a:r>
              <a:rPr lang="en-US" dirty="0" err="1">
                <a:latin typeface="Arial" panose="020B0604020202020204" pitchFamily="34" charset="0"/>
                <a:cs typeface="Arial" panose="020B0604020202020204" pitchFamily="34" charset="0"/>
              </a:rPr>
              <a:t>onsubmit</a:t>
            </a:r>
            <a:r>
              <a:rPr lang="en-US" dirty="0">
                <a:latin typeface="Arial" panose="020B0604020202020204" pitchFamily="34" charset="0"/>
                <a:cs typeface="Arial" panose="020B0604020202020204" pitchFamily="34" charset="0"/>
              </a:rPr>
              <a:t>="return </a:t>
            </a:r>
            <a:r>
              <a:rPr lang="en-US" dirty="0" err="1">
                <a:latin typeface="Arial" panose="020B0604020202020204" pitchFamily="34" charset="0"/>
                <a:cs typeface="Arial" panose="020B0604020202020204" pitchFamily="34" charset="0"/>
              </a:rPr>
              <a:t>matchpass</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Password:&lt;input type="password" name="password" /&gt;&lt;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Re-enter Password:&lt;input type="password" name="password2"/&gt;&lt;</a:t>
            </a:r>
            <a:r>
              <a:rPr lang="en-US" dirty="0" err="1">
                <a:latin typeface="Arial" panose="020B0604020202020204" pitchFamily="34" charset="0"/>
                <a:cs typeface="Arial" panose="020B0604020202020204" pitchFamily="34" charset="0"/>
              </a:rPr>
              <a:t>br</a:t>
            </a:r>
            <a:r>
              <a:rPr lang="en-US" dirty="0">
                <a:latin typeface="Arial" panose="020B0604020202020204" pitchFamily="34" charset="0"/>
                <a:cs typeface="Arial" panose="020B0604020202020204" pitchFamily="34" charset="0"/>
              </a:rPr>
              <a:t>/&gt;</a:t>
            </a:r>
          </a:p>
          <a:p>
            <a:pPr marL="0" indent="0">
              <a:buNone/>
            </a:pPr>
            <a:r>
              <a:rPr lang="en-US" dirty="0">
                <a:latin typeface="Arial" panose="020B0604020202020204" pitchFamily="34" charset="0"/>
                <a:cs typeface="Arial" panose="020B0604020202020204" pitchFamily="34" charset="0"/>
              </a:rPr>
              <a:t>&lt;input type="submit"&gt;</a:t>
            </a:r>
          </a:p>
          <a:p>
            <a:pPr marL="0" indent="0">
              <a:buNone/>
            </a:pPr>
            <a:r>
              <a:rPr lang="en-US" dirty="0">
                <a:latin typeface="Arial" panose="020B0604020202020204" pitchFamily="34" charset="0"/>
                <a:cs typeface="Arial" panose="020B0604020202020204" pitchFamily="34" charset="0"/>
              </a:rPr>
              <a:t>&lt;/form&gt;</a:t>
            </a:r>
          </a:p>
          <a:p>
            <a:pPr marL="0" indent="0">
              <a:buNone/>
            </a:pPr>
            <a:endParaRPr lang="en-IN" dirty="0"/>
          </a:p>
        </p:txBody>
      </p:sp>
    </p:spTree>
    <p:extLst>
      <p:ext uri="{BB962C8B-B14F-4D97-AF65-F5344CB8AC3E}">
        <p14:creationId xmlns:p14="http://schemas.microsoft.com/office/powerpoint/2010/main" xmlns="" val="3864015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smtClean="0"/>
              <a:t>Number validation</a:t>
            </a:r>
            <a:endParaRPr lang="en-IN" dirty="0"/>
          </a:p>
        </p:txBody>
      </p:sp>
      <p:sp>
        <p:nvSpPr>
          <p:cNvPr id="3" name="Content Placeholder 2"/>
          <p:cNvSpPr>
            <a:spLocks noGrp="1"/>
          </p:cNvSpPr>
          <p:nvPr>
            <p:ph sz="half" idx="1"/>
          </p:nvPr>
        </p:nvSpPr>
        <p:spPr>
          <a:xfrm>
            <a:off x="152400" y="827964"/>
            <a:ext cx="4340761" cy="5486400"/>
          </a:xfrm>
        </p:spPr>
        <p:txBody>
          <a:bodyPr>
            <a:normAutofit fontScale="92500" lnSpcReduction="10000"/>
          </a:bodyPr>
          <a:lstStyle/>
          <a:p>
            <a:pPr marL="0" indent="0">
              <a:buNone/>
            </a:pPr>
            <a:r>
              <a:rPr lang="en-US" dirty="0"/>
              <a:t>&lt;script&gt;</a:t>
            </a:r>
          </a:p>
          <a:p>
            <a:pPr marL="0" indent="0">
              <a:buNone/>
            </a:pPr>
            <a:r>
              <a:rPr lang="en-US" dirty="0"/>
              <a:t>function validate(){</a:t>
            </a:r>
          </a:p>
          <a:p>
            <a:pPr marL="0" indent="0">
              <a:buNone/>
            </a:pPr>
            <a:r>
              <a:rPr lang="en-US" dirty="0" err="1"/>
              <a:t>var</a:t>
            </a:r>
            <a:r>
              <a:rPr lang="en-US" dirty="0"/>
              <a:t> </a:t>
            </a:r>
            <a:r>
              <a:rPr lang="en-US" dirty="0" err="1"/>
              <a:t>num</a:t>
            </a:r>
            <a:r>
              <a:rPr lang="en-US" dirty="0"/>
              <a:t>=</a:t>
            </a:r>
            <a:r>
              <a:rPr lang="en-US" dirty="0" err="1"/>
              <a:t>document.myform.num.value</a:t>
            </a:r>
            <a:r>
              <a:rPr lang="en-US" dirty="0"/>
              <a:t>;</a:t>
            </a:r>
          </a:p>
          <a:p>
            <a:pPr marL="0" indent="0">
              <a:buNone/>
            </a:pPr>
            <a:r>
              <a:rPr lang="en-US" dirty="0"/>
              <a:t>if (</a:t>
            </a:r>
            <a:r>
              <a:rPr lang="en-US" dirty="0" err="1"/>
              <a:t>isNaN</a:t>
            </a:r>
            <a:r>
              <a:rPr lang="en-US" dirty="0"/>
              <a:t>(</a:t>
            </a:r>
            <a:r>
              <a:rPr lang="en-US" dirty="0" err="1"/>
              <a:t>num</a:t>
            </a:r>
            <a:r>
              <a:rPr lang="en-US" dirty="0"/>
              <a:t>)){</a:t>
            </a:r>
          </a:p>
          <a:p>
            <a:pPr marL="0" indent="0">
              <a:buNone/>
            </a:pPr>
            <a:r>
              <a:rPr lang="en-US" dirty="0" err="1" smtClean="0"/>
              <a:t>document.getElementById</a:t>
            </a:r>
            <a:r>
              <a:rPr lang="en-US" dirty="0"/>
              <a:t>("</a:t>
            </a:r>
            <a:r>
              <a:rPr lang="en-US" dirty="0" err="1"/>
              <a:t>numloc</a:t>
            </a:r>
            <a:r>
              <a:rPr lang="en-US" dirty="0"/>
              <a:t>").</a:t>
            </a:r>
            <a:r>
              <a:rPr lang="en-US" dirty="0" err="1"/>
              <a:t>innerHTML</a:t>
            </a:r>
            <a:r>
              <a:rPr lang="en-US" dirty="0"/>
              <a:t>="Enter Numeric value only";</a:t>
            </a:r>
          </a:p>
          <a:p>
            <a:pPr marL="0" indent="0">
              <a:buNone/>
            </a:pPr>
            <a:r>
              <a:rPr lang="en-US" dirty="0"/>
              <a:t>  return false;</a:t>
            </a:r>
          </a:p>
          <a:p>
            <a:pPr marL="0" indent="0">
              <a:buNone/>
            </a:pPr>
            <a:r>
              <a:rPr lang="en-US" dirty="0"/>
              <a:t>}else{</a:t>
            </a:r>
          </a:p>
          <a:p>
            <a:pPr marL="0" indent="0">
              <a:buNone/>
            </a:pPr>
            <a:r>
              <a:rPr lang="en-US" dirty="0"/>
              <a:t>  return true;</a:t>
            </a:r>
          </a:p>
          <a:p>
            <a:pPr marL="0" indent="0">
              <a:buNone/>
            </a:pPr>
            <a:r>
              <a:rPr lang="en-US" dirty="0"/>
              <a:t>  }</a:t>
            </a:r>
          </a:p>
          <a:p>
            <a:pPr marL="0" indent="0">
              <a:buNone/>
            </a:pPr>
            <a:r>
              <a:rPr lang="en-US" dirty="0"/>
              <a:t>}</a:t>
            </a:r>
          </a:p>
          <a:p>
            <a:pPr marL="0" indent="0">
              <a:buNone/>
            </a:pPr>
            <a:r>
              <a:rPr lang="en-US" dirty="0"/>
              <a:t>&lt;/script&gt;</a:t>
            </a:r>
            <a:endParaRPr lang="en-IN" dirty="0"/>
          </a:p>
        </p:txBody>
      </p:sp>
      <p:sp>
        <p:nvSpPr>
          <p:cNvPr id="4" name="Content Placeholder 3"/>
          <p:cNvSpPr>
            <a:spLocks noGrp="1"/>
          </p:cNvSpPr>
          <p:nvPr>
            <p:ph sz="half" idx="2"/>
          </p:nvPr>
        </p:nvSpPr>
        <p:spPr>
          <a:xfrm>
            <a:off x="4889182" y="762000"/>
            <a:ext cx="4102418" cy="4689495"/>
          </a:xfrm>
        </p:spPr>
        <p:txBody>
          <a:bodyPr>
            <a:normAutofit fontScale="92500" lnSpcReduction="10000"/>
          </a:bodyPr>
          <a:lstStyle/>
          <a:p>
            <a:pPr marL="0" indent="0">
              <a:buNone/>
            </a:pPr>
            <a:r>
              <a:rPr lang="en-US" dirty="0"/>
              <a:t>&lt;body&gt;</a:t>
            </a:r>
          </a:p>
          <a:p>
            <a:pPr marL="0" indent="0">
              <a:buNone/>
            </a:pPr>
            <a:r>
              <a:rPr lang="en-US" dirty="0"/>
              <a:t>&lt;form name="</a:t>
            </a:r>
            <a:r>
              <a:rPr lang="en-US" dirty="0" err="1"/>
              <a:t>myform</a:t>
            </a:r>
            <a:r>
              <a:rPr lang="en-US" dirty="0"/>
              <a:t>" action="http://www.google.com/javascriptpages/valid.jsp" </a:t>
            </a:r>
            <a:r>
              <a:rPr lang="en-US" dirty="0" err="1"/>
              <a:t>onsubmit</a:t>
            </a:r>
            <a:r>
              <a:rPr lang="en-US" dirty="0"/>
              <a:t>="return validate()" &gt;</a:t>
            </a:r>
          </a:p>
          <a:p>
            <a:pPr marL="0" indent="0">
              <a:buNone/>
            </a:pPr>
            <a:r>
              <a:rPr lang="en-US" dirty="0"/>
              <a:t>Number: &lt;input type="text" name="</a:t>
            </a:r>
            <a:r>
              <a:rPr lang="en-US" dirty="0" err="1"/>
              <a:t>num</a:t>
            </a:r>
            <a:r>
              <a:rPr lang="en-US" dirty="0"/>
              <a:t>"&gt;&lt;span id="</a:t>
            </a:r>
            <a:r>
              <a:rPr lang="en-US" dirty="0" err="1"/>
              <a:t>numloc</a:t>
            </a:r>
            <a:r>
              <a:rPr lang="en-US" dirty="0"/>
              <a:t>"&gt;&lt;/span&gt;&lt;</a:t>
            </a:r>
            <a:r>
              <a:rPr lang="en-US" dirty="0" err="1"/>
              <a:t>br</a:t>
            </a:r>
            <a:r>
              <a:rPr lang="en-US" dirty="0"/>
              <a:t>/&gt;</a:t>
            </a:r>
          </a:p>
          <a:p>
            <a:pPr marL="0" indent="0">
              <a:buNone/>
            </a:pPr>
            <a:r>
              <a:rPr lang="en-US" dirty="0"/>
              <a:t>&lt;input type="submit" value="submit"&gt;</a:t>
            </a:r>
          </a:p>
          <a:p>
            <a:pPr marL="0" indent="0">
              <a:buNone/>
            </a:pPr>
            <a:r>
              <a:rPr lang="en-US" dirty="0"/>
              <a:t>&lt;/form</a:t>
            </a:r>
            <a:r>
              <a:rPr lang="en-US" dirty="0" smtClean="0"/>
              <a:t>&gt;</a:t>
            </a:r>
            <a:endParaRPr lang="en-US" dirty="0"/>
          </a:p>
          <a:p>
            <a:pPr marL="0" indent="0">
              <a:buNone/>
            </a:pPr>
            <a:r>
              <a:rPr lang="en-US" dirty="0"/>
              <a:t>&lt;/body&gt;</a:t>
            </a:r>
          </a:p>
          <a:p>
            <a:endParaRPr lang="en-IN" dirty="0"/>
          </a:p>
        </p:txBody>
      </p:sp>
    </p:spTree>
    <p:extLst>
      <p:ext uri="{BB962C8B-B14F-4D97-AF65-F5344CB8AC3E}">
        <p14:creationId xmlns:p14="http://schemas.microsoft.com/office/powerpoint/2010/main" xmlns="" val="597666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510" y="0"/>
            <a:ext cx="6571343" cy="1059305"/>
          </a:xfrm>
        </p:spPr>
        <p:txBody>
          <a:bodyPr/>
          <a:lstStyle/>
          <a:p>
            <a:pPr algn="ctr"/>
            <a:r>
              <a:rPr lang="en-IN" dirty="0" smtClean="0"/>
              <a:t>Image validation</a:t>
            </a:r>
            <a:endParaRPr lang="en-IN" dirty="0"/>
          </a:p>
        </p:txBody>
      </p:sp>
      <p:sp>
        <p:nvSpPr>
          <p:cNvPr id="3" name="Content Placeholder 2"/>
          <p:cNvSpPr>
            <a:spLocks noGrp="1"/>
          </p:cNvSpPr>
          <p:nvPr>
            <p:ph sz="half" idx="1"/>
          </p:nvPr>
        </p:nvSpPr>
        <p:spPr>
          <a:xfrm>
            <a:off x="228600" y="609600"/>
            <a:ext cx="4340761" cy="5562600"/>
          </a:xfrm>
        </p:spPr>
        <p:txBody>
          <a:bodyPr>
            <a:noAutofit/>
          </a:bodyPr>
          <a:lstStyle/>
          <a:p>
            <a:pPr marL="0" indent="0">
              <a:buNone/>
            </a:pPr>
            <a:r>
              <a:rPr lang="en-US" sz="1400" b="1" dirty="0"/>
              <a:t>&lt;script type="text/</a:t>
            </a:r>
            <a:r>
              <a:rPr lang="en-US" sz="1400" b="1" dirty="0" err="1"/>
              <a:t>javascript</a:t>
            </a:r>
            <a:r>
              <a:rPr lang="en-US" sz="1400" b="1" dirty="0"/>
              <a:t>"&gt;  </a:t>
            </a:r>
          </a:p>
          <a:p>
            <a:pPr marL="0" indent="0">
              <a:buNone/>
            </a:pPr>
            <a:r>
              <a:rPr lang="en-US" sz="1400" b="1" dirty="0"/>
              <a:t>function validate(){  </a:t>
            </a:r>
          </a:p>
          <a:p>
            <a:pPr marL="0" indent="0">
              <a:buNone/>
            </a:pPr>
            <a:r>
              <a:rPr lang="en-US" sz="1400" b="1" dirty="0" err="1"/>
              <a:t>var</a:t>
            </a:r>
            <a:r>
              <a:rPr lang="en-US" sz="1400" b="1" dirty="0"/>
              <a:t> name=document.f1.name.value;  </a:t>
            </a:r>
          </a:p>
          <a:p>
            <a:pPr marL="0" indent="0">
              <a:buNone/>
            </a:pPr>
            <a:r>
              <a:rPr lang="en-US" sz="1400" b="1" dirty="0" err="1"/>
              <a:t>var</a:t>
            </a:r>
            <a:r>
              <a:rPr lang="en-US" sz="1400" b="1" dirty="0"/>
              <a:t> </a:t>
            </a:r>
            <a:r>
              <a:rPr lang="en-US" sz="1400" b="1" dirty="0" err="1"/>
              <a:t>passwordlength</a:t>
            </a:r>
            <a:r>
              <a:rPr lang="en-US" sz="1400" b="1" dirty="0"/>
              <a:t>=document.f1.password.value.length;  </a:t>
            </a:r>
          </a:p>
          <a:p>
            <a:pPr marL="0" indent="0">
              <a:buNone/>
            </a:pPr>
            <a:r>
              <a:rPr lang="en-US" sz="1400" b="1" dirty="0" err="1"/>
              <a:t>var</a:t>
            </a:r>
            <a:r>
              <a:rPr lang="en-US" sz="1400" b="1" dirty="0"/>
              <a:t> status=false;  </a:t>
            </a:r>
          </a:p>
          <a:p>
            <a:pPr marL="0" indent="0">
              <a:buNone/>
            </a:pPr>
            <a:r>
              <a:rPr lang="en-US" sz="1400" b="1" dirty="0"/>
              <a:t>if(name==""){  </a:t>
            </a:r>
          </a:p>
          <a:p>
            <a:pPr marL="0" indent="0">
              <a:buNone/>
            </a:pPr>
            <a:r>
              <a:rPr lang="en-US" sz="1400" b="1" dirty="0" err="1"/>
              <a:t>document.getElementById</a:t>
            </a:r>
            <a:r>
              <a:rPr lang="en-US" sz="1400" b="1" dirty="0"/>
              <a:t>("</a:t>
            </a:r>
            <a:r>
              <a:rPr lang="en-US" sz="1400" b="1" dirty="0" err="1"/>
              <a:t>namelocation</a:t>
            </a:r>
            <a:r>
              <a:rPr lang="en-US" sz="1400" b="1" dirty="0"/>
              <a:t>").</a:t>
            </a:r>
            <a:r>
              <a:rPr lang="en-US" sz="1400" b="1" dirty="0" err="1"/>
              <a:t>innerHTML</a:t>
            </a:r>
            <a:r>
              <a:rPr lang="en-US" sz="1400" b="1" dirty="0"/>
              <a:t>=  </a:t>
            </a:r>
          </a:p>
          <a:p>
            <a:pPr marL="0" indent="0">
              <a:buNone/>
            </a:pPr>
            <a:r>
              <a:rPr lang="en-US" sz="1400" b="1" dirty="0"/>
              <a:t>" &lt;</a:t>
            </a:r>
            <a:r>
              <a:rPr lang="en-US" sz="1400" b="1" dirty="0" err="1"/>
              <a:t>img</a:t>
            </a:r>
            <a:r>
              <a:rPr lang="en-US" sz="1400" b="1" dirty="0"/>
              <a:t> </a:t>
            </a:r>
            <a:r>
              <a:rPr lang="en-US" sz="1400" b="1" dirty="0" err="1"/>
              <a:t>src</a:t>
            </a:r>
            <a:r>
              <a:rPr lang="en-US" sz="1400" b="1" dirty="0"/>
              <a:t>='http://</a:t>
            </a:r>
            <a:r>
              <a:rPr lang="en-US" sz="1600" b="1" dirty="0"/>
              <a:t>www.google.com/javascriptpages/images/unchecked.gif</a:t>
            </a:r>
            <a:r>
              <a:rPr lang="en-US" sz="1400" b="1" dirty="0"/>
              <a:t>'/&gt; Please enter your name";  </a:t>
            </a:r>
          </a:p>
          <a:p>
            <a:pPr marL="0" indent="0">
              <a:buNone/>
            </a:pPr>
            <a:r>
              <a:rPr lang="en-US" sz="1400" b="1" dirty="0"/>
              <a:t>status=false;</a:t>
            </a:r>
          </a:p>
          <a:p>
            <a:pPr marL="0" indent="0">
              <a:buNone/>
            </a:pPr>
            <a:r>
              <a:rPr lang="en-US" sz="1400" b="1" dirty="0"/>
              <a:t>}else{  </a:t>
            </a:r>
          </a:p>
          <a:p>
            <a:endParaRPr lang="en-IN" sz="1100" b="1" dirty="0"/>
          </a:p>
        </p:txBody>
      </p:sp>
      <p:sp>
        <p:nvSpPr>
          <p:cNvPr id="4" name="Content Placeholder 3"/>
          <p:cNvSpPr>
            <a:spLocks noGrp="1"/>
          </p:cNvSpPr>
          <p:nvPr>
            <p:ph sz="half" idx="2"/>
          </p:nvPr>
        </p:nvSpPr>
        <p:spPr>
          <a:xfrm>
            <a:off x="4648200" y="492105"/>
            <a:ext cx="4311554" cy="6213495"/>
          </a:xfrm>
        </p:spPr>
        <p:txBody>
          <a:bodyPr>
            <a:noAutofit/>
          </a:bodyPr>
          <a:lstStyle/>
          <a:p>
            <a:pPr marL="0" indent="0">
              <a:buNone/>
            </a:pPr>
            <a:r>
              <a:rPr lang="en-US" sz="1400" b="1" dirty="0" err="1"/>
              <a:t>document.getElementById</a:t>
            </a:r>
            <a:r>
              <a:rPr lang="en-US" sz="1400" b="1" dirty="0"/>
              <a:t>("</a:t>
            </a:r>
            <a:r>
              <a:rPr lang="en-US" sz="1400" b="1" dirty="0" err="1"/>
              <a:t>namelocation</a:t>
            </a:r>
            <a:r>
              <a:rPr lang="en-US" sz="1400" b="1" dirty="0"/>
              <a:t>").</a:t>
            </a:r>
            <a:r>
              <a:rPr lang="en-US" sz="1400" b="1" dirty="0" err="1"/>
              <a:t>innerHTML</a:t>
            </a:r>
            <a:r>
              <a:rPr lang="en-US" sz="1400" b="1" dirty="0"/>
              <a:t>=" &lt;</a:t>
            </a:r>
            <a:r>
              <a:rPr lang="en-US" sz="1400" b="1" dirty="0" err="1"/>
              <a:t>img</a:t>
            </a:r>
            <a:r>
              <a:rPr lang="en-US" sz="1400" b="1" dirty="0"/>
              <a:t> </a:t>
            </a:r>
            <a:r>
              <a:rPr lang="en-US" sz="1400" b="1" dirty="0" err="1"/>
              <a:t>src</a:t>
            </a:r>
            <a:r>
              <a:rPr lang="en-US" sz="1400" b="1" dirty="0"/>
              <a:t>='http://www.google.com/javascriptpages/images/checked.gif'/&gt;";  </a:t>
            </a:r>
          </a:p>
          <a:p>
            <a:pPr marL="0" indent="0">
              <a:buNone/>
            </a:pPr>
            <a:r>
              <a:rPr lang="en-US" sz="1400" b="1" dirty="0"/>
              <a:t>status=true;</a:t>
            </a:r>
          </a:p>
          <a:p>
            <a:pPr marL="0" indent="0">
              <a:buNone/>
            </a:pPr>
            <a:r>
              <a:rPr lang="en-US" sz="1400" b="1" dirty="0"/>
              <a:t>}  </a:t>
            </a:r>
            <a:endParaRPr lang="en-US" sz="1400" b="1" dirty="0" smtClean="0"/>
          </a:p>
          <a:p>
            <a:pPr marL="0" indent="0">
              <a:buNone/>
            </a:pPr>
            <a:r>
              <a:rPr lang="en-US" sz="1400" b="1" dirty="0" smtClean="0"/>
              <a:t>if(</a:t>
            </a:r>
            <a:r>
              <a:rPr lang="en-US" sz="1400" b="1" dirty="0" err="1" smtClean="0"/>
              <a:t>passwordlength</a:t>
            </a:r>
            <a:r>
              <a:rPr lang="en-US" sz="1400" b="1" dirty="0" smtClean="0"/>
              <a:t>&lt;6</a:t>
            </a:r>
            <a:r>
              <a:rPr lang="en-US" sz="1400" b="1" dirty="0"/>
              <a:t>){  </a:t>
            </a:r>
          </a:p>
          <a:p>
            <a:pPr marL="0" indent="0">
              <a:buNone/>
            </a:pPr>
            <a:r>
              <a:rPr lang="en-US" sz="1400" b="1" dirty="0" err="1"/>
              <a:t>document.getElementById</a:t>
            </a:r>
            <a:r>
              <a:rPr lang="en-US" sz="1400" b="1" dirty="0"/>
              <a:t>("</a:t>
            </a:r>
            <a:r>
              <a:rPr lang="en-US" sz="1400" b="1" dirty="0" err="1"/>
              <a:t>passwordlocation</a:t>
            </a:r>
            <a:r>
              <a:rPr lang="en-US" sz="1400" b="1" dirty="0"/>
              <a:t>").</a:t>
            </a:r>
            <a:r>
              <a:rPr lang="en-US" sz="1400" b="1" dirty="0" err="1"/>
              <a:t>innerHTML</a:t>
            </a:r>
            <a:r>
              <a:rPr lang="en-US" sz="1400" b="1" dirty="0"/>
              <a:t>=  </a:t>
            </a:r>
          </a:p>
          <a:p>
            <a:pPr marL="0" indent="0">
              <a:buNone/>
            </a:pPr>
            <a:r>
              <a:rPr lang="en-US" sz="1400" b="1" dirty="0"/>
              <a:t>" &lt;</a:t>
            </a:r>
            <a:r>
              <a:rPr lang="en-US" sz="1400" b="1" dirty="0" err="1"/>
              <a:t>img</a:t>
            </a:r>
            <a:r>
              <a:rPr lang="en-US" sz="1400" b="1" dirty="0"/>
              <a:t> </a:t>
            </a:r>
            <a:r>
              <a:rPr lang="en-US" sz="1400" b="1" dirty="0" err="1"/>
              <a:t>src</a:t>
            </a:r>
            <a:r>
              <a:rPr lang="en-US" sz="1400" b="1" dirty="0"/>
              <a:t>='http://www.javatpoint.com/javascriptpages/images/unchecked.gif'/&gt; Password must be greater than 6";  </a:t>
            </a:r>
          </a:p>
          <a:p>
            <a:pPr marL="0" indent="0">
              <a:buNone/>
            </a:pPr>
            <a:r>
              <a:rPr lang="en-US" sz="1400" b="1" dirty="0"/>
              <a:t>status=false; </a:t>
            </a:r>
          </a:p>
          <a:p>
            <a:pPr marL="0" indent="0">
              <a:buNone/>
            </a:pPr>
            <a:r>
              <a:rPr lang="en-US" sz="1400" b="1" dirty="0"/>
              <a:t>}else{  </a:t>
            </a:r>
          </a:p>
          <a:p>
            <a:pPr marL="0" indent="0">
              <a:buNone/>
            </a:pPr>
            <a:r>
              <a:rPr lang="en-US" sz="1400" b="1" dirty="0" err="1"/>
              <a:t>document.getElementById</a:t>
            </a:r>
            <a:r>
              <a:rPr lang="en-US" sz="1400" b="1" dirty="0"/>
              <a:t>("</a:t>
            </a:r>
            <a:r>
              <a:rPr lang="en-US" sz="1400" b="1" dirty="0" err="1"/>
              <a:t>passwordlocation</a:t>
            </a:r>
            <a:r>
              <a:rPr lang="en-US" sz="1400" b="1" dirty="0"/>
              <a:t>").</a:t>
            </a:r>
            <a:r>
              <a:rPr lang="en-US" sz="1400" b="1" dirty="0" err="1"/>
              <a:t>innerHTML</a:t>
            </a:r>
            <a:r>
              <a:rPr lang="en-US" sz="1400" b="1" dirty="0"/>
              <a:t>=" &lt;</a:t>
            </a:r>
            <a:r>
              <a:rPr lang="en-US" sz="1400" b="1" dirty="0" err="1"/>
              <a:t>img</a:t>
            </a:r>
            <a:r>
              <a:rPr lang="en-US" sz="1400" b="1" dirty="0"/>
              <a:t> </a:t>
            </a:r>
            <a:r>
              <a:rPr lang="en-US" sz="1400" b="1" dirty="0" err="1"/>
              <a:t>src</a:t>
            </a:r>
            <a:r>
              <a:rPr lang="en-US" sz="1400" b="1" dirty="0"/>
              <a:t>='http://www.google.com/javascriptpages/images/checked.gif'/&gt;";  </a:t>
            </a:r>
          </a:p>
          <a:p>
            <a:pPr marL="0" indent="0">
              <a:buNone/>
            </a:pPr>
            <a:r>
              <a:rPr lang="en-US" sz="1400" b="1" dirty="0"/>
              <a:t>}  </a:t>
            </a:r>
            <a:r>
              <a:rPr lang="en-US" sz="1400" b="1" dirty="0" smtClean="0"/>
              <a:t>return </a:t>
            </a:r>
            <a:r>
              <a:rPr lang="en-US" sz="1400" b="1" dirty="0"/>
              <a:t>status;  </a:t>
            </a:r>
            <a:r>
              <a:rPr lang="en-US" sz="1400" b="1" dirty="0" smtClean="0"/>
              <a:t>}  &lt;/</a:t>
            </a:r>
            <a:r>
              <a:rPr lang="en-US" sz="1400" b="1" dirty="0"/>
              <a:t>script&gt;  </a:t>
            </a:r>
          </a:p>
        </p:txBody>
      </p:sp>
    </p:spTree>
    <p:extLst>
      <p:ext uri="{BB962C8B-B14F-4D97-AF65-F5344CB8AC3E}">
        <p14:creationId xmlns:p14="http://schemas.microsoft.com/office/powerpoint/2010/main" xmlns="" val="4017450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70000" lnSpcReduction="20000"/>
          </a:bodyPr>
          <a:lstStyle/>
          <a:p>
            <a:pPr marL="0" indent="0">
              <a:buNone/>
            </a:pPr>
            <a:r>
              <a:rPr lang="en-US" sz="2800" dirty="0" smtClean="0"/>
              <a:t>&lt;form name="f1" action="http://www.google.com/javascriptpages/valid.jsp" </a:t>
            </a:r>
            <a:r>
              <a:rPr lang="en-US" sz="2800" dirty="0" err="1" smtClean="0"/>
              <a:t>onsubmit</a:t>
            </a:r>
            <a:r>
              <a:rPr lang="en-US" sz="2800" dirty="0" smtClean="0"/>
              <a:t>="return validate()"&gt;  </a:t>
            </a:r>
          </a:p>
          <a:p>
            <a:pPr marL="0" indent="0">
              <a:buNone/>
            </a:pPr>
            <a:r>
              <a:rPr lang="en-US" sz="2800" dirty="0" smtClean="0"/>
              <a:t>&lt;table&gt;</a:t>
            </a:r>
          </a:p>
          <a:p>
            <a:pPr marL="0" indent="0">
              <a:buNone/>
            </a:pPr>
            <a:r>
              <a:rPr lang="en-US" sz="2800" dirty="0" smtClean="0"/>
              <a:t>&lt;</a:t>
            </a:r>
            <a:r>
              <a:rPr lang="en-US" sz="2800" dirty="0" err="1" smtClean="0"/>
              <a:t>tr</a:t>
            </a:r>
            <a:r>
              <a:rPr lang="en-US" sz="2800" dirty="0" smtClean="0"/>
              <a:t>&gt;&lt;td&gt;Name:&lt;/td&gt;&lt;td&gt;&lt;input type="text" name="name"/&gt;  </a:t>
            </a:r>
          </a:p>
          <a:p>
            <a:pPr marL="0" indent="0">
              <a:buNone/>
            </a:pPr>
            <a:r>
              <a:rPr lang="en-US" sz="2800" dirty="0" smtClean="0"/>
              <a:t>&lt;span id="</a:t>
            </a:r>
            <a:r>
              <a:rPr lang="en-US" sz="2800" dirty="0" err="1" smtClean="0"/>
              <a:t>namelocation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 </a:t>
            </a:r>
          </a:p>
          <a:p>
            <a:pPr marL="0" indent="0">
              <a:buNone/>
            </a:pPr>
            <a:r>
              <a:rPr lang="en-US" sz="2800" dirty="0" smtClean="0"/>
              <a:t>&lt;</a:t>
            </a:r>
            <a:r>
              <a:rPr lang="en-US" sz="2800" dirty="0" err="1" smtClean="0"/>
              <a:t>tr</a:t>
            </a:r>
            <a:r>
              <a:rPr lang="en-US" sz="2800" dirty="0" smtClean="0"/>
              <a:t>&gt;&lt;td&gt;Password:&lt;/td&gt;&lt;td&gt;&lt;input type="password" name="password"/&gt;  </a:t>
            </a:r>
          </a:p>
          <a:p>
            <a:pPr marL="0" indent="0">
              <a:buNone/>
            </a:pPr>
            <a:r>
              <a:rPr lang="en-US" sz="2800" dirty="0" smtClean="0"/>
              <a:t>&lt;span id="</a:t>
            </a:r>
            <a:r>
              <a:rPr lang="en-US" sz="2800" dirty="0" err="1" smtClean="0"/>
              <a:t>passwordlocation</a:t>
            </a:r>
            <a:r>
              <a:rPr lang="en-US" sz="2800" dirty="0" smtClean="0"/>
              <a:t>" style="</a:t>
            </a:r>
            <a:r>
              <a:rPr lang="en-US" sz="2800" dirty="0" err="1" smtClean="0"/>
              <a:t>color:red</a:t>
            </a:r>
            <a:r>
              <a:rPr lang="en-US" sz="2800" dirty="0" smtClean="0"/>
              <a:t>"&gt;&lt;/span&gt;&lt;/td&gt;&lt;/</a:t>
            </a:r>
            <a:r>
              <a:rPr lang="en-US" sz="2800" dirty="0" err="1" smtClean="0"/>
              <a:t>tr</a:t>
            </a:r>
            <a:r>
              <a:rPr lang="en-US" sz="2800" dirty="0" smtClean="0"/>
              <a:t>&gt;</a:t>
            </a:r>
          </a:p>
          <a:p>
            <a:pPr marL="0" indent="0">
              <a:buNone/>
            </a:pPr>
            <a:r>
              <a:rPr lang="en-US" sz="2800" dirty="0" smtClean="0"/>
              <a:t>&lt;</a:t>
            </a:r>
            <a:r>
              <a:rPr lang="en-US" sz="2800" dirty="0" err="1" smtClean="0"/>
              <a:t>tr</a:t>
            </a:r>
            <a:r>
              <a:rPr lang="en-US" sz="2800" dirty="0" smtClean="0"/>
              <a:t>&gt;&lt;td </a:t>
            </a:r>
            <a:r>
              <a:rPr lang="en-US" sz="2800" dirty="0" err="1" smtClean="0"/>
              <a:t>colspan</a:t>
            </a:r>
            <a:r>
              <a:rPr lang="en-US" sz="2800" dirty="0" smtClean="0"/>
              <a:t>="2"&gt;&lt;input type="submit" value="register"/&gt;  &lt;/td&gt;&lt;/</a:t>
            </a:r>
            <a:r>
              <a:rPr lang="en-US" sz="2800" dirty="0" err="1" smtClean="0"/>
              <a:t>tr</a:t>
            </a:r>
            <a:r>
              <a:rPr lang="en-US" sz="2800" dirty="0" smtClean="0"/>
              <a:t>&gt;</a:t>
            </a:r>
          </a:p>
          <a:p>
            <a:pPr marL="0" indent="0">
              <a:buNone/>
            </a:pPr>
            <a:r>
              <a:rPr lang="en-US" sz="2800" dirty="0" smtClean="0"/>
              <a:t>&lt;/table&gt;</a:t>
            </a:r>
          </a:p>
          <a:p>
            <a:pPr marL="0" indent="0">
              <a:buNone/>
            </a:pPr>
            <a:r>
              <a:rPr lang="en-US" sz="2800" dirty="0" smtClean="0"/>
              <a:t>&lt;/form&gt;  </a:t>
            </a:r>
          </a:p>
          <a:p>
            <a:pPr marL="0" indent="0">
              <a:buNone/>
            </a:pPr>
            <a:r>
              <a:rPr lang="en-US" sz="2800" dirty="0" smtClean="0"/>
              <a:t>&lt;/body&gt;</a:t>
            </a:r>
          </a:p>
          <a:p>
            <a:pPr marL="0" indent="0">
              <a:buNone/>
            </a:pPr>
            <a:r>
              <a:rPr lang="en-US" sz="2800" dirty="0" smtClean="0"/>
              <a:t>&lt;/html&gt;</a:t>
            </a:r>
          </a:p>
          <a:p>
            <a:endParaRPr lang="en-US" sz="2800" dirty="0" smtClean="0"/>
          </a:p>
          <a:p>
            <a:endParaRPr lang="en-US" dirty="0"/>
          </a:p>
        </p:txBody>
      </p:sp>
    </p:spTree>
    <p:extLst>
      <p:ext uri="{BB962C8B-B14F-4D97-AF65-F5344CB8AC3E}">
        <p14:creationId xmlns:p14="http://schemas.microsoft.com/office/powerpoint/2010/main" xmlns="" val="1948378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sz="2800" dirty="0" smtClean="0"/>
              <a:t>JavaScript email validation</a:t>
            </a:r>
            <a:br>
              <a:rPr lang="en-US" sz="2800" dirty="0" smtClean="0"/>
            </a:br>
            <a:endParaRPr lang="en-US" sz="2800" dirty="0"/>
          </a:p>
        </p:txBody>
      </p:sp>
      <p:sp>
        <p:nvSpPr>
          <p:cNvPr id="3" name="Content Placeholder 2"/>
          <p:cNvSpPr>
            <a:spLocks noGrp="1"/>
          </p:cNvSpPr>
          <p:nvPr>
            <p:ph idx="1"/>
          </p:nvPr>
        </p:nvSpPr>
        <p:spPr>
          <a:xfrm>
            <a:off x="457200" y="1295400"/>
            <a:ext cx="8229600" cy="5029200"/>
          </a:xfrm>
        </p:spPr>
        <p:txBody>
          <a:bodyPr/>
          <a:lstStyle/>
          <a:p>
            <a:r>
              <a:rPr lang="en-US" dirty="0" smtClean="0"/>
              <a:t>We can validate the email by the help of JavaScript.</a:t>
            </a:r>
          </a:p>
          <a:p>
            <a:r>
              <a:rPr lang="en-US" dirty="0" smtClean="0"/>
              <a:t>email id must contain the @ and . character</a:t>
            </a:r>
          </a:p>
          <a:p>
            <a:r>
              <a:rPr lang="en-US" dirty="0" smtClean="0"/>
              <a:t>There must be at least one character before and after the @.</a:t>
            </a:r>
          </a:p>
          <a:p>
            <a:r>
              <a:rPr lang="en-US" dirty="0" smtClean="0"/>
              <a:t>There must be at least two characters after . (dot).</a:t>
            </a:r>
          </a:p>
          <a:p>
            <a:endParaRPr lang="en-US" dirty="0"/>
          </a:p>
        </p:txBody>
      </p:sp>
    </p:spTree>
    <p:extLst>
      <p:ext uri="{BB962C8B-B14F-4D97-AF65-F5344CB8AC3E}">
        <p14:creationId xmlns:p14="http://schemas.microsoft.com/office/powerpoint/2010/main" xmlns="" val="1938143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06" y="3412"/>
            <a:ext cx="8229600" cy="591312"/>
          </a:xfrm>
        </p:spPr>
        <p:txBody>
          <a:bodyPr>
            <a:normAutofit/>
          </a:bodyPr>
          <a:lstStyle/>
          <a:p>
            <a:pPr algn="ctr"/>
            <a:r>
              <a:rPr lang="en-US" dirty="0" smtClean="0"/>
              <a:t>Example</a:t>
            </a:r>
            <a:endParaRPr lang="en-US" dirty="0"/>
          </a:p>
        </p:txBody>
      </p:sp>
      <p:sp>
        <p:nvSpPr>
          <p:cNvPr id="3" name="Content Placeholder 2"/>
          <p:cNvSpPr>
            <a:spLocks noGrp="1"/>
          </p:cNvSpPr>
          <p:nvPr>
            <p:ph idx="1"/>
          </p:nvPr>
        </p:nvSpPr>
        <p:spPr>
          <a:xfrm>
            <a:off x="192206" y="594724"/>
            <a:ext cx="8382000" cy="5486400"/>
          </a:xfrm>
        </p:spPr>
        <p:txBody>
          <a:bodyPr>
            <a:normAutofit fontScale="62500" lnSpcReduction="20000"/>
          </a:bodyPr>
          <a:lstStyle/>
          <a:p>
            <a:pPr marL="0" indent="0">
              <a:buNone/>
            </a:pPr>
            <a:r>
              <a:rPr lang="en-US" sz="2500" dirty="0" smtClean="0"/>
              <a:t>&lt;html&gt; &lt;body&gt; &lt;script&gt;  </a:t>
            </a:r>
          </a:p>
          <a:p>
            <a:pPr marL="0" indent="0">
              <a:buNone/>
            </a:pPr>
            <a:r>
              <a:rPr lang="en-US" sz="2500" dirty="0" smtClean="0"/>
              <a:t>function </a:t>
            </a:r>
            <a:r>
              <a:rPr lang="en-US" sz="2500" dirty="0" err="1" smtClean="0"/>
              <a:t>validateemail</a:t>
            </a:r>
            <a:r>
              <a:rPr lang="en-US" sz="2500" dirty="0" smtClean="0"/>
              <a:t>()  </a:t>
            </a:r>
          </a:p>
          <a:p>
            <a:pPr marL="0" indent="0">
              <a:buNone/>
            </a:pPr>
            <a:r>
              <a:rPr lang="en-US" sz="2500" dirty="0" smtClean="0"/>
              <a:t>{  </a:t>
            </a:r>
          </a:p>
          <a:p>
            <a:pPr marL="0" indent="0">
              <a:buNone/>
            </a:pPr>
            <a:r>
              <a:rPr lang="en-US" sz="2500" dirty="0" err="1" smtClean="0"/>
              <a:t>var</a:t>
            </a:r>
            <a:r>
              <a:rPr lang="en-US" sz="2500" dirty="0" smtClean="0"/>
              <a:t> x=</a:t>
            </a:r>
            <a:r>
              <a:rPr lang="en-US" sz="2500" dirty="0" err="1" smtClean="0"/>
              <a:t>document.myform.email.value</a:t>
            </a:r>
            <a:r>
              <a:rPr lang="en-US" sz="2500" dirty="0" smtClean="0"/>
              <a:t>;  </a:t>
            </a:r>
          </a:p>
          <a:p>
            <a:pPr marL="0" indent="0">
              <a:buNone/>
            </a:pPr>
            <a:r>
              <a:rPr lang="en-US" sz="2500" dirty="0" err="1" smtClean="0"/>
              <a:t>var</a:t>
            </a:r>
            <a:r>
              <a:rPr lang="en-US" sz="2500" dirty="0" smtClean="0"/>
              <a:t> </a:t>
            </a:r>
            <a:r>
              <a:rPr lang="en-US" sz="2500" dirty="0" err="1" smtClean="0"/>
              <a:t>atposition</a:t>
            </a:r>
            <a:r>
              <a:rPr lang="en-US" sz="2500" dirty="0" smtClean="0"/>
              <a:t>=</a:t>
            </a:r>
            <a:r>
              <a:rPr lang="en-US" sz="2500" dirty="0" err="1" smtClean="0"/>
              <a:t>x.indexOf</a:t>
            </a:r>
            <a:r>
              <a:rPr lang="en-US" sz="2500" dirty="0" smtClean="0"/>
              <a:t>("@");  </a:t>
            </a:r>
          </a:p>
          <a:p>
            <a:pPr marL="0" indent="0">
              <a:buNone/>
            </a:pPr>
            <a:r>
              <a:rPr lang="en-US" sz="2500" dirty="0" err="1" smtClean="0"/>
              <a:t>var</a:t>
            </a:r>
            <a:r>
              <a:rPr lang="en-US" sz="2500" dirty="0" smtClean="0"/>
              <a:t> </a:t>
            </a:r>
            <a:r>
              <a:rPr lang="en-US" sz="2500" dirty="0" err="1" smtClean="0"/>
              <a:t>dotposition</a:t>
            </a:r>
            <a:r>
              <a:rPr lang="en-US" sz="2500" dirty="0" smtClean="0"/>
              <a:t>=</a:t>
            </a:r>
            <a:r>
              <a:rPr lang="en-US" sz="2500" dirty="0" err="1" smtClean="0"/>
              <a:t>x.lastIndexOf</a:t>
            </a:r>
            <a:r>
              <a:rPr lang="en-US" sz="2500" dirty="0" smtClean="0"/>
              <a:t>(".");  </a:t>
            </a:r>
          </a:p>
          <a:p>
            <a:pPr marL="0" indent="0">
              <a:buNone/>
            </a:pPr>
            <a:r>
              <a:rPr lang="en-US" sz="2500" dirty="0" smtClean="0"/>
              <a:t>if (</a:t>
            </a:r>
            <a:r>
              <a:rPr lang="en-US" sz="2500" dirty="0" err="1" smtClean="0"/>
              <a:t>atposition</a:t>
            </a:r>
            <a:r>
              <a:rPr lang="en-US" sz="2500" dirty="0" smtClean="0"/>
              <a:t>&lt;1 || </a:t>
            </a:r>
            <a:r>
              <a:rPr lang="en-US" sz="2500" dirty="0" err="1" smtClean="0"/>
              <a:t>dotposition</a:t>
            </a:r>
            <a:r>
              <a:rPr lang="en-US" sz="2500" dirty="0" smtClean="0"/>
              <a:t>&lt;atposition+2 || dotposition+2&gt;=</a:t>
            </a:r>
            <a:r>
              <a:rPr lang="en-US" sz="2500" dirty="0" err="1" smtClean="0"/>
              <a:t>x.length</a:t>
            </a:r>
            <a:r>
              <a:rPr lang="en-US" sz="2500" dirty="0" smtClean="0"/>
              <a:t>){  </a:t>
            </a:r>
          </a:p>
          <a:p>
            <a:pPr marL="0" indent="0">
              <a:buNone/>
            </a:pPr>
            <a:r>
              <a:rPr lang="en-US" sz="2500" dirty="0" smtClean="0"/>
              <a:t>  alert("Please enter a valid e-mail address \n </a:t>
            </a:r>
            <a:r>
              <a:rPr lang="en-US" sz="2500" dirty="0" err="1" smtClean="0"/>
              <a:t>atpostion</a:t>
            </a:r>
            <a:r>
              <a:rPr lang="en-US" sz="2500" dirty="0" smtClean="0"/>
              <a:t>:"+</a:t>
            </a:r>
            <a:r>
              <a:rPr lang="en-US" sz="2500" dirty="0" err="1" smtClean="0"/>
              <a:t>atposition</a:t>
            </a:r>
            <a:r>
              <a:rPr lang="en-US" sz="2500" dirty="0" smtClean="0"/>
              <a:t>+"\n </a:t>
            </a:r>
            <a:r>
              <a:rPr lang="en-US" sz="2500" dirty="0" err="1" smtClean="0"/>
              <a:t>dotposition</a:t>
            </a:r>
            <a:r>
              <a:rPr lang="en-US" sz="2500" dirty="0" smtClean="0"/>
              <a:t>:"+</a:t>
            </a:r>
            <a:r>
              <a:rPr lang="en-US" sz="2500" dirty="0" err="1" smtClean="0"/>
              <a:t>dotposition</a:t>
            </a:r>
            <a:r>
              <a:rPr lang="en-US" sz="2500" dirty="0" smtClean="0"/>
              <a:t>);  </a:t>
            </a:r>
          </a:p>
          <a:p>
            <a:pPr marL="0" indent="0">
              <a:buNone/>
            </a:pPr>
            <a:r>
              <a:rPr lang="en-US" sz="2500" dirty="0" smtClean="0"/>
              <a:t>  return false;  </a:t>
            </a:r>
          </a:p>
          <a:p>
            <a:pPr marL="0" indent="0">
              <a:buNone/>
            </a:pPr>
            <a:r>
              <a:rPr lang="en-US" sz="2500" dirty="0" smtClean="0"/>
              <a:t>  }  }  &lt;/script&gt; &lt;body&gt;  </a:t>
            </a:r>
          </a:p>
          <a:p>
            <a:pPr marL="0" indent="0">
              <a:buNone/>
            </a:pPr>
            <a:r>
              <a:rPr lang="en-US" sz="2500" dirty="0" smtClean="0"/>
              <a:t>&lt;form name="</a:t>
            </a:r>
            <a:r>
              <a:rPr lang="en-US" sz="2500" dirty="0" err="1" smtClean="0"/>
              <a:t>myform</a:t>
            </a:r>
            <a:r>
              <a:rPr lang="en-US" sz="2500" dirty="0" smtClean="0"/>
              <a:t>"  method="post" action="http://www.google.com/javascriptpages/valid.jsp" </a:t>
            </a:r>
            <a:r>
              <a:rPr lang="en-US" sz="2500" dirty="0" err="1" smtClean="0"/>
              <a:t>onsubmit</a:t>
            </a:r>
            <a:r>
              <a:rPr lang="en-US" sz="2500" dirty="0" smtClean="0"/>
              <a:t>="return </a:t>
            </a:r>
            <a:r>
              <a:rPr lang="en-US" sz="2500" dirty="0" err="1" smtClean="0"/>
              <a:t>validateemail</a:t>
            </a:r>
            <a:r>
              <a:rPr lang="en-US" sz="2500" dirty="0" smtClean="0"/>
              <a:t>();"&gt;  </a:t>
            </a:r>
          </a:p>
          <a:p>
            <a:pPr marL="0" indent="0">
              <a:buNone/>
            </a:pPr>
            <a:r>
              <a:rPr lang="en-US" sz="2500" dirty="0" smtClean="0"/>
              <a:t>Email: &lt;input type="text" name="email"&gt;&lt;</a:t>
            </a:r>
            <a:r>
              <a:rPr lang="en-US" sz="2500" dirty="0" err="1" smtClean="0"/>
              <a:t>br</a:t>
            </a:r>
            <a:r>
              <a:rPr lang="en-US" sz="2500" dirty="0" smtClean="0"/>
              <a:t>/&gt;  </a:t>
            </a:r>
          </a:p>
          <a:p>
            <a:pPr marL="0" indent="0">
              <a:buNone/>
            </a:pPr>
            <a:r>
              <a:rPr lang="en-US" sz="2500" dirty="0" smtClean="0"/>
              <a:t>&lt;input type="submit" value="register"&gt;  </a:t>
            </a:r>
          </a:p>
          <a:p>
            <a:pPr marL="0" indent="0">
              <a:buNone/>
            </a:pPr>
            <a:r>
              <a:rPr lang="en-US" sz="2500" dirty="0" smtClean="0"/>
              <a:t>&lt;/form&gt;  &lt;/body&gt; &lt;/html&gt;</a:t>
            </a:r>
          </a:p>
          <a:p>
            <a:endParaRPr lang="en-US" dirty="0"/>
          </a:p>
        </p:txBody>
      </p:sp>
    </p:spTree>
    <p:extLst>
      <p:ext uri="{BB962C8B-B14F-4D97-AF65-F5344CB8AC3E}">
        <p14:creationId xmlns:p14="http://schemas.microsoft.com/office/powerpoint/2010/main" xmlns="" val="3606133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AJAX Introduction</a:t>
            </a:r>
            <a:endParaRPr lang="en-US" dirty="0"/>
          </a:p>
        </p:txBody>
      </p:sp>
      <p:sp>
        <p:nvSpPr>
          <p:cNvPr id="3" name="Content Placeholder 2"/>
          <p:cNvSpPr>
            <a:spLocks noGrp="1"/>
          </p:cNvSpPr>
          <p:nvPr>
            <p:ph idx="1"/>
          </p:nvPr>
        </p:nvSpPr>
        <p:spPr/>
        <p:txBody>
          <a:bodyPr/>
          <a:lstStyle/>
          <a:p>
            <a:r>
              <a:rPr lang="en-US" dirty="0" smtClean="0"/>
              <a:t>AJAX = </a:t>
            </a:r>
            <a:r>
              <a:rPr lang="en-US" b="1" dirty="0" smtClean="0"/>
              <a:t>A</a:t>
            </a:r>
            <a:r>
              <a:rPr lang="en-US" dirty="0" smtClean="0"/>
              <a:t>synchronous </a:t>
            </a:r>
            <a:r>
              <a:rPr lang="en-US" b="1" dirty="0" smtClean="0"/>
              <a:t>J</a:t>
            </a:r>
            <a:r>
              <a:rPr lang="en-US" dirty="0" smtClean="0"/>
              <a:t>avaScript </a:t>
            </a:r>
            <a:r>
              <a:rPr lang="en-US" b="1" dirty="0" smtClean="0"/>
              <a:t>A</a:t>
            </a:r>
            <a:r>
              <a:rPr lang="en-US" dirty="0" smtClean="0"/>
              <a:t>nd </a:t>
            </a:r>
            <a:r>
              <a:rPr lang="en-US" b="1" dirty="0" smtClean="0"/>
              <a:t>X</a:t>
            </a:r>
            <a:r>
              <a:rPr lang="en-US" dirty="0" smtClean="0"/>
              <a:t>ML.</a:t>
            </a:r>
          </a:p>
          <a:p>
            <a:r>
              <a:rPr lang="en-US" dirty="0" smtClean="0"/>
              <a:t>AJAX is not a programming language.</a:t>
            </a:r>
          </a:p>
          <a:p>
            <a:r>
              <a:rPr lang="en-US" dirty="0" smtClean="0"/>
              <a:t>AJAX just uses a combination of:</a:t>
            </a:r>
          </a:p>
          <a:p>
            <a:r>
              <a:rPr lang="en-US" dirty="0" smtClean="0"/>
              <a:t>A browser built-in </a:t>
            </a:r>
            <a:r>
              <a:rPr lang="en-US" dirty="0" err="1" smtClean="0"/>
              <a:t>XMLHttpRequest</a:t>
            </a:r>
            <a:r>
              <a:rPr lang="en-US" dirty="0" smtClean="0"/>
              <a:t> object (to request data from a web server)</a:t>
            </a:r>
          </a:p>
          <a:p>
            <a:r>
              <a:rPr lang="en-US" dirty="0" smtClean="0"/>
              <a:t>JavaScript and HTML DOM (to display or use the data)</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229600" cy="3450613"/>
          </a:xfrm>
        </p:spPr>
        <p:txBody>
          <a:bodyPr>
            <a:normAutofit fontScale="92500" lnSpcReduction="20000"/>
          </a:bodyPr>
          <a:lstStyle/>
          <a:p>
            <a:pPr marL="0" indent="0" algn="ctr">
              <a:buNone/>
            </a:pPr>
            <a:r>
              <a:rPr lang="en-US" sz="3500" b="1" dirty="0" smtClean="0"/>
              <a:t>History</a:t>
            </a:r>
            <a:endParaRPr lang="en-US" b="1" dirty="0" smtClean="0"/>
          </a:p>
          <a:p>
            <a:r>
              <a:rPr lang="en-IN" b="1" dirty="0"/>
              <a:t>JavaScript</a:t>
            </a:r>
            <a:r>
              <a:rPr lang="en-IN" dirty="0"/>
              <a:t> was invented by </a:t>
            </a:r>
            <a:r>
              <a:rPr lang="en-IN" b="1" dirty="0"/>
              <a:t>Brendan </a:t>
            </a:r>
            <a:r>
              <a:rPr lang="en-IN" b="1" dirty="0" err="1"/>
              <a:t>Eich</a:t>
            </a:r>
            <a:r>
              <a:rPr lang="en-IN" dirty="0"/>
              <a:t> in 1995.</a:t>
            </a:r>
          </a:p>
          <a:p>
            <a:r>
              <a:rPr lang="en-IN" dirty="0"/>
              <a:t>It was developed for </a:t>
            </a:r>
            <a:r>
              <a:rPr lang="en-IN" b="1" dirty="0"/>
              <a:t>Netscape 2</a:t>
            </a:r>
            <a:r>
              <a:rPr lang="en-IN" dirty="0"/>
              <a:t>, and became the </a:t>
            </a:r>
            <a:r>
              <a:rPr lang="en-IN" b="1" dirty="0"/>
              <a:t>ECMA-262</a:t>
            </a:r>
            <a:r>
              <a:rPr lang="en-IN" dirty="0"/>
              <a:t> standard in 1997.</a:t>
            </a:r>
          </a:p>
          <a:p>
            <a:r>
              <a:rPr lang="en-IN" dirty="0"/>
              <a:t>After Netscape handed JavaScript over to ECMA, the Mozilla foundation continued to develop JavaScript for the Firefox browser. Mozilla's latest version was 1.8.5. (Identical to ES5).</a:t>
            </a:r>
          </a:p>
          <a:p>
            <a:r>
              <a:rPr lang="en-IN" b="1" dirty="0"/>
              <a:t>Internet Explorer</a:t>
            </a:r>
            <a:r>
              <a:rPr lang="en-IN" dirty="0"/>
              <a:t> (IE4) was the first browser to support ECMA-262 Edition 1 (ES1).</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AJAX allows web pages to be updated asynchronously by exchanging data with a web server behind the scenes. This means that it is possible to update parts of a web page, without reloading the whole page.</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GARAJU\Desktop\pic_ajax.gif"/>
          <p:cNvPicPr>
            <a:picLocks noChangeAspect="1" noChangeArrowheads="1"/>
          </p:cNvPicPr>
          <p:nvPr/>
        </p:nvPicPr>
        <p:blipFill>
          <a:blip r:embed="rId2"/>
          <a:srcRect/>
          <a:stretch>
            <a:fillRect/>
          </a:stretch>
        </p:blipFill>
        <p:spPr bwMode="auto">
          <a:xfrm>
            <a:off x="304800" y="228600"/>
            <a:ext cx="8534400" cy="5486400"/>
          </a:xfrm>
          <a:prstGeom prst="rect">
            <a:avLst/>
          </a:prstGeom>
          <a:noFill/>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8229600" cy="4525963"/>
          </a:xfrm>
        </p:spPr>
        <p:txBody>
          <a:bodyPr>
            <a:normAutofit/>
          </a:bodyPr>
          <a:lstStyle/>
          <a:p>
            <a:r>
              <a:rPr lang="en-US" sz="2400" dirty="0" smtClean="0"/>
              <a:t>An event occurs in a web page (the page is loaded, a button is clicked)</a:t>
            </a:r>
          </a:p>
          <a:p>
            <a:r>
              <a:rPr lang="en-US" sz="2400" dirty="0" smtClean="0"/>
              <a:t>An </a:t>
            </a:r>
            <a:r>
              <a:rPr lang="en-US" sz="2400" dirty="0" err="1" smtClean="0"/>
              <a:t>XMLHttpRequest</a:t>
            </a:r>
            <a:r>
              <a:rPr lang="en-US" sz="2400" dirty="0" smtClean="0"/>
              <a:t> object is created by JavaScript</a:t>
            </a:r>
          </a:p>
          <a:p>
            <a:r>
              <a:rPr lang="en-US" sz="2400" dirty="0" smtClean="0"/>
              <a:t>The </a:t>
            </a:r>
            <a:r>
              <a:rPr lang="en-US" sz="2400" dirty="0" err="1" smtClean="0"/>
              <a:t>XMLHttpRequest</a:t>
            </a:r>
            <a:r>
              <a:rPr lang="en-US" sz="2400" dirty="0" smtClean="0"/>
              <a:t> object sends a request to a web server</a:t>
            </a:r>
          </a:p>
          <a:p>
            <a:r>
              <a:rPr lang="en-US" sz="2400" dirty="0" smtClean="0"/>
              <a:t>The server processes the request</a:t>
            </a:r>
          </a:p>
          <a:p>
            <a:r>
              <a:rPr lang="en-US" sz="2400" dirty="0" smtClean="0"/>
              <a:t>The server sends a response back to the web page</a:t>
            </a:r>
          </a:p>
          <a:p>
            <a:r>
              <a:rPr lang="en-US" sz="2400" dirty="0" smtClean="0"/>
              <a:t>The response is read by JavaScript</a:t>
            </a:r>
          </a:p>
          <a:p>
            <a:r>
              <a:rPr lang="en-US" sz="2400" dirty="0" smtClean="0"/>
              <a:t>Proper action (like page update) is performed by JavaScript</a:t>
            </a:r>
          </a:p>
          <a:p>
            <a:endParaRPr lang="en-US" sz="24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100" dirty="0" smtClean="0"/>
              <a:t>AJAX - The </a:t>
            </a:r>
            <a:r>
              <a:rPr lang="en-US" sz="3100" dirty="0" err="1" smtClean="0"/>
              <a:t>XMLHttpRequest</a:t>
            </a:r>
            <a:r>
              <a:rPr lang="en-US" sz="3100" dirty="0" smtClean="0"/>
              <a:t> Object</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sz="2000" dirty="0" smtClean="0"/>
              <a:t>The keystone of AJAX is the </a:t>
            </a:r>
            <a:r>
              <a:rPr lang="en-US" sz="2000" dirty="0" err="1" smtClean="0"/>
              <a:t>XMLHttpRequest</a:t>
            </a:r>
            <a:r>
              <a:rPr lang="en-US" sz="2000" dirty="0" smtClean="0"/>
              <a:t> object.</a:t>
            </a:r>
          </a:p>
          <a:p>
            <a:r>
              <a:rPr lang="en-US" sz="2000" dirty="0" smtClean="0"/>
              <a:t>All modern browsers support the </a:t>
            </a:r>
            <a:r>
              <a:rPr lang="en-US" sz="2000" dirty="0" err="1" smtClean="0"/>
              <a:t>XMLHttpRequest</a:t>
            </a:r>
            <a:r>
              <a:rPr lang="en-US" sz="2000" dirty="0" smtClean="0"/>
              <a:t> object.</a:t>
            </a:r>
          </a:p>
          <a:p>
            <a:r>
              <a:rPr lang="en-US" sz="2000" dirty="0" smtClean="0"/>
              <a:t>The </a:t>
            </a:r>
            <a:r>
              <a:rPr lang="en-US" sz="2000" dirty="0" err="1" smtClean="0"/>
              <a:t>XMLHttpRequest</a:t>
            </a:r>
            <a:r>
              <a:rPr lang="en-US" sz="2000" dirty="0" smtClean="0"/>
              <a:t> object can be used to exchange data with a web server behind the scenes. This means that it is possible to update parts of a web page, without reloading the whole page.</a:t>
            </a:r>
          </a:p>
          <a:p>
            <a:pPr>
              <a:buNone/>
            </a:pPr>
            <a:r>
              <a:rPr lang="en-US" sz="2000" dirty="0" smtClean="0"/>
              <a:t> </a:t>
            </a:r>
            <a:r>
              <a:rPr lang="en-US" sz="2000" b="1" dirty="0" smtClean="0"/>
              <a:t>Create an </a:t>
            </a:r>
            <a:r>
              <a:rPr lang="en-US" sz="2000" b="1" dirty="0" err="1" smtClean="0"/>
              <a:t>XMLHttpRequest</a:t>
            </a:r>
            <a:r>
              <a:rPr lang="en-US" sz="2000" b="1" dirty="0" smtClean="0"/>
              <a:t> Object:</a:t>
            </a:r>
          </a:p>
          <a:p>
            <a:r>
              <a:rPr lang="en-US" sz="2000" dirty="0" smtClean="0"/>
              <a:t>All modern browsers (Chrome, Firefox, IE7+, Edge, Safari, Opera) have a built-in </a:t>
            </a:r>
            <a:r>
              <a:rPr lang="en-US" sz="2000" dirty="0" err="1" smtClean="0"/>
              <a:t>XMLHttpRequest</a:t>
            </a:r>
            <a:r>
              <a:rPr lang="en-US" sz="2000" dirty="0" smtClean="0"/>
              <a:t> object.</a:t>
            </a:r>
          </a:p>
          <a:p>
            <a:r>
              <a:rPr lang="en-US" sz="2000" b="1" dirty="0" smtClean="0"/>
              <a:t>Syntax for creating an </a:t>
            </a:r>
            <a:r>
              <a:rPr lang="en-US" sz="2000" b="1" dirty="0" err="1" smtClean="0"/>
              <a:t>XMLHttpRequest</a:t>
            </a:r>
            <a:r>
              <a:rPr lang="en-US" sz="2000" b="1" dirty="0" smtClean="0"/>
              <a:t> object:</a:t>
            </a:r>
          </a:p>
          <a:p>
            <a:pPr>
              <a:buNone/>
            </a:pPr>
            <a:r>
              <a:rPr lang="en-US" sz="2000" i="1" dirty="0" smtClean="0"/>
              <a:t>            variable </a:t>
            </a:r>
            <a:r>
              <a:rPr lang="en-US" sz="2000" dirty="0" smtClean="0"/>
              <a:t>= new </a:t>
            </a:r>
            <a:r>
              <a:rPr lang="en-US" sz="2000" dirty="0" err="1" smtClean="0"/>
              <a:t>XMLHttpRequest</a:t>
            </a:r>
            <a:r>
              <a:rPr lang="en-US" sz="2000" dirty="0" smtClean="0"/>
              <a:t>();</a:t>
            </a:r>
          </a:p>
          <a:p>
            <a:endParaRPr lang="en-US" sz="2000" dirty="0"/>
          </a:p>
        </p:txBody>
      </p:sp>
    </p:spTree>
    <p:extLst>
      <p:ext uri="{BB962C8B-B14F-4D97-AF65-F5344CB8AC3E}">
        <p14:creationId xmlns:p14="http://schemas.microsoft.com/office/powerpoint/2010/main" xmlns="" val="1822105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54591"/>
            <a:ext cx="8610600" cy="6248400"/>
          </a:xfrm>
        </p:spPr>
        <p:txBody>
          <a:bodyPr>
            <a:noAutofit/>
          </a:bodyPr>
          <a:lstStyle/>
          <a:p>
            <a:pPr marL="0" indent="0">
              <a:buNone/>
            </a:pPr>
            <a:r>
              <a:rPr lang="en-US" sz="2400" b="1" dirty="0" smtClean="0"/>
              <a:t>Example:</a:t>
            </a:r>
            <a:endParaRPr lang="en-US" sz="1400" dirty="0"/>
          </a:p>
          <a:p>
            <a:pPr marL="0" indent="0">
              <a:buNone/>
            </a:pPr>
            <a:r>
              <a:rPr lang="en-US" sz="1400" dirty="0" smtClean="0"/>
              <a:t>&lt;!DOCTYPE html&gt;</a:t>
            </a:r>
          </a:p>
          <a:p>
            <a:pPr marL="0" indent="0">
              <a:buNone/>
            </a:pPr>
            <a:r>
              <a:rPr lang="en-US" sz="1400" dirty="0" smtClean="0"/>
              <a:t>&lt;html&gt;&lt;body&gt;</a:t>
            </a:r>
          </a:p>
          <a:p>
            <a:pPr marL="0" indent="0">
              <a:buNone/>
            </a:pPr>
            <a:r>
              <a:rPr lang="en-US" sz="1400" dirty="0" smtClean="0"/>
              <a:t>&lt;h2&gt;The </a:t>
            </a:r>
            <a:r>
              <a:rPr lang="en-US" sz="1400" dirty="0" err="1" smtClean="0"/>
              <a:t>XMLHttpRequest</a:t>
            </a:r>
            <a:r>
              <a:rPr lang="en-US" sz="1400" dirty="0" smtClean="0"/>
              <a:t> Object&lt;/h2&gt;</a:t>
            </a:r>
          </a:p>
          <a:p>
            <a:pPr marL="0" indent="0">
              <a:buNone/>
            </a:pPr>
            <a:r>
              <a:rPr lang="en-US" sz="1400" dirty="0" smtClean="0"/>
              <a:t>&lt;p id="demo"&gt;Let AJAX change this text.&lt;/p&gt;</a:t>
            </a:r>
          </a:p>
          <a:p>
            <a:pPr marL="0" indent="0">
              <a:buNone/>
            </a:pPr>
            <a:r>
              <a:rPr lang="en-US" sz="1400" dirty="0" smtClean="0"/>
              <a:t>&lt;button type="button" </a:t>
            </a:r>
            <a:r>
              <a:rPr lang="en-US" sz="1400" dirty="0" err="1" smtClean="0"/>
              <a:t>onclick</a:t>
            </a:r>
            <a:r>
              <a:rPr lang="en-US" sz="1400" dirty="0" smtClean="0"/>
              <a:t>="</a:t>
            </a:r>
            <a:r>
              <a:rPr lang="en-US" sz="1400" dirty="0" err="1" smtClean="0"/>
              <a:t>loadDoc</a:t>
            </a:r>
            <a:r>
              <a:rPr lang="en-US" sz="1400" dirty="0" smtClean="0"/>
              <a:t>()"&gt;Change Content&lt;/button&gt;</a:t>
            </a:r>
          </a:p>
          <a:p>
            <a:pPr marL="0" indent="0">
              <a:buNone/>
            </a:pPr>
            <a:r>
              <a:rPr lang="en-US" sz="1400" dirty="0" smtClean="0"/>
              <a:t>&lt;script&gt;</a:t>
            </a:r>
          </a:p>
          <a:p>
            <a:pPr marL="0" indent="0">
              <a:buNone/>
            </a:pPr>
            <a:r>
              <a:rPr lang="en-US" sz="1400" dirty="0" smtClean="0"/>
              <a:t>function </a:t>
            </a:r>
            <a:r>
              <a:rPr lang="en-US" sz="1400" dirty="0" err="1" smtClean="0"/>
              <a:t>loadDoc</a:t>
            </a:r>
            <a:r>
              <a:rPr lang="en-US" sz="1400" dirty="0" smtClean="0"/>
              <a:t>() {</a:t>
            </a:r>
          </a:p>
          <a:p>
            <a:pPr marL="0" indent="0">
              <a:buNone/>
            </a:pPr>
            <a:r>
              <a:rPr lang="en-US" sz="1400" dirty="0" smtClean="0"/>
              <a:t>  </a:t>
            </a:r>
            <a:r>
              <a:rPr lang="en-US" sz="1400" dirty="0" err="1" smtClean="0"/>
              <a:t>var</a:t>
            </a:r>
            <a:r>
              <a:rPr lang="en-US" sz="1400" dirty="0" smtClean="0"/>
              <a:t> </a:t>
            </a:r>
            <a:r>
              <a:rPr lang="en-US" sz="1400" dirty="0" err="1" smtClean="0"/>
              <a:t>xhttp</a:t>
            </a:r>
            <a:r>
              <a:rPr lang="en-US" sz="1400" dirty="0" smtClean="0"/>
              <a:t> = new </a:t>
            </a:r>
            <a:r>
              <a:rPr lang="en-US" sz="1400" dirty="0" err="1" smtClean="0"/>
              <a:t>XMLHttpRequest</a:t>
            </a:r>
            <a:r>
              <a:rPr lang="en-US" sz="1400" dirty="0" smtClean="0"/>
              <a:t>();</a:t>
            </a:r>
          </a:p>
          <a:p>
            <a:pPr marL="0" indent="0">
              <a:buNone/>
            </a:pPr>
            <a:r>
              <a:rPr lang="en-US" sz="1400" dirty="0" smtClean="0"/>
              <a:t>  </a:t>
            </a:r>
            <a:r>
              <a:rPr lang="en-US" sz="1400" dirty="0" err="1" smtClean="0"/>
              <a:t>xhttp.onreadystatechange</a:t>
            </a:r>
            <a:r>
              <a:rPr lang="en-US" sz="1400" dirty="0" smtClean="0"/>
              <a:t> = function() {</a:t>
            </a:r>
          </a:p>
          <a:p>
            <a:pPr marL="0" indent="0">
              <a:buNone/>
            </a:pPr>
            <a:r>
              <a:rPr lang="en-US" sz="1400" dirty="0" smtClean="0"/>
              <a:t>    if (</a:t>
            </a:r>
            <a:r>
              <a:rPr lang="en-US" sz="1400" dirty="0" err="1" smtClean="0"/>
              <a:t>this.readyState</a:t>
            </a:r>
            <a:r>
              <a:rPr lang="en-US" sz="1400" dirty="0" smtClean="0"/>
              <a:t> == 4 &amp;&amp; </a:t>
            </a:r>
            <a:r>
              <a:rPr lang="en-US" sz="1400" dirty="0" err="1" smtClean="0"/>
              <a:t>this.status</a:t>
            </a:r>
            <a:r>
              <a:rPr lang="en-US" sz="1400" dirty="0" smtClean="0"/>
              <a:t> == 200) {</a:t>
            </a:r>
          </a:p>
          <a:p>
            <a:pPr marL="0" indent="0">
              <a:buNone/>
            </a:pPr>
            <a:r>
              <a:rPr lang="en-US" sz="1400" dirty="0" smtClean="0"/>
              <a:t>      </a:t>
            </a:r>
            <a:r>
              <a:rPr lang="en-US" sz="1400" dirty="0" err="1" smtClean="0"/>
              <a:t>document.getElementById</a:t>
            </a:r>
            <a:r>
              <a:rPr lang="en-US" sz="1400" dirty="0" smtClean="0"/>
              <a:t>("demo").</a:t>
            </a:r>
            <a:r>
              <a:rPr lang="en-US" sz="1400" dirty="0" err="1" smtClean="0"/>
              <a:t>innerHTML</a:t>
            </a:r>
            <a:r>
              <a:rPr lang="en-US" sz="1400" dirty="0" smtClean="0"/>
              <a:t> = </a:t>
            </a:r>
            <a:r>
              <a:rPr lang="en-US" sz="1400" dirty="0" err="1" smtClean="0"/>
              <a:t>this.responseText</a:t>
            </a:r>
            <a:r>
              <a:rPr lang="en-US" sz="1400" dirty="0" smtClean="0"/>
              <a:t>;</a:t>
            </a:r>
          </a:p>
          <a:p>
            <a:pPr marL="0" indent="0">
              <a:buNone/>
            </a:pPr>
            <a:r>
              <a:rPr lang="en-US" sz="1400" dirty="0" smtClean="0"/>
              <a:t>    }  };</a:t>
            </a:r>
          </a:p>
          <a:p>
            <a:pPr marL="0" indent="0">
              <a:buNone/>
            </a:pPr>
            <a:r>
              <a:rPr lang="en-US" sz="1400" dirty="0" smtClean="0"/>
              <a:t>  </a:t>
            </a:r>
            <a:r>
              <a:rPr lang="en-US" sz="1400" dirty="0" err="1" smtClean="0"/>
              <a:t>xhttp.open</a:t>
            </a:r>
            <a:r>
              <a:rPr lang="en-US" sz="1400" dirty="0" smtClean="0"/>
              <a:t>("GET", "ajax_info.txt", true);</a:t>
            </a:r>
          </a:p>
          <a:p>
            <a:pPr marL="0" indent="0">
              <a:buNone/>
            </a:pPr>
            <a:r>
              <a:rPr lang="en-US" sz="1400" dirty="0" smtClean="0"/>
              <a:t>  </a:t>
            </a:r>
            <a:r>
              <a:rPr lang="en-US" sz="1400" dirty="0" err="1" smtClean="0"/>
              <a:t>xhttp.send</a:t>
            </a:r>
            <a:r>
              <a:rPr lang="en-US" sz="1400" dirty="0" smtClean="0"/>
              <a:t>();</a:t>
            </a:r>
          </a:p>
          <a:p>
            <a:pPr marL="0" indent="0">
              <a:buNone/>
            </a:pPr>
            <a:r>
              <a:rPr lang="en-US" sz="1400" dirty="0" smtClean="0"/>
              <a:t>}&lt;/script&gt;&lt;/body&gt;&lt;/html&gt;</a:t>
            </a:r>
          </a:p>
          <a:p>
            <a:endParaRPr lang="en-US" sz="1400" dirty="0"/>
          </a:p>
        </p:txBody>
      </p:sp>
    </p:spTree>
    <p:extLst>
      <p:ext uri="{BB962C8B-B14F-4D97-AF65-F5344CB8AC3E}">
        <p14:creationId xmlns:p14="http://schemas.microsoft.com/office/powerpoint/2010/main" xmlns="" val="3524969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52400"/>
            <a:ext cx="8229600" cy="5638800"/>
          </a:xfrm>
        </p:spPr>
        <p:txBody>
          <a:bodyPr>
            <a:normAutofit fontScale="92500" lnSpcReduction="20000"/>
          </a:bodyPr>
          <a:lstStyle/>
          <a:p>
            <a:r>
              <a:rPr lang="en-US" sz="3100" b="1" dirty="0" smtClean="0"/>
              <a:t>Access Across Domains:</a:t>
            </a:r>
          </a:p>
          <a:p>
            <a:r>
              <a:rPr lang="en-US" dirty="0" smtClean="0"/>
              <a:t>For security reasons, modern browsers do not allow access across domains.</a:t>
            </a:r>
          </a:p>
          <a:p>
            <a:r>
              <a:rPr lang="en-US" dirty="0" smtClean="0"/>
              <a:t>This means that both the web page and the XML file it tries to load, must be located on the same server.</a:t>
            </a:r>
          </a:p>
          <a:p>
            <a:r>
              <a:rPr lang="en-US" dirty="0" smtClean="0"/>
              <a:t>If we  want to use the example above on one of your own web pages, the XML files you load must be located on your own server.</a:t>
            </a:r>
          </a:p>
          <a:p>
            <a:r>
              <a:rPr lang="en-US" sz="3100" b="1" dirty="0" smtClean="0"/>
              <a:t>Modern Browsers (Fetch API)</a:t>
            </a:r>
          </a:p>
          <a:p>
            <a:r>
              <a:rPr lang="en-US" dirty="0" smtClean="0"/>
              <a:t>Modern Browsers can use Fetch API instead of the </a:t>
            </a:r>
            <a:r>
              <a:rPr lang="en-US" dirty="0" err="1" smtClean="0"/>
              <a:t>XMLHttpRequest</a:t>
            </a:r>
            <a:r>
              <a:rPr lang="en-US" dirty="0" smtClean="0"/>
              <a:t> Object.</a:t>
            </a:r>
          </a:p>
          <a:p>
            <a:r>
              <a:rPr lang="en-US" dirty="0" smtClean="0"/>
              <a:t>The Fetch API interface allows web browser to make HTTP requests to web servers.</a:t>
            </a:r>
          </a:p>
          <a:p>
            <a:r>
              <a:rPr lang="en-US" dirty="0" smtClean="0"/>
              <a:t>If you use the </a:t>
            </a:r>
            <a:r>
              <a:rPr lang="en-US" dirty="0" err="1" smtClean="0"/>
              <a:t>XMLHttpRequest</a:t>
            </a:r>
            <a:r>
              <a:rPr lang="en-US" dirty="0" smtClean="0"/>
              <a:t> Object, Fetch can do the same in a simpler way.</a:t>
            </a:r>
          </a:p>
          <a:p>
            <a:pPr>
              <a:buNone/>
            </a:pPr>
            <a:r>
              <a:rPr lang="en-US" dirty="0" smtClean="0"/>
              <a:t/>
            </a:r>
            <a:br>
              <a:rPr lang="en-US" dirty="0" smtClean="0"/>
            </a:br>
            <a:endParaRPr lang="en-US" dirty="0"/>
          </a:p>
        </p:txBody>
      </p:sp>
    </p:spTree>
    <p:extLst>
      <p:ext uri="{BB962C8B-B14F-4D97-AF65-F5344CB8AC3E}">
        <p14:creationId xmlns:p14="http://schemas.microsoft.com/office/powerpoint/2010/main" xmlns="" val="160042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b="1" dirty="0" smtClean="0"/>
              <a:t>Old Browsers (IE5 and IE6)</a:t>
            </a:r>
          </a:p>
          <a:p>
            <a:r>
              <a:rPr lang="en-US" dirty="0" smtClean="0"/>
              <a:t>Old versions of Internet Explorer (5/6) use an ActiveX object instead of the </a:t>
            </a:r>
            <a:r>
              <a:rPr lang="en-US" dirty="0" err="1" smtClean="0"/>
              <a:t>XMLHttpRequest</a:t>
            </a:r>
            <a:r>
              <a:rPr lang="en-US" dirty="0" smtClean="0"/>
              <a:t> object:</a:t>
            </a:r>
          </a:p>
          <a:p>
            <a:pPr>
              <a:buNone/>
            </a:pPr>
            <a:r>
              <a:rPr lang="en-US" b="1" i="1" dirty="0" smtClean="0"/>
              <a:t> variable </a:t>
            </a:r>
            <a:r>
              <a:rPr lang="en-US" b="1" dirty="0" smtClean="0"/>
              <a:t>= new </a:t>
            </a:r>
            <a:r>
              <a:rPr lang="en-US" b="1" dirty="0" err="1" smtClean="0"/>
              <a:t>ActiveXObject</a:t>
            </a:r>
            <a:r>
              <a:rPr lang="en-US" b="1" dirty="0" smtClean="0"/>
              <a:t>("</a:t>
            </a:r>
            <a:r>
              <a:rPr lang="en-US" b="1" dirty="0" err="1" smtClean="0"/>
              <a:t>Microsoft.XMLHTTP</a:t>
            </a:r>
            <a:r>
              <a:rPr lang="en-US" b="1" dirty="0" smtClean="0"/>
              <a:t>");</a:t>
            </a:r>
          </a:p>
          <a:p>
            <a:r>
              <a:rPr lang="en-US" dirty="0" smtClean="0"/>
              <a:t>To handle IE5 and IE6, check if the browser supports the </a:t>
            </a:r>
            <a:r>
              <a:rPr lang="en-US" dirty="0" err="1" smtClean="0"/>
              <a:t>XMLHttpRequest</a:t>
            </a:r>
            <a:r>
              <a:rPr lang="en-US" dirty="0" smtClean="0"/>
              <a:t> object, or else create an ActiveX object:</a:t>
            </a:r>
          </a:p>
          <a:p>
            <a:endParaRPr lang="en-US" dirty="0"/>
          </a:p>
        </p:txBody>
      </p:sp>
    </p:spTree>
    <p:extLst>
      <p:ext uri="{BB962C8B-B14F-4D97-AF65-F5344CB8AC3E}">
        <p14:creationId xmlns:p14="http://schemas.microsoft.com/office/powerpoint/2010/main" xmlns="" val="2769773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96112"/>
          </a:xfrm>
        </p:spPr>
        <p:txBody>
          <a:bodyPr>
            <a:normAutofit fontScale="90000"/>
          </a:bodyPr>
          <a:lstStyle/>
          <a:p>
            <a:pPr algn="ctr"/>
            <a:r>
              <a:rPr lang="en-US" sz="3100" dirty="0" err="1" smtClean="0"/>
              <a:t>XMLHttpRequest</a:t>
            </a:r>
            <a:r>
              <a:rPr lang="en-US" sz="3100" dirty="0" smtClean="0"/>
              <a:t> Object Methods</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606775630"/>
              </p:ext>
            </p:extLst>
          </p:nvPr>
        </p:nvGraphicFramePr>
        <p:xfrm>
          <a:off x="76200" y="1034244"/>
          <a:ext cx="8991600" cy="5549436"/>
        </p:xfrm>
        <a:graphic>
          <a:graphicData uri="http://schemas.openxmlformats.org/drawingml/2006/table">
            <a:tbl>
              <a:tblPr/>
              <a:tblGrid>
                <a:gridCol w="3148089">
                  <a:extLst>
                    <a:ext uri="{9D8B030D-6E8A-4147-A177-3AD203B41FA5}">
                      <a16:colId xmlns:a16="http://schemas.microsoft.com/office/drawing/2014/main" xmlns="" val="20000"/>
                    </a:ext>
                  </a:extLst>
                </a:gridCol>
                <a:gridCol w="5843511">
                  <a:extLst>
                    <a:ext uri="{9D8B030D-6E8A-4147-A177-3AD203B41FA5}">
                      <a16:colId xmlns:a16="http://schemas.microsoft.com/office/drawing/2014/main" xmlns="" val="20001"/>
                    </a:ext>
                  </a:extLst>
                </a:gridCol>
              </a:tblGrid>
              <a:tr h="360988">
                <a:tc>
                  <a:txBody>
                    <a:bodyPr/>
                    <a:lstStyle/>
                    <a:p>
                      <a:pPr algn="l" fontAlgn="t"/>
                      <a:r>
                        <a:rPr lang="en-US" sz="1800" b="1" dirty="0">
                          <a:effectLst/>
                        </a:rPr>
                        <a:t>Method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Description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60988">
                <a:tc>
                  <a:txBody>
                    <a:bodyPr/>
                    <a:lstStyle/>
                    <a:p>
                      <a:pPr algn="l" fontAlgn="t"/>
                      <a:r>
                        <a:rPr lang="en-US" sz="1800">
                          <a:effectLst/>
                        </a:rPr>
                        <a:t>new XMLHttpRequest()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Creates a new XMLHttpRequest object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360988">
                <a:tc>
                  <a:txBody>
                    <a:bodyPr/>
                    <a:lstStyle/>
                    <a:p>
                      <a:pPr algn="l" fontAlgn="t"/>
                      <a:r>
                        <a:rPr lang="en-US" sz="1800">
                          <a:effectLst/>
                        </a:rPr>
                        <a:t>abort()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Cancels the current request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60988">
                <a:tc>
                  <a:txBody>
                    <a:bodyPr/>
                    <a:lstStyle/>
                    <a:p>
                      <a:pPr algn="l" fontAlgn="t"/>
                      <a:r>
                        <a:rPr lang="en-US" sz="1800">
                          <a:effectLst/>
                        </a:rPr>
                        <a:t>getAllResponseHeaders()</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r h="360988">
                <a:tc>
                  <a:txBody>
                    <a:bodyPr/>
                    <a:lstStyle/>
                    <a:p>
                      <a:pPr algn="l" fontAlgn="t"/>
                      <a:r>
                        <a:rPr lang="en-US" sz="1800">
                          <a:effectLst/>
                        </a:rPr>
                        <a:t>getResponseHeader()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specific header information</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753370">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i="1" dirty="0">
                          <a:effectLst/>
                        </a:rPr>
                        <a:t>, user, </a:t>
                      </a:r>
                      <a:r>
                        <a:rPr lang="en-US" sz="1800" i="1" dirty="0" err="1">
                          <a:effectLst/>
                        </a:rPr>
                        <a:t>psw</a:t>
                      </a:r>
                      <a:r>
                        <a:rPr lang="en-US" sz="18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Specifies the </a:t>
                      </a:r>
                      <a:r>
                        <a:rPr lang="en-US" sz="1800" dirty="0" smtClean="0">
                          <a:effectLst/>
                        </a:rPr>
                        <a:t>request</a:t>
                      </a:r>
                      <a:r>
                        <a:rPr lang="en-US" sz="1800" dirty="0">
                          <a:effectLst/>
                        </a:rPr>
                        <a:t/>
                      </a:r>
                      <a:br>
                        <a:rPr lang="en-US" sz="1800" dirty="0">
                          <a:effectLst/>
                        </a:rPr>
                      </a:br>
                      <a:r>
                        <a:rPr lang="en-US" sz="1800" i="1" dirty="0">
                          <a:effectLst/>
                        </a:rPr>
                        <a:t>method</a:t>
                      </a:r>
                      <a:r>
                        <a:rPr lang="en-US" sz="1800" dirty="0">
                          <a:effectLst/>
                        </a:rPr>
                        <a:t>: the request type GET or POST</a:t>
                      </a:r>
                      <a:br>
                        <a:rPr lang="en-US" sz="1800" dirty="0">
                          <a:effectLst/>
                        </a:rPr>
                      </a:br>
                      <a:r>
                        <a:rPr lang="en-US" sz="1800" i="1" dirty="0">
                          <a:effectLst/>
                        </a:rPr>
                        <a:t>url</a:t>
                      </a:r>
                      <a:r>
                        <a:rPr lang="en-US" sz="1800" dirty="0">
                          <a:effectLst/>
                        </a:rPr>
                        <a:t>: the file location</a:t>
                      </a:r>
                      <a:br>
                        <a:rPr lang="en-US" sz="1800" dirty="0">
                          <a:effectLst/>
                        </a:rPr>
                      </a:br>
                      <a:r>
                        <a:rPr lang="en-US" sz="1800" i="1" dirty="0" err="1">
                          <a:effectLst/>
                        </a:rPr>
                        <a:t>async</a:t>
                      </a:r>
                      <a:r>
                        <a:rPr lang="en-US" sz="1800" dirty="0">
                          <a:effectLst/>
                        </a:rPr>
                        <a:t>: true (asynchronous) or false (synchronous)</a:t>
                      </a:r>
                      <a:br>
                        <a:rPr lang="en-US" sz="1800" dirty="0">
                          <a:effectLst/>
                        </a:rPr>
                      </a:br>
                      <a:r>
                        <a:rPr lang="en-US" sz="1800" i="1" dirty="0">
                          <a:effectLst/>
                        </a:rPr>
                        <a:t>user</a:t>
                      </a:r>
                      <a:r>
                        <a:rPr lang="en-US" sz="1800" dirty="0">
                          <a:effectLst/>
                        </a:rPr>
                        <a:t>: optional user name</a:t>
                      </a:r>
                      <a:br>
                        <a:rPr lang="en-US" sz="1800" dirty="0">
                          <a:effectLst/>
                        </a:rPr>
                      </a:br>
                      <a:r>
                        <a:rPr lang="en-US" sz="1800" i="1" dirty="0" err="1">
                          <a:effectLst/>
                        </a:rPr>
                        <a:t>psw</a:t>
                      </a:r>
                      <a:r>
                        <a:rPr lang="en-US" sz="1800" dirty="0">
                          <a:effectLst/>
                        </a:rPr>
                        <a:t>: optional password</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5"/>
                  </a:ext>
                </a:extLst>
              </a:tr>
              <a:tr h="593051">
                <a:tc>
                  <a:txBody>
                    <a:bodyPr/>
                    <a:lstStyle/>
                    <a:p>
                      <a:pPr algn="l" fontAlgn="t"/>
                      <a:r>
                        <a:rPr lang="en-US" sz="1800" dirty="0">
                          <a:effectLst/>
                        </a:rPr>
                        <a:t>send()</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a:t>
                      </a:r>
                      <a:br>
                        <a:rPr lang="en-US" sz="1800">
                          <a:effectLst/>
                        </a:rPr>
                      </a:br>
                      <a:r>
                        <a:rPr lang="en-US" sz="1800">
                          <a:effectLst/>
                        </a:rPr>
                        <a:t>Used for GET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593051">
                <a:tc>
                  <a:txBody>
                    <a:bodyPr/>
                    <a:lstStyle/>
                    <a:p>
                      <a:pPr algn="l" fontAlgn="t"/>
                      <a:r>
                        <a:rPr lang="en-US" sz="1800" dirty="0">
                          <a:effectLst/>
                        </a:rPr>
                        <a:t>send(</a:t>
                      </a:r>
                      <a:r>
                        <a:rPr lang="en-US" sz="1800" i="1" dirty="0">
                          <a:effectLst/>
                        </a:rPr>
                        <a:t>string</a:t>
                      </a:r>
                      <a:r>
                        <a:rPr lang="en-US" sz="1800" dirty="0">
                          <a:effectLst/>
                        </a:rPr>
                        <a:t>)</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Sends the request to the server.</a:t>
                      </a:r>
                      <a:br>
                        <a:rPr lang="en-US" sz="1800">
                          <a:effectLst/>
                        </a:rPr>
                      </a:br>
                      <a:r>
                        <a:rPr lang="en-US" sz="1800">
                          <a:effectLst/>
                        </a:rPr>
                        <a:t>Used for POST requests</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7"/>
                  </a:ext>
                </a:extLst>
              </a:tr>
              <a:tr h="360988">
                <a:tc>
                  <a:txBody>
                    <a:bodyPr/>
                    <a:lstStyle/>
                    <a:p>
                      <a:pPr algn="l" fontAlgn="t"/>
                      <a:r>
                        <a:rPr lang="en-US" sz="1800">
                          <a:effectLst/>
                        </a:rPr>
                        <a:t>setRequestHeader()</a:t>
                      </a:r>
                    </a:p>
                  </a:txBody>
                  <a:tcPr marL="128924"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Adds a label/value pair to the header to be sent</a:t>
                      </a:r>
                    </a:p>
                  </a:txBody>
                  <a:tcPr marL="64462" marR="64462" marT="64462" marB="644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461350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100" dirty="0" err="1">
                <a:latin typeface="+mn-lt"/>
              </a:rPr>
              <a:t>XMLHttpRequest</a:t>
            </a:r>
            <a:r>
              <a:rPr lang="en-US" sz="3100" dirty="0">
                <a:latin typeface="+mn-lt"/>
              </a:rPr>
              <a:t> Object Properties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5903369"/>
              </p:ext>
            </p:extLst>
          </p:nvPr>
        </p:nvGraphicFramePr>
        <p:xfrm>
          <a:off x="228600" y="152402"/>
          <a:ext cx="8763000" cy="6376593"/>
        </p:xfrm>
        <a:graphic>
          <a:graphicData uri="http://schemas.openxmlformats.org/drawingml/2006/table">
            <a:tbl>
              <a:tblPr/>
              <a:tblGrid>
                <a:gridCol w="3068053">
                  <a:extLst>
                    <a:ext uri="{9D8B030D-6E8A-4147-A177-3AD203B41FA5}">
                      <a16:colId xmlns:a16="http://schemas.microsoft.com/office/drawing/2014/main" xmlns="" val="20000"/>
                    </a:ext>
                  </a:extLst>
                </a:gridCol>
                <a:gridCol w="5694947">
                  <a:extLst>
                    <a:ext uri="{9D8B030D-6E8A-4147-A177-3AD203B41FA5}">
                      <a16:colId xmlns:a16="http://schemas.microsoft.com/office/drawing/2014/main" xmlns="" val="20001"/>
                    </a:ext>
                  </a:extLst>
                </a:gridCol>
              </a:tblGrid>
              <a:tr h="468550">
                <a:tc>
                  <a:txBody>
                    <a:bodyPr/>
                    <a:lstStyle/>
                    <a:p>
                      <a:pPr algn="l" fontAlgn="t"/>
                      <a:r>
                        <a:rPr lang="en-US" sz="1800" b="1" dirty="0">
                          <a:effectLst/>
                        </a:rPr>
                        <a:t>Property</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1"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771120">
                <a:tc>
                  <a:txBody>
                    <a:bodyPr/>
                    <a:lstStyle/>
                    <a:p>
                      <a:pPr algn="l" fontAlgn="t"/>
                      <a:r>
                        <a:rPr lang="en-US" sz="1800" dirty="0" err="1">
                          <a:effectLst/>
                        </a:rPr>
                        <a:t>onreadystatechange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Defines a function to be called when the </a:t>
                      </a:r>
                      <a:r>
                        <a:rPr lang="en-US" sz="1800" dirty="0" err="1">
                          <a:effectLst/>
                        </a:rPr>
                        <a:t>readyState</a:t>
                      </a:r>
                      <a:r>
                        <a:rPr lang="en-US" sz="1800" dirty="0">
                          <a:effectLst/>
                        </a:rPr>
                        <a:t> property changes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1981397">
                <a:tc>
                  <a:txBody>
                    <a:bodyPr/>
                    <a:lstStyle/>
                    <a:p>
                      <a:pPr algn="l" fontAlgn="t"/>
                      <a:r>
                        <a:rPr lang="en-US" sz="1800" dirty="0" err="1">
                          <a:effectLst/>
                        </a:rPr>
                        <a:t>readyState</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Holds the status of the XMLHttpRequest.</a:t>
                      </a:r>
                      <a:br>
                        <a:rPr lang="en-US" sz="1800">
                          <a:effectLst/>
                        </a:rPr>
                      </a:br>
                      <a:r>
                        <a:rPr lang="en-US" sz="1800">
                          <a:effectLst/>
                        </a:rPr>
                        <a:t>0: request not initialized</a:t>
                      </a:r>
                      <a:br>
                        <a:rPr lang="en-US" sz="1800">
                          <a:effectLst/>
                        </a:rPr>
                      </a:br>
                      <a:r>
                        <a:rPr lang="en-US" sz="1800">
                          <a:effectLst/>
                        </a:rPr>
                        <a:t>1: server connection established</a:t>
                      </a:r>
                      <a:br>
                        <a:rPr lang="en-US" sz="1800">
                          <a:effectLst/>
                        </a:rPr>
                      </a:br>
                      <a:r>
                        <a:rPr lang="en-US" sz="1800">
                          <a:effectLst/>
                        </a:rPr>
                        <a:t>2: request received</a:t>
                      </a:r>
                      <a:br>
                        <a:rPr lang="en-US" sz="1800">
                          <a:effectLst/>
                        </a:rPr>
                      </a:br>
                      <a:r>
                        <a:rPr lang="en-US" sz="1800">
                          <a:effectLst/>
                        </a:rPr>
                        <a:t>3: processing request</a:t>
                      </a:r>
                      <a:br>
                        <a:rPr lang="en-US" sz="1800">
                          <a:effectLst/>
                        </a:rPr>
                      </a:br>
                      <a:r>
                        <a:rPr lang="en-US" sz="1800">
                          <a:effectLst/>
                        </a:rPr>
                        <a:t>4: request finished and response is ready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68550">
                <a:tc>
                  <a:txBody>
                    <a:bodyPr/>
                    <a:lstStyle/>
                    <a:p>
                      <a:pPr algn="l" fontAlgn="t"/>
                      <a:r>
                        <a:rPr lang="en-US" sz="1800" dirty="0" err="1">
                          <a:effectLst/>
                        </a:rPr>
                        <a:t>responseText</a:t>
                      </a:r>
                      <a:endParaRPr lang="en-US" sz="1800" dirty="0">
                        <a:effectLst/>
                      </a:endParaRP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Returns the response data as a string</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r h="468550">
                <a:tc>
                  <a:txBody>
                    <a:bodyPr/>
                    <a:lstStyle/>
                    <a:p>
                      <a:pPr algn="l" fontAlgn="t"/>
                      <a:r>
                        <a:rPr lang="en-US" sz="1800">
                          <a:effectLst/>
                        </a:rPr>
                        <a:t>responseXML</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Returns the response data as XML data</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749876">
                <a:tc>
                  <a:txBody>
                    <a:bodyPr/>
                    <a:lstStyle/>
                    <a:p>
                      <a:pPr algn="l" fontAlgn="t"/>
                      <a:r>
                        <a:rPr lang="en-US" sz="1800" dirty="0">
                          <a:effectLst/>
                        </a:rPr>
                        <a:t>status</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Returns the status-number of a request</a:t>
                      </a:r>
                      <a:br>
                        <a:rPr lang="en-US" sz="1800" dirty="0">
                          <a:effectLst/>
                        </a:rPr>
                      </a:br>
                      <a:r>
                        <a:rPr lang="en-US" sz="1800" dirty="0">
                          <a:effectLst/>
                        </a:rPr>
                        <a:t>200: "OK"</a:t>
                      </a:r>
                      <a:br>
                        <a:rPr lang="en-US" sz="1800" dirty="0">
                          <a:effectLst/>
                        </a:rPr>
                      </a:br>
                      <a:r>
                        <a:rPr lang="en-US" sz="1800" dirty="0">
                          <a:effectLst/>
                        </a:rPr>
                        <a:t>403: "Forbidden"</a:t>
                      </a:r>
                      <a:br>
                        <a:rPr lang="en-US" sz="1800" dirty="0">
                          <a:effectLst/>
                        </a:rPr>
                      </a:br>
                      <a:r>
                        <a:rPr lang="en-US" sz="1800" dirty="0">
                          <a:effectLst/>
                        </a:rPr>
                        <a:t>404: "Not </a:t>
                      </a:r>
                      <a:r>
                        <a:rPr lang="en-US" sz="1800" dirty="0" smtClean="0">
                          <a:effectLst/>
                        </a:rPr>
                        <a:t>Found”</a:t>
                      </a:r>
                      <a:endParaRPr lang="en-US" sz="1800" dirty="0">
                        <a:effectLst/>
                      </a:endParaRP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5"/>
                  </a:ext>
                </a:extLst>
              </a:tr>
              <a:tr h="468550">
                <a:tc>
                  <a:txBody>
                    <a:bodyPr/>
                    <a:lstStyle/>
                    <a:p>
                      <a:pPr algn="l" fontAlgn="t"/>
                      <a:r>
                        <a:rPr lang="en-US" sz="1800">
                          <a:effectLst/>
                        </a:rPr>
                        <a:t>statusText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Returns the status-text (e.g. "OK" or "Not Found")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16861313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07" y="0"/>
            <a:ext cx="8229600" cy="743712"/>
          </a:xfrm>
        </p:spPr>
        <p:txBody>
          <a:bodyPr>
            <a:normAutofit fontScale="90000"/>
          </a:bodyPr>
          <a:lstStyle/>
          <a:p>
            <a:pPr algn="ctr"/>
            <a:r>
              <a:rPr lang="en-US" sz="2800" dirty="0">
                <a:latin typeface="+mn-lt"/>
              </a:rPr>
              <a:t>AJAX - Send a Request To a Server</a:t>
            </a:r>
            <a:br>
              <a:rPr lang="en-US" sz="2800" dirty="0">
                <a:latin typeface="+mn-lt"/>
              </a:rPr>
            </a:br>
            <a:endParaRPr lang="en-US" sz="2800" dirty="0">
              <a:latin typeface="+mn-lt"/>
            </a:endParaRPr>
          </a:p>
        </p:txBody>
      </p:sp>
      <p:sp>
        <p:nvSpPr>
          <p:cNvPr id="3" name="Content Placeholder 2"/>
          <p:cNvSpPr>
            <a:spLocks noGrp="1"/>
          </p:cNvSpPr>
          <p:nvPr>
            <p:ph idx="1"/>
          </p:nvPr>
        </p:nvSpPr>
        <p:spPr>
          <a:xfrm>
            <a:off x="335507" y="228600"/>
            <a:ext cx="8229600" cy="5181600"/>
          </a:xfrm>
        </p:spPr>
        <p:txBody>
          <a:bodyPr/>
          <a:lstStyle/>
          <a:p>
            <a:r>
              <a:rPr lang="en-US" sz="2000" dirty="0"/>
              <a:t>The </a:t>
            </a:r>
            <a:r>
              <a:rPr lang="en-US" sz="2000" dirty="0" err="1"/>
              <a:t>XMLHttpRequest</a:t>
            </a:r>
            <a:r>
              <a:rPr lang="en-US" sz="2000" dirty="0"/>
              <a:t> object is used to exchange data with a server</a:t>
            </a:r>
            <a:r>
              <a:rPr lang="en-US" sz="2000" dirty="0" smtClean="0"/>
              <a:t>.</a:t>
            </a:r>
          </a:p>
          <a:p>
            <a:pPr marL="0" indent="0">
              <a:buNone/>
            </a:pPr>
            <a:r>
              <a:rPr lang="en-US" sz="2000" b="1" dirty="0"/>
              <a:t>Send a Request To a </a:t>
            </a:r>
            <a:r>
              <a:rPr lang="en-US" sz="2000" b="1" dirty="0" smtClean="0"/>
              <a:t>Server:</a:t>
            </a:r>
          </a:p>
          <a:p>
            <a:r>
              <a:rPr lang="en-US" sz="2000" dirty="0" smtClean="0"/>
              <a:t>To send a request to a server ,we use the open() and send() methods of the </a:t>
            </a:r>
            <a:r>
              <a:rPr lang="en-US" sz="2000" dirty="0" err="1" smtClean="0"/>
              <a:t>XMLHttpRequest</a:t>
            </a:r>
            <a:r>
              <a:rPr lang="en-US" sz="2000" dirty="0" smtClean="0"/>
              <a:t> object:</a:t>
            </a:r>
          </a:p>
          <a:p>
            <a:r>
              <a:rPr lang="en-US" sz="2000" b="1" dirty="0" err="1" smtClean="0"/>
              <a:t>xhttp.open</a:t>
            </a:r>
            <a:r>
              <a:rPr lang="en-US" sz="2000" b="1" dirty="0"/>
              <a:t>("GET", "ajax_info.txt", true);</a:t>
            </a:r>
            <a:br>
              <a:rPr lang="en-US" sz="2000" b="1" dirty="0"/>
            </a:br>
            <a:r>
              <a:rPr lang="en-US" sz="2000" b="1" dirty="0" err="1"/>
              <a:t>xhttp.send</a:t>
            </a:r>
            <a:r>
              <a:rPr lang="en-US" sz="2000" b="1" dirty="0" smtClean="0"/>
              <a:t>();</a:t>
            </a:r>
          </a:p>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2349404110"/>
              </p:ext>
            </p:extLst>
          </p:nvPr>
        </p:nvGraphicFramePr>
        <p:xfrm>
          <a:off x="9099" y="2971800"/>
          <a:ext cx="8991599" cy="3657598"/>
        </p:xfrm>
        <a:graphic>
          <a:graphicData uri="http://schemas.openxmlformats.org/drawingml/2006/table">
            <a:tbl>
              <a:tblPr/>
              <a:tblGrid>
                <a:gridCol w="2692342">
                  <a:extLst>
                    <a:ext uri="{9D8B030D-6E8A-4147-A177-3AD203B41FA5}">
                      <a16:colId xmlns:a16="http://schemas.microsoft.com/office/drawing/2014/main" xmlns="" val="20000"/>
                    </a:ext>
                  </a:extLst>
                </a:gridCol>
                <a:gridCol w="6299257">
                  <a:extLst>
                    <a:ext uri="{9D8B030D-6E8A-4147-A177-3AD203B41FA5}">
                      <a16:colId xmlns:a16="http://schemas.microsoft.com/office/drawing/2014/main" xmlns="" val="20001"/>
                    </a:ext>
                  </a:extLst>
                </a:gridCol>
              </a:tblGrid>
              <a:tr h="467085">
                <a:tc>
                  <a:txBody>
                    <a:bodyPr/>
                    <a:lstStyle/>
                    <a:p>
                      <a:pPr algn="l" fontAlgn="t"/>
                      <a:r>
                        <a:rPr lang="en-US" sz="1800" dirty="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794077">
                <a:tc>
                  <a:txBody>
                    <a:bodyPr/>
                    <a:lstStyle/>
                    <a:p>
                      <a:pPr algn="l" fontAlgn="t"/>
                      <a:r>
                        <a:rPr lang="en-US" sz="1800" dirty="0">
                          <a:effectLst/>
                        </a:rPr>
                        <a:t>open(</a:t>
                      </a:r>
                      <a:r>
                        <a:rPr lang="en-US" sz="1800" i="1" dirty="0">
                          <a:effectLst/>
                        </a:rPr>
                        <a:t>method, </a:t>
                      </a:r>
                      <a:r>
                        <a:rPr lang="en-US" sz="1800" i="1" dirty="0" err="1">
                          <a:effectLst/>
                        </a:rPr>
                        <a:t>url</a:t>
                      </a:r>
                      <a:r>
                        <a:rPr lang="en-US" sz="1800" i="1" dirty="0">
                          <a:effectLst/>
                        </a:rPr>
                        <a:t>, </a:t>
                      </a:r>
                      <a:r>
                        <a:rPr lang="en-US" sz="1800" i="1" dirty="0" err="1">
                          <a:effectLst/>
                        </a:rPr>
                        <a:t>async</a:t>
                      </a:r>
                      <a:r>
                        <a:rPr lang="en-US" sz="1800" dirty="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Specifies the type of request</a:t>
                      </a:r>
                      <a:br>
                        <a:rPr lang="en-US" sz="1800" dirty="0">
                          <a:effectLst/>
                        </a:rPr>
                      </a:br>
                      <a:r>
                        <a:rPr lang="en-US" sz="1800" dirty="0">
                          <a:effectLst/>
                        </a:rPr>
                        <a:t/>
                      </a:r>
                      <a:br>
                        <a:rPr lang="en-US" sz="1800" dirty="0">
                          <a:effectLst/>
                        </a:rPr>
                      </a:br>
                      <a:r>
                        <a:rPr lang="en-US" sz="1800" i="1" dirty="0">
                          <a:effectLst/>
                        </a:rPr>
                        <a:t>method</a:t>
                      </a:r>
                      <a:r>
                        <a:rPr lang="en-US" sz="1800" dirty="0">
                          <a:effectLst/>
                        </a:rPr>
                        <a:t>: the type of request: GET or POST</a:t>
                      </a:r>
                      <a:br>
                        <a:rPr lang="en-US" sz="1800" dirty="0">
                          <a:effectLst/>
                        </a:rPr>
                      </a:br>
                      <a:r>
                        <a:rPr lang="en-US" sz="1800" i="1" dirty="0">
                          <a:effectLst/>
                        </a:rPr>
                        <a:t>url</a:t>
                      </a:r>
                      <a:r>
                        <a:rPr lang="en-US" sz="1800" dirty="0">
                          <a:effectLst/>
                        </a:rPr>
                        <a:t>: the server (file) location</a:t>
                      </a:r>
                      <a:br>
                        <a:rPr lang="en-US" sz="1800" dirty="0">
                          <a:effectLst/>
                        </a:rPr>
                      </a:br>
                      <a:r>
                        <a:rPr lang="en-US" sz="1800" i="1" dirty="0" err="1">
                          <a:effectLst/>
                        </a:rPr>
                        <a:t>async</a:t>
                      </a:r>
                      <a:r>
                        <a:rPr lang="en-US" sz="1800" dirty="0">
                          <a:effectLst/>
                        </a:rPr>
                        <a:t>: true (asynchronous) or false (synchronous)</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698218">
                <a:tc>
                  <a:txBody>
                    <a:bodyPr/>
                    <a:lstStyle/>
                    <a:p>
                      <a:pPr algn="l" fontAlgn="t"/>
                      <a:r>
                        <a:rPr lang="en-US" sz="1800">
                          <a:effectLst/>
                        </a:rPr>
                        <a:t>send()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Sends the request to the server (used for GET)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698218">
                <a:tc>
                  <a:txBody>
                    <a:bodyPr/>
                    <a:lstStyle/>
                    <a:p>
                      <a:pPr algn="l" fontAlgn="t"/>
                      <a:r>
                        <a:rPr lang="en-US" sz="1800">
                          <a:effectLst/>
                        </a:rPr>
                        <a:t>send(</a:t>
                      </a:r>
                      <a:r>
                        <a:rPr lang="en-US" sz="1800" i="1">
                          <a:effectLst/>
                        </a:rPr>
                        <a:t>string</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Sends the request to the server (used for POST)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46283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1143000"/>
          </a:xfrm>
          <a:prstGeom prst="rect">
            <a:avLst/>
          </a:prstGeom>
        </p:spPr>
        <p:txBody>
          <a:bodyPr>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3600" b="1" smtClean="0">
                <a:latin typeface="Times New Roman" panose="02020603050405020304" pitchFamily="18" charset="0"/>
                <a:cs typeface="Times New Roman" panose="02020603050405020304" pitchFamily="18" charset="0"/>
              </a:rPr>
              <a:t>Application of JavaScript</a:t>
            </a:r>
            <a:r>
              <a:rPr lang="en-US" sz="3600" smtClean="0">
                <a:latin typeface="Times New Roman" panose="02020603050405020304" pitchFamily="18" charset="0"/>
                <a:cs typeface="Times New Roman" panose="02020603050405020304" pitchFamily="18" charset="0"/>
              </a:rPr>
              <a:t/>
            </a:r>
            <a:br>
              <a:rPr lang="en-US" sz="3600" smtClean="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457200" y="1219200"/>
            <a:ext cx="8229600" cy="4846320"/>
          </a:xfrm>
          <a:prstGeom prst="rect">
            <a:avLst/>
          </a:prstGeom>
        </p:spPr>
        <p:txBody>
          <a:bodyPr>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400" dirty="0" smtClean="0"/>
              <a:t>Client-side validation.</a:t>
            </a:r>
          </a:p>
          <a:p>
            <a:r>
              <a:rPr lang="en-US" sz="2400" dirty="0" smtClean="0"/>
              <a:t>Dynamic drop-down menus.</a:t>
            </a:r>
          </a:p>
          <a:p>
            <a:r>
              <a:rPr lang="en-US" sz="2400" dirty="0" smtClean="0"/>
              <a:t>Displaying date and time.</a:t>
            </a:r>
          </a:p>
          <a:p>
            <a:r>
              <a:rPr lang="en-US" sz="2400" dirty="0" smtClean="0"/>
              <a:t>Displaying pop-up windows and dialog boxes (like an alert dialog box, confirm dialog box and prompt dialog box).</a:t>
            </a:r>
          </a:p>
          <a:p>
            <a:r>
              <a:rPr lang="en-US" sz="2400" dirty="0" smtClean="0"/>
              <a:t>Displaying clocks etc.</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xmlns="" val="2441315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19912"/>
          </a:xfrm>
        </p:spPr>
        <p:txBody>
          <a:bodyPr>
            <a:normAutofit fontScale="90000"/>
          </a:bodyPr>
          <a:lstStyle/>
          <a:p>
            <a:pPr algn="ctr"/>
            <a:r>
              <a:rPr lang="en-US" sz="2800" dirty="0">
                <a:latin typeface="+mn-lt"/>
              </a:rPr>
              <a:t>GET or POST?</a:t>
            </a:r>
            <a:br>
              <a:rPr lang="en-US" sz="2800" dirty="0">
                <a:latin typeface="+mn-lt"/>
              </a:rPr>
            </a:br>
            <a:endParaRPr lang="en-US" sz="2800" dirty="0">
              <a:latin typeface="+mn-lt"/>
            </a:endParaRPr>
          </a:p>
        </p:txBody>
      </p:sp>
      <p:sp>
        <p:nvSpPr>
          <p:cNvPr id="4" name="Rectangle 1"/>
          <p:cNvSpPr>
            <a:spLocks noGrp="1" noChangeArrowheads="1"/>
          </p:cNvSpPr>
          <p:nvPr>
            <p:ph idx="1"/>
          </p:nvPr>
        </p:nvSpPr>
        <p:spPr bwMode="auto">
          <a:xfrm>
            <a:off x="304800" y="577334"/>
            <a:ext cx="8534400" cy="600164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DC143C"/>
                </a:solidFill>
                <a:effectLst/>
                <a:latin typeface="+mn-lt"/>
              </a:rPr>
              <a:t>GET</a:t>
            </a:r>
            <a:r>
              <a:rPr kumimoji="0" lang="en-US" sz="2000" b="0" i="0" u="none" strike="noStrike" cap="none" normalizeH="0" baseline="0" dirty="0" smtClean="0">
                <a:ln>
                  <a:noFill/>
                </a:ln>
                <a:solidFill>
                  <a:srgbClr val="000000"/>
                </a:solidFill>
                <a:effectLst/>
                <a:latin typeface="+mn-lt"/>
              </a:rPr>
              <a:t> is simpler and faster than </a:t>
            </a:r>
            <a:r>
              <a:rPr kumimoji="0" lang="en-US" sz="2000" b="0" i="0" u="none" strike="noStrike" cap="none" normalizeH="0" baseline="0" dirty="0" smtClean="0">
                <a:ln>
                  <a:noFill/>
                </a:ln>
                <a:solidFill>
                  <a:srgbClr val="DC143C"/>
                </a:solidFill>
                <a:effectLst/>
                <a:latin typeface="+mn-lt"/>
              </a:rPr>
              <a:t>POST</a:t>
            </a:r>
            <a:r>
              <a:rPr kumimoji="0" lang="en-US" sz="2000" b="0" i="0" u="none" strike="noStrike" cap="none" normalizeH="0" baseline="0" dirty="0" smtClean="0">
                <a:ln>
                  <a:noFill/>
                </a:ln>
                <a:solidFill>
                  <a:srgbClr val="000000"/>
                </a:solidFill>
                <a:effectLst/>
                <a:latin typeface="+mn-lt"/>
              </a:rPr>
              <a:t>, and can be used in most cases.</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n-lt"/>
              </a:rPr>
              <a:t>However, always use POST requests when:</a:t>
            </a:r>
            <a:endParaRPr kumimoji="0" lang="en-US" sz="20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A cached file is not an option (update a file or database on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a large amount of data to the server (POST has no size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n-lt"/>
              </a:rPr>
              <a:t>Sending user input (which can contain unknown characters), POST is more robust and secure than GET.</a:t>
            </a:r>
          </a:p>
          <a:p>
            <a:pPr marL="0" indent="0">
              <a:buClrTx/>
              <a:buSzTx/>
              <a:buNone/>
            </a:pPr>
            <a:r>
              <a:rPr lang="en-US" sz="2000" b="1" dirty="0"/>
              <a:t>GET </a:t>
            </a:r>
            <a:r>
              <a:rPr lang="en-US" sz="2000" b="1" dirty="0" smtClean="0"/>
              <a:t>Requests:</a:t>
            </a:r>
          </a:p>
          <a:p>
            <a:pPr marL="0" indent="0">
              <a:buClrTx/>
              <a:buSzTx/>
              <a:buNone/>
            </a:pPr>
            <a:r>
              <a:rPr lang="en-US" sz="2000" b="1" dirty="0" err="1"/>
              <a:t>xhttp.open</a:t>
            </a:r>
            <a:r>
              <a:rPr lang="en-US" sz="2000" b="1" dirty="0"/>
              <a:t>("GET", "demo_get.asp", true);</a:t>
            </a:r>
            <a:br>
              <a:rPr lang="en-US" sz="2000" b="1" dirty="0"/>
            </a:br>
            <a:r>
              <a:rPr lang="en-US" sz="2000" b="1" dirty="0" err="1"/>
              <a:t>xhttp.send</a:t>
            </a:r>
            <a:r>
              <a:rPr lang="en-US" sz="2000" b="1" dirty="0" smtClean="0"/>
              <a:t>();</a:t>
            </a:r>
          </a:p>
          <a:p>
            <a:pPr marL="0" indent="0">
              <a:buClrTx/>
              <a:buSzTx/>
              <a:buNone/>
            </a:pPr>
            <a:r>
              <a:rPr lang="en-US" sz="2000" dirty="0" smtClean="0"/>
              <a:t>If we want to send information with the GET </a:t>
            </a:r>
            <a:r>
              <a:rPr lang="en-US" sz="2000" dirty="0" err="1" smtClean="0"/>
              <a:t>method,add</a:t>
            </a:r>
            <a:r>
              <a:rPr lang="en-US" sz="2000" dirty="0" smtClean="0"/>
              <a:t> the information to the URL:</a:t>
            </a:r>
          </a:p>
          <a:p>
            <a:pPr marL="0" indent="0">
              <a:buClrTx/>
              <a:buSzTx/>
              <a:buNone/>
            </a:pPr>
            <a:r>
              <a:rPr lang="en-US" sz="2000" b="1" dirty="0" err="1"/>
              <a:t>xhttp.open</a:t>
            </a:r>
            <a:r>
              <a:rPr lang="en-US" sz="2000" b="1" dirty="0"/>
              <a:t>("GET", "demo_get2.asp?fname=</a:t>
            </a:r>
            <a:r>
              <a:rPr lang="en-US" sz="2000" b="1" dirty="0" err="1"/>
              <a:t>Henry&amp;lname</a:t>
            </a:r>
            <a:r>
              <a:rPr lang="en-US" sz="2000" b="1" dirty="0"/>
              <a:t>=Ford", true);</a:t>
            </a:r>
            <a:br>
              <a:rPr lang="en-US" sz="2000" b="1" dirty="0"/>
            </a:br>
            <a:r>
              <a:rPr lang="en-US" sz="2000" b="1" dirty="0" err="1"/>
              <a:t>xhttp.send</a:t>
            </a:r>
            <a:r>
              <a:rPr lang="en-US" sz="2000" b="1" dirty="0" smtClean="0"/>
              <a:t>();</a:t>
            </a:r>
            <a:endParaRPr kumimoji="0" lang="en-US" sz="2000" b="0" i="0" u="none" strike="noStrike" cap="none" normalizeH="0" baseline="0" dirty="0" smtClean="0">
              <a:ln>
                <a:noFill/>
              </a:ln>
              <a:solidFill>
                <a:srgbClr val="000000"/>
              </a:solidFill>
              <a:effectLst/>
              <a:latin typeface="+mn-lt"/>
            </a:endParaRPr>
          </a:p>
          <a:p>
            <a:pPr marL="0" indent="0">
              <a:buClrTx/>
              <a:buSzTx/>
              <a:buNone/>
            </a:pPr>
            <a:r>
              <a:rPr lang="en-US" sz="2000" b="1" dirty="0"/>
              <a:t>POST </a:t>
            </a:r>
            <a:r>
              <a:rPr lang="en-US" sz="2000" b="1" dirty="0" smtClean="0"/>
              <a:t>Requests:</a:t>
            </a:r>
          </a:p>
          <a:p>
            <a:pPr marL="0" indent="0">
              <a:buClrTx/>
              <a:buSzTx/>
              <a:buNone/>
            </a:pPr>
            <a:r>
              <a:rPr lang="en-US" sz="2000" dirty="0" err="1"/>
              <a:t>xhttp.open</a:t>
            </a:r>
            <a:r>
              <a:rPr lang="en-US" sz="2000" dirty="0"/>
              <a:t>("POST", "demo_post.asp", true);</a:t>
            </a:r>
            <a:br>
              <a:rPr lang="en-US" sz="2000" dirty="0"/>
            </a:br>
            <a:r>
              <a:rPr lang="en-US" sz="2000" dirty="0" err="1"/>
              <a:t>xhttp.send</a:t>
            </a:r>
            <a:r>
              <a:rPr lang="en-US" sz="2000" dirty="0" smtClean="0"/>
              <a:t>();</a:t>
            </a:r>
            <a:endParaRPr kumimoji="0" lang="en-US" sz="20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xmlns="" val="3071681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18180"/>
          </a:xfrm>
        </p:spPr>
        <p:txBody>
          <a:bodyPr>
            <a:normAutofit/>
          </a:bodyPr>
          <a:lstStyle/>
          <a:p>
            <a:r>
              <a:rPr lang="en-US" sz="2000" dirty="0" err="1"/>
              <a:t>xhttp.open</a:t>
            </a:r>
            <a:r>
              <a:rPr lang="en-US" sz="2000" dirty="0"/>
              <a:t>("POST", "ajax_test.asp", true);</a:t>
            </a:r>
            <a:br>
              <a:rPr lang="en-US" sz="2000" dirty="0"/>
            </a:br>
            <a:r>
              <a:rPr lang="en-US" sz="2000" dirty="0" err="1"/>
              <a:t>xhttp.setRequestHeader</a:t>
            </a:r>
            <a:r>
              <a:rPr lang="en-US" sz="2000" dirty="0"/>
              <a:t>("Content-type", "application/x-www-form-</a:t>
            </a:r>
            <a:r>
              <a:rPr lang="en-US" sz="2000" dirty="0" err="1"/>
              <a:t>urlencoded</a:t>
            </a:r>
            <a:r>
              <a:rPr lang="en-US" sz="2000" dirty="0"/>
              <a:t>");</a:t>
            </a:r>
            <a:br>
              <a:rPr lang="en-US" sz="2000" dirty="0"/>
            </a:br>
            <a:r>
              <a:rPr lang="en-US" sz="2000" dirty="0" err="1"/>
              <a:t>xhttp.send</a:t>
            </a:r>
            <a:r>
              <a:rPr lang="en-US" sz="2000" dirty="0"/>
              <a:t>("</a:t>
            </a:r>
            <a:r>
              <a:rPr lang="en-US" sz="2000" dirty="0" err="1" smtClean="0"/>
              <a:t>fname</a:t>
            </a:r>
            <a:r>
              <a:rPr lang="en-US" sz="2000" dirty="0" smtClean="0"/>
              <a:t>=</a:t>
            </a:r>
            <a:r>
              <a:rPr lang="en-US" sz="2000" dirty="0" err="1" smtClean="0"/>
              <a:t>Henry&amp;lname</a:t>
            </a:r>
            <a:r>
              <a:rPr lang="en-US" sz="2000" dirty="0" smtClean="0"/>
              <a:t>=Ford");</a:t>
            </a:r>
          </a:p>
          <a:p>
            <a:endParaRPr lang="en-US" sz="2000" dirty="0"/>
          </a:p>
        </p:txBody>
      </p:sp>
      <p:sp>
        <p:nvSpPr>
          <p:cNvPr id="6" name="Rectangle 2"/>
          <p:cNvSpPr>
            <a:spLocks noGrp="1" noChangeArrowheads="1"/>
          </p:cNvSpPr>
          <p:nvPr>
            <p:ph type="title"/>
          </p:nvPr>
        </p:nvSpPr>
        <p:spPr bwMode="auto">
          <a:xfrm>
            <a:off x="457200" y="533400"/>
            <a:ext cx="768050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000000"/>
                </a:solidFill>
                <a:latin typeface="Verdana" panose="020B0604030504040204" pitchFamily="34" charset="0"/>
                <a:ea typeface="Calibri" panose="020F0502020204030204" pitchFamily="34" charset="0"/>
                <a:cs typeface="Gautami"/>
              </a:rPr>
              <a:t>T</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he data </a:t>
            </a:r>
            <a:r>
              <a:rPr lang="en-US" sz="2400" dirty="0" smtClean="0">
                <a:solidFill>
                  <a:srgbClr val="000000"/>
                </a:solidFill>
                <a:latin typeface="Verdana" panose="020B0604030504040204" pitchFamily="34" charset="0"/>
                <a:ea typeface="Calibri" panose="020F0502020204030204" pitchFamily="34" charset="0"/>
                <a:cs typeface="Gautami"/>
              </a:rPr>
              <a:t>we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want to send in the</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DC143C"/>
                </a:solidFill>
                <a:effectLst/>
                <a:latin typeface="Consolas" panose="020B0609020204030204" pitchFamily="49" charset="0"/>
                <a:ea typeface="Calibri" panose="020F0502020204030204" pitchFamily="34" charset="0"/>
                <a:cs typeface="Courier New" panose="02070309020205020404" pitchFamily="49" charset="0"/>
              </a:rPr>
              <a:t>send()</a:t>
            </a:r>
            <a:r>
              <a:rPr kumimoji="0" lang="en-US" sz="2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Gautami"/>
              </a:rPr>
              <a:t> </a:t>
            </a:r>
            <a:r>
              <a:rPr kumimoji="0" lang="en-US" sz="2400" b="0" i="0" u="none" strike="noStrike" cap="none" normalizeH="0" baseline="0" dirty="0" smtClean="0">
                <a:ln>
                  <a:noFill/>
                </a:ln>
                <a:solidFill>
                  <a:srgbClr val="000000"/>
                </a:solidFill>
                <a:effectLst/>
                <a:latin typeface="Verdana" panose="020B0604030504040204" pitchFamily="34" charset="0"/>
                <a:ea typeface="Calibri" panose="020F0502020204030204" pitchFamily="34" charset="0"/>
                <a:cs typeface="Gautami"/>
              </a:rPr>
              <a:t>method:</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7" name="Table 6"/>
          <p:cNvGraphicFramePr>
            <a:graphicFrameLocks noGrp="1"/>
          </p:cNvGraphicFramePr>
          <p:nvPr/>
        </p:nvGraphicFramePr>
        <p:xfrm>
          <a:off x="457200" y="3293597"/>
          <a:ext cx="8229600" cy="1672568"/>
        </p:xfrm>
        <a:graphic>
          <a:graphicData uri="http://schemas.openxmlformats.org/drawingml/2006/table">
            <a:tbl>
              <a:tblPr/>
              <a:tblGrid>
                <a:gridCol w="3282435">
                  <a:extLst>
                    <a:ext uri="{9D8B030D-6E8A-4147-A177-3AD203B41FA5}">
                      <a16:colId xmlns:a16="http://schemas.microsoft.com/office/drawing/2014/main" xmlns="" val="20000"/>
                    </a:ext>
                  </a:extLst>
                </a:gridCol>
                <a:gridCol w="4947165">
                  <a:extLst>
                    <a:ext uri="{9D8B030D-6E8A-4147-A177-3AD203B41FA5}">
                      <a16:colId xmlns:a16="http://schemas.microsoft.com/office/drawing/2014/main" xmlns="" val="20001"/>
                    </a:ext>
                  </a:extLst>
                </a:gridCol>
              </a:tblGrid>
              <a:tr h="421356">
                <a:tc>
                  <a:txBody>
                    <a:bodyPr/>
                    <a:lstStyle/>
                    <a:p>
                      <a:pPr algn="l" fontAlgn="t"/>
                      <a:r>
                        <a:rPr lang="en-US" sz="1800">
                          <a:effectLst/>
                        </a:rPr>
                        <a:t>Method</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233970">
                <a:tc>
                  <a:txBody>
                    <a:bodyPr/>
                    <a:lstStyle/>
                    <a:p>
                      <a:pPr algn="l" fontAlgn="t"/>
                      <a:r>
                        <a:rPr lang="en-US" sz="1800">
                          <a:effectLst/>
                        </a:rPr>
                        <a:t>setRequestHeader(</a:t>
                      </a:r>
                      <a:r>
                        <a:rPr lang="en-US" sz="1800" i="1">
                          <a:effectLst/>
                        </a:rPr>
                        <a:t>header, value</a:t>
                      </a:r>
                      <a:r>
                        <a:rPr lang="en-US" sz="1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800" dirty="0">
                          <a:effectLst/>
                        </a:rPr>
                        <a:t>Adds HTTP headers to the request</a:t>
                      </a:r>
                      <a:br>
                        <a:rPr lang="en-US" sz="1800" dirty="0">
                          <a:effectLst/>
                        </a:rPr>
                      </a:br>
                      <a:r>
                        <a:rPr lang="en-US" sz="1800" dirty="0">
                          <a:effectLst/>
                        </a:rPr>
                        <a:t/>
                      </a:r>
                      <a:br>
                        <a:rPr lang="en-US" sz="1800" dirty="0">
                          <a:effectLst/>
                        </a:rPr>
                      </a:br>
                      <a:r>
                        <a:rPr lang="en-US" sz="1800" i="1" dirty="0">
                          <a:effectLst/>
                        </a:rPr>
                        <a:t>header</a:t>
                      </a:r>
                      <a:r>
                        <a:rPr lang="en-US" sz="1800" dirty="0">
                          <a:effectLst/>
                        </a:rPr>
                        <a:t>: specifies the header name</a:t>
                      </a:r>
                      <a:br>
                        <a:rPr lang="en-US" sz="1800" dirty="0">
                          <a:effectLst/>
                        </a:rPr>
                      </a:br>
                      <a:r>
                        <a:rPr lang="en-US" sz="1800" i="1" dirty="0">
                          <a:effectLst/>
                        </a:rPr>
                        <a:t>value</a:t>
                      </a:r>
                      <a:r>
                        <a:rPr lang="en-US" sz="1800" dirty="0">
                          <a:effectLst/>
                        </a:rPr>
                        <a:t>: specifies the header value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4065095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marL="0" indent="0">
              <a:buNone/>
            </a:pPr>
            <a:r>
              <a:rPr lang="en-US" sz="2400" b="1" dirty="0" smtClean="0"/>
              <a:t>   The </a:t>
            </a:r>
            <a:r>
              <a:rPr lang="en-US" sz="2400" b="1" dirty="0" err="1"/>
              <a:t>url</a:t>
            </a:r>
            <a:r>
              <a:rPr lang="en-US" sz="2400" b="1" dirty="0"/>
              <a:t> - A File On a </a:t>
            </a:r>
            <a:r>
              <a:rPr lang="en-US" sz="2400" b="1" dirty="0" smtClean="0"/>
              <a:t>Server:</a:t>
            </a:r>
          </a:p>
          <a:p>
            <a:r>
              <a:rPr lang="en-US" dirty="0" smtClean="0"/>
              <a:t>The </a:t>
            </a:r>
            <a:r>
              <a:rPr lang="en-US" dirty="0" err="1" smtClean="0"/>
              <a:t>url</a:t>
            </a:r>
            <a:r>
              <a:rPr lang="en-US" dirty="0" smtClean="0"/>
              <a:t> parameter of the open() </a:t>
            </a:r>
            <a:r>
              <a:rPr lang="en-US" dirty="0" err="1" smtClean="0"/>
              <a:t>method,is</a:t>
            </a:r>
            <a:r>
              <a:rPr lang="en-US" dirty="0" smtClean="0"/>
              <a:t> an address to a file on a server.</a:t>
            </a:r>
          </a:p>
          <a:p>
            <a:r>
              <a:rPr lang="en-US" sz="2400" dirty="0" err="1"/>
              <a:t>xhttp.open</a:t>
            </a:r>
            <a:r>
              <a:rPr lang="en-US" sz="2400" dirty="0"/>
              <a:t>("GET", "</a:t>
            </a:r>
            <a:r>
              <a:rPr lang="en-US" sz="2400" dirty="0" smtClean="0"/>
              <a:t>ajax_test.asp</a:t>
            </a:r>
            <a:r>
              <a:rPr lang="en-US" sz="2400" dirty="0"/>
              <a:t>", true</a:t>
            </a:r>
            <a:r>
              <a:rPr lang="en-US" sz="2400" dirty="0" smtClean="0"/>
              <a:t>);</a:t>
            </a:r>
          </a:p>
          <a:p>
            <a:pPr marL="0" indent="0">
              <a:buNone/>
            </a:pPr>
            <a:r>
              <a:rPr lang="en-US" sz="2400" dirty="0" smtClean="0"/>
              <a:t>  </a:t>
            </a:r>
            <a:r>
              <a:rPr lang="en-US" sz="2400" b="1" dirty="0" smtClean="0"/>
              <a:t>Asynchronous </a:t>
            </a:r>
            <a:r>
              <a:rPr lang="en-US" sz="2400" b="1" dirty="0"/>
              <a:t>- True or False?</a:t>
            </a:r>
          </a:p>
          <a:p>
            <a:r>
              <a:rPr lang="en-US" sz="2400" dirty="0" err="1"/>
              <a:t>xhttp.open</a:t>
            </a:r>
            <a:r>
              <a:rPr lang="en-US" sz="2400" dirty="0"/>
              <a:t>("GET", "ajax_test.asp", true</a:t>
            </a:r>
            <a:r>
              <a:rPr lang="en-US" sz="2400" dirty="0" smtClean="0"/>
              <a:t>);</a:t>
            </a:r>
          </a:p>
          <a:p>
            <a:pPr marL="0" indent="0">
              <a:buNone/>
            </a:pPr>
            <a:r>
              <a:rPr lang="en-US" sz="2400" dirty="0" smtClean="0"/>
              <a:t>  </a:t>
            </a:r>
            <a:r>
              <a:rPr lang="en-US" sz="2400" b="1" dirty="0" smtClean="0"/>
              <a:t>The </a:t>
            </a:r>
            <a:r>
              <a:rPr lang="en-US" sz="2400" b="1" dirty="0" err="1"/>
              <a:t>onreadystatechange</a:t>
            </a:r>
            <a:r>
              <a:rPr lang="en-US" sz="2400" b="1" dirty="0"/>
              <a:t> </a:t>
            </a:r>
            <a:r>
              <a:rPr lang="en-US" sz="2400" b="1" dirty="0" smtClean="0"/>
              <a:t>Property:</a:t>
            </a:r>
          </a:p>
          <a:p>
            <a:pPr marL="0" indent="0">
              <a:buNone/>
            </a:pPr>
            <a:r>
              <a:rPr lang="en-US" sz="2400" dirty="0" err="1"/>
              <a:t>xhttp.onreadystatechange</a:t>
            </a:r>
            <a:r>
              <a:rPr lang="en-US" sz="2400" dirty="0"/>
              <a:t> = function() {</a:t>
            </a:r>
            <a:br>
              <a:rPr lang="en-US" sz="2400" dirty="0"/>
            </a:br>
            <a:r>
              <a:rPr lang="en-US" sz="2400" dirty="0"/>
              <a:t>  if (</a:t>
            </a:r>
            <a:r>
              <a:rPr lang="en-US" sz="2400" dirty="0" err="1"/>
              <a:t>this.readyState</a:t>
            </a:r>
            <a:r>
              <a:rPr lang="en-US" sz="2400" dirty="0"/>
              <a:t> == 4 &amp;&amp; </a:t>
            </a:r>
            <a:r>
              <a:rPr lang="en-US" sz="2400" dirty="0" err="1"/>
              <a:t>this.status</a:t>
            </a:r>
            <a:r>
              <a:rPr lang="en-US" sz="2400" dirty="0"/>
              <a:t> == 200) {</a:t>
            </a:r>
            <a:br>
              <a:rPr lang="en-US" sz="2400" dirty="0"/>
            </a:br>
            <a:r>
              <a:rPr lang="en-US" sz="2400" dirty="0"/>
              <a:t>    </a:t>
            </a:r>
            <a:r>
              <a:rPr lang="en-US" sz="2400" dirty="0" err="1"/>
              <a:t>document.getElementById</a:t>
            </a:r>
            <a:r>
              <a:rPr lang="en-US" sz="2400" dirty="0"/>
              <a:t>("demo").</a:t>
            </a:r>
            <a:r>
              <a:rPr lang="en-US" sz="2400" dirty="0" err="1"/>
              <a:t>innerHTML</a:t>
            </a:r>
            <a:r>
              <a:rPr lang="en-US" sz="2400" dirty="0"/>
              <a:t> = </a:t>
            </a:r>
            <a:r>
              <a:rPr lang="en-US" sz="2400" dirty="0" err="1"/>
              <a:t>this.responseText</a:t>
            </a:r>
            <a:r>
              <a:rPr lang="en-US" sz="2400" dirty="0"/>
              <a:t>;</a:t>
            </a:r>
            <a:br>
              <a:rPr lang="en-US" sz="2400" dirty="0"/>
            </a:br>
            <a:r>
              <a:rPr lang="en-US" sz="2400" dirty="0"/>
              <a:t>  }</a:t>
            </a:r>
            <a:br>
              <a:rPr lang="en-US" sz="2400" dirty="0"/>
            </a:br>
            <a:r>
              <a:rPr lang="en-US" sz="2400" dirty="0"/>
              <a:t>};</a:t>
            </a:r>
            <a:br>
              <a:rPr lang="en-US" sz="2400" dirty="0"/>
            </a:br>
            <a:r>
              <a:rPr lang="en-US" sz="2400" dirty="0" err="1"/>
              <a:t>xhttp.open</a:t>
            </a:r>
            <a:r>
              <a:rPr lang="en-US" sz="2400" dirty="0"/>
              <a:t>("GET", "ajax_info.txt", true);</a:t>
            </a:r>
            <a:br>
              <a:rPr lang="en-US" sz="2400" dirty="0"/>
            </a:br>
            <a:r>
              <a:rPr lang="en-US" sz="2400" dirty="0" err="1"/>
              <a:t>xhttp.send</a:t>
            </a:r>
            <a:r>
              <a:rPr lang="en-US" sz="2400" dirty="0"/>
              <a:t>();</a:t>
            </a:r>
            <a:endParaRPr lang="en-US" sz="2400" b="1" dirty="0"/>
          </a:p>
          <a:p>
            <a:endParaRPr lang="en-US" sz="2400" b="1" dirty="0"/>
          </a:p>
        </p:txBody>
      </p:sp>
    </p:spTree>
    <p:extLst>
      <p:ext uri="{BB962C8B-B14F-4D97-AF65-F5344CB8AC3E}">
        <p14:creationId xmlns:p14="http://schemas.microsoft.com/office/powerpoint/2010/main" xmlns="" val="32494892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14785"/>
            <a:ext cx="8229600" cy="1219200"/>
          </a:xfrm>
        </p:spPr>
        <p:txBody>
          <a:bodyPr>
            <a:normAutofit/>
          </a:bodyPr>
          <a:lstStyle/>
          <a:p>
            <a:pPr algn="ctr"/>
            <a:r>
              <a:rPr lang="en-US" sz="2800" dirty="0"/>
              <a:t>AJAX - Server </a:t>
            </a:r>
            <a:r>
              <a:rPr lang="en-US" sz="2800" dirty="0" smtClean="0"/>
              <a:t>Response</a:t>
            </a:r>
            <a:endParaRPr lang="en-US" sz="2800" dirty="0"/>
          </a:p>
        </p:txBody>
      </p:sp>
      <p:sp>
        <p:nvSpPr>
          <p:cNvPr id="3" name="Content Placeholder 2"/>
          <p:cNvSpPr>
            <a:spLocks noGrp="1"/>
          </p:cNvSpPr>
          <p:nvPr>
            <p:ph idx="1"/>
          </p:nvPr>
        </p:nvSpPr>
        <p:spPr>
          <a:xfrm>
            <a:off x="454742" y="381000"/>
            <a:ext cx="8229600" cy="5715000"/>
          </a:xfrm>
        </p:spPr>
        <p:txBody>
          <a:bodyPr/>
          <a:lstStyle/>
          <a:p>
            <a:r>
              <a:rPr lang="en-US" sz="1800" b="1" dirty="0"/>
              <a:t>The </a:t>
            </a:r>
            <a:r>
              <a:rPr lang="en-US" sz="1800" b="1" dirty="0" err="1"/>
              <a:t>onreadystatechange</a:t>
            </a:r>
            <a:r>
              <a:rPr lang="en-US" sz="1800" b="1" dirty="0"/>
              <a:t> </a:t>
            </a:r>
            <a:r>
              <a:rPr lang="en-US" sz="1800" b="1" dirty="0" smtClean="0"/>
              <a:t>Property:</a:t>
            </a:r>
          </a:p>
          <a:p>
            <a:r>
              <a:rPr lang="en-US" sz="1800" dirty="0" smtClean="0"/>
              <a:t>The </a:t>
            </a:r>
            <a:r>
              <a:rPr lang="en-US" sz="1800" dirty="0" err="1" smtClean="0"/>
              <a:t>readyState</a:t>
            </a:r>
            <a:r>
              <a:rPr lang="en-US" sz="1800" dirty="0" smtClean="0"/>
              <a:t> property holds the status of the </a:t>
            </a:r>
            <a:r>
              <a:rPr lang="en-US" sz="1800" dirty="0" err="1" smtClean="0"/>
              <a:t>XMLHttpRequest</a:t>
            </a:r>
            <a:r>
              <a:rPr lang="en-US" sz="1800" dirty="0" smtClean="0"/>
              <a:t>.</a:t>
            </a:r>
          </a:p>
          <a:p>
            <a:r>
              <a:rPr lang="en-US" sz="1800" dirty="0" smtClean="0"/>
              <a:t>The </a:t>
            </a:r>
            <a:r>
              <a:rPr lang="en-US" sz="1800" dirty="0" err="1" smtClean="0"/>
              <a:t>onreadystatechange</a:t>
            </a:r>
            <a:r>
              <a:rPr lang="en-US" sz="1800" dirty="0" smtClean="0"/>
              <a:t> property defines a function to be executed when the </a:t>
            </a:r>
            <a:r>
              <a:rPr lang="en-US" sz="1800" dirty="0" err="1" smtClean="0"/>
              <a:t>readyState</a:t>
            </a:r>
            <a:r>
              <a:rPr lang="en-US" sz="1800" dirty="0" smtClean="0"/>
              <a:t> changes.</a:t>
            </a:r>
          </a:p>
          <a:p>
            <a:r>
              <a:rPr lang="en-US" sz="1800" dirty="0" smtClean="0"/>
              <a:t>The status property and the </a:t>
            </a:r>
            <a:r>
              <a:rPr lang="en-US" sz="1800" dirty="0" err="1" smtClean="0"/>
              <a:t>statusText</a:t>
            </a:r>
            <a:r>
              <a:rPr lang="en-US" sz="1800" dirty="0" smtClean="0"/>
              <a:t> property holds the status of the </a:t>
            </a:r>
            <a:r>
              <a:rPr lang="en-US" sz="1800" dirty="0" err="1" smtClean="0"/>
              <a:t>XMLHttpRequest</a:t>
            </a:r>
            <a:r>
              <a:rPr lang="en-US" sz="1800" dirty="0" smtClean="0"/>
              <a:t> object.</a:t>
            </a:r>
          </a:p>
          <a:p>
            <a:endParaRPr lang="en-US" sz="2000" dirty="0" smtClean="0"/>
          </a:p>
          <a:p>
            <a:endParaRPr lang="en-US" sz="2000" dirty="0" smtClean="0"/>
          </a:p>
          <a:p>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xmlns="" val="347746229"/>
              </p:ext>
            </p:extLst>
          </p:nvPr>
        </p:nvGraphicFramePr>
        <p:xfrm>
          <a:off x="-14785" y="2743200"/>
          <a:ext cx="9144000" cy="4041309"/>
        </p:xfrm>
        <a:graphic>
          <a:graphicData uri="http://schemas.openxmlformats.org/drawingml/2006/table">
            <a:tbl>
              <a:tblPr/>
              <a:tblGrid>
                <a:gridCol w="1975283">
                  <a:extLst>
                    <a:ext uri="{9D8B030D-6E8A-4147-A177-3AD203B41FA5}">
                      <a16:colId xmlns:a16="http://schemas.microsoft.com/office/drawing/2014/main" xmlns="" val="20000"/>
                    </a:ext>
                  </a:extLst>
                </a:gridCol>
                <a:gridCol w="7168717">
                  <a:extLst>
                    <a:ext uri="{9D8B030D-6E8A-4147-A177-3AD203B41FA5}">
                      <a16:colId xmlns:a16="http://schemas.microsoft.com/office/drawing/2014/main" xmlns="" val="20001"/>
                    </a:ext>
                  </a:extLst>
                </a:gridCol>
              </a:tblGrid>
              <a:tr h="335923">
                <a:tc>
                  <a:txBody>
                    <a:bodyPr/>
                    <a:lstStyle/>
                    <a:p>
                      <a:pPr algn="l" fontAlgn="t"/>
                      <a:r>
                        <a:rPr lang="en-US" sz="1700" dirty="0">
                          <a:effectLst/>
                        </a:rPr>
                        <a:t>Property</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Description</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551119">
                <a:tc>
                  <a:txBody>
                    <a:bodyPr/>
                    <a:lstStyle/>
                    <a:p>
                      <a:pPr algn="l" fontAlgn="t"/>
                      <a:r>
                        <a:rPr lang="en-US" sz="1700">
                          <a:effectLst/>
                        </a:rPr>
                        <a:t>onreadystatechange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function to be called when the readyState property changes</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1411904">
                <a:tc>
                  <a:txBody>
                    <a:bodyPr/>
                    <a:lstStyle/>
                    <a:p>
                      <a:pPr algn="l" fontAlgn="t"/>
                      <a:r>
                        <a:rPr lang="en-US" sz="1700">
                          <a:effectLst/>
                        </a:rPr>
                        <a:t>readyState</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Holds the status of the XMLHttpRequest.</a:t>
                      </a:r>
                      <a:br>
                        <a:rPr lang="en-US" sz="1700">
                          <a:effectLst/>
                        </a:rPr>
                      </a:br>
                      <a:r>
                        <a:rPr lang="en-US" sz="1700">
                          <a:effectLst/>
                        </a:rPr>
                        <a:t>0: request not initialized</a:t>
                      </a:r>
                      <a:br>
                        <a:rPr lang="en-US" sz="1700">
                          <a:effectLst/>
                        </a:rPr>
                      </a:br>
                      <a:r>
                        <a:rPr lang="en-US" sz="1700">
                          <a:effectLst/>
                        </a:rPr>
                        <a:t>1: server connection established</a:t>
                      </a:r>
                      <a:br>
                        <a:rPr lang="en-US" sz="1700">
                          <a:effectLst/>
                        </a:rPr>
                      </a:br>
                      <a:r>
                        <a:rPr lang="en-US" sz="1700">
                          <a:effectLst/>
                        </a:rPr>
                        <a:t>2: request received</a:t>
                      </a:r>
                      <a:br>
                        <a:rPr lang="en-US" sz="1700">
                          <a:effectLst/>
                        </a:rPr>
                      </a:br>
                      <a:r>
                        <a:rPr lang="en-US" sz="1700">
                          <a:effectLst/>
                        </a:rPr>
                        <a:t>3: processing request</a:t>
                      </a:r>
                      <a:br>
                        <a:rPr lang="en-US" sz="1700">
                          <a:effectLst/>
                        </a:rPr>
                      </a:br>
                      <a:r>
                        <a:rPr lang="en-US" sz="1700">
                          <a:effectLst/>
                        </a:rPr>
                        <a:t>4: request finished and response is ready</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981512">
                <a:tc>
                  <a:txBody>
                    <a:bodyPr/>
                    <a:lstStyle/>
                    <a:p>
                      <a:pPr algn="l" fontAlgn="t"/>
                      <a:r>
                        <a:rPr lang="en-US" sz="1700" dirty="0">
                          <a:effectLst/>
                        </a:rPr>
                        <a:t>status</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200: "OK"</a:t>
                      </a:r>
                      <a:br>
                        <a:rPr lang="en-US" sz="1700" dirty="0">
                          <a:effectLst/>
                        </a:rPr>
                      </a:br>
                      <a:r>
                        <a:rPr lang="en-US" sz="1700" dirty="0">
                          <a:effectLst/>
                        </a:rPr>
                        <a:t>403: "Forbidden"</a:t>
                      </a:r>
                      <a:br>
                        <a:rPr lang="en-US" sz="1700" dirty="0">
                          <a:effectLst/>
                        </a:rPr>
                      </a:br>
                      <a:r>
                        <a:rPr lang="en-US" sz="1700" dirty="0">
                          <a:effectLst/>
                        </a:rPr>
                        <a:t>404: "Page not found</a:t>
                      </a:r>
                      <a:r>
                        <a:rPr lang="en-US" sz="1700" dirty="0" smtClean="0">
                          <a:effectLst/>
                        </a:rPr>
                        <a:t>"</a:t>
                      </a:r>
                      <a:endParaRPr lang="en-US" sz="1700" dirty="0">
                        <a:effectLst/>
                      </a:endParaRP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r h="335923">
                <a:tc>
                  <a:txBody>
                    <a:bodyPr/>
                    <a:lstStyle/>
                    <a:p>
                      <a:pPr algn="l" fontAlgn="t"/>
                      <a:r>
                        <a:rPr lang="en-US" sz="1700">
                          <a:effectLst/>
                        </a:rPr>
                        <a:t>statusText</a:t>
                      </a:r>
                    </a:p>
                  </a:txBody>
                  <a:tcPr marL="145346"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Returns the status-text (e.g. "OK" or "Not Found")</a:t>
                      </a:r>
                    </a:p>
                  </a:txBody>
                  <a:tcPr marL="72673" marR="72673" marT="72673" marB="726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439757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smtClean="0"/>
              <a:t>Ajax Applications</a:t>
            </a:r>
            <a:endParaRPr lang="en-US" sz="3200" b="1" dirty="0"/>
          </a:p>
        </p:txBody>
      </p:sp>
      <p:sp>
        <p:nvSpPr>
          <p:cNvPr id="3" name="Content Placeholder 2"/>
          <p:cNvSpPr>
            <a:spLocks noGrp="1"/>
          </p:cNvSpPr>
          <p:nvPr>
            <p:ph idx="1"/>
          </p:nvPr>
        </p:nvSpPr>
        <p:spPr>
          <a:xfrm>
            <a:off x="457200" y="1371600"/>
            <a:ext cx="8229600" cy="4953000"/>
          </a:xfrm>
        </p:spPr>
        <p:txBody>
          <a:bodyPr>
            <a:normAutofit/>
          </a:bodyPr>
          <a:lstStyle/>
          <a:p>
            <a:r>
              <a:rPr lang="en-US" sz="3200" dirty="0" smtClean="0"/>
              <a:t>View an XML CD Catalog.</a:t>
            </a:r>
          </a:p>
          <a:p>
            <a:r>
              <a:rPr lang="en-US" sz="3200" dirty="0"/>
              <a:t>Display XML Data in an HTML Table</a:t>
            </a:r>
          </a:p>
          <a:p>
            <a:r>
              <a:rPr lang="en-US" sz="3200" dirty="0"/>
              <a:t>Display the First CD in an HTML div Element</a:t>
            </a:r>
          </a:p>
          <a:p>
            <a:r>
              <a:rPr lang="en-US" sz="3200" dirty="0"/>
              <a:t>Navigate Between the CDs</a:t>
            </a:r>
          </a:p>
          <a:p>
            <a:r>
              <a:rPr lang="en-US" sz="3200" dirty="0"/>
              <a:t>Show Album Information When Clicking On a CD</a:t>
            </a:r>
          </a:p>
          <a:p>
            <a:pPr marL="0" indent="0">
              <a:buNone/>
            </a:pPr>
            <a:endParaRPr lang="en-US" sz="3200" dirty="0"/>
          </a:p>
        </p:txBody>
      </p:sp>
    </p:spTree>
    <p:extLst>
      <p:ext uri="{BB962C8B-B14F-4D97-AF65-F5344CB8AC3E}">
        <p14:creationId xmlns:p14="http://schemas.microsoft.com/office/powerpoint/2010/main" xmlns="" val="22470969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endParaRPr lang="en-US" dirty="0">
              <a:solidFill>
                <a:srgbClr val="FF0000"/>
              </a:solidFill>
            </a:endParaRPr>
          </a:p>
        </p:txBody>
      </p:sp>
      <p:sp>
        <p:nvSpPr>
          <p:cNvPr id="3" name="Content Placeholder 2"/>
          <p:cNvSpPr>
            <a:spLocks noGrp="1"/>
          </p:cNvSpPr>
          <p:nvPr>
            <p:ph idx="1"/>
          </p:nvPr>
        </p:nvSpPr>
        <p:spPr/>
        <p:txBody>
          <a:bodyPr/>
          <a:lstStyle/>
          <a:p>
            <a:r>
              <a:rPr lang="en-US" dirty="0" err="1" smtClean="0"/>
              <a:t>jQuery</a:t>
            </a:r>
            <a:r>
              <a:rPr lang="en-US" dirty="0" smtClean="0"/>
              <a:t> is a lightweight, "write less, do more", JavaScript library.</a:t>
            </a:r>
          </a:p>
          <a:p>
            <a:r>
              <a:rPr lang="en-US" dirty="0" smtClean="0"/>
              <a:t>The purpose of </a:t>
            </a:r>
            <a:r>
              <a:rPr lang="en-US" dirty="0" err="1" smtClean="0"/>
              <a:t>jQuery</a:t>
            </a:r>
            <a:r>
              <a:rPr lang="en-US" dirty="0" smtClean="0"/>
              <a:t> is to make it much easier to use JavaScript on your website.</a:t>
            </a:r>
          </a:p>
          <a:p>
            <a:r>
              <a:rPr lang="en-US" dirty="0" err="1" smtClean="0"/>
              <a:t>jQuery</a:t>
            </a:r>
            <a:r>
              <a:rPr lang="en-US" dirty="0" smtClean="0"/>
              <a:t> takes a lot of common tasks that require many lines of JavaScript code to accomplish, and wraps them into methods that you can call with a single line of code</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features: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HTML/DOM manipulation</a:t>
            </a:r>
          </a:p>
          <a:p>
            <a:r>
              <a:rPr lang="en-US" dirty="0" smtClean="0"/>
              <a:t>CSS manipulation</a:t>
            </a:r>
          </a:p>
          <a:p>
            <a:r>
              <a:rPr lang="en-US" dirty="0" smtClean="0"/>
              <a:t>HTML event methods</a:t>
            </a:r>
          </a:p>
          <a:p>
            <a:r>
              <a:rPr lang="en-US" dirty="0" smtClean="0"/>
              <a:t>Effects and animations</a:t>
            </a:r>
          </a:p>
          <a:p>
            <a:r>
              <a:rPr lang="en-US" dirty="0" smtClean="0"/>
              <a:t>AJAX</a:t>
            </a:r>
          </a:p>
          <a:p>
            <a:r>
              <a:rPr lang="en-US" dirty="0" smtClean="0"/>
              <a:t>Utilities</a:t>
            </a:r>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Adding </a:t>
            </a:r>
            <a:r>
              <a:rPr lang="en-US" dirty="0" err="1" smtClean="0">
                <a:solidFill>
                  <a:srgbClr val="FF0000"/>
                </a:solidFill>
              </a:rPr>
              <a:t>jQuery</a:t>
            </a:r>
            <a:r>
              <a:rPr lang="en-US" dirty="0" smtClean="0">
                <a:solidFill>
                  <a:srgbClr val="FF0000"/>
                </a:solidFill>
              </a:rPr>
              <a:t> to Your Web Pages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Download the </a:t>
            </a:r>
            <a:r>
              <a:rPr lang="en-US" dirty="0" err="1" smtClean="0"/>
              <a:t>jQuery</a:t>
            </a:r>
            <a:r>
              <a:rPr lang="en-US" dirty="0" smtClean="0"/>
              <a:t> library from jQuery.com</a:t>
            </a:r>
          </a:p>
          <a:p>
            <a:r>
              <a:rPr lang="en-US" dirty="0" smtClean="0"/>
              <a:t>Include </a:t>
            </a:r>
            <a:r>
              <a:rPr lang="en-US" dirty="0" err="1" smtClean="0"/>
              <a:t>jQuery</a:t>
            </a:r>
            <a:r>
              <a:rPr lang="en-US" dirty="0" smtClean="0"/>
              <a:t> from a CDN, like Google</a:t>
            </a:r>
          </a:p>
          <a:p>
            <a:pPr>
              <a:buNone/>
            </a:pPr>
            <a:r>
              <a:rPr lang="nl-NL" sz="2400" dirty="0" smtClean="0">
                <a:solidFill>
                  <a:srgbClr val="7030A0"/>
                </a:solidFill>
              </a:rPr>
              <a:t>Google CDN:</a:t>
            </a:r>
          </a:p>
          <a:p>
            <a:pPr>
              <a:buNone/>
            </a:pPr>
            <a:r>
              <a:rPr lang="nl-NL" sz="2400" dirty="0" smtClean="0">
                <a:solidFill>
                  <a:srgbClr val="7030A0"/>
                </a:solidFill>
              </a:rPr>
              <a:t>	&lt;head&gt;</a:t>
            </a:r>
            <a:br>
              <a:rPr lang="nl-NL" sz="2400" dirty="0" smtClean="0">
                <a:solidFill>
                  <a:srgbClr val="7030A0"/>
                </a:solidFill>
              </a:rPr>
            </a:br>
            <a:r>
              <a:rPr lang="nl-NL" sz="2400" dirty="0" smtClean="0">
                <a:solidFill>
                  <a:srgbClr val="7030A0"/>
                </a:solidFill>
              </a:rPr>
              <a:t>&lt;script src="https://ajax.googleapis.com/ajax/libs/jquery/3.5.1/jquery.min.js"&gt;&lt;/script&gt;</a:t>
            </a:r>
            <a:br>
              <a:rPr lang="nl-NL" sz="2400" dirty="0" smtClean="0">
                <a:solidFill>
                  <a:srgbClr val="7030A0"/>
                </a:solidFill>
              </a:rPr>
            </a:br>
            <a:r>
              <a:rPr lang="nl-NL" sz="2400" dirty="0" smtClean="0">
                <a:solidFill>
                  <a:srgbClr val="7030A0"/>
                </a:solidFill>
              </a:rPr>
              <a:t>&lt;/head&gt;</a:t>
            </a:r>
          </a:p>
          <a:p>
            <a:endParaRPr 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Syntax</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jQuery</a:t>
            </a:r>
            <a:r>
              <a:rPr lang="en-US" dirty="0" smtClean="0"/>
              <a:t> syntax is tailor-made for </a:t>
            </a:r>
            <a:r>
              <a:rPr lang="en-US" b="1" dirty="0" smtClean="0"/>
              <a:t>selecting</a:t>
            </a:r>
            <a:r>
              <a:rPr lang="en-US" dirty="0" smtClean="0"/>
              <a:t> HTML elements and performing some </a:t>
            </a:r>
            <a:r>
              <a:rPr lang="en-US" b="1" dirty="0" smtClean="0"/>
              <a:t>action</a:t>
            </a:r>
            <a:r>
              <a:rPr lang="en-US" dirty="0" smtClean="0"/>
              <a:t> on the element(s).</a:t>
            </a:r>
          </a:p>
          <a:p>
            <a:pPr>
              <a:buNone/>
            </a:pPr>
            <a:r>
              <a:rPr lang="en-US" dirty="0" smtClean="0"/>
              <a:t> </a:t>
            </a:r>
            <a:r>
              <a:rPr lang="en-US" dirty="0" smtClean="0">
                <a:solidFill>
                  <a:srgbClr val="FF0000"/>
                </a:solidFill>
              </a:rPr>
              <a:t>syntax :</a:t>
            </a:r>
            <a:r>
              <a:rPr lang="en-US" dirty="0" smtClean="0"/>
              <a:t> </a:t>
            </a:r>
            <a:r>
              <a:rPr lang="en-US" b="1" dirty="0" smtClean="0">
                <a:solidFill>
                  <a:srgbClr val="0070C0"/>
                </a:solidFill>
              </a:rPr>
              <a:t>$(</a:t>
            </a:r>
            <a:r>
              <a:rPr lang="en-US" b="1" i="1" dirty="0" smtClean="0">
                <a:solidFill>
                  <a:srgbClr val="0070C0"/>
                </a:solidFill>
              </a:rPr>
              <a:t>selector</a:t>
            </a:r>
            <a:r>
              <a:rPr lang="en-US" b="1" dirty="0" smtClean="0">
                <a:solidFill>
                  <a:srgbClr val="0070C0"/>
                </a:solidFill>
              </a:rPr>
              <a:t>).</a:t>
            </a:r>
            <a:r>
              <a:rPr lang="en-US" b="1" i="1" dirty="0" smtClean="0">
                <a:solidFill>
                  <a:srgbClr val="0070C0"/>
                </a:solidFill>
              </a:rPr>
              <a:t>action</a:t>
            </a:r>
            <a:r>
              <a:rPr lang="en-US" b="1" dirty="0" smtClean="0">
                <a:solidFill>
                  <a:srgbClr val="0070C0"/>
                </a:solidFill>
              </a:rPr>
              <a:t>()</a:t>
            </a:r>
            <a:endParaRPr lang="en-US" dirty="0" smtClean="0">
              <a:solidFill>
                <a:srgbClr val="0070C0"/>
              </a:solidFill>
            </a:endParaRPr>
          </a:p>
          <a:p>
            <a:r>
              <a:rPr lang="en-US" dirty="0" smtClean="0"/>
              <a:t>A $ sign to define/access </a:t>
            </a:r>
            <a:r>
              <a:rPr lang="en-US" dirty="0" err="1" smtClean="0"/>
              <a:t>jQuery</a:t>
            </a:r>
            <a:endParaRPr lang="en-US" dirty="0" smtClean="0"/>
          </a:p>
          <a:p>
            <a:r>
              <a:rPr lang="en-US" dirty="0" smtClean="0"/>
              <a:t>A (</a:t>
            </a:r>
            <a:r>
              <a:rPr lang="en-US" i="1" dirty="0" smtClean="0">
                <a:solidFill>
                  <a:srgbClr val="0070C0"/>
                </a:solidFill>
              </a:rPr>
              <a:t>selector</a:t>
            </a:r>
            <a:r>
              <a:rPr lang="en-US" dirty="0" smtClean="0"/>
              <a:t>) to "query (or find)" HTML elements</a:t>
            </a:r>
          </a:p>
          <a:p>
            <a:r>
              <a:rPr lang="en-US" dirty="0" smtClean="0"/>
              <a:t>A </a:t>
            </a:r>
            <a:r>
              <a:rPr lang="en-US" dirty="0" err="1" smtClean="0"/>
              <a:t>jQuery</a:t>
            </a:r>
            <a:r>
              <a:rPr lang="en-US" dirty="0" smtClean="0"/>
              <a:t> </a:t>
            </a:r>
            <a:r>
              <a:rPr lang="en-US" i="1" dirty="0" smtClean="0">
                <a:solidFill>
                  <a:srgbClr val="0070C0"/>
                </a:solidFill>
              </a:rPr>
              <a:t>action</a:t>
            </a:r>
            <a:r>
              <a:rPr lang="en-US" dirty="0" smtClean="0">
                <a:solidFill>
                  <a:srgbClr val="0070C0"/>
                </a:solidFill>
              </a:rPr>
              <a:t>()</a:t>
            </a:r>
            <a:r>
              <a:rPr lang="en-US" dirty="0" smtClean="0"/>
              <a:t> to be performed on the element(s)</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Examples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$(this).hide() - hides the current element.</a:t>
            </a:r>
          </a:p>
          <a:p>
            <a:r>
              <a:rPr lang="en-US" sz="2400" dirty="0" smtClean="0"/>
              <a:t>$("p").hide() - hides all &lt;p&gt; elements.</a:t>
            </a:r>
          </a:p>
          <a:p>
            <a:r>
              <a:rPr lang="en-US" sz="2400" dirty="0" smtClean="0"/>
              <a:t>$(".test").hide() - hides all elements with class="test".</a:t>
            </a:r>
          </a:p>
          <a:p>
            <a:r>
              <a:rPr lang="en-US" sz="2400" dirty="0" smtClean="0"/>
              <a:t>$("#test").hide() - hides the element with id="test".</a:t>
            </a:r>
          </a:p>
          <a:p>
            <a:pPr>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rgbClr val="FF0000"/>
                </a:solidFill>
              </a:rPr>
              <a:t>Variables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Most of the time, a JavaScript application needs to work with information.</a:t>
            </a:r>
          </a:p>
          <a:p>
            <a:pPr>
              <a:buNone/>
            </a:pPr>
            <a:r>
              <a:rPr lang="en-US" dirty="0" smtClean="0"/>
              <a:t>			</a:t>
            </a:r>
            <a:r>
              <a:rPr lang="en-US" dirty="0" smtClean="0">
                <a:solidFill>
                  <a:srgbClr val="FF0000"/>
                </a:solidFill>
              </a:rPr>
              <a:t> Here are two examples:</a:t>
            </a:r>
          </a:p>
          <a:p>
            <a:r>
              <a:rPr lang="en-US" dirty="0" smtClean="0"/>
              <a:t>An online shop – the information might include goods being sold and a shopping cart.</a:t>
            </a:r>
          </a:p>
          <a:p>
            <a:r>
              <a:rPr lang="en-US" dirty="0" smtClean="0"/>
              <a:t>A chat application – the information might include users, messages, and much more.</a:t>
            </a:r>
          </a:p>
          <a:p>
            <a:pPr>
              <a:buNone/>
            </a:pPr>
            <a:r>
              <a:rPr lang="en-US" dirty="0" smtClean="0"/>
              <a:t>	</a:t>
            </a:r>
            <a:r>
              <a:rPr lang="en-US" dirty="0" smtClean="0">
                <a:solidFill>
                  <a:srgbClr val="FF0000"/>
                </a:solidFill>
              </a:rPr>
              <a:t>Variables are used to store this information.</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r>
              <a:rPr lang="en-US" dirty="0" smtClean="0">
                <a:solidFill>
                  <a:srgbClr val="FF0000"/>
                </a:solidFill>
              </a:rPr>
              <a:t> Selectors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err="1" smtClean="0"/>
              <a:t>jQuery</a:t>
            </a:r>
            <a:r>
              <a:rPr lang="en-US" dirty="0" smtClean="0"/>
              <a:t> selectors allow you to select and manipulate HTML element(s).</a:t>
            </a:r>
          </a:p>
          <a:p>
            <a:r>
              <a:rPr lang="en-US" dirty="0" err="1" smtClean="0"/>
              <a:t>jQuery</a:t>
            </a:r>
            <a:r>
              <a:rPr lang="en-US" dirty="0" smtClean="0"/>
              <a:t> selectors are used to "find" (or select) HTML elements based on their name, id, classes, types, attributes, values of attributes and much more. It's based on the existing </a:t>
            </a:r>
            <a:r>
              <a:rPr lang="en-US" dirty="0" smtClean="0">
                <a:hlinkClick r:id="rId2"/>
              </a:rPr>
              <a:t>CSS Selectors</a:t>
            </a:r>
            <a:r>
              <a:rPr lang="en-US" dirty="0" smtClean="0"/>
              <a:t>, and in addition, it has some own custom selectors.</a:t>
            </a:r>
          </a:p>
          <a:p>
            <a:r>
              <a:rPr lang="en-US" dirty="0" smtClean="0"/>
              <a:t>All selectors in </a:t>
            </a:r>
            <a:r>
              <a:rPr lang="en-US" dirty="0" err="1" smtClean="0"/>
              <a:t>jQuery</a:t>
            </a:r>
            <a:r>
              <a:rPr lang="en-US" dirty="0" smtClean="0"/>
              <a:t> start with the dollar sign and parentheses: $().</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element Selector</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err="1" smtClean="0"/>
              <a:t>jQuery</a:t>
            </a:r>
            <a:r>
              <a:rPr lang="en-US" dirty="0" smtClean="0"/>
              <a:t> element selector selects elements based on the element name.</a:t>
            </a:r>
          </a:p>
          <a:p>
            <a:r>
              <a:rPr lang="en-US" dirty="0" smtClean="0"/>
              <a:t>You can select all &lt;p&gt; elements on a page like this:</a:t>
            </a:r>
          </a:p>
          <a:p>
            <a:r>
              <a:rPr lang="en-US" dirty="0" smtClean="0"/>
              <a:t>$("p")</a:t>
            </a:r>
          </a:p>
          <a:p>
            <a:pPr>
              <a:buNone/>
            </a:pPr>
            <a:r>
              <a:rPr lang="en-US" sz="2600" dirty="0" smtClean="0">
                <a:solidFill>
                  <a:srgbClr val="0070C0"/>
                </a:solidFill>
              </a:rPr>
              <a:t>Example</a:t>
            </a:r>
          </a:p>
          <a:p>
            <a:pPr>
              <a:buNone/>
            </a:pPr>
            <a:r>
              <a:rPr lang="en-US" sz="2600" dirty="0" smtClean="0">
                <a:solidFill>
                  <a:srgbClr val="0070C0"/>
                </a:solidFill>
              </a:rPr>
              <a:t>$(document).ready(function(){</a:t>
            </a:r>
            <a:br>
              <a:rPr lang="en-US" sz="2600" dirty="0" smtClean="0">
                <a:solidFill>
                  <a:srgbClr val="0070C0"/>
                </a:solidFill>
              </a:rPr>
            </a:br>
            <a:r>
              <a:rPr lang="en-US" sz="2600" dirty="0" smtClean="0">
                <a:solidFill>
                  <a:srgbClr val="0070C0"/>
                </a:solidFill>
              </a:rPr>
              <a:t>  $("button").click(function(){</a:t>
            </a:r>
            <a:br>
              <a:rPr lang="en-US" sz="2600" dirty="0" smtClean="0">
                <a:solidFill>
                  <a:srgbClr val="0070C0"/>
                </a:solidFill>
              </a:rPr>
            </a:br>
            <a:r>
              <a:rPr lang="en-US" sz="2600" dirty="0" smtClean="0">
                <a:solidFill>
                  <a:srgbClr val="0070C0"/>
                </a:solidFill>
              </a:rPr>
              <a:t>    $("p").hide();</a:t>
            </a:r>
            <a:br>
              <a:rPr lang="en-US" sz="2600" dirty="0" smtClean="0">
                <a:solidFill>
                  <a:srgbClr val="0070C0"/>
                </a:solidFill>
              </a:rPr>
            </a:br>
            <a:r>
              <a:rPr lang="en-US" sz="2600" dirty="0" smtClean="0">
                <a:solidFill>
                  <a:srgbClr val="0070C0"/>
                </a:solidFill>
              </a:rPr>
              <a:t>  });</a:t>
            </a:r>
            <a:br>
              <a:rPr lang="en-US" sz="2600" dirty="0" smtClean="0">
                <a:solidFill>
                  <a:srgbClr val="0070C0"/>
                </a:solidFill>
              </a:rPr>
            </a:br>
            <a:r>
              <a:rPr lang="en-US" sz="2600" dirty="0" smtClean="0">
                <a:solidFill>
                  <a:srgbClr val="0070C0"/>
                </a:solidFill>
              </a:rPr>
              <a:t>});</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#id Selector</a:t>
            </a:r>
            <a:endParaRPr lang="en-US" dirty="0">
              <a:solidFill>
                <a:srgbClr val="FF0000"/>
              </a:solidFill>
            </a:endParaRPr>
          </a:p>
        </p:txBody>
      </p:sp>
      <p:sp>
        <p:nvSpPr>
          <p:cNvPr id="3" name="Content Placeholder 2"/>
          <p:cNvSpPr>
            <a:spLocks noGrp="1"/>
          </p:cNvSpPr>
          <p:nvPr>
            <p:ph idx="1"/>
          </p:nvPr>
        </p:nvSpPr>
        <p:spPr>
          <a:xfrm>
            <a:off x="609601" y="1752600"/>
            <a:ext cx="8534399" cy="3450613"/>
          </a:xfrm>
        </p:spPr>
        <p:txBody>
          <a:bodyPr>
            <a:noAutofit/>
          </a:bodyPr>
          <a:lstStyle/>
          <a:p>
            <a:r>
              <a:rPr lang="en-US" sz="1600" dirty="0" smtClean="0"/>
              <a:t>The </a:t>
            </a:r>
            <a:r>
              <a:rPr lang="en-US" sz="1600" dirty="0" err="1" smtClean="0"/>
              <a:t>jQuery</a:t>
            </a:r>
            <a:r>
              <a:rPr lang="en-US" sz="1600" dirty="0" smtClean="0"/>
              <a:t> #</a:t>
            </a:r>
            <a:r>
              <a:rPr lang="en-US" sz="1600" i="1" dirty="0" smtClean="0"/>
              <a:t>id</a:t>
            </a:r>
            <a:r>
              <a:rPr lang="en-US" sz="1600" dirty="0" smtClean="0"/>
              <a:t> selector uses the id attribute of an HTML tag to find the specific element.</a:t>
            </a:r>
          </a:p>
          <a:p>
            <a:r>
              <a:rPr lang="en-US" sz="1600" dirty="0" smtClean="0"/>
              <a:t>An id should be unique within a page, so you should use the #id selector when you want to find a single, unique element.</a:t>
            </a:r>
          </a:p>
          <a:p>
            <a:r>
              <a:rPr lang="en-US" sz="1600" dirty="0" smtClean="0"/>
              <a:t>To find an element with a specific id, write a hash character, followed by the id of the HTML element:</a:t>
            </a:r>
          </a:p>
          <a:p>
            <a:r>
              <a:rPr lang="en-US" sz="1600" dirty="0" smtClean="0"/>
              <a:t>$("#test")</a:t>
            </a:r>
          </a:p>
          <a:p>
            <a:pPr>
              <a:buNone/>
            </a:pPr>
            <a:r>
              <a:rPr lang="en-US" dirty="0" smtClean="0">
                <a:solidFill>
                  <a:srgbClr val="FF0000"/>
                </a:solidFill>
              </a:rPr>
              <a:t>Example</a:t>
            </a:r>
          </a:p>
          <a:p>
            <a:pPr>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$("button").click(function(){</a:t>
            </a:r>
            <a:br>
              <a:rPr lang="en-US" dirty="0" smtClean="0">
                <a:solidFill>
                  <a:srgbClr val="FF0000"/>
                </a:solidFill>
              </a:rPr>
            </a:br>
            <a:r>
              <a:rPr lang="en-US" dirty="0" smtClean="0">
                <a:solidFill>
                  <a:srgbClr val="FF0000"/>
                </a:solidFill>
              </a:rPr>
              <a:t>    $("#test").hide();</a:t>
            </a:r>
            <a:br>
              <a:rPr lang="en-US" dirty="0" smtClean="0">
                <a:solidFill>
                  <a:srgbClr val="FF0000"/>
                </a:solidFill>
              </a:rPr>
            </a:br>
            <a:r>
              <a:rPr lang="en-US" dirty="0" smtClean="0">
                <a:solidFill>
                  <a:srgbClr val="FF0000"/>
                </a:solidFill>
              </a:rPr>
              <a:t>  });</a:t>
            </a:r>
            <a:br>
              <a:rPr lang="en-US" dirty="0" smtClean="0">
                <a:solidFill>
                  <a:srgbClr val="FF0000"/>
                </a:solidFill>
              </a:rPr>
            </a:br>
            <a:r>
              <a:rPr lang="en-US" dirty="0" smtClean="0">
                <a:solidFill>
                  <a:srgbClr val="FF0000"/>
                </a:solidFill>
              </a:rPr>
              <a:t>});</a:t>
            </a:r>
          </a:p>
          <a:p>
            <a:endParaRPr lang="en-US" sz="16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The .class Selector</a:t>
            </a:r>
            <a:endParaRPr lang="en-US" dirty="0">
              <a:solidFill>
                <a:srgbClr val="FF0000"/>
              </a:solidFill>
            </a:endParaRPr>
          </a:p>
        </p:txBody>
      </p:sp>
      <p:sp>
        <p:nvSpPr>
          <p:cNvPr id="3" name="Content Placeholder 2"/>
          <p:cNvSpPr>
            <a:spLocks noGrp="1"/>
          </p:cNvSpPr>
          <p:nvPr>
            <p:ph idx="1"/>
          </p:nvPr>
        </p:nvSpPr>
        <p:spPr>
          <a:xfrm>
            <a:off x="381001" y="2015733"/>
            <a:ext cx="8686800" cy="3450613"/>
          </a:xfrm>
        </p:spPr>
        <p:txBody>
          <a:bodyPr>
            <a:noAutofit/>
          </a:bodyPr>
          <a:lstStyle/>
          <a:p>
            <a:r>
              <a:rPr lang="en-US" sz="1800" dirty="0" smtClean="0"/>
              <a:t>The </a:t>
            </a:r>
            <a:r>
              <a:rPr lang="en-US" sz="1800" dirty="0" err="1" smtClean="0"/>
              <a:t>jQuery</a:t>
            </a:r>
            <a:r>
              <a:rPr lang="en-US" sz="1800" dirty="0" smtClean="0"/>
              <a:t> </a:t>
            </a:r>
            <a:r>
              <a:rPr lang="en-US" sz="1800" i="1" dirty="0" smtClean="0"/>
              <a:t>.class</a:t>
            </a:r>
            <a:r>
              <a:rPr lang="en-US" sz="1800" dirty="0" smtClean="0"/>
              <a:t> selector finds elements with a specific class.</a:t>
            </a:r>
          </a:p>
          <a:p>
            <a:r>
              <a:rPr lang="en-US" sz="1800" dirty="0" smtClean="0"/>
              <a:t>To find elements with a specific class, write a period character, followed by the name of the class:</a:t>
            </a:r>
          </a:p>
          <a:p>
            <a:r>
              <a:rPr lang="en-US" sz="1800" dirty="0" smtClean="0"/>
              <a:t>$(".test")</a:t>
            </a:r>
          </a:p>
          <a:p>
            <a:pPr>
              <a:buNone/>
            </a:pPr>
            <a:r>
              <a:rPr lang="en-US" dirty="0" smtClean="0">
                <a:solidFill>
                  <a:srgbClr val="00B0F0"/>
                </a:solidFill>
              </a:rPr>
              <a:t>Example</a:t>
            </a:r>
          </a:p>
          <a:p>
            <a:pPr>
              <a:buNone/>
            </a:pPr>
            <a:r>
              <a:rPr lang="en-US" dirty="0" smtClean="0">
                <a:solidFill>
                  <a:srgbClr val="00B0F0"/>
                </a:solidFill>
              </a:rPr>
              <a:t>$(document).ready(function(){</a:t>
            </a:r>
            <a:br>
              <a:rPr lang="en-US" dirty="0" smtClean="0">
                <a:solidFill>
                  <a:srgbClr val="00B0F0"/>
                </a:solidFill>
              </a:rPr>
            </a:br>
            <a:r>
              <a:rPr lang="en-US" dirty="0" smtClean="0">
                <a:solidFill>
                  <a:srgbClr val="00B0F0"/>
                </a:solidFill>
              </a:rPr>
              <a:t>  $("button").click(function(){</a:t>
            </a:r>
            <a:br>
              <a:rPr lang="en-US" dirty="0" smtClean="0">
                <a:solidFill>
                  <a:srgbClr val="00B0F0"/>
                </a:solidFill>
              </a:rPr>
            </a:br>
            <a:r>
              <a:rPr lang="en-US" dirty="0" smtClean="0">
                <a:solidFill>
                  <a:srgbClr val="00B0F0"/>
                </a:solidFill>
              </a:rPr>
              <a:t>    $(".test").hide();</a:t>
            </a:r>
            <a:br>
              <a:rPr lang="en-US" dirty="0" smtClean="0">
                <a:solidFill>
                  <a:srgbClr val="00B0F0"/>
                </a:solidFill>
              </a:rPr>
            </a:br>
            <a:r>
              <a:rPr lang="en-US" dirty="0" smtClean="0">
                <a:solidFill>
                  <a:srgbClr val="00B0F0"/>
                </a:solidFill>
              </a:rPr>
              <a:t>  });</a:t>
            </a:r>
            <a:br>
              <a:rPr lang="en-US" dirty="0" smtClean="0">
                <a:solidFill>
                  <a:srgbClr val="00B0F0"/>
                </a:solidFill>
              </a:rPr>
            </a:br>
            <a:r>
              <a:rPr lang="en-US" dirty="0" smtClean="0">
                <a:solidFill>
                  <a:srgbClr val="00B0F0"/>
                </a:solidFill>
              </a:rPr>
              <a:t>});</a:t>
            </a:r>
          </a:p>
          <a:p>
            <a:endParaRPr lang="en-US" sz="1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0" y="0"/>
          <a:ext cx="9144000" cy="6858002"/>
        </p:xfrm>
        <a:graphic>
          <a:graphicData uri="http://schemas.openxmlformats.org/drawingml/2006/table">
            <a:tbl>
              <a:tblPr/>
              <a:tblGrid>
                <a:gridCol w="2541207">
                  <a:extLst>
                    <a:ext uri="{9D8B030D-6E8A-4147-A177-3AD203B41FA5}">
                      <a16:colId xmlns:a16="http://schemas.microsoft.com/office/drawing/2014/main" xmlns="" val="20000"/>
                    </a:ext>
                  </a:extLst>
                </a:gridCol>
                <a:gridCol w="6602793">
                  <a:extLst>
                    <a:ext uri="{9D8B030D-6E8A-4147-A177-3AD203B41FA5}">
                      <a16:colId xmlns:a16="http://schemas.microsoft.com/office/drawing/2014/main" xmlns="" val="20001"/>
                    </a:ext>
                  </a:extLst>
                </a:gridCol>
              </a:tblGrid>
              <a:tr h="723551">
                <a:tc>
                  <a:txBody>
                    <a:bodyPr/>
                    <a:lstStyle/>
                    <a:p>
                      <a:pPr algn="l" fontAlgn="t"/>
                      <a:r>
                        <a:rPr lang="en-US" sz="1800" dirty="0"/>
                        <a:t>Syntax</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Description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40422">
                <a:tc>
                  <a:txBody>
                    <a:bodyPr/>
                    <a:lstStyle/>
                    <a:p>
                      <a:pPr algn="l" fontAlgn="t"/>
                      <a:r>
                        <a:rPr lang="en-US" sz="1800"/>
                        <a: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440422">
                <a:tc>
                  <a:txBody>
                    <a:bodyPr/>
                    <a:lstStyle/>
                    <a:p>
                      <a:pPr algn="l" fontAlgn="t"/>
                      <a:r>
                        <a:rPr lang="en-US" sz="1800"/>
                        <a:t>$(this)</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current HTML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40422">
                <a:tc>
                  <a:txBody>
                    <a:bodyPr/>
                    <a:lstStyle/>
                    <a:p>
                      <a:pPr algn="l" fontAlgn="t"/>
                      <a:r>
                        <a:rPr lang="en-US" sz="1800"/>
                        <a:t>$("p.intro")</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&lt;p&gt; elements with class="intro"</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r h="440422">
                <a:tc>
                  <a:txBody>
                    <a:bodyPr/>
                    <a:lstStyle/>
                    <a:p>
                      <a:pPr algn="l" fontAlgn="t"/>
                      <a:r>
                        <a:rPr lang="en-US" sz="1800"/>
                        <a:t>$("p:first")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the first &lt;p&gt; element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440422">
                <a:tc>
                  <a:txBody>
                    <a:bodyPr/>
                    <a:lstStyle/>
                    <a:p>
                      <a:pPr algn="l" fontAlgn="t"/>
                      <a:r>
                        <a:rPr lang="en-US" sz="1800"/>
                        <a:t>$("ul li:first")</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the first &lt;li&gt; element of the first &lt;ul&gt;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5"/>
                  </a:ext>
                </a:extLst>
              </a:tr>
              <a:tr h="440422">
                <a:tc>
                  <a:txBody>
                    <a:bodyPr/>
                    <a:lstStyle/>
                    <a:p>
                      <a:pPr algn="l" fontAlgn="t"/>
                      <a:r>
                        <a:rPr lang="en-US" sz="1800"/>
                        <a:t>$("ul li:first-child")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the first &lt;</a:t>
                      </a:r>
                      <a:r>
                        <a:rPr lang="en-US" sz="1800" dirty="0" err="1"/>
                        <a:t>li</a:t>
                      </a:r>
                      <a:r>
                        <a:rPr lang="en-US" sz="1800" dirty="0"/>
                        <a:t>&gt; element of every &lt;</a:t>
                      </a:r>
                      <a:r>
                        <a:rPr lang="en-US" sz="1800" dirty="0" err="1"/>
                        <a:t>ul</a:t>
                      </a:r>
                      <a:r>
                        <a:rPr lang="en-US" sz="1800" dirty="0"/>
                        <a:t>&gt;</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6"/>
                  </a:ext>
                </a:extLst>
              </a:tr>
              <a:tr h="440422">
                <a:tc>
                  <a:txBody>
                    <a:bodyPr/>
                    <a:lstStyle/>
                    <a:p>
                      <a:pPr algn="l" fontAlgn="t"/>
                      <a:r>
                        <a:rPr lang="en-US" sz="1800"/>
                        <a:t>$("[href]")</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elements with an href attribute</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7"/>
                  </a:ext>
                </a:extLst>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t>Selects all &lt;a&gt; elements with a target attribute value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8"/>
                  </a:ext>
                </a:extLst>
              </a:tr>
              <a:tr h="723551">
                <a:tc>
                  <a:txBody>
                    <a:bodyPr/>
                    <a:lstStyle/>
                    <a:p>
                      <a:pPr algn="l" fontAlgn="t"/>
                      <a:r>
                        <a:rPr lang="en-US" sz="1800"/>
                        <a:t>$("a[target!='_blank']")</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&lt;a&gt; elements with a target attribute value NOT equal to "_blank"</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9"/>
                  </a:ext>
                </a:extLst>
              </a:tr>
              <a:tr h="723551">
                <a:tc>
                  <a:txBody>
                    <a:bodyPr/>
                    <a:lstStyle/>
                    <a:p>
                      <a:pPr algn="l" fontAlgn="t"/>
                      <a:r>
                        <a:rPr lang="en-US" sz="1800"/>
                        <a:t>$(":button")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t>Selects all &lt;button&gt; elements and &lt;input&gt; elements of type="button"</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10"/>
                  </a:ext>
                </a:extLst>
              </a:tr>
              <a:tr h="440422">
                <a:tc>
                  <a:txBody>
                    <a:bodyPr/>
                    <a:lstStyle/>
                    <a:p>
                      <a:pPr algn="l" fontAlgn="t"/>
                      <a:r>
                        <a:rPr lang="en-US" sz="1800"/>
                        <a:t>$("tr:even")</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t>Selects all even &lt;tr&gt;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11"/>
                  </a:ext>
                </a:extLst>
              </a:tr>
              <a:tr h="440422">
                <a:tc>
                  <a:txBody>
                    <a:bodyPr/>
                    <a:lstStyle/>
                    <a:p>
                      <a:pPr algn="l" fontAlgn="t"/>
                      <a:r>
                        <a:rPr lang="en-US" sz="1800"/>
                        <a:t>$("tr:odd")</a:t>
                      </a:r>
                    </a:p>
                  </a:txBody>
                  <a:tcPr marL="103806"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t>Selects all odd &lt;</a:t>
                      </a:r>
                      <a:r>
                        <a:rPr lang="en-US" sz="1800" dirty="0" err="1"/>
                        <a:t>tr</a:t>
                      </a:r>
                      <a:r>
                        <a:rPr lang="en-US" sz="1800" dirty="0"/>
                        <a:t>&gt; elements</a:t>
                      </a:r>
                    </a:p>
                  </a:txBody>
                  <a:tcPr marL="51903" marR="51903" marT="51903" marB="51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12"/>
                  </a:ext>
                </a:extLst>
              </a:tr>
            </a:tbl>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 y="37993"/>
            <a:ext cx="9067800" cy="571607"/>
          </a:xfrm>
        </p:spPr>
        <p:txBody>
          <a:bodyPr>
            <a:normAutofit/>
          </a:bodyPr>
          <a:lstStyle/>
          <a:p>
            <a:pPr algn="ctr"/>
            <a:r>
              <a:rPr lang="en-US" dirty="0" err="1" smtClean="0">
                <a:solidFill>
                  <a:srgbClr val="FF0000"/>
                </a:solidFill>
              </a:rPr>
              <a:t>jQuery</a:t>
            </a:r>
            <a:r>
              <a:rPr lang="en-US" dirty="0" smtClean="0">
                <a:solidFill>
                  <a:srgbClr val="FF0000"/>
                </a:solidFill>
              </a:rPr>
              <a:t> Event Methods</a:t>
            </a:r>
            <a:endParaRPr lang="en-US"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813596558"/>
              </p:ext>
            </p:extLst>
          </p:nvPr>
        </p:nvGraphicFramePr>
        <p:xfrm>
          <a:off x="237699" y="4220821"/>
          <a:ext cx="8229600" cy="2257110"/>
        </p:xfrm>
        <a:graphic>
          <a:graphicData uri="http://schemas.openxmlformats.org/drawingml/2006/table">
            <a:tbl>
              <a:tblPr/>
              <a:tblGrid>
                <a:gridCol w="1888329">
                  <a:extLst>
                    <a:ext uri="{9D8B030D-6E8A-4147-A177-3AD203B41FA5}">
                      <a16:colId xmlns:a16="http://schemas.microsoft.com/office/drawing/2014/main" xmlns="" val="20000"/>
                    </a:ext>
                  </a:extLst>
                </a:gridCol>
                <a:gridCol w="2055204">
                  <a:extLst>
                    <a:ext uri="{9D8B030D-6E8A-4147-A177-3AD203B41FA5}">
                      <a16:colId xmlns:a16="http://schemas.microsoft.com/office/drawing/2014/main" xmlns="" val="20001"/>
                    </a:ext>
                  </a:extLst>
                </a:gridCol>
                <a:gridCol w="1800499">
                  <a:extLst>
                    <a:ext uri="{9D8B030D-6E8A-4147-A177-3AD203B41FA5}">
                      <a16:colId xmlns:a16="http://schemas.microsoft.com/office/drawing/2014/main" xmlns="" val="20002"/>
                    </a:ext>
                  </a:extLst>
                </a:gridCol>
                <a:gridCol w="2485568">
                  <a:extLst>
                    <a:ext uri="{9D8B030D-6E8A-4147-A177-3AD203B41FA5}">
                      <a16:colId xmlns:a16="http://schemas.microsoft.com/office/drawing/2014/main" xmlns="" val="20003"/>
                    </a:ext>
                  </a:extLst>
                </a:gridCol>
              </a:tblGrid>
              <a:tr h="393475">
                <a:tc>
                  <a:txBody>
                    <a:bodyPr/>
                    <a:lstStyle/>
                    <a:p>
                      <a:pPr algn="l" fontAlgn="t"/>
                      <a:r>
                        <a:rPr lang="en-US" sz="1700" b="1" dirty="0"/>
                        <a:t>Mouse Events</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Keyboard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Form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b="1" dirty="0"/>
                        <a:t>Document/Window Events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93475">
                <a:tc>
                  <a:txBody>
                    <a:bodyPr/>
                    <a:lstStyle/>
                    <a:p>
                      <a:pPr algn="l" fontAlgn="t"/>
                      <a:r>
                        <a:rPr lang="en-US" sz="1700"/>
                        <a:t>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keypress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submit</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1"/>
                  </a:ext>
                </a:extLst>
              </a:tr>
              <a:tr h="393475">
                <a:tc>
                  <a:txBody>
                    <a:bodyPr/>
                    <a:lstStyle/>
                    <a:p>
                      <a:pPr algn="l" fontAlgn="t"/>
                      <a:r>
                        <a:rPr lang="en-US" sz="1700"/>
                        <a:t>dblclick</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keydown</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smtClean="0"/>
                        <a:t>change</a:t>
                      </a:r>
                      <a:endParaRPr lang="en-US" sz="1700" dirty="0"/>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t>resize</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93475">
                <a:tc>
                  <a:txBody>
                    <a:bodyPr/>
                    <a:lstStyle/>
                    <a:p>
                      <a:pPr algn="l" fontAlgn="t"/>
                      <a:r>
                        <a:rPr lang="en-US" sz="1700"/>
                        <a:t>mouseenter</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keyup</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focus</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t>scroll</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xmlns="" val="10003"/>
                  </a:ext>
                </a:extLst>
              </a:tr>
              <a:tr h="393475">
                <a:tc>
                  <a:txBody>
                    <a:bodyPr/>
                    <a:lstStyle/>
                    <a:p>
                      <a:pPr algn="l" fontAlgn="t"/>
                      <a:r>
                        <a:rPr lang="en-US" sz="1700"/>
                        <a:t>mouseleave</a:t>
                      </a:r>
                    </a:p>
                  </a:txBody>
                  <a:tcPr marL="140527"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 </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t>blur</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t>unload</a:t>
                      </a:r>
                    </a:p>
                  </a:txBody>
                  <a:tcPr marL="70263" marR="70263" marT="70263" marB="7026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
        <p:nvSpPr>
          <p:cNvPr id="3" name="Rectangle 2"/>
          <p:cNvSpPr/>
          <p:nvPr/>
        </p:nvSpPr>
        <p:spPr>
          <a:xfrm>
            <a:off x="228600" y="676273"/>
            <a:ext cx="8855122" cy="3477875"/>
          </a:xfrm>
          <a:prstGeom prst="rect">
            <a:avLst/>
          </a:prstGeom>
        </p:spPr>
        <p:txBody>
          <a:bodyPr wrap="square">
            <a:spAutoFit/>
          </a:bodyPr>
          <a:lstStyle/>
          <a:p>
            <a:r>
              <a:rPr lang="en-IN" sz="2000" dirty="0">
                <a:solidFill>
                  <a:srgbClr val="000000"/>
                </a:solidFill>
                <a:latin typeface="Verdana" panose="020B0604030504040204" pitchFamily="34" charset="0"/>
              </a:rPr>
              <a:t>jQuery is tailor-made to respond to events in an HTML page</a:t>
            </a:r>
            <a:r>
              <a:rPr lang="en-IN" sz="2000" dirty="0" smtClean="0">
                <a:solidFill>
                  <a:srgbClr val="000000"/>
                </a:solidFill>
                <a:latin typeface="Verdana" panose="020B0604030504040204" pitchFamily="34" charset="0"/>
              </a:rPr>
              <a:t>.</a:t>
            </a:r>
          </a:p>
          <a:p>
            <a:r>
              <a:rPr lang="en-IN" sz="2000" b="1" dirty="0"/>
              <a:t>What are Events?</a:t>
            </a:r>
          </a:p>
          <a:p>
            <a:pPr marL="342900" indent="-342900">
              <a:buFont typeface="Arial" panose="020B0604020202020204" pitchFamily="34" charset="0"/>
              <a:buChar char="•"/>
            </a:pPr>
            <a:r>
              <a:rPr lang="en-IN" sz="2000" dirty="0"/>
              <a:t>All the different visitors' actions that a web page can respond to are called events.</a:t>
            </a:r>
          </a:p>
          <a:p>
            <a:pPr marL="342900" indent="-342900">
              <a:buFont typeface="Arial" panose="020B0604020202020204" pitchFamily="34" charset="0"/>
              <a:buChar char="•"/>
            </a:pPr>
            <a:r>
              <a:rPr lang="en-IN" sz="2000" dirty="0"/>
              <a:t>An event represents the precise moment when something happens.</a:t>
            </a:r>
          </a:p>
          <a:p>
            <a:r>
              <a:rPr lang="en-IN" sz="2000" b="1" dirty="0"/>
              <a:t>Examples:</a:t>
            </a:r>
          </a:p>
          <a:p>
            <a:r>
              <a:rPr lang="en-IN" sz="2000" dirty="0" smtClean="0"/>
              <a:t>		moving </a:t>
            </a:r>
            <a:r>
              <a:rPr lang="en-IN" sz="2000" dirty="0"/>
              <a:t>a mouse over an element</a:t>
            </a:r>
          </a:p>
          <a:p>
            <a:r>
              <a:rPr lang="en-IN" sz="2000" dirty="0" smtClean="0"/>
              <a:t>		selecting </a:t>
            </a:r>
            <a:r>
              <a:rPr lang="en-IN" sz="2000" dirty="0"/>
              <a:t>a radio button</a:t>
            </a:r>
          </a:p>
          <a:p>
            <a:r>
              <a:rPr lang="en-IN" sz="2000" dirty="0" smtClean="0"/>
              <a:t>		clicking </a:t>
            </a:r>
            <a:r>
              <a:rPr lang="en-IN" sz="2000" dirty="0"/>
              <a:t>on an element</a:t>
            </a:r>
          </a:p>
          <a:p>
            <a:r>
              <a:rPr lang="en-IN" sz="2000" dirty="0"/>
              <a:t>The term </a:t>
            </a:r>
            <a:r>
              <a:rPr lang="en-IN" sz="2000" b="1" dirty="0"/>
              <a:t>"fires/fired"</a:t>
            </a:r>
            <a:r>
              <a:rPr lang="en-IN" sz="2000" dirty="0"/>
              <a:t> is often used with events. Example: "The keypress event is fired, the moment you press a key</a:t>
            </a:r>
            <a:r>
              <a:rPr lang="en-IN" sz="2000" dirty="0" smtClean="0"/>
              <a:t>".</a:t>
            </a:r>
            <a:endParaRPr lang="en-IN" sz="2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65" y="0"/>
            <a:ext cx="8229600" cy="639762"/>
          </a:xfrm>
        </p:spPr>
        <p:txBody>
          <a:bodyPr>
            <a:normAutofit/>
          </a:bodyPr>
          <a:lstStyle/>
          <a:p>
            <a:r>
              <a:rPr lang="en-US" dirty="0" err="1" smtClean="0">
                <a:solidFill>
                  <a:srgbClr val="FF0000"/>
                </a:solidFill>
              </a:rPr>
              <a:t>jQuery</a:t>
            </a:r>
            <a:r>
              <a:rPr lang="en-US" dirty="0" smtClean="0">
                <a:solidFill>
                  <a:srgbClr val="FF0000"/>
                </a:solidFill>
              </a:rPr>
              <a:t> Syntax For Event Methods</a:t>
            </a:r>
            <a:endParaRPr lang="en-US" dirty="0">
              <a:solidFill>
                <a:srgbClr val="FF0000"/>
              </a:solidFill>
            </a:endParaRPr>
          </a:p>
        </p:txBody>
      </p:sp>
      <p:sp>
        <p:nvSpPr>
          <p:cNvPr id="3" name="Content Placeholder 2"/>
          <p:cNvSpPr>
            <a:spLocks noGrp="1"/>
          </p:cNvSpPr>
          <p:nvPr>
            <p:ph idx="1"/>
          </p:nvPr>
        </p:nvSpPr>
        <p:spPr>
          <a:xfrm>
            <a:off x="0" y="425230"/>
            <a:ext cx="9144000" cy="6432769"/>
          </a:xfrm>
        </p:spPr>
        <p:txBody>
          <a:bodyPr>
            <a:noAutofit/>
          </a:bodyPr>
          <a:lstStyle/>
          <a:p>
            <a:pPr marL="0" indent="0">
              <a:buNone/>
            </a:pPr>
            <a:r>
              <a:rPr lang="en-US" sz="1400" dirty="0" smtClean="0"/>
              <a:t>$("p").click(function(){</a:t>
            </a:r>
            <a:br>
              <a:rPr lang="en-US" sz="1400" dirty="0" smtClean="0"/>
            </a:br>
            <a:r>
              <a:rPr lang="en-US" sz="1400" dirty="0" smtClean="0"/>
              <a:t>  // action goes here!!</a:t>
            </a:r>
            <a:br>
              <a:rPr lang="en-US" sz="1400" dirty="0" smtClean="0"/>
            </a:br>
            <a:r>
              <a:rPr lang="en-US" sz="1400" dirty="0" smtClean="0"/>
              <a:t>});</a:t>
            </a:r>
          </a:p>
          <a:p>
            <a:r>
              <a:rPr lang="en-US" altLang="en-US" sz="1400" dirty="0">
                <a:solidFill>
                  <a:srgbClr val="DC143C"/>
                </a:solidFill>
                <a:latin typeface="Consolas" panose="020B0609020204030204" pitchFamily="49" charset="0"/>
              </a:rPr>
              <a:t>$(document).ready()</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allows </a:t>
            </a:r>
            <a:r>
              <a:rPr lang="en-US" altLang="en-US" sz="1400" dirty="0">
                <a:solidFill>
                  <a:srgbClr val="000000"/>
                </a:solidFill>
                <a:latin typeface="Verdana" panose="020B0604030504040204" pitchFamily="34" charset="0"/>
              </a:rPr>
              <a:t>us to execute a function when the document is fully loaded. </a:t>
            </a:r>
            <a:r>
              <a:rPr lang="en-US" altLang="en-US" sz="1400" dirty="0"/>
              <a:t> </a:t>
            </a:r>
            <a:endParaRPr lang="en-US" altLang="en-US" sz="1400" dirty="0" smtClean="0"/>
          </a:p>
          <a:p>
            <a:r>
              <a:rPr lang="en-US" altLang="en-US" sz="1400" dirty="0">
                <a:solidFill>
                  <a:srgbClr val="DC143C"/>
                </a:solidFill>
                <a:latin typeface="Consolas" panose="020B0609020204030204" pitchFamily="49" charset="0"/>
              </a:rPr>
              <a:t>click()</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--an </a:t>
            </a:r>
            <a:r>
              <a:rPr lang="en-US" altLang="en-US" sz="1400" dirty="0">
                <a:solidFill>
                  <a:srgbClr val="000000"/>
                </a:solidFill>
                <a:latin typeface="Verdana" panose="020B0604030504040204" pitchFamily="34" charset="0"/>
              </a:rPr>
              <a:t>event handler function to an HTML element.</a:t>
            </a:r>
            <a:r>
              <a:rPr lang="en-US" altLang="en-US" sz="1400" dirty="0"/>
              <a:t> </a:t>
            </a:r>
            <a:endParaRPr lang="en-US" altLang="en-US" sz="1400" dirty="0" smtClean="0"/>
          </a:p>
          <a:p>
            <a:r>
              <a:rPr lang="en-US" altLang="en-US" sz="1400" dirty="0" err="1">
                <a:solidFill>
                  <a:srgbClr val="DC143C"/>
                </a:solidFill>
                <a:latin typeface="Consolas" panose="020B0609020204030204" pitchFamily="49" charset="0"/>
              </a:rPr>
              <a:t>dblclick</a:t>
            </a:r>
            <a:r>
              <a:rPr lang="en-US" altLang="en-US" sz="1400" dirty="0" smtClean="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IN" sz="1400" dirty="0"/>
              <a:t>executed when the user double-clicks on the HTML element</a:t>
            </a:r>
            <a:r>
              <a:rPr lang="en-US" altLang="en-US" sz="1400" dirty="0" smtClean="0">
                <a:solidFill>
                  <a:srgbClr val="000000"/>
                </a:solidFill>
                <a:latin typeface="Verdana" panose="020B0604030504040204" pitchFamily="34" charset="0"/>
              </a:rPr>
              <a:t>.</a:t>
            </a:r>
            <a:r>
              <a:rPr lang="en-US" altLang="en-US" sz="1400" dirty="0" smtClean="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mouseenter</a:t>
            </a:r>
            <a:r>
              <a:rPr lang="en-US" altLang="en-US" sz="1400" dirty="0" smtClean="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IN" sz="1400" dirty="0"/>
              <a:t>executed when the mouse pointer enters the HTML element</a:t>
            </a:r>
            <a:r>
              <a:rPr lang="en-US" altLang="en-US" sz="1400" dirty="0">
                <a:solidFill>
                  <a:srgbClr val="000000"/>
                </a:solidFill>
                <a:latin typeface="Verdana" panose="020B0604030504040204" pitchFamily="34" charset="0"/>
              </a:rPr>
              <a:t> </a:t>
            </a:r>
            <a:r>
              <a:rPr lang="en-US" altLang="en-US" sz="1400" dirty="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mouseleave</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IN" sz="1400" dirty="0"/>
              <a:t>executed when the mouse pointer leaves the HTML element</a:t>
            </a:r>
            <a:r>
              <a:rPr lang="en-US" altLang="en-US" sz="1400" dirty="0">
                <a:solidFill>
                  <a:srgbClr val="000000"/>
                </a:solidFill>
                <a:latin typeface="Verdana" panose="020B0604030504040204" pitchFamily="34" charset="0"/>
              </a:rPr>
              <a:t> </a:t>
            </a:r>
            <a:r>
              <a:rPr lang="en-US" altLang="en-US" sz="1400" dirty="0"/>
              <a:t> </a:t>
            </a:r>
            <a:endParaRPr lang="en-US" altLang="en-US" sz="1400" dirty="0" smtClean="0"/>
          </a:p>
          <a:p>
            <a:r>
              <a:rPr lang="en-US" altLang="en-US" sz="1400" dirty="0" err="1">
                <a:solidFill>
                  <a:srgbClr val="DC143C"/>
                </a:solidFill>
                <a:latin typeface="Consolas" panose="020B0609020204030204" pitchFamily="49" charset="0"/>
              </a:rPr>
              <a:t>mousedown</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IN" sz="1400" dirty="0"/>
              <a:t>executed, when the left, middle or right mouse button is pressed down, while the mouse is over the HTML element</a:t>
            </a:r>
            <a:r>
              <a:rPr lang="en-US" altLang="en-US" sz="1400" dirty="0" smtClean="0"/>
              <a:t> </a:t>
            </a:r>
            <a:endParaRPr lang="en-US" altLang="en-US" sz="1400" dirty="0">
              <a:latin typeface="Arial" panose="020B0604020202020204" pitchFamily="34" charset="0"/>
            </a:endParaRPr>
          </a:p>
          <a:p>
            <a:r>
              <a:rPr lang="en-US" altLang="en-US" sz="1400" dirty="0" err="1">
                <a:solidFill>
                  <a:srgbClr val="DC143C"/>
                </a:solidFill>
                <a:latin typeface="Consolas" panose="020B0609020204030204" pitchFamily="49" charset="0"/>
              </a:rPr>
              <a:t>mouseup</a:t>
            </a:r>
            <a:r>
              <a:rPr lang="en-US" altLang="en-US" sz="1400" dirty="0" smtClean="0">
                <a:solidFill>
                  <a:srgbClr val="DC143C"/>
                </a:solidFill>
                <a:latin typeface="Consolas" panose="020B0609020204030204" pitchFamily="49" charset="0"/>
              </a:rPr>
              <a:t>()</a:t>
            </a:r>
            <a:r>
              <a:rPr lang="en-US" altLang="en-US" sz="1400" dirty="0" smtClean="0">
                <a:solidFill>
                  <a:srgbClr val="000000"/>
                </a:solidFill>
                <a:latin typeface="Verdana" panose="020B0604030504040204" pitchFamily="34" charset="0"/>
              </a:rPr>
              <a:t>--- </a:t>
            </a:r>
            <a:r>
              <a:rPr lang="en-IN" sz="1400" dirty="0"/>
              <a:t>executed, when the left, middle or right mouse button is released, while the mouse is over the HTML element</a:t>
            </a:r>
            <a:r>
              <a:rPr lang="en-US" altLang="en-US" sz="1400" dirty="0" smtClean="0"/>
              <a:t> </a:t>
            </a:r>
            <a:endParaRPr lang="en-US" altLang="en-US" sz="1400" dirty="0" smtClean="0">
              <a:latin typeface="Arial" panose="020B0604020202020204" pitchFamily="34" charset="0"/>
            </a:endParaRPr>
          </a:p>
          <a:p>
            <a:r>
              <a:rPr lang="en-US" altLang="en-US" sz="1400" dirty="0" smtClean="0">
                <a:solidFill>
                  <a:srgbClr val="DC143C"/>
                </a:solidFill>
                <a:latin typeface="Consolas" panose="020B0609020204030204" pitchFamily="49" charset="0"/>
              </a:rPr>
              <a:t>hover</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method takes two functions and is a </a:t>
            </a:r>
            <a:r>
              <a:rPr lang="en-US" altLang="en-US" sz="1400" dirty="0" smtClean="0">
                <a:solidFill>
                  <a:srgbClr val="000000"/>
                </a:solidFill>
                <a:latin typeface="Verdana" panose="020B0604030504040204" pitchFamily="34" charset="0"/>
              </a:rPr>
              <a:t>combination of the</a:t>
            </a:r>
            <a:r>
              <a:rPr lang="en-US" altLang="en-US" sz="1400" dirty="0">
                <a:solidFill>
                  <a:srgbClr val="000000"/>
                </a:solidFill>
                <a:latin typeface="Verdana" panose="020B0604030504040204" pitchFamily="34" charset="0"/>
              </a:rPr>
              <a:t> </a:t>
            </a:r>
            <a:r>
              <a:rPr lang="en-US" altLang="en-US" sz="1400" dirty="0" err="1">
                <a:solidFill>
                  <a:srgbClr val="DC143C"/>
                </a:solidFill>
                <a:latin typeface="Consolas" panose="020B0609020204030204" pitchFamily="49" charset="0"/>
              </a:rPr>
              <a:t>mouseenter</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and </a:t>
            </a:r>
            <a:r>
              <a:rPr lang="en-US" altLang="en-US" sz="1400" dirty="0" err="1">
                <a:solidFill>
                  <a:srgbClr val="DC143C"/>
                </a:solidFill>
                <a:latin typeface="Consolas" panose="020B0609020204030204" pitchFamily="49" charset="0"/>
              </a:rPr>
              <a:t>mouseleave</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err="1" smtClean="0">
                <a:solidFill>
                  <a:srgbClr val="000000"/>
                </a:solidFill>
                <a:latin typeface="Verdana" panose="020B0604030504040204" pitchFamily="34" charset="0"/>
              </a:rPr>
              <a:t>methods.The</a:t>
            </a:r>
            <a:r>
              <a:rPr lang="en-US" altLang="en-US" sz="1400" dirty="0" smtClean="0">
                <a:solidFill>
                  <a:srgbClr val="000000"/>
                </a:solidFill>
                <a:latin typeface="Verdana" panose="020B0604030504040204" pitchFamily="34" charset="0"/>
              </a:rPr>
              <a:t> </a:t>
            </a:r>
            <a:r>
              <a:rPr lang="en-US" altLang="en-US" sz="1400" dirty="0">
                <a:solidFill>
                  <a:srgbClr val="000000"/>
                </a:solidFill>
                <a:latin typeface="Verdana" panose="020B0604030504040204" pitchFamily="34" charset="0"/>
              </a:rPr>
              <a:t>first function is executed when the mouse enters the HTML element, and the second function is executed when the mouse leaves the HTML </a:t>
            </a:r>
            <a:r>
              <a:rPr lang="en-US" altLang="en-US" sz="1400" dirty="0" smtClean="0">
                <a:solidFill>
                  <a:srgbClr val="000000"/>
                </a:solidFill>
                <a:latin typeface="Verdana" panose="020B0604030504040204" pitchFamily="34" charset="0"/>
              </a:rPr>
              <a:t>element.</a:t>
            </a:r>
          </a:p>
          <a:p>
            <a:r>
              <a:rPr lang="en-US" altLang="en-US" sz="1400" dirty="0" smtClean="0">
                <a:solidFill>
                  <a:srgbClr val="DC143C"/>
                </a:solidFill>
                <a:latin typeface="Consolas" panose="020B0609020204030204" pitchFamily="49" charset="0"/>
              </a:rPr>
              <a:t>focus</a:t>
            </a:r>
            <a:r>
              <a:rPr lang="en-US" altLang="en-US" sz="1400" dirty="0">
                <a:solidFill>
                  <a:srgbClr val="DC143C"/>
                </a:solidFill>
                <a:latin typeface="Consolas" panose="020B0609020204030204" pitchFamily="49" charset="0"/>
              </a:rPr>
              <a:t>()</a:t>
            </a:r>
            <a:r>
              <a:rPr lang="en-US" altLang="en-US" sz="1400" dirty="0">
                <a:solidFill>
                  <a:srgbClr val="000000"/>
                </a:solidFill>
                <a:latin typeface="Verdana" panose="020B0604030504040204" pitchFamily="34" charset="0"/>
              </a:rPr>
              <a:t> </a:t>
            </a:r>
            <a:r>
              <a:rPr lang="en-US" altLang="en-US" sz="1400" dirty="0" smtClean="0">
                <a:solidFill>
                  <a:srgbClr val="000000"/>
                </a:solidFill>
                <a:latin typeface="Verdana" panose="020B0604030504040204" pitchFamily="34" charset="0"/>
              </a:rPr>
              <a:t>-- </a:t>
            </a:r>
            <a:r>
              <a:rPr lang="en-US" altLang="en-US" sz="1400" dirty="0">
                <a:solidFill>
                  <a:srgbClr val="000000"/>
                </a:solidFill>
                <a:latin typeface="Verdana" panose="020B0604030504040204" pitchFamily="34" charset="0"/>
              </a:rPr>
              <a:t>executed when the form field gets </a:t>
            </a:r>
            <a:r>
              <a:rPr lang="en-US" altLang="en-US" sz="1400" dirty="0" smtClean="0">
                <a:solidFill>
                  <a:srgbClr val="000000"/>
                </a:solidFill>
                <a:latin typeface="Verdana" panose="020B0604030504040204" pitchFamily="34" charset="0"/>
              </a:rPr>
              <a:t>focus </a:t>
            </a:r>
          </a:p>
          <a:p>
            <a:r>
              <a:rPr lang="en-US" altLang="en-US" sz="1400" b="1" dirty="0" smtClean="0">
                <a:solidFill>
                  <a:srgbClr val="DC143C"/>
                </a:solidFill>
                <a:latin typeface="Consolas" panose="020B0609020204030204" pitchFamily="49" charset="0"/>
              </a:rPr>
              <a:t>blur</a:t>
            </a:r>
            <a:r>
              <a:rPr lang="en-US" altLang="en-US" sz="1400" b="1" dirty="0">
                <a:solidFill>
                  <a:srgbClr val="DC143C"/>
                </a:solidFill>
                <a:latin typeface="Consolas" panose="020B0609020204030204" pitchFamily="49" charset="0"/>
              </a:rPr>
              <a:t>()</a:t>
            </a:r>
            <a:r>
              <a:rPr lang="en-US" altLang="en-US" sz="1400" b="1" dirty="0">
                <a:solidFill>
                  <a:srgbClr val="000000"/>
                </a:solidFill>
                <a:latin typeface="Verdana" panose="020B0604030504040204" pitchFamily="34" charset="0"/>
              </a:rPr>
              <a:t> method attaches an event handler function to an HTML form field.</a:t>
            </a:r>
            <a:endParaRPr lang="en-US" altLang="en-US" sz="1400" b="1" dirty="0"/>
          </a:p>
          <a:p>
            <a:pPr marL="0" lvl="0" indent="0" eaLnBrk="0" fontAlgn="base" hangingPunct="0">
              <a:spcBef>
                <a:spcPct val="0"/>
              </a:spcBef>
              <a:spcAft>
                <a:spcPct val="0"/>
              </a:spcAft>
              <a:buNone/>
            </a:pPr>
            <a:r>
              <a:rPr lang="en-US" altLang="en-US" sz="1400" b="1" dirty="0">
                <a:solidFill>
                  <a:srgbClr val="000000"/>
                </a:solidFill>
                <a:latin typeface="Verdana" panose="020B0604030504040204" pitchFamily="34" charset="0"/>
              </a:rPr>
              <a:t>The function is executed when the form field loses focus</a:t>
            </a:r>
            <a:endParaRPr lang="en-US" altLang="en-US" sz="1400" b="1"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a:latin typeface="Arial" panose="020B0604020202020204" pitchFamily="34" charset="0"/>
            </a:endParaRPr>
          </a:p>
          <a:p>
            <a:endParaRPr lang="en-US" altLang="en-US" sz="1400" dirty="0" smtClean="0"/>
          </a:p>
          <a:p>
            <a:endParaRPr lang="en-US" altLang="en-US" sz="1400" dirty="0" smtClean="0"/>
          </a:p>
          <a:p>
            <a:endParaRPr lang="en-US" altLang="en-US" sz="1400" dirty="0">
              <a:latin typeface="Arial" panose="020B0604020202020204" pitchFamily="34" charset="0"/>
            </a:endParaRPr>
          </a:p>
          <a:p>
            <a:endParaRPr lang="en-US" sz="1400" dirty="0"/>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DOM Manipulation</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One very important part of </a:t>
            </a:r>
            <a:r>
              <a:rPr lang="en-US" dirty="0" err="1" smtClean="0"/>
              <a:t>jQuery</a:t>
            </a:r>
            <a:r>
              <a:rPr lang="en-US" dirty="0" smtClean="0"/>
              <a:t> is the possibility to manipulate the DOM.</a:t>
            </a:r>
          </a:p>
          <a:p>
            <a:r>
              <a:rPr lang="en-US" dirty="0" smtClean="0"/>
              <a:t>jQuery comes with a bunch of DOM related methods that make it easy to access and manipulate elements and attributes.</a:t>
            </a:r>
          </a:p>
          <a:p>
            <a:r>
              <a:rPr lang="en-IN" dirty="0"/>
              <a:t>JQuery provides methods such as .</a:t>
            </a:r>
            <a:r>
              <a:rPr lang="en-IN" dirty="0" err="1"/>
              <a:t>attr</a:t>
            </a:r>
            <a:r>
              <a:rPr lang="en-IN" dirty="0"/>
              <a:t>(), .html(), and .</a:t>
            </a:r>
            <a:r>
              <a:rPr lang="en-IN" dirty="0" err="1"/>
              <a:t>val</a:t>
            </a:r>
            <a:r>
              <a:rPr lang="en-IN" dirty="0"/>
              <a:t>() which act as getters, retrieving information from DOM elements</a:t>
            </a:r>
            <a:endParaRPr lang="en-US" dirty="0" smtClean="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6916"/>
            <a:ext cx="8915400" cy="6771084"/>
          </a:xfrm>
          <a:prstGeom prst="rect">
            <a:avLst/>
          </a:prstGeom>
        </p:spPr>
        <p:txBody>
          <a:bodyPr wrap="square">
            <a:spAutoFit/>
          </a:bodyPr>
          <a:lstStyle/>
          <a:p>
            <a:r>
              <a:rPr lang="en-US" b="1" dirty="0"/>
              <a:t>html()</a:t>
            </a:r>
            <a:r>
              <a:rPr lang="en-US" dirty="0"/>
              <a:t> - Sets or returns the content of selected elements (including HTML markup)</a:t>
            </a:r>
          </a:p>
          <a:p>
            <a:r>
              <a:rPr lang="en-US" dirty="0"/>
              <a:t>	</a:t>
            </a:r>
            <a:r>
              <a:rPr lang="en-US" dirty="0">
                <a:solidFill>
                  <a:srgbClr val="FF0000"/>
                </a:solidFill>
              </a:rPr>
              <a:t>selector.html()</a:t>
            </a:r>
          </a:p>
          <a:p>
            <a:r>
              <a:rPr lang="en-IN" b="1" dirty="0" err="1"/>
              <a:t>replaceWith</a:t>
            </a:r>
            <a:r>
              <a:rPr lang="en-IN" b="1" dirty="0"/>
              <a:t>( content )</a:t>
            </a:r>
            <a:r>
              <a:rPr lang="en-IN" dirty="0"/>
              <a:t> --replace a complete DOM element with the specified HTML or DOM </a:t>
            </a:r>
            <a:r>
              <a:rPr lang="en-IN" dirty="0" smtClean="0"/>
              <a:t>elements</a:t>
            </a:r>
          </a:p>
          <a:p>
            <a:r>
              <a:rPr lang="en-IN" dirty="0" err="1" smtClean="0"/>
              <a:t>replaceAll</a:t>
            </a:r>
            <a:r>
              <a:rPr lang="en-IN" dirty="0" smtClean="0"/>
              <a:t>(selector):replaces </a:t>
            </a:r>
            <a:r>
              <a:rPr lang="en-IN" dirty="0"/>
              <a:t>all target elements with specified element</a:t>
            </a:r>
            <a:endParaRPr lang="en-IN" dirty="0" smtClean="0"/>
          </a:p>
          <a:p>
            <a:r>
              <a:rPr lang="en-US" sz="2000" dirty="0" smtClean="0"/>
              <a:t>Inserting DOM Elements</a:t>
            </a:r>
          </a:p>
          <a:p>
            <a:r>
              <a:rPr lang="en-IN" b="1" dirty="0"/>
              <a:t>after( content )</a:t>
            </a:r>
            <a:r>
              <a:rPr lang="en-IN" dirty="0"/>
              <a:t> </a:t>
            </a:r>
            <a:r>
              <a:rPr lang="en-IN" dirty="0" smtClean="0"/>
              <a:t>---insert </a:t>
            </a:r>
            <a:r>
              <a:rPr lang="en-IN" dirty="0"/>
              <a:t>content after each of the matched elements </a:t>
            </a:r>
            <a:endParaRPr lang="en-IN" dirty="0" smtClean="0"/>
          </a:p>
          <a:p>
            <a:r>
              <a:rPr lang="en-IN" dirty="0"/>
              <a:t>	</a:t>
            </a:r>
            <a:r>
              <a:rPr lang="en-IN" dirty="0" smtClean="0"/>
              <a:t>syntax: </a:t>
            </a:r>
            <a:r>
              <a:rPr lang="en-IN" dirty="0" err="1" smtClean="0">
                <a:solidFill>
                  <a:srgbClr val="FF0000"/>
                </a:solidFill>
              </a:rPr>
              <a:t>selector.after</a:t>
            </a:r>
            <a:r>
              <a:rPr lang="en-IN" dirty="0" smtClean="0">
                <a:solidFill>
                  <a:srgbClr val="FF0000"/>
                </a:solidFill>
              </a:rPr>
              <a:t>(content)</a:t>
            </a:r>
          </a:p>
          <a:p>
            <a:r>
              <a:rPr lang="en-US" dirty="0" smtClean="0"/>
              <a:t>	Ex: </a:t>
            </a:r>
            <a:r>
              <a:rPr lang="en-US" dirty="0" smtClean="0">
                <a:solidFill>
                  <a:srgbClr val="FF0000"/>
                </a:solidFill>
              </a:rPr>
              <a:t>$("</a:t>
            </a:r>
            <a:r>
              <a:rPr lang="en-US" dirty="0" err="1">
                <a:solidFill>
                  <a:srgbClr val="FF0000"/>
                </a:solidFill>
              </a:rPr>
              <a:t>img</a:t>
            </a:r>
            <a:r>
              <a:rPr lang="en-US" dirty="0">
                <a:solidFill>
                  <a:srgbClr val="FF0000"/>
                </a:solidFill>
              </a:rPr>
              <a:t>").after("Some text after");</a:t>
            </a:r>
            <a:endParaRPr lang="en-IN" dirty="0" smtClean="0">
              <a:solidFill>
                <a:srgbClr val="FF0000"/>
              </a:solidFill>
            </a:endParaRPr>
          </a:p>
          <a:p>
            <a:r>
              <a:rPr lang="en-IN" dirty="0"/>
              <a:t> </a:t>
            </a:r>
            <a:r>
              <a:rPr lang="en-IN" b="1" dirty="0"/>
              <a:t>before( content )</a:t>
            </a:r>
            <a:r>
              <a:rPr lang="en-IN" dirty="0"/>
              <a:t> </a:t>
            </a:r>
            <a:r>
              <a:rPr lang="en-IN" dirty="0" smtClean="0"/>
              <a:t>-- </a:t>
            </a:r>
            <a:r>
              <a:rPr lang="en-IN" dirty="0"/>
              <a:t>inserts content before each of the matched </a:t>
            </a:r>
            <a:r>
              <a:rPr lang="en-IN" dirty="0" smtClean="0"/>
              <a:t>elements</a:t>
            </a:r>
          </a:p>
          <a:p>
            <a:r>
              <a:rPr lang="en-IN" dirty="0">
                <a:solidFill>
                  <a:srgbClr val="FF0000"/>
                </a:solidFill>
              </a:rPr>
              <a:t>	</a:t>
            </a:r>
            <a:r>
              <a:rPr lang="en-IN" dirty="0" err="1" smtClean="0">
                <a:solidFill>
                  <a:srgbClr val="FF0000"/>
                </a:solidFill>
              </a:rPr>
              <a:t>Syntax:selector.before</a:t>
            </a:r>
            <a:r>
              <a:rPr lang="en-IN" dirty="0" smtClean="0">
                <a:solidFill>
                  <a:srgbClr val="FF0000"/>
                </a:solidFill>
              </a:rPr>
              <a:t>(content)</a:t>
            </a:r>
          </a:p>
          <a:p>
            <a:r>
              <a:rPr lang="en-IN" dirty="0" smtClean="0">
                <a:solidFill>
                  <a:srgbClr val="FF0000"/>
                </a:solidFill>
              </a:rPr>
              <a:t>	Ex:</a:t>
            </a:r>
            <a:r>
              <a:rPr lang="en-US" dirty="0">
                <a:solidFill>
                  <a:srgbClr val="FF0000"/>
                </a:solidFill>
              </a:rPr>
              <a:t>$("</a:t>
            </a:r>
            <a:r>
              <a:rPr lang="en-US" dirty="0" err="1">
                <a:solidFill>
                  <a:srgbClr val="FF0000"/>
                </a:solidFill>
              </a:rPr>
              <a:t>img</a:t>
            </a:r>
            <a:r>
              <a:rPr lang="en-US" dirty="0">
                <a:solidFill>
                  <a:srgbClr val="FF0000"/>
                </a:solidFill>
              </a:rPr>
              <a:t>").before("Some text before");</a:t>
            </a:r>
          </a:p>
          <a:p>
            <a:r>
              <a:rPr lang="en-IN" b="1" dirty="0" smtClean="0"/>
              <a:t>Append(content)--</a:t>
            </a:r>
            <a:r>
              <a:rPr lang="en-IN" dirty="0"/>
              <a:t>Append content to the inside of every matched element</a:t>
            </a:r>
            <a:r>
              <a:rPr lang="en-IN" dirty="0" smtClean="0"/>
              <a:t>.</a:t>
            </a:r>
          </a:p>
          <a:p>
            <a:r>
              <a:rPr lang="en-US" dirty="0" smtClean="0"/>
              <a:t>	Ex</a:t>
            </a:r>
            <a:r>
              <a:rPr lang="en-US" dirty="0" smtClean="0">
                <a:solidFill>
                  <a:srgbClr val="FF0000"/>
                </a:solidFill>
              </a:rPr>
              <a:t>:$("</a:t>
            </a:r>
            <a:r>
              <a:rPr lang="en-US" dirty="0">
                <a:solidFill>
                  <a:srgbClr val="FF0000"/>
                </a:solidFill>
              </a:rPr>
              <a:t>p").append("Some appended text</a:t>
            </a:r>
            <a:r>
              <a:rPr lang="en-US" dirty="0" smtClean="0">
                <a:solidFill>
                  <a:srgbClr val="FF0000"/>
                </a:solidFill>
              </a:rPr>
              <a:t>.");</a:t>
            </a:r>
            <a:endParaRPr lang="en-IN" dirty="0" smtClean="0">
              <a:solidFill>
                <a:srgbClr val="FF0000"/>
              </a:solidFill>
            </a:endParaRPr>
          </a:p>
          <a:p>
            <a:r>
              <a:rPr lang="en-IN" b="1" dirty="0" err="1" smtClean="0"/>
              <a:t>appendTo</a:t>
            </a:r>
            <a:r>
              <a:rPr lang="en-IN" b="1" dirty="0" smtClean="0"/>
              <a:t>(selector)--</a:t>
            </a:r>
            <a:r>
              <a:rPr lang="en-IN" dirty="0"/>
              <a:t>Append all of the matched elements to another, specified, set of </a:t>
            </a:r>
            <a:r>
              <a:rPr lang="en-IN" dirty="0" smtClean="0"/>
              <a:t>elements</a:t>
            </a:r>
          </a:p>
          <a:p>
            <a:r>
              <a:rPr lang="en-US" b="1" dirty="0"/>
              <a:t>prepend() </a:t>
            </a:r>
            <a:r>
              <a:rPr lang="en-US" dirty="0"/>
              <a:t>- Inserts content at the beginning of the selected </a:t>
            </a:r>
            <a:r>
              <a:rPr lang="en-US" dirty="0" smtClean="0"/>
              <a:t>elements</a:t>
            </a:r>
          </a:p>
          <a:p>
            <a:r>
              <a:rPr lang="en-US" dirty="0" smtClean="0"/>
              <a:t>	Ex: </a:t>
            </a:r>
            <a:r>
              <a:rPr lang="en-US" dirty="0" smtClean="0">
                <a:solidFill>
                  <a:srgbClr val="FF0000"/>
                </a:solidFill>
              </a:rPr>
              <a:t>$("</a:t>
            </a:r>
            <a:r>
              <a:rPr lang="en-US" dirty="0">
                <a:solidFill>
                  <a:srgbClr val="FF0000"/>
                </a:solidFill>
              </a:rPr>
              <a:t>p").prepend("Some prepended text</a:t>
            </a:r>
            <a:r>
              <a:rPr lang="en-US" dirty="0" smtClean="0">
                <a:solidFill>
                  <a:srgbClr val="FF0000"/>
                </a:solidFill>
              </a:rPr>
              <a:t>.");</a:t>
            </a:r>
            <a:endParaRPr lang="en-IN" dirty="0" smtClean="0">
              <a:solidFill>
                <a:srgbClr val="FF0000"/>
              </a:solidFill>
            </a:endParaRPr>
          </a:p>
          <a:p>
            <a:r>
              <a:rPr lang="en-IN" b="1" dirty="0" smtClean="0"/>
              <a:t>Clone(bool)--</a:t>
            </a:r>
            <a:r>
              <a:rPr lang="en-IN" dirty="0"/>
              <a:t>Clone matched DOM Elements, and all their event handlers, and select the clones</a:t>
            </a:r>
            <a:r>
              <a:rPr lang="en-IN" dirty="0" smtClean="0"/>
              <a:t>.</a:t>
            </a:r>
          </a:p>
          <a:p>
            <a:r>
              <a:rPr lang="en-IN" b="1" dirty="0" smtClean="0"/>
              <a:t>Clone() -- </a:t>
            </a:r>
            <a:r>
              <a:rPr lang="en-IN" dirty="0"/>
              <a:t>Clone matched DOM Elements and select the clones</a:t>
            </a:r>
            <a:r>
              <a:rPr lang="en-IN" dirty="0" smtClean="0"/>
              <a:t>.</a:t>
            </a:r>
          </a:p>
          <a:p>
            <a:r>
              <a:rPr lang="en-IN" b="1" dirty="0"/>
              <a:t>wrap() </a:t>
            </a:r>
            <a:r>
              <a:rPr lang="en-IN" b="1" dirty="0" smtClean="0"/>
              <a:t>--</a:t>
            </a:r>
            <a:r>
              <a:rPr lang="en-IN" dirty="0" smtClean="0"/>
              <a:t> </a:t>
            </a:r>
            <a:r>
              <a:rPr lang="en-IN" dirty="0"/>
              <a:t>wrap each target element with specified content </a:t>
            </a:r>
            <a:r>
              <a:rPr lang="en-IN" dirty="0" smtClean="0"/>
              <a:t>element</a:t>
            </a:r>
          </a:p>
          <a:p>
            <a:r>
              <a:rPr lang="en-IN" b="1" dirty="0"/>
              <a:t>	</a:t>
            </a:r>
            <a:r>
              <a:rPr lang="en-IN" b="1" dirty="0" err="1" smtClean="0">
                <a:solidFill>
                  <a:srgbClr val="FF0000"/>
                </a:solidFill>
              </a:rPr>
              <a:t>selector.wrap</a:t>
            </a:r>
            <a:r>
              <a:rPr lang="en-IN" b="1" dirty="0" smtClean="0">
                <a:solidFill>
                  <a:srgbClr val="FF0000"/>
                </a:solidFill>
              </a:rPr>
              <a:t>(content)</a:t>
            </a:r>
          </a:p>
          <a:p>
            <a:endParaRPr lang="en-US" b="1" dirty="0"/>
          </a:p>
        </p:txBody>
      </p:sp>
    </p:spTree>
    <p:extLst>
      <p:ext uri="{BB962C8B-B14F-4D97-AF65-F5344CB8AC3E}">
        <p14:creationId xmlns:p14="http://schemas.microsoft.com/office/powerpoint/2010/main" xmlns="" val="2762598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Remove Elements/Content</a:t>
            </a:r>
            <a:endParaRPr lang="en-US" dirty="0">
              <a:solidFill>
                <a:srgbClr val="FF0000"/>
              </a:solidFill>
            </a:endParaRPr>
          </a:p>
        </p:txBody>
      </p:sp>
      <p:sp>
        <p:nvSpPr>
          <p:cNvPr id="3" name="Content Placeholder 2"/>
          <p:cNvSpPr>
            <a:spLocks noGrp="1"/>
          </p:cNvSpPr>
          <p:nvPr>
            <p:ph idx="1"/>
          </p:nvPr>
        </p:nvSpPr>
        <p:spPr>
          <a:xfrm>
            <a:off x="345281" y="1334824"/>
            <a:ext cx="8767761" cy="4572000"/>
          </a:xfrm>
        </p:spPr>
        <p:txBody>
          <a:bodyPr>
            <a:noAutofit/>
          </a:bodyPr>
          <a:lstStyle/>
          <a:p>
            <a:r>
              <a:rPr lang="en-US" sz="1800" dirty="0" smtClean="0"/>
              <a:t>To remove elements and content, there are mainly :</a:t>
            </a:r>
          </a:p>
          <a:p>
            <a:r>
              <a:rPr lang="en-IN" sz="1800" b="1" dirty="0"/>
              <a:t>empty( )</a:t>
            </a:r>
            <a:r>
              <a:rPr lang="en-IN" sz="1800" dirty="0"/>
              <a:t> --- remove all child nodes from the set of matched elements</a:t>
            </a:r>
          </a:p>
          <a:p>
            <a:pPr marL="0" indent="0">
              <a:buNone/>
            </a:pPr>
            <a:r>
              <a:rPr lang="en-IN" sz="1800" dirty="0"/>
              <a:t>	</a:t>
            </a:r>
            <a:r>
              <a:rPr lang="en-IN" sz="1800" dirty="0" err="1">
                <a:solidFill>
                  <a:srgbClr val="FF0000"/>
                </a:solidFill>
              </a:rPr>
              <a:t>selector.empty</a:t>
            </a:r>
            <a:r>
              <a:rPr lang="en-IN" sz="1800" dirty="0">
                <a:solidFill>
                  <a:srgbClr val="FF0000"/>
                </a:solidFill>
              </a:rPr>
              <a:t>()</a:t>
            </a:r>
          </a:p>
          <a:p>
            <a:r>
              <a:rPr lang="en-IN" sz="1800" b="1" dirty="0"/>
              <a:t>remove( expr )</a:t>
            </a:r>
            <a:r>
              <a:rPr lang="en-IN" sz="1800" dirty="0"/>
              <a:t> --- removes all matched elements from the DOM.</a:t>
            </a:r>
          </a:p>
          <a:p>
            <a:pPr marL="0" indent="0">
              <a:buNone/>
            </a:pPr>
            <a:r>
              <a:rPr lang="en-US" sz="1800" dirty="0"/>
              <a:t>	</a:t>
            </a:r>
            <a:r>
              <a:rPr lang="en-US" sz="1800" dirty="0" err="1">
                <a:solidFill>
                  <a:srgbClr val="FF0000"/>
                </a:solidFill>
              </a:rPr>
              <a:t>selector.remove</a:t>
            </a:r>
            <a:r>
              <a:rPr lang="en-US" sz="1800" dirty="0">
                <a:solidFill>
                  <a:srgbClr val="FF0000"/>
                </a:solidFill>
              </a:rPr>
              <a:t>([</a:t>
            </a:r>
            <a:r>
              <a:rPr lang="en-US" sz="1800" dirty="0" err="1">
                <a:solidFill>
                  <a:srgbClr val="FF0000"/>
                </a:solidFill>
              </a:rPr>
              <a:t>exp</a:t>
            </a:r>
            <a:r>
              <a:rPr lang="en-US" sz="1800" dirty="0">
                <a:solidFill>
                  <a:srgbClr val="FF0000"/>
                </a:solidFill>
              </a:rPr>
              <a:t>])</a:t>
            </a:r>
          </a:p>
          <a:p>
            <a:r>
              <a:rPr lang="en-US" sz="1800" b="1" dirty="0" err="1"/>
              <a:t>RemoveWith</a:t>
            </a:r>
            <a:r>
              <a:rPr lang="en-US" sz="1800" b="1" dirty="0"/>
              <a:t>(content)</a:t>
            </a:r>
            <a:r>
              <a:rPr lang="en-US" sz="1800" dirty="0"/>
              <a:t>—</a:t>
            </a:r>
            <a:r>
              <a:rPr lang="en-IN" sz="1800" dirty="0"/>
              <a:t>Replaces all matched elements with the specified HTML or DOM elements</a:t>
            </a:r>
            <a:r>
              <a:rPr lang="en-IN" sz="1800" dirty="0" smtClean="0"/>
              <a:t>.</a:t>
            </a:r>
          </a:p>
          <a:p>
            <a:pPr marL="0" indent="0">
              <a:buNone/>
            </a:pPr>
            <a:r>
              <a:rPr lang="en-IN" sz="1800" dirty="0"/>
              <a:t>	</a:t>
            </a:r>
            <a:r>
              <a:rPr lang="en-IN" sz="1800" dirty="0" err="1" smtClean="0">
                <a:solidFill>
                  <a:srgbClr val="FF0000"/>
                </a:solidFill>
              </a:rPr>
              <a:t>selector.removeWith</a:t>
            </a:r>
            <a:r>
              <a:rPr lang="en-IN" sz="1800" dirty="0" smtClean="0">
                <a:solidFill>
                  <a:srgbClr val="FF0000"/>
                </a:solidFill>
              </a:rPr>
              <a:t>(content)</a:t>
            </a:r>
            <a:endParaRPr lang="en-US" sz="1800" dirty="0">
              <a:solidFill>
                <a:srgbClr val="FF0000"/>
              </a:solidFill>
            </a:endParaRPr>
          </a:p>
          <a:p>
            <a:r>
              <a:rPr lang="en-US" sz="1800" b="1" dirty="0" err="1"/>
              <a:t>removeAll</a:t>
            </a:r>
            <a:r>
              <a:rPr lang="en-US" sz="1800" b="1" dirty="0"/>
              <a:t>(selector)</a:t>
            </a:r>
            <a:r>
              <a:rPr lang="en-US" sz="1800" dirty="0"/>
              <a:t>--</a:t>
            </a:r>
            <a:r>
              <a:rPr lang="en-IN" sz="1800" dirty="0"/>
              <a:t>Replaces the elements matched by the specified selector with the matched elements.  </a:t>
            </a:r>
            <a:endParaRPr lang="en-US" sz="1800" dirty="0"/>
          </a:p>
          <a:p>
            <a:pPr marL="0" indent="0">
              <a:buNone/>
            </a:pPr>
            <a:r>
              <a:rPr lang="en-US" sz="1800" dirty="0" smtClean="0"/>
              <a:t>	</a:t>
            </a:r>
            <a:r>
              <a:rPr lang="en-US" sz="1800" dirty="0" err="1" smtClean="0">
                <a:solidFill>
                  <a:srgbClr val="FF0000"/>
                </a:solidFill>
              </a:rPr>
              <a:t>removeAll</a:t>
            </a:r>
            <a:r>
              <a:rPr lang="en-US" sz="1800" dirty="0" smtClean="0">
                <a:solidFill>
                  <a:srgbClr val="FF0000"/>
                </a:solidFill>
              </a:rPr>
              <a:t>(selector)</a:t>
            </a: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smtClean="0"/>
              <a:t>A </a:t>
            </a:r>
            <a:r>
              <a:rPr lang="en-US" sz="2400" dirty="0" smtClean="0">
                <a:hlinkClick r:id="rId2"/>
              </a:rPr>
              <a:t>variable</a:t>
            </a:r>
            <a:r>
              <a:rPr lang="en-US" sz="2400" dirty="0" smtClean="0"/>
              <a:t> is a “named storage” for data. We can use variables to store goodies, visitors, and other data.</a:t>
            </a:r>
          </a:p>
          <a:p>
            <a:r>
              <a:rPr lang="en-US" sz="2400" dirty="0" smtClean="0"/>
              <a:t>To create a variable in JavaScript, use the let keyword.</a:t>
            </a:r>
          </a:p>
          <a:p>
            <a:pPr>
              <a:buNone/>
            </a:pPr>
            <a:r>
              <a:rPr lang="en-US" sz="2400" dirty="0" smtClean="0">
                <a:solidFill>
                  <a:srgbClr val="FF0000"/>
                </a:solidFill>
              </a:rPr>
              <a:t>			</a:t>
            </a:r>
            <a:r>
              <a:rPr lang="en-US" sz="2400" dirty="0" err="1" smtClean="0">
                <a:solidFill>
                  <a:srgbClr val="FF0000"/>
                </a:solidFill>
              </a:rPr>
              <a:t>var</a:t>
            </a:r>
            <a:r>
              <a:rPr lang="en-US" sz="2400" dirty="0" smtClean="0">
                <a:solidFill>
                  <a:srgbClr val="FF0000"/>
                </a:solidFill>
              </a:rPr>
              <a:t> </a:t>
            </a:r>
            <a:r>
              <a:rPr lang="en-US" sz="2400" dirty="0">
                <a:solidFill>
                  <a:srgbClr val="FF0000"/>
                </a:solidFill>
              </a:rPr>
              <a:t>message = 'Hello';</a:t>
            </a:r>
          </a:p>
          <a:p>
            <a:r>
              <a:rPr lang="en-US" altLang="en-US" sz="2400" dirty="0">
                <a:solidFill>
                  <a:srgbClr val="000000"/>
                </a:solidFill>
              </a:rPr>
              <a:t>Variables declared with the </a:t>
            </a:r>
            <a:r>
              <a:rPr lang="en-US" altLang="en-US" sz="2400" dirty="0" err="1">
                <a:solidFill>
                  <a:srgbClr val="DC143C"/>
                </a:solidFill>
              </a:rPr>
              <a:t>var</a:t>
            </a:r>
            <a:r>
              <a:rPr lang="en-US" altLang="en-US" sz="2400" dirty="0">
                <a:solidFill>
                  <a:srgbClr val="000000"/>
                </a:solidFill>
              </a:rPr>
              <a:t> keyword can NOT have block scope.</a:t>
            </a:r>
            <a:r>
              <a:rPr lang="en-US" altLang="en-US" sz="1400" dirty="0"/>
              <a:t> </a:t>
            </a:r>
            <a:endParaRPr lang="en-US" altLang="en-US" sz="4000" dirty="0"/>
          </a:p>
          <a:p>
            <a:r>
              <a:rPr lang="en-IN" sz="2600" dirty="0" smtClean="0"/>
              <a:t>declared </a:t>
            </a:r>
            <a:r>
              <a:rPr lang="en-IN" sz="2600" dirty="0"/>
              <a:t>inside a { } block can be accessed from </a:t>
            </a:r>
            <a:r>
              <a:rPr lang="en-IN" sz="2600" dirty="0" smtClean="0"/>
              <a:t>outside Variables </a:t>
            </a:r>
            <a:r>
              <a:rPr lang="en-IN" sz="2600" dirty="0"/>
              <a:t>the block.</a:t>
            </a:r>
            <a:endParaRPr lang="en-US" sz="3000"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FF0000"/>
                </a:solidFill>
              </a:rPr>
              <a:t>Effects and Animations</a:t>
            </a:r>
            <a:endParaRPr lang="en-IN" dirty="0">
              <a:solidFill>
                <a:srgbClr val="FF0000"/>
              </a:solidFill>
            </a:endParaRPr>
          </a:p>
        </p:txBody>
      </p:sp>
      <p:sp>
        <p:nvSpPr>
          <p:cNvPr id="3" name="Content Placeholder 2"/>
          <p:cNvSpPr>
            <a:spLocks noGrp="1"/>
          </p:cNvSpPr>
          <p:nvPr>
            <p:ph idx="1"/>
          </p:nvPr>
        </p:nvSpPr>
        <p:spPr/>
        <p:txBody>
          <a:bodyPr/>
          <a:lstStyle/>
          <a:p>
            <a:r>
              <a:rPr lang="en-IN" dirty="0"/>
              <a:t>jQuery enables us to add effects on a web page. jQuery effects can be categorized into fading, sliding, hiding/showing and animation effects.</a:t>
            </a:r>
          </a:p>
        </p:txBody>
      </p:sp>
      <p:pic>
        <p:nvPicPr>
          <p:cNvPr id="5122" name="Picture 2" descr="jQuery Effects Explained: Learn to Use jQuery Hover Effect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1881" y="3276600"/>
            <a:ext cx="7083425" cy="27053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66989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748074179"/>
              </p:ext>
            </p:extLst>
          </p:nvPr>
        </p:nvGraphicFramePr>
        <p:xfrm>
          <a:off x="152400" y="609600"/>
          <a:ext cx="8686801" cy="5021526"/>
        </p:xfrm>
        <a:graphic>
          <a:graphicData uri="http://schemas.openxmlformats.org/drawingml/2006/table">
            <a:tbl>
              <a:tblPr/>
              <a:tblGrid>
                <a:gridCol w="1600200">
                  <a:extLst>
                    <a:ext uri="{9D8B030D-6E8A-4147-A177-3AD203B41FA5}">
                      <a16:colId xmlns:a16="http://schemas.microsoft.com/office/drawing/2014/main" xmlns="" val="4110706511"/>
                    </a:ext>
                  </a:extLst>
                </a:gridCol>
                <a:gridCol w="7086601">
                  <a:extLst>
                    <a:ext uri="{9D8B030D-6E8A-4147-A177-3AD203B41FA5}">
                      <a16:colId xmlns:a16="http://schemas.microsoft.com/office/drawing/2014/main" xmlns="" val="2718375153"/>
                    </a:ext>
                  </a:extLst>
                </a:gridCol>
              </a:tblGrid>
              <a:tr h="319712">
                <a:tc>
                  <a:txBody>
                    <a:bodyPr/>
                    <a:lstStyle/>
                    <a:p>
                      <a:pPr algn="l" fontAlgn="t"/>
                      <a:r>
                        <a:rPr lang="en-IN" sz="2000" dirty="0">
                          <a:effectLst/>
                          <a:hlinkClick r:id="rId2"/>
                        </a:rPr>
                        <a:t>animate()</a:t>
                      </a:r>
                      <a:endParaRPr lang="en-IN" sz="20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Runs a custom animation on the selected </a:t>
                      </a:r>
                      <a:r>
                        <a:rPr lang="en-IN" sz="2000" dirty="0" smtClean="0">
                          <a:effectLst/>
                        </a:rPr>
                        <a:t>elements </a:t>
                      </a:r>
                      <a:r>
                        <a:rPr lang="en-IN" sz="2000" b="0" i="0" kern="1200" dirty="0" smtClean="0">
                          <a:solidFill>
                            <a:schemeClr val="tx1"/>
                          </a:solidFill>
                          <a:effectLst/>
                          <a:latin typeface="+mn-lt"/>
                          <a:ea typeface="+mn-ea"/>
                          <a:cs typeface="+mn-cs"/>
                        </a:rPr>
                        <a:t> </a:t>
                      </a:r>
                      <a:r>
                        <a:rPr lang="en-IN" sz="2000" b="0" i="0" kern="1200" dirty="0" smtClean="0">
                          <a:solidFill>
                            <a:srgbClr val="FF0000"/>
                          </a:solidFill>
                          <a:effectLst/>
                          <a:latin typeface="+mn-lt"/>
                          <a:ea typeface="+mn-ea"/>
                          <a:cs typeface="+mn-cs"/>
                        </a:rPr>
                        <a:t>$("div").animate({left: '250px'});</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3833451623"/>
                  </a:ext>
                </a:extLst>
              </a:tr>
              <a:tr h="319712">
                <a:tc>
                  <a:txBody>
                    <a:bodyPr/>
                    <a:lstStyle/>
                    <a:p>
                      <a:pPr algn="l" fontAlgn="t"/>
                      <a:r>
                        <a:rPr lang="en-IN" sz="2000">
                          <a:effectLst/>
                          <a:hlinkClick r:id="rId3"/>
                        </a:rPr>
                        <a:t>clearQueue()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Removes all remaining queued functions from the selected </a:t>
                      </a:r>
                      <a:r>
                        <a:rPr lang="en-IN" sz="2000" dirty="0" smtClean="0">
                          <a:effectLst/>
                        </a:rPr>
                        <a:t>elements </a:t>
                      </a:r>
                      <a:endParaRPr lang="en-IN" sz="2000" dirty="0">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628932145"/>
                  </a:ext>
                </a:extLst>
              </a:tr>
              <a:tr h="319712">
                <a:tc>
                  <a:txBody>
                    <a:bodyPr/>
                    <a:lstStyle/>
                    <a:p>
                      <a:pPr algn="l" fontAlgn="t"/>
                      <a:r>
                        <a:rPr lang="en-IN" sz="2000">
                          <a:effectLst/>
                          <a:hlinkClick r:id="rId4"/>
                        </a:rPr>
                        <a:t>delay()</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a:effectLst/>
                        </a:rPr>
                        <a:t>Sets a delay for all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2014084680"/>
                  </a:ext>
                </a:extLst>
              </a:tr>
              <a:tr h="433105">
                <a:tc>
                  <a:txBody>
                    <a:bodyPr/>
                    <a:lstStyle/>
                    <a:p>
                      <a:pPr algn="l" fontAlgn="t"/>
                      <a:r>
                        <a:rPr lang="en-IN" sz="2000">
                          <a:effectLst/>
                          <a:hlinkClick r:id="rId5"/>
                        </a:rPr>
                        <a:t>dequeue()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a:effectLst/>
                        </a:rPr>
                        <a:t>Removes the next function from the queue, and then executes the function</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688098277"/>
                  </a:ext>
                </a:extLst>
              </a:tr>
              <a:tr h="319712">
                <a:tc>
                  <a:txBody>
                    <a:bodyPr/>
                    <a:lstStyle/>
                    <a:p>
                      <a:pPr algn="l" fontAlgn="t"/>
                      <a:r>
                        <a:rPr lang="en-IN" sz="2000">
                          <a:effectLst/>
                          <a:hlinkClick r:id="rId6"/>
                        </a:rPr>
                        <a:t>fadeIn()</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 the selected </a:t>
                      </a:r>
                      <a:r>
                        <a:rPr lang="en-IN" sz="2000" dirty="0" smtClean="0">
                          <a:effectLst/>
                        </a:rPr>
                        <a:t>elements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$("#div1").</a:t>
                      </a:r>
                      <a:r>
                        <a:rPr lang="en-IN" sz="2000" b="0" i="0" kern="1200" dirty="0" err="1" smtClean="0">
                          <a:solidFill>
                            <a:srgbClr val="FF0000"/>
                          </a:solidFill>
                          <a:effectLst/>
                          <a:latin typeface="+mn-lt"/>
                          <a:ea typeface="+mn-ea"/>
                          <a:cs typeface="+mn-cs"/>
                        </a:rPr>
                        <a:t>fadeIn</a:t>
                      </a:r>
                      <a:r>
                        <a:rPr lang="en-IN" sz="2000" b="0" i="0" kern="1200" dirty="0" smtClean="0">
                          <a:solidFill>
                            <a:srgbClr val="FF0000"/>
                          </a:solidFill>
                          <a:effectLst/>
                          <a:latin typeface="+mn-lt"/>
                          <a:ea typeface="+mn-ea"/>
                          <a:cs typeface="+mn-cs"/>
                        </a:rPr>
                        <a:t>();</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66125941"/>
                  </a:ext>
                </a:extLst>
              </a:tr>
              <a:tr h="319712">
                <a:tc>
                  <a:txBody>
                    <a:bodyPr/>
                    <a:lstStyle/>
                    <a:p>
                      <a:pPr algn="l" fontAlgn="t"/>
                      <a:r>
                        <a:rPr lang="en-IN" sz="2000">
                          <a:effectLst/>
                          <a:hlinkClick r:id="rId7"/>
                        </a:rPr>
                        <a:t>fadeOut()</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Fades out the selected </a:t>
                      </a:r>
                      <a:r>
                        <a:rPr lang="en-IN" sz="2000" dirty="0" smtClean="0">
                          <a:effectLst/>
                        </a:rPr>
                        <a:t>elements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$("#div3").</a:t>
                      </a:r>
                      <a:r>
                        <a:rPr lang="en-IN" sz="2000" b="0" i="0" kern="1200" dirty="0" err="1" smtClean="0">
                          <a:solidFill>
                            <a:srgbClr val="FF0000"/>
                          </a:solidFill>
                          <a:effectLst/>
                          <a:latin typeface="+mn-lt"/>
                          <a:ea typeface="+mn-ea"/>
                          <a:cs typeface="+mn-cs"/>
                        </a:rPr>
                        <a:t>fadeOut</a:t>
                      </a:r>
                      <a:r>
                        <a:rPr lang="en-IN" sz="2000" b="0" i="0" kern="1200" dirty="0" smtClean="0">
                          <a:solidFill>
                            <a:srgbClr val="FF0000"/>
                          </a:solidFill>
                          <a:effectLst/>
                          <a:latin typeface="+mn-lt"/>
                          <a:ea typeface="+mn-ea"/>
                          <a:cs typeface="+mn-cs"/>
                        </a:rPr>
                        <a:t>(3000);</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075249835"/>
                  </a:ext>
                </a:extLst>
              </a:tr>
              <a:tr h="564601">
                <a:tc>
                  <a:txBody>
                    <a:bodyPr/>
                    <a:lstStyle/>
                    <a:p>
                      <a:pPr algn="l" fontAlgn="t"/>
                      <a:r>
                        <a:rPr lang="en-IN" sz="2000">
                          <a:effectLst/>
                          <a:hlinkClick r:id="rId8"/>
                        </a:rPr>
                        <a:t>fadeTo()</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Fades in/out the selected elements to a given </a:t>
                      </a:r>
                      <a:r>
                        <a:rPr lang="en-IN" sz="2000" dirty="0" smtClean="0">
                          <a:effectLst/>
                        </a:rPr>
                        <a:t>opacity </a:t>
                      </a:r>
                      <a:r>
                        <a:rPr lang="en-IN" sz="2000" dirty="0" smtClean="0">
                          <a:solidFill>
                            <a:srgbClr val="FF0000"/>
                          </a:solidFill>
                          <a:effectLst/>
                        </a:rPr>
                        <a:t>Ex:</a:t>
                      </a:r>
                      <a:r>
                        <a:rPr lang="en-IN" sz="2000" b="0" i="0" kern="1200" dirty="0" smtClean="0">
                          <a:solidFill>
                            <a:srgbClr val="FF0000"/>
                          </a:solidFill>
                          <a:effectLst/>
                          <a:latin typeface="+mn-lt"/>
                          <a:ea typeface="+mn-ea"/>
                          <a:cs typeface="+mn-cs"/>
                        </a:rPr>
                        <a:t> $("#div1").</a:t>
                      </a:r>
                      <a:r>
                        <a:rPr lang="en-IN" sz="2000" b="0" i="0" kern="1200" dirty="0" err="1" smtClean="0">
                          <a:solidFill>
                            <a:srgbClr val="FF0000"/>
                          </a:solidFill>
                          <a:effectLst/>
                          <a:latin typeface="+mn-lt"/>
                          <a:ea typeface="+mn-ea"/>
                          <a:cs typeface="+mn-cs"/>
                        </a:rPr>
                        <a:t>fadeTo</a:t>
                      </a:r>
                      <a:r>
                        <a:rPr lang="en-IN" sz="2000" b="0" i="0" kern="1200" dirty="0" smtClean="0">
                          <a:solidFill>
                            <a:srgbClr val="FF0000"/>
                          </a:solidFill>
                          <a:effectLst/>
                          <a:latin typeface="+mn-lt"/>
                          <a:ea typeface="+mn-ea"/>
                          <a:cs typeface="+mn-cs"/>
                        </a:rPr>
                        <a:t>("slow", 0.15);</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827385102"/>
                  </a:ext>
                </a:extLst>
              </a:tr>
              <a:tr h="319712">
                <a:tc>
                  <a:txBody>
                    <a:bodyPr/>
                    <a:lstStyle/>
                    <a:p>
                      <a:pPr algn="l" fontAlgn="t"/>
                      <a:r>
                        <a:rPr lang="en-IN" sz="2000">
                          <a:effectLst/>
                          <a:hlinkClick r:id="rId9"/>
                        </a:rPr>
                        <a:t>fadeToggle()</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000" dirty="0">
                          <a:effectLst/>
                        </a:rPr>
                        <a:t>Toggles between the </a:t>
                      </a:r>
                      <a:r>
                        <a:rPr lang="en-IN" sz="2000" dirty="0" err="1">
                          <a:effectLst/>
                        </a:rPr>
                        <a:t>fadeIn</a:t>
                      </a:r>
                      <a:r>
                        <a:rPr lang="en-IN" sz="2000" dirty="0" smtClean="0">
                          <a:effectLst/>
                        </a:rPr>
                        <a:t>(), </a:t>
                      </a:r>
                      <a:r>
                        <a:rPr lang="en-IN" sz="2000" dirty="0" err="1">
                          <a:effectLst/>
                        </a:rPr>
                        <a:t>fadeOut</a:t>
                      </a:r>
                      <a:r>
                        <a:rPr lang="en-IN" sz="2000" dirty="0">
                          <a:effectLst/>
                        </a:rPr>
                        <a:t>() </a:t>
                      </a:r>
                      <a:r>
                        <a:rPr lang="en-IN" sz="2000" dirty="0" smtClean="0">
                          <a:effectLst/>
                        </a:rPr>
                        <a:t>–</a:t>
                      </a:r>
                      <a:r>
                        <a:rPr lang="en-IN" sz="2000" dirty="0" smtClean="0">
                          <a:solidFill>
                            <a:srgbClr val="FF0000"/>
                          </a:solidFill>
                          <a:effectLst/>
                        </a:rPr>
                        <a:t>Ex: </a:t>
                      </a:r>
                      <a:r>
                        <a:rPr lang="en-IN" sz="2000" b="0" i="0" kern="1200" dirty="0" smtClean="0">
                          <a:solidFill>
                            <a:srgbClr val="FF0000"/>
                          </a:solidFill>
                          <a:effectLst/>
                          <a:latin typeface="+mn-lt"/>
                          <a:ea typeface="+mn-ea"/>
                          <a:cs typeface="+mn-cs"/>
                        </a:rPr>
                        <a:t>$("#div2").</a:t>
                      </a:r>
                      <a:r>
                        <a:rPr lang="en-IN" sz="2000" b="0" i="0" kern="1200" dirty="0" err="1" smtClean="0">
                          <a:solidFill>
                            <a:srgbClr val="FF0000"/>
                          </a:solidFill>
                          <a:effectLst/>
                          <a:latin typeface="+mn-lt"/>
                          <a:ea typeface="+mn-ea"/>
                          <a:cs typeface="+mn-cs"/>
                        </a:rPr>
                        <a:t>fadeToggle</a:t>
                      </a:r>
                      <a:r>
                        <a:rPr lang="en-IN" sz="2000" b="0" i="0" kern="1200" dirty="0" smtClean="0">
                          <a:solidFill>
                            <a:srgbClr val="FF0000"/>
                          </a:solidFill>
                          <a:effectLst/>
                          <a:latin typeface="+mn-lt"/>
                          <a:ea typeface="+mn-ea"/>
                          <a:cs typeface="+mn-cs"/>
                        </a:rPr>
                        <a:t>("slow");</a:t>
                      </a:r>
                      <a:endParaRPr lang="en-IN" sz="20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799400281"/>
                  </a:ext>
                </a:extLst>
              </a:tr>
              <a:tr h="564601">
                <a:tc>
                  <a:txBody>
                    <a:bodyPr/>
                    <a:lstStyle/>
                    <a:p>
                      <a:pPr algn="l" fontAlgn="t"/>
                      <a:r>
                        <a:rPr lang="en-IN" sz="2000">
                          <a:effectLst/>
                          <a:hlinkClick r:id="rId10"/>
                        </a:rPr>
                        <a:t>finish()</a:t>
                      </a:r>
                      <a:endParaRPr lang="en-IN" sz="20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000" dirty="0">
                          <a:effectLst/>
                        </a:rPr>
                        <a:t>Stops, removes and completes all queued animations for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2308379001"/>
                  </a:ext>
                </a:extLst>
              </a:tr>
            </a:tbl>
          </a:graphicData>
        </a:graphic>
      </p:graphicFrame>
    </p:spTree>
    <p:extLst>
      <p:ext uri="{BB962C8B-B14F-4D97-AF65-F5344CB8AC3E}">
        <p14:creationId xmlns:p14="http://schemas.microsoft.com/office/powerpoint/2010/main" xmlns="" val="9126622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668199083"/>
              </p:ext>
            </p:extLst>
          </p:nvPr>
        </p:nvGraphicFramePr>
        <p:xfrm>
          <a:off x="228600" y="685800"/>
          <a:ext cx="8458200" cy="4800598"/>
        </p:xfrm>
        <a:graphic>
          <a:graphicData uri="http://schemas.openxmlformats.org/drawingml/2006/table">
            <a:tbl>
              <a:tblPr/>
              <a:tblGrid>
                <a:gridCol w="1409700">
                  <a:extLst>
                    <a:ext uri="{9D8B030D-6E8A-4147-A177-3AD203B41FA5}">
                      <a16:colId xmlns:a16="http://schemas.microsoft.com/office/drawing/2014/main" xmlns="" val="2030243169"/>
                    </a:ext>
                  </a:extLst>
                </a:gridCol>
                <a:gridCol w="7048500">
                  <a:extLst>
                    <a:ext uri="{9D8B030D-6E8A-4147-A177-3AD203B41FA5}">
                      <a16:colId xmlns:a16="http://schemas.microsoft.com/office/drawing/2014/main" xmlns="" val="2565106217"/>
                    </a:ext>
                  </a:extLst>
                </a:gridCol>
              </a:tblGrid>
              <a:tr h="503633">
                <a:tc>
                  <a:txBody>
                    <a:bodyPr/>
                    <a:lstStyle/>
                    <a:p>
                      <a:pPr algn="l" fontAlgn="t"/>
                      <a:r>
                        <a:rPr lang="en-IN" sz="1800" dirty="0">
                          <a:effectLst/>
                          <a:hlinkClick r:id="rId2"/>
                        </a:rPr>
                        <a:t>hide()</a:t>
                      </a:r>
                      <a:endParaRPr lang="en-IN" sz="1800" dirty="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Hides the selected </a:t>
                      </a:r>
                      <a:r>
                        <a:rPr lang="en-IN" sz="1800" dirty="0" smtClean="0">
                          <a:effectLst/>
                        </a:rPr>
                        <a:t>elements. </a:t>
                      </a:r>
                      <a:r>
                        <a:rPr lang="en-IN" sz="1800" dirty="0" smtClean="0">
                          <a:solidFill>
                            <a:srgbClr val="FF0000"/>
                          </a:solidFill>
                          <a:effectLst/>
                        </a:rPr>
                        <a:t>EX:</a:t>
                      </a:r>
                      <a:r>
                        <a:rPr lang="en-IN" sz="1800" b="0" i="0" kern="1200" dirty="0" smtClean="0">
                          <a:solidFill>
                            <a:srgbClr val="FF0000"/>
                          </a:solidFill>
                          <a:effectLst/>
                          <a:latin typeface="+mn-lt"/>
                          <a:ea typeface="+mn-ea"/>
                          <a:cs typeface="+mn-cs"/>
                        </a:rPr>
                        <a:t>$("p").hide();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2974909089"/>
                  </a:ext>
                </a:extLst>
              </a:tr>
              <a:tr h="503633">
                <a:tc>
                  <a:txBody>
                    <a:bodyPr/>
                    <a:lstStyle/>
                    <a:p>
                      <a:pPr algn="l" fontAlgn="t"/>
                      <a:r>
                        <a:rPr lang="en-IN" sz="1800">
                          <a:effectLst/>
                          <a:hlinkClick r:id="rId3"/>
                        </a:rPr>
                        <a:t>queue()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Shows the queued functions on the selected elements</a:t>
                      </a: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2577773259"/>
                  </a:ext>
                </a:extLst>
              </a:tr>
              <a:tr h="503633">
                <a:tc>
                  <a:txBody>
                    <a:bodyPr/>
                    <a:lstStyle/>
                    <a:p>
                      <a:pPr algn="l" fontAlgn="t"/>
                      <a:r>
                        <a:rPr lang="en-IN" sz="1800">
                          <a:effectLst/>
                          <a:hlinkClick r:id="rId4"/>
                        </a:rPr>
                        <a:t>show()</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Shows the selected </a:t>
                      </a:r>
                      <a:r>
                        <a:rPr lang="en-IN" sz="1800" dirty="0" smtClean="0">
                          <a:effectLst/>
                        </a:rPr>
                        <a:t>elements . Ex: </a:t>
                      </a:r>
                      <a:r>
                        <a:rPr lang="en-IN" sz="1800" b="0" i="0" kern="1200" dirty="0" smtClean="0">
                          <a:solidFill>
                            <a:srgbClr val="FF0000"/>
                          </a:solidFill>
                          <a:effectLst/>
                          <a:latin typeface="+mn-lt"/>
                          <a:ea typeface="+mn-ea"/>
                          <a:cs typeface="+mn-cs"/>
                        </a:rPr>
                        <a:t>$("p").show();</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688650538"/>
                  </a:ext>
                </a:extLst>
              </a:tr>
              <a:tr h="503633">
                <a:tc>
                  <a:txBody>
                    <a:bodyPr/>
                    <a:lstStyle/>
                    <a:p>
                      <a:pPr algn="l" fontAlgn="t"/>
                      <a:r>
                        <a:rPr lang="en-IN" sz="1800">
                          <a:effectLst/>
                          <a:hlinkClick r:id="rId5"/>
                        </a:rPr>
                        <a:t>slideDown()</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Slides-down (shows) the selected </a:t>
                      </a:r>
                      <a:r>
                        <a:rPr lang="en-IN" sz="1800" dirty="0" smtClean="0">
                          <a:effectLst/>
                        </a:rPr>
                        <a:t>elements </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slideDown</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3881702639"/>
                  </a:ext>
                </a:extLst>
              </a:tr>
              <a:tr h="889400">
                <a:tc>
                  <a:txBody>
                    <a:bodyPr/>
                    <a:lstStyle/>
                    <a:p>
                      <a:pPr algn="l" fontAlgn="t"/>
                      <a:r>
                        <a:rPr lang="en-IN" sz="1800">
                          <a:effectLst/>
                          <a:hlinkClick r:id="rId6"/>
                        </a:rPr>
                        <a:t>slideToggle()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Toggles between the </a:t>
                      </a:r>
                      <a:r>
                        <a:rPr lang="en-IN" sz="1800" dirty="0" err="1">
                          <a:effectLst/>
                        </a:rPr>
                        <a:t>slideUp</a:t>
                      </a:r>
                      <a:r>
                        <a:rPr lang="en-IN" sz="1800" dirty="0">
                          <a:effectLst/>
                        </a:rPr>
                        <a:t>() and </a:t>
                      </a:r>
                      <a:r>
                        <a:rPr lang="en-IN" sz="1800" dirty="0" err="1">
                          <a:effectLst/>
                        </a:rPr>
                        <a:t>slideDown</a:t>
                      </a:r>
                      <a:r>
                        <a:rPr lang="en-IN" sz="1800" dirty="0">
                          <a:effectLst/>
                        </a:rPr>
                        <a:t>() </a:t>
                      </a:r>
                      <a:r>
                        <a:rPr lang="en-IN" sz="1800" dirty="0" smtClean="0">
                          <a:effectLst/>
                        </a:rPr>
                        <a:t>methods </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slideToggle</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145260312"/>
                  </a:ext>
                </a:extLst>
              </a:tr>
              <a:tr h="503633">
                <a:tc>
                  <a:txBody>
                    <a:bodyPr/>
                    <a:lstStyle/>
                    <a:p>
                      <a:pPr algn="l" fontAlgn="t"/>
                      <a:r>
                        <a:rPr lang="en-IN" sz="1800">
                          <a:effectLst/>
                          <a:hlinkClick r:id="rId7"/>
                        </a:rPr>
                        <a:t>slideUp()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Slides-up (hides) the selected </a:t>
                      </a:r>
                      <a:r>
                        <a:rPr lang="en-IN" sz="1800" dirty="0" smtClean="0">
                          <a:effectLst/>
                        </a:rPr>
                        <a:t>elements  </a:t>
                      </a:r>
                      <a:r>
                        <a:rPr lang="en-IN" sz="1800" b="0" i="0" kern="1200" dirty="0" smtClean="0">
                          <a:solidFill>
                            <a:srgbClr val="FF0000"/>
                          </a:solidFill>
                          <a:effectLst/>
                          <a:latin typeface="+mn-lt"/>
                          <a:ea typeface="+mn-ea"/>
                          <a:cs typeface="+mn-cs"/>
                        </a:rPr>
                        <a:t>$("#panel").</a:t>
                      </a:r>
                      <a:r>
                        <a:rPr lang="en-IN" sz="1800" b="0" i="0" kern="1200" dirty="0" err="1" smtClean="0">
                          <a:solidFill>
                            <a:srgbClr val="FF0000"/>
                          </a:solidFill>
                          <a:effectLst/>
                          <a:latin typeface="+mn-lt"/>
                          <a:ea typeface="+mn-ea"/>
                          <a:cs typeface="+mn-cs"/>
                        </a:rPr>
                        <a:t>slideUp</a:t>
                      </a:r>
                      <a:r>
                        <a:rPr lang="en-IN" sz="1800" b="0" i="0" kern="1200" dirty="0" smtClean="0">
                          <a:solidFill>
                            <a:srgbClr val="FF0000"/>
                          </a:solidFill>
                          <a:effectLst/>
                          <a:latin typeface="+mn-lt"/>
                          <a:ea typeface="+mn-ea"/>
                          <a:cs typeface="+mn-cs"/>
                        </a:rPr>
                        <a:t>();</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xmlns="" val="1897268910"/>
                  </a:ext>
                </a:extLst>
              </a:tr>
              <a:tr h="889400">
                <a:tc>
                  <a:txBody>
                    <a:bodyPr/>
                    <a:lstStyle/>
                    <a:p>
                      <a:pPr algn="l" fontAlgn="t"/>
                      <a:r>
                        <a:rPr lang="en-IN" sz="1800">
                          <a:effectLst/>
                          <a:hlinkClick r:id="rId8"/>
                        </a:rPr>
                        <a:t>stop()</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Stops the currently running animation for the selected </a:t>
                      </a:r>
                      <a:r>
                        <a:rPr lang="en-IN" sz="1800" dirty="0" smtClean="0">
                          <a:effectLst/>
                        </a:rPr>
                        <a:t>elements</a:t>
                      </a:r>
                      <a:r>
                        <a:rPr lang="en-IN" sz="1800" b="0" i="0" kern="1200" dirty="0" smtClean="0">
                          <a:solidFill>
                            <a:schemeClr val="tx1"/>
                          </a:solidFill>
                          <a:effectLst/>
                          <a:latin typeface="+mn-lt"/>
                          <a:ea typeface="+mn-ea"/>
                          <a:cs typeface="+mn-cs"/>
                        </a:rPr>
                        <a:t> </a:t>
                      </a:r>
                      <a:r>
                        <a:rPr lang="en-IN" sz="1800" b="0" i="0" kern="1200" dirty="0" smtClean="0">
                          <a:solidFill>
                            <a:srgbClr val="FF0000"/>
                          </a:solidFill>
                          <a:effectLst/>
                          <a:latin typeface="+mn-lt"/>
                          <a:ea typeface="+mn-ea"/>
                          <a:cs typeface="+mn-cs"/>
                        </a:rPr>
                        <a:t>$("#panel").stop();</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3744120980"/>
                  </a:ext>
                </a:extLst>
              </a:tr>
              <a:tr h="503633">
                <a:tc>
                  <a:txBody>
                    <a:bodyPr/>
                    <a:lstStyle/>
                    <a:p>
                      <a:pPr algn="l" fontAlgn="t"/>
                      <a:r>
                        <a:rPr lang="en-IN" sz="1800">
                          <a:effectLst/>
                          <a:hlinkClick r:id="rId9"/>
                        </a:rPr>
                        <a:t>toggle()</a:t>
                      </a:r>
                      <a:endParaRPr lang="en-IN" sz="1800">
                        <a:effectLst/>
                      </a:endParaRPr>
                    </a:p>
                  </a:txBody>
                  <a:tcPr marL="83814"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Toggles between the hide() and show() </a:t>
                      </a:r>
                      <a:r>
                        <a:rPr lang="en-IN" sz="1800" dirty="0" smtClean="0">
                          <a:effectLst/>
                        </a:rPr>
                        <a:t>methods </a:t>
                      </a:r>
                      <a:r>
                        <a:rPr lang="en-IN" sz="1800" dirty="0" smtClean="0">
                          <a:solidFill>
                            <a:srgbClr val="FF0000"/>
                          </a:solidFill>
                          <a:effectLst/>
                        </a:rPr>
                        <a:t>Ex:</a:t>
                      </a:r>
                      <a:r>
                        <a:rPr lang="en-IN" sz="1800" b="0" i="0" kern="1200" dirty="0" smtClean="0">
                          <a:solidFill>
                            <a:srgbClr val="FF0000"/>
                          </a:solidFill>
                          <a:effectLst/>
                          <a:latin typeface="+mn-lt"/>
                          <a:ea typeface="+mn-ea"/>
                          <a:cs typeface="+mn-cs"/>
                        </a:rPr>
                        <a:t>$("p").toggle();</a:t>
                      </a:r>
                      <a:endParaRPr lang="en-IN" sz="1800" dirty="0">
                        <a:solidFill>
                          <a:srgbClr val="FF0000"/>
                        </a:solidFill>
                        <a:effectLst/>
                      </a:endParaRPr>
                    </a:p>
                  </a:txBody>
                  <a:tcPr marL="41907" marR="41907" marT="41907" marB="419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xmlns="" val="946403056"/>
                  </a:ext>
                </a:extLst>
              </a:tr>
            </a:tbl>
          </a:graphicData>
        </a:graphic>
      </p:graphicFrame>
    </p:spTree>
    <p:extLst>
      <p:ext uri="{BB962C8B-B14F-4D97-AF65-F5344CB8AC3E}">
        <p14:creationId xmlns:p14="http://schemas.microsoft.com/office/powerpoint/2010/main" xmlns="" val="13541437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63" y="152400"/>
            <a:ext cx="8840337" cy="5632311"/>
          </a:xfrm>
          <a:prstGeom prst="rect">
            <a:avLst/>
          </a:prstGeom>
        </p:spPr>
        <p:txBody>
          <a:bodyPr wrap="square">
            <a:spAutoFit/>
          </a:bodyPr>
          <a:lstStyle/>
          <a:p>
            <a:r>
              <a:rPr lang="en-IN" sz="2000" b="1" dirty="0">
                <a:solidFill>
                  <a:srgbClr val="000000"/>
                </a:solidFill>
                <a:latin typeface="Segoe UI" panose="020B0502040204020203" pitchFamily="34" charset="0"/>
              </a:rPr>
              <a:t>jQuery </a:t>
            </a:r>
            <a:r>
              <a:rPr lang="en-IN" sz="2000" b="1" dirty="0" err="1">
                <a:solidFill>
                  <a:srgbClr val="000000"/>
                </a:solidFill>
                <a:latin typeface="Segoe UI" panose="020B0502040204020203" pitchFamily="34" charset="0"/>
              </a:rPr>
              <a:t>Callback</a:t>
            </a:r>
            <a:r>
              <a:rPr lang="en-IN" sz="2000" b="1" dirty="0">
                <a:solidFill>
                  <a:srgbClr val="000000"/>
                </a:solidFill>
                <a:latin typeface="Segoe UI" panose="020B0502040204020203" pitchFamily="34" charset="0"/>
              </a:rPr>
              <a:t> Functions</a:t>
            </a:r>
          </a:p>
          <a:p>
            <a:r>
              <a:rPr lang="en-IN" sz="2000" dirty="0">
                <a:solidFill>
                  <a:srgbClr val="000000"/>
                </a:solidFill>
                <a:latin typeface="Verdana" panose="020B0604030504040204" pitchFamily="34" charset="0"/>
              </a:rPr>
              <a:t>JavaScript statements are executed line by line. However, with effects, the next line of code can be run even though the effect is not finished. This can create errors.</a:t>
            </a:r>
          </a:p>
          <a:p>
            <a:r>
              <a:rPr lang="en-IN" sz="2000" dirty="0">
                <a:solidFill>
                  <a:srgbClr val="000000"/>
                </a:solidFill>
                <a:latin typeface="Verdana" panose="020B0604030504040204" pitchFamily="34" charset="0"/>
              </a:rPr>
              <a:t>To prevent this, you can create a </a:t>
            </a:r>
            <a:r>
              <a:rPr lang="en-IN" sz="2000" dirty="0" err="1">
                <a:solidFill>
                  <a:srgbClr val="000000"/>
                </a:solidFill>
                <a:latin typeface="Verdana" panose="020B0604030504040204" pitchFamily="34" charset="0"/>
              </a:rPr>
              <a:t>callback</a:t>
            </a:r>
            <a:r>
              <a:rPr lang="en-IN" sz="2000" dirty="0">
                <a:solidFill>
                  <a:srgbClr val="000000"/>
                </a:solidFill>
                <a:latin typeface="Verdana" panose="020B0604030504040204" pitchFamily="34" charset="0"/>
              </a:rPr>
              <a:t> function.</a:t>
            </a:r>
          </a:p>
          <a:p>
            <a:r>
              <a:rPr lang="en-IN" sz="2000" dirty="0">
                <a:solidFill>
                  <a:srgbClr val="000000"/>
                </a:solidFill>
                <a:latin typeface="Verdana" panose="020B0604030504040204" pitchFamily="34" charset="0"/>
              </a:rPr>
              <a:t>A </a:t>
            </a:r>
            <a:r>
              <a:rPr lang="en-IN" sz="2000" dirty="0" err="1">
                <a:solidFill>
                  <a:srgbClr val="000000"/>
                </a:solidFill>
                <a:latin typeface="Verdana" panose="020B0604030504040204" pitchFamily="34" charset="0"/>
              </a:rPr>
              <a:t>callback</a:t>
            </a:r>
            <a:r>
              <a:rPr lang="en-IN" sz="2000" dirty="0">
                <a:solidFill>
                  <a:srgbClr val="000000"/>
                </a:solidFill>
                <a:latin typeface="Verdana" panose="020B0604030504040204" pitchFamily="34" charset="0"/>
              </a:rPr>
              <a:t> function is executed after the current effect is finished.</a:t>
            </a:r>
          </a:p>
          <a:p>
            <a:r>
              <a:rPr lang="en-IN" sz="2000" dirty="0">
                <a:solidFill>
                  <a:srgbClr val="000000"/>
                </a:solidFill>
                <a:latin typeface="Verdana" panose="020B0604030504040204" pitchFamily="34" charset="0"/>
              </a:rPr>
              <a:t>Typical syntax: </a:t>
            </a:r>
            <a:r>
              <a:rPr lang="en-IN" sz="2000" b="1" dirty="0">
                <a:solidFill>
                  <a:srgbClr val="000000"/>
                </a:solidFill>
                <a:latin typeface="Verdana" panose="020B0604030504040204" pitchFamily="34" charset="0"/>
              </a:rPr>
              <a:t>$(</a:t>
            </a:r>
            <a:r>
              <a:rPr lang="en-IN" sz="2000" b="1" i="1" dirty="0">
                <a:solidFill>
                  <a:srgbClr val="000000"/>
                </a:solidFill>
                <a:latin typeface="Verdana" panose="020B0604030504040204" pitchFamily="34" charset="0"/>
              </a:rPr>
              <a:t>selector</a:t>
            </a:r>
            <a:r>
              <a:rPr lang="en-IN" sz="2000" b="1" dirty="0">
                <a:solidFill>
                  <a:srgbClr val="000000"/>
                </a:solidFill>
                <a:latin typeface="Verdana" panose="020B0604030504040204" pitchFamily="34" charset="0"/>
              </a:rPr>
              <a:t>).hide(</a:t>
            </a:r>
            <a:r>
              <a:rPr lang="en-IN" sz="2000" b="1" i="1" dirty="0" err="1">
                <a:solidFill>
                  <a:srgbClr val="000000"/>
                </a:solidFill>
                <a:latin typeface="Verdana" panose="020B0604030504040204" pitchFamily="34" charset="0"/>
              </a:rPr>
              <a:t>speed,callback</a:t>
            </a:r>
            <a:r>
              <a:rPr lang="en-IN" sz="2000" b="1" dirty="0">
                <a:solidFill>
                  <a:srgbClr val="000000"/>
                </a:solidFill>
                <a:latin typeface="Verdana" panose="020B0604030504040204" pitchFamily="34" charset="0"/>
              </a:rPr>
              <a:t>);</a:t>
            </a:r>
            <a:endParaRPr lang="en-IN" sz="2000" dirty="0">
              <a:solidFill>
                <a:srgbClr val="000000"/>
              </a:solidFill>
              <a:latin typeface="Verdana" panose="020B0604030504040204" pitchFamily="34" charset="0"/>
            </a:endParaRPr>
          </a:p>
          <a:p>
            <a:r>
              <a:rPr lang="en-IN" sz="2000" dirty="0" smtClean="0"/>
              <a:t>Example:</a:t>
            </a:r>
            <a:r>
              <a:rPr lang="en-IN" sz="2000" dirty="0"/>
              <a:t/>
            </a:r>
            <a:br>
              <a:rPr lang="en-IN" sz="2000" dirty="0"/>
            </a:br>
            <a:r>
              <a:rPr lang="en-IN" sz="2000" dirty="0">
                <a:solidFill>
                  <a:srgbClr val="FF0000"/>
                </a:solidFill>
              </a:rPr>
              <a:t>$("button").click(function(){</a:t>
            </a:r>
            <a:br>
              <a:rPr lang="en-IN" sz="2000" dirty="0">
                <a:solidFill>
                  <a:srgbClr val="FF0000"/>
                </a:solidFill>
              </a:rPr>
            </a:br>
            <a:r>
              <a:rPr lang="en-IN" sz="2000" dirty="0">
                <a:solidFill>
                  <a:srgbClr val="FF0000"/>
                </a:solidFill>
              </a:rPr>
              <a:t>  $("p").hide("slow", function(){</a:t>
            </a:r>
            <a:br>
              <a:rPr lang="en-IN" sz="2000" dirty="0">
                <a:solidFill>
                  <a:srgbClr val="FF0000"/>
                </a:solidFill>
              </a:rPr>
            </a:br>
            <a:r>
              <a:rPr lang="en-IN" sz="2000" dirty="0">
                <a:solidFill>
                  <a:srgbClr val="FF0000"/>
                </a:solidFill>
              </a:rPr>
              <a:t>    alert("The paragraph is now hidden");</a:t>
            </a:r>
            <a:br>
              <a:rPr lang="en-IN" sz="2000" dirty="0">
                <a:solidFill>
                  <a:srgbClr val="FF0000"/>
                </a:solidFill>
              </a:rPr>
            </a:br>
            <a:r>
              <a:rPr lang="en-IN" sz="2000" dirty="0">
                <a:solidFill>
                  <a:srgbClr val="FF0000"/>
                </a:solidFill>
              </a:rPr>
              <a:t>  });</a:t>
            </a:r>
            <a:br>
              <a:rPr lang="en-IN" sz="2000" dirty="0">
                <a:solidFill>
                  <a:srgbClr val="FF0000"/>
                </a:solidFill>
              </a:rPr>
            </a:br>
            <a:r>
              <a:rPr lang="en-IN" sz="2000" dirty="0" smtClean="0">
                <a:solidFill>
                  <a:srgbClr val="FF0000"/>
                </a:solidFill>
              </a:rPr>
              <a:t>});</a:t>
            </a:r>
          </a:p>
          <a:p>
            <a:r>
              <a:rPr lang="en-IN" sz="2000" dirty="0" smtClean="0"/>
              <a:t>Example: without </a:t>
            </a:r>
            <a:r>
              <a:rPr lang="en-IN" sz="2000" dirty="0" err="1" smtClean="0"/>
              <a:t>callback</a:t>
            </a:r>
            <a:endParaRPr lang="en-IN" sz="2000" dirty="0" smtClean="0"/>
          </a:p>
          <a:p>
            <a:r>
              <a:rPr lang="en-IN" sz="2000" dirty="0" smtClean="0">
                <a:solidFill>
                  <a:srgbClr val="FF0000"/>
                </a:solidFill>
              </a:rPr>
              <a:t>$("</a:t>
            </a:r>
            <a:r>
              <a:rPr lang="en-IN" sz="2000" dirty="0">
                <a:solidFill>
                  <a:srgbClr val="FF0000"/>
                </a:solidFill>
              </a:rPr>
              <a:t>button").click(function(){</a:t>
            </a:r>
            <a:br>
              <a:rPr lang="en-IN" sz="2000" dirty="0">
                <a:solidFill>
                  <a:srgbClr val="FF0000"/>
                </a:solidFill>
              </a:rPr>
            </a:br>
            <a:r>
              <a:rPr lang="en-IN" sz="2000" dirty="0">
                <a:solidFill>
                  <a:srgbClr val="FF0000"/>
                </a:solidFill>
              </a:rPr>
              <a:t>  $("p").hide(1000);</a:t>
            </a:r>
            <a:br>
              <a:rPr lang="en-IN" sz="2000" dirty="0">
                <a:solidFill>
                  <a:srgbClr val="FF0000"/>
                </a:solidFill>
              </a:rPr>
            </a:br>
            <a:r>
              <a:rPr lang="en-IN" sz="2000" dirty="0">
                <a:solidFill>
                  <a:srgbClr val="FF0000"/>
                </a:solidFill>
              </a:rPr>
              <a:t>  alert("The paragraph is now hidden");</a:t>
            </a:r>
            <a:br>
              <a:rPr lang="en-IN" sz="2000" dirty="0">
                <a:solidFill>
                  <a:srgbClr val="FF0000"/>
                </a:solidFill>
              </a:rPr>
            </a:br>
            <a:r>
              <a:rPr lang="en-IN" sz="2000" dirty="0">
                <a:solidFill>
                  <a:srgbClr val="FF0000"/>
                </a:solidFill>
              </a:rPr>
              <a:t>});</a:t>
            </a:r>
          </a:p>
        </p:txBody>
      </p:sp>
    </p:spTree>
    <p:extLst>
      <p:ext uri="{BB962C8B-B14F-4D97-AF65-F5344CB8AC3E}">
        <p14:creationId xmlns:p14="http://schemas.microsoft.com/office/powerpoint/2010/main" xmlns="" val="39090829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8458200" cy="3200876"/>
          </a:xfrm>
          <a:prstGeom prst="rect">
            <a:avLst/>
          </a:prstGeom>
        </p:spPr>
        <p:txBody>
          <a:bodyPr wrap="square">
            <a:spAutoFit/>
          </a:bodyPr>
          <a:lstStyle/>
          <a:p>
            <a:pPr algn="just"/>
            <a:r>
              <a:rPr lang="en-IN" b="1" dirty="0">
                <a:solidFill>
                  <a:srgbClr val="000000"/>
                </a:solidFill>
                <a:latin typeface="Segoe UI" panose="020B0502040204020203" pitchFamily="34" charset="0"/>
              </a:rPr>
              <a:t>jQuery Method Chaining</a:t>
            </a:r>
          </a:p>
          <a:p>
            <a:pPr algn="just"/>
            <a:r>
              <a:rPr lang="en-IN" dirty="0" smtClean="0">
                <a:solidFill>
                  <a:srgbClr val="000000"/>
                </a:solidFill>
                <a:latin typeface="Verdana" panose="020B0604030504040204" pitchFamily="34" charset="0"/>
              </a:rPr>
              <a:t>jQuery </a:t>
            </a:r>
            <a:r>
              <a:rPr lang="en-IN" dirty="0">
                <a:solidFill>
                  <a:srgbClr val="000000"/>
                </a:solidFill>
                <a:latin typeface="Verdana" panose="020B0604030504040204" pitchFamily="34" charset="0"/>
              </a:rPr>
              <a:t>statements one at a time (one after the other).</a:t>
            </a:r>
          </a:p>
          <a:p>
            <a:pPr algn="just"/>
            <a:r>
              <a:rPr lang="en-IN" dirty="0">
                <a:solidFill>
                  <a:srgbClr val="000000"/>
                </a:solidFill>
                <a:latin typeface="Verdana" panose="020B0604030504040204" pitchFamily="34" charset="0"/>
              </a:rPr>
              <a:t>However, there is a technique called chaining, that allows us to run multiple jQuery commands, one after the other, on the same element(s</a:t>
            </a:r>
            <a:r>
              <a:rPr lang="en-IN" dirty="0" smtClean="0">
                <a:solidFill>
                  <a:srgbClr val="000000"/>
                </a:solidFill>
                <a:latin typeface="Verdana" panose="020B0604030504040204" pitchFamily="34" charset="0"/>
              </a:rPr>
              <a:t>).</a:t>
            </a:r>
          </a:p>
          <a:p>
            <a:pPr algn="just"/>
            <a:r>
              <a:rPr lang="en-US" altLang="en-US" dirty="0">
                <a:solidFill>
                  <a:srgbClr val="000000"/>
                </a:solidFill>
                <a:latin typeface="Verdana" panose="020B0604030504040204" pitchFamily="34" charset="0"/>
              </a:rPr>
              <a:t>The following example chains together the </a:t>
            </a:r>
            <a:r>
              <a:rPr lang="en-US" altLang="en-US" dirty="0" err="1">
                <a:solidFill>
                  <a:srgbClr val="DC143C"/>
                </a:solidFill>
                <a:latin typeface="Consolas" panose="020B0609020204030204" pitchFamily="49" charset="0"/>
              </a:rPr>
              <a:t>css</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a:t>
            </a:r>
            <a:r>
              <a:rPr lang="en-US" altLang="en-US" dirty="0" err="1">
                <a:solidFill>
                  <a:srgbClr val="DC143C"/>
                </a:solidFill>
                <a:latin typeface="Consolas" panose="020B0609020204030204" pitchFamily="49" charset="0"/>
              </a:rPr>
              <a:t>slideUp</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and </a:t>
            </a:r>
            <a:r>
              <a:rPr lang="en-US" altLang="en-US" dirty="0" err="1">
                <a:solidFill>
                  <a:srgbClr val="DC143C"/>
                </a:solidFill>
                <a:latin typeface="Consolas" panose="020B0609020204030204" pitchFamily="49" charset="0"/>
              </a:rPr>
              <a:t>slideDown</a:t>
            </a:r>
            <a:r>
              <a:rPr lang="en-US" altLang="en-US" dirty="0">
                <a:solidFill>
                  <a:srgbClr val="DC143C"/>
                </a:solidFill>
                <a:latin typeface="Consolas" panose="020B0609020204030204" pitchFamily="49" charset="0"/>
              </a:rPr>
              <a:t>()</a:t>
            </a:r>
            <a:r>
              <a:rPr lang="en-US" altLang="en-US" dirty="0">
                <a:solidFill>
                  <a:srgbClr val="000000"/>
                </a:solidFill>
                <a:latin typeface="Verdana" panose="020B0604030504040204" pitchFamily="34" charset="0"/>
              </a:rPr>
              <a:t> methods. The "p1" element first changes to red, then it slides up, and then it slides down:</a:t>
            </a:r>
            <a:r>
              <a:rPr lang="en-US" altLang="en-US" sz="1100" dirty="0"/>
              <a:t> </a:t>
            </a:r>
            <a:endParaRPr lang="en-US" altLang="en-US" sz="1100" dirty="0" smtClean="0"/>
          </a:p>
          <a:p>
            <a:pPr algn="just"/>
            <a:r>
              <a:rPr lang="en-US" altLang="en-US" sz="2000" dirty="0" smtClean="0">
                <a:latin typeface="Arial" panose="020B0604020202020204" pitchFamily="34" charset="0"/>
              </a:rPr>
              <a:t>Ex</a:t>
            </a:r>
            <a:endParaRPr lang="en-US" altLang="en-US" sz="2000" dirty="0">
              <a:latin typeface="Arial" panose="020B0604020202020204" pitchFamily="34" charset="0"/>
            </a:endParaRPr>
          </a:p>
          <a:p>
            <a:pPr algn="just"/>
            <a:r>
              <a:rPr lang="en-IN" sz="2000" dirty="0">
                <a:solidFill>
                  <a:srgbClr val="FF0000"/>
                </a:solidFill>
              </a:rPr>
              <a:t>$("#p1").</a:t>
            </a:r>
            <a:r>
              <a:rPr lang="en-IN" sz="2000" dirty="0" err="1">
                <a:solidFill>
                  <a:srgbClr val="FF0000"/>
                </a:solidFill>
              </a:rPr>
              <a:t>css</a:t>
            </a:r>
            <a:r>
              <a:rPr lang="en-IN" sz="2000" dirty="0">
                <a:solidFill>
                  <a:srgbClr val="FF0000"/>
                </a:solidFill>
              </a:rPr>
              <a:t>("</a:t>
            </a:r>
            <a:r>
              <a:rPr lang="en-IN" sz="2000" dirty="0" err="1">
                <a:solidFill>
                  <a:srgbClr val="FF0000"/>
                </a:solidFill>
              </a:rPr>
              <a:t>color</a:t>
            </a:r>
            <a:r>
              <a:rPr lang="en-IN" sz="2000" dirty="0">
                <a:solidFill>
                  <a:srgbClr val="FF0000"/>
                </a:solidFill>
              </a:rPr>
              <a:t>", "red").</a:t>
            </a:r>
            <a:r>
              <a:rPr lang="en-IN" sz="2000" dirty="0" err="1">
                <a:solidFill>
                  <a:srgbClr val="FF0000"/>
                </a:solidFill>
              </a:rPr>
              <a:t>slideUp</a:t>
            </a:r>
            <a:r>
              <a:rPr lang="en-IN" sz="2000" dirty="0">
                <a:solidFill>
                  <a:srgbClr val="FF0000"/>
                </a:solidFill>
              </a:rPr>
              <a:t>(2000).</a:t>
            </a:r>
            <a:r>
              <a:rPr lang="en-IN" sz="2000" dirty="0" err="1">
                <a:solidFill>
                  <a:srgbClr val="FF0000"/>
                </a:solidFill>
              </a:rPr>
              <a:t>slideDown</a:t>
            </a:r>
            <a:r>
              <a:rPr lang="en-IN" sz="2000" dirty="0">
                <a:solidFill>
                  <a:srgbClr val="FF0000"/>
                </a:solidFill>
              </a:rPr>
              <a:t>(2000</a:t>
            </a:r>
            <a:r>
              <a:rPr lang="en-IN" sz="2000" dirty="0" smtClean="0">
                <a:solidFill>
                  <a:srgbClr val="FF0000"/>
                </a:solidFill>
              </a:rPr>
              <a:t>);</a:t>
            </a:r>
          </a:p>
          <a:p>
            <a:pPr algn="just"/>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xmlns="" val="35008678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Traversing</a:t>
            </a:r>
            <a:endParaRPr lang="en-US" dirty="0">
              <a:solidFill>
                <a:srgbClr val="FF0000"/>
              </a:solidFill>
            </a:endParaRPr>
          </a:p>
        </p:txBody>
      </p:sp>
      <p:sp>
        <p:nvSpPr>
          <p:cNvPr id="3" name="Content Placeholder 2"/>
          <p:cNvSpPr>
            <a:spLocks noGrp="1"/>
          </p:cNvSpPr>
          <p:nvPr>
            <p:ph idx="1"/>
          </p:nvPr>
        </p:nvSpPr>
        <p:spPr>
          <a:xfrm>
            <a:off x="609600" y="2015733"/>
            <a:ext cx="7924799" cy="3927867"/>
          </a:xfrm>
        </p:spPr>
        <p:txBody>
          <a:bodyPr>
            <a:normAutofit fontScale="77500" lnSpcReduction="20000"/>
          </a:bodyPr>
          <a:lstStyle/>
          <a:p>
            <a:pPr marL="0" indent="0" algn="just">
              <a:buNone/>
            </a:pPr>
            <a:r>
              <a:rPr lang="en-US" sz="2900" dirty="0" smtClean="0"/>
              <a:t>What is Traversing?</a:t>
            </a:r>
          </a:p>
          <a:p>
            <a:pPr algn="just"/>
            <a:r>
              <a:rPr lang="en-US" sz="2900" dirty="0" err="1" smtClean="0"/>
              <a:t>jQuery</a:t>
            </a:r>
            <a:r>
              <a:rPr lang="en-US" sz="2900" dirty="0" smtClean="0"/>
              <a:t> traversing, which means "move through", are used to "find" (or select) HTML elements based on their relation to other elements. Start with one selection and move through that selection until you reach the elements you desire.</a:t>
            </a:r>
          </a:p>
          <a:p>
            <a:pPr algn="just"/>
            <a:r>
              <a:rPr lang="en-US" sz="2900" dirty="0" smtClean="0"/>
              <a:t>The image below illustrates an HTML page as a tree (DOM tree). With </a:t>
            </a:r>
            <a:r>
              <a:rPr lang="en-US" sz="2900" dirty="0" err="1" smtClean="0"/>
              <a:t>jQuery</a:t>
            </a:r>
            <a:r>
              <a:rPr lang="en-US" sz="2900" dirty="0" smtClean="0"/>
              <a:t> traversing, you can easily move up (ancestors), down (descendants) and sideways (siblings) in the tree, starting from the selected (current) element. This movement is called traversing - or moving through - the DOM tree.</a:t>
            </a:r>
          </a:p>
          <a:p>
            <a:pPr algn="just"/>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NAGARAJU\Desktop\img_travtree.png"/>
          <p:cNvPicPr>
            <a:picLocks noGrp="1" noChangeAspect="1" noChangeArrowheads="1"/>
          </p:cNvPicPr>
          <p:nvPr>
            <p:ph idx="1"/>
          </p:nvPr>
        </p:nvPicPr>
        <p:blipFill>
          <a:blip r:embed="rId2"/>
          <a:srcRect/>
          <a:stretch>
            <a:fillRect/>
          </a:stretch>
        </p:blipFill>
        <p:spPr bwMode="auto">
          <a:xfrm>
            <a:off x="914400" y="2209800"/>
            <a:ext cx="6788725" cy="3200399"/>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15733"/>
            <a:ext cx="8534400" cy="3450613"/>
          </a:xfrm>
        </p:spPr>
        <p:txBody>
          <a:bodyPr>
            <a:noAutofit/>
          </a:bodyPr>
          <a:lstStyle/>
          <a:p>
            <a:r>
              <a:rPr lang="en-US" sz="1800" dirty="0" smtClean="0"/>
              <a:t>The &lt;div&gt; element is the</a:t>
            </a:r>
            <a:r>
              <a:rPr lang="en-US" sz="1800" b="1" dirty="0" smtClean="0"/>
              <a:t> parent</a:t>
            </a:r>
            <a:r>
              <a:rPr lang="en-US" sz="1800" dirty="0" smtClean="0"/>
              <a:t> of &lt;</a:t>
            </a:r>
            <a:r>
              <a:rPr lang="en-US" sz="1800" dirty="0" err="1" smtClean="0"/>
              <a:t>ul</a:t>
            </a:r>
            <a:r>
              <a:rPr lang="en-US" sz="1800" dirty="0" smtClean="0"/>
              <a:t>&gt;, and an </a:t>
            </a:r>
            <a:r>
              <a:rPr lang="en-US" sz="1800" b="1" dirty="0" smtClean="0"/>
              <a:t>ancestor</a:t>
            </a:r>
            <a:r>
              <a:rPr lang="en-US" sz="1800" dirty="0" smtClean="0"/>
              <a:t> of everything inside of it</a:t>
            </a:r>
          </a:p>
          <a:p>
            <a:r>
              <a:rPr lang="en-US" sz="1800" dirty="0" smtClean="0"/>
              <a:t>The &lt;</a:t>
            </a:r>
            <a:r>
              <a:rPr lang="en-US" sz="1800" dirty="0" err="1" smtClean="0"/>
              <a:t>ul</a:t>
            </a:r>
            <a:r>
              <a:rPr lang="en-US" sz="1800" dirty="0" smtClean="0"/>
              <a:t>&gt; element is the </a:t>
            </a:r>
            <a:r>
              <a:rPr lang="en-US" sz="1800" b="1" dirty="0" smtClean="0"/>
              <a:t>parent</a:t>
            </a:r>
            <a:r>
              <a:rPr lang="en-US" sz="1800" dirty="0" smtClean="0"/>
              <a:t> of both &lt;</a:t>
            </a:r>
            <a:r>
              <a:rPr lang="en-US" sz="1800" dirty="0" err="1" smtClean="0"/>
              <a:t>li</a:t>
            </a:r>
            <a:r>
              <a:rPr lang="en-US" sz="1800" dirty="0" smtClean="0"/>
              <a:t>&gt; elements, and a </a:t>
            </a:r>
            <a:r>
              <a:rPr lang="en-US" sz="1800" b="1" dirty="0" smtClean="0"/>
              <a:t>child</a:t>
            </a:r>
            <a:r>
              <a:rPr lang="en-US" sz="1800" dirty="0" smtClean="0"/>
              <a:t> of &lt;div&gt;</a:t>
            </a:r>
          </a:p>
          <a:p>
            <a:r>
              <a:rPr lang="en-US" sz="1800" dirty="0" smtClean="0"/>
              <a:t>The left &lt;</a:t>
            </a:r>
            <a:r>
              <a:rPr lang="en-US" sz="1800" dirty="0" err="1" smtClean="0"/>
              <a:t>li</a:t>
            </a:r>
            <a:r>
              <a:rPr lang="en-US" sz="1800" dirty="0" smtClean="0"/>
              <a:t>&gt; element is the </a:t>
            </a:r>
            <a:r>
              <a:rPr lang="en-US" sz="1800" b="1" dirty="0" smtClean="0"/>
              <a:t>parent</a:t>
            </a:r>
            <a:r>
              <a:rPr lang="en-US" sz="1800" dirty="0" smtClean="0"/>
              <a:t> of &lt;span&gt;, </a:t>
            </a:r>
            <a:r>
              <a:rPr lang="en-US" sz="1800" b="1" dirty="0" smtClean="0"/>
              <a:t>child</a:t>
            </a:r>
            <a:r>
              <a:rPr lang="en-US" sz="1800" dirty="0" smtClean="0"/>
              <a:t> of &lt;</a:t>
            </a:r>
            <a:r>
              <a:rPr lang="en-US" sz="1800" dirty="0" err="1" smtClean="0"/>
              <a:t>ul</a:t>
            </a:r>
            <a:r>
              <a:rPr lang="en-US" sz="1800" dirty="0" smtClean="0"/>
              <a:t>&gt; and a </a:t>
            </a:r>
            <a:r>
              <a:rPr lang="en-US" sz="1800" b="1" dirty="0" smtClean="0"/>
              <a:t>descendant</a:t>
            </a:r>
            <a:r>
              <a:rPr lang="en-US" sz="1800" dirty="0" smtClean="0"/>
              <a:t> of &lt;div&gt;</a:t>
            </a:r>
          </a:p>
          <a:p>
            <a:r>
              <a:rPr lang="en-US" sz="1800" dirty="0" smtClean="0"/>
              <a:t>The &lt;span&gt; element is a </a:t>
            </a:r>
            <a:r>
              <a:rPr lang="en-US" sz="1800" b="1" dirty="0" smtClean="0"/>
              <a:t>child</a:t>
            </a:r>
            <a:r>
              <a:rPr lang="en-US" sz="1800" dirty="0" smtClean="0"/>
              <a:t> of the left &lt;</a:t>
            </a:r>
            <a:r>
              <a:rPr lang="en-US" sz="1800" dirty="0" err="1" smtClean="0"/>
              <a:t>li</a:t>
            </a:r>
            <a:r>
              <a:rPr lang="en-US" sz="1800" dirty="0" smtClean="0"/>
              <a:t>&gt; and a </a:t>
            </a:r>
            <a:r>
              <a:rPr lang="en-US" sz="1800" b="1" dirty="0" smtClean="0"/>
              <a:t>descendant</a:t>
            </a:r>
            <a:r>
              <a:rPr lang="en-US" sz="1800" dirty="0" smtClean="0"/>
              <a:t> of &lt;</a:t>
            </a:r>
            <a:r>
              <a:rPr lang="en-US" sz="1800" dirty="0" err="1" smtClean="0"/>
              <a:t>ul</a:t>
            </a:r>
            <a:r>
              <a:rPr lang="en-US" sz="1800" dirty="0" smtClean="0"/>
              <a:t>&gt; and &lt;div&gt;</a:t>
            </a:r>
          </a:p>
          <a:p>
            <a:r>
              <a:rPr lang="en-US" sz="1800" dirty="0" smtClean="0"/>
              <a:t>The two &lt;</a:t>
            </a:r>
            <a:r>
              <a:rPr lang="en-US" sz="1800" dirty="0" err="1" smtClean="0"/>
              <a:t>li</a:t>
            </a:r>
            <a:r>
              <a:rPr lang="en-US" sz="1800" dirty="0" smtClean="0"/>
              <a:t>&gt; elements are </a:t>
            </a:r>
            <a:r>
              <a:rPr lang="en-US" sz="1800" b="1" dirty="0" smtClean="0"/>
              <a:t>siblings</a:t>
            </a:r>
            <a:r>
              <a:rPr lang="en-US" sz="1800" dirty="0" smtClean="0"/>
              <a:t> (they share the same parent)</a:t>
            </a:r>
          </a:p>
          <a:p>
            <a:r>
              <a:rPr lang="en-US" sz="1800" dirty="0" smtClean="0"/>
              <a:t>The right &lt;</a:t>
            </a:r>
            <a:r>
              <a:rPr lang="en-US" sz="1800" dirty="0" err="1" smtClean="0"/>
              <a:t>li</a:t>
            </a:r>
            <a:r>
              <a:rPr lang="en-US" sz="1800" dirty="0" smtClean="0"/>
              <a:t>&gt; element is the </a:t>
            </a:r>
            <a:r>
              <a:rPr lang="en-US" sz="1800" b="1" dirty="0" smtClean="0"/>
              <a:t>parent</a:t>
            </a:r>
            <a:r>
              <a:rPr lang="en-US" sz="1800" dirty="0" smtClean="0"/>
              <a:t> of &lt;b&gt;, </a:t>
            </a:r>
            <a:r>
              <a:rPr lang="en-US" sz="1800" b="1" dirty="0" smtClean="0"/>
              <a:t>child</a:t>
            </a:r>
            <a:r>
              <a:rPr lang="en-US" sz="1800" dirty="0" smtClean="0"/>
              <a:t> of &lt;</a:t>
            </a:r>
            <a:r>
              <a:rPr lang="en-US" sz="1800" dirty="0" err="1" smtClean="0"/>
              <a:t>ul</a:t>
            </a:r>
            <a:r>
              <a:rPr lang="en-US" sz="1800" dirty="0" smtClean="0"/>
              <a:t>&gt; and a </a:t>
            </a:r>
            <a:r>
              <a:rPr lang="en-US" sz="1800" b="1" dirty="0" smtClean="0"/>
              <a:t>descendant</a:t>
            </a:r>
            <a:r>
              <a:rPr lang="en-US" sz="1800" dirty="0" smtClean="0"/>
              <a:t> of &lt;div&gt;</a:t>
            </a:r>
          </a:p>
          <a:p>
            <a:r>
              <a:rPr lang="en-US" sz="1800" dirty="0" smtClean="0"/>
              <a:t>The &lt;b&gt; element is a </a:t>
            </a:r>
            <a:r>
              <a:rPr lang="en-US" sz="1800" b="1" dirty="0" smtClean="0"/>
              <a:t>child</a:t>
            </a:r>
            <a:r>
              <a:rPr lang="en-US" sz="1800" dirty="0" smtClean="0"/>
              <a:t> of the right &lt;</a:t>
            </a:r>
            <a:r>
              <a:rPr lang="en-US" sz="1800" dirty="0" err="1" smtClean="0"/>
              <a:t>li</a:t>
            </a:r>
            <a:r>
              <a:rPr lang="en-US" sz="1800" dirty="0" smtClean="0"/>
              <a:t>&gt; and a </a:t>
            </a:r>
            <a:r>
              <a:rPr lang="en-US" sz="1800" b="1" dirty="0" smtClean="0"/>
              <a:t>descendant</a:t>
            </a:r>
            <a:r>
              <a:rPr lang="en-US" sz="1800" dirty="0" smtClean="0"/>
              <a:t> of &lt;</a:t>
            </a:r>
            <a:r>
              <a:rPr lang="en-US" sz="1800" dirty="0" err="1" smtClean="0"/>
              <a:t>ul</a:t>
            </a:r>
            <a:r>
              <a:rPr lang="en-US" sz="1800" dirty="0" smtClean="0"/>
              <a:t>&gt; and &lt;div&gt;</a:t>
            </a:r>
          </a:p>
          <a:p>
            <a:endParaRPr lang="en-US" sz="18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jQuery</a:t>
            </a:r>
            <a:r>
              <a:rPr lang="en-US" dirty="0" smtClean="0">
                <a:solidFill>
                  <a:srgbClr val="FF0000"/>
                </a:solidFill>
              </a:rPr>
              <a:t> Traversing - Ancestors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With </a:t>
            </a:r>
            <a:r>
              <a:rPr lang="en-US" dirty="0" err="1" smtClean="0"/>
              <a:t>jQuery</a:t>
            </a:r>
            <a:r>
              <a:rPr lang="en-US" dirty="0" smtClean="0"/>
              <a:t> you can traverse up the DOM tree to find ancestors of an element.</a:t>
            </a:r>
          </a:p>
          <a:p>
            <a:r>
              <a:rPr lang="en-US" dirty="0" smtClean="0"/>
              <a:t>An ancestor is a parent, grandparent, great-grandparent, and so on.</a:t>
            </a:r>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91275"/>
            <a:ext cx="6571343" cy="1049235"/>
          </a:xfrm>
        </p:spPr>
        <p:txBody>
          <a:bodyPr>
            <a:normAutofit/>
          </a:bodyPr>
          <a:lstStyle/>
          <a:p>
            <a:r>
              <a:rPr lang="en-US" dirty="0" smtClean="0">
                <a:solidFill>
                  <a:srgbClr val="FF0000"/>
                </a:solidFill>
              </a:rPr>
              <a:t>Traversing Up the DOM Tree</a:t>
            </a:r>
            <a:endParaRPr lang="en-US" dirty="0"/>
          </a:p>
        </p:txBody>
      </p:sp>
      <p:sp>
        <p:nvSpPr>
          <p:cNvPr id="3" name="Content Placeholder 2"/>
          <p:cNvSpPr>
            <a:spLocks noGrp="1"/>
          </p:cNvSpPr>
          <p:nvPr>
            <p:ph idx="1"/>
          </p:nvPr>
        </p:nvSpPr>
        <p:spPr>
          <a:xfrm>
            <a:off x="0" y="859865"/>
            <a:ext cx="9144000" cy="5105400"/>
          </a:xfrm>
        </p:spPr>
        <p:txBody>
          <a:bodyPr>
            <a:normAutofit lnSpcReduction="10000"/>
          </a:bodyPr>
          <a:lstStyle/>
          <a:p>
            <a:r>
              <a:rPr lang="en-US" sz="2400" dirty="0" smtClean="0"/>
              <a:t>Three useful </a:t>
            </a:r>
            <a:r>
              <a:rPr lang="en-US" sz="2400" dirty="0" err="1" smtClean="0"/>
              <a:t>jQuery</a:t>
            </a:r>
            <a:r>
              <a:rPr lang="en-US" sz="2400" dirty="0" smtClean="0"/>
              <a:t> methods for traversing up the DOM tree are:</a:t>
            </a:r>
          </a:p>
          <a:p>
            <a:r>
              <a:rPr lang="en-US" sz="2400" dirty="0" smtClean="0"/>
              <a:t>parent() --</a:t>
            </a:r>
            <a:r>
              <a:rPr lang="en-IN" sz="2400" dirty="0"/>
              <a:t>returns the direct parent element of the selected element.</a:t>
            </a:r>
            <a:endParaRPr lang="en-US" sz="2400" dirty="0" smtClean="0"/>
          </a:p>
          <a:p>
            <a:pPr marL="0" indent="0">
              <a:buNone/>
            </a:pPr>
            <a:r>
              <a:rPr lang="en-IN" sz="2400" dirty="0">
                <a:solidFill>
                  <a:srgbClr val="FF0000"/>
                </a:solidFill>
              </a:rPr>
              <a:t>$("span").parent();</a:t>
            </a:r>
            <a:endParaRPr lang="en-US" sz="2400" dirty="0" smtClean="0">
              <a:solidFill>
                <a:srgbClr val="FF0000"/>
              </a:solidFill>
            </a:endParaRPr>
          </a:p>
          <a:p>
            <a:r>
              <a:rPr lang="en-US" sz="2400" dirty="0" smtClean="0"/>
              <a:t>parents()--</a:t>
            </a:r>
            <a:r>
              <a:rPr lang="en-US" altLang="en-US" sz="2400" dirty="0">
                <a:solidFill>
                  <a:srgbClr val="000000"/>
                </a:solidFill>
                <a:latin typeface="Verdana" panose="020B0604030504040204" pitchFamily="34" charset="0"/>
              </a:rPr>
              <a:t>returns all ancestor elements of the selected element, all the way up to the document's root element (</a:t>
            </a:r>
            <a:r>
              <a:rPr lang="en-US" altLang="en-US" sz="2400" dirty="0">
                <a:solidFill>
                  <a:srgbClr val="DC143C"/>
                </a:solidFill>
                <a:latin typeface="Consolas" panose="020B0609020204030204" pitchFamily="49" charset="0"/>
              </a:rPr>
              <a:t>&lt;html&gt;</a:t>
            </a:r>
            <a:r>
              <a:rPr lang="en-US" altLang="en-US" sz="2400" dirty="0">
                <a:solidFill>
                  <a:srgbClr val="000000"/>
                </a:solidFill>
                <a:latin typeface="Verdana" panose="020B0604030504040204" pitchFamily="34" charset="0"/>
              </a:rPr>
              <a:t>).</a:t>
            </a:r>
            <a:r>
              <a:rPr lang="en-US" altLang="en-US" sz="2400" dirty="0"/>
              <a:t> </a:t>
            </a:r>
            <a:endParaRPr lang="en-US" sz="2400" dirty="0" smtClean="0"/>
          </a:p>
          <a:p>
            <a:pPr marL="0" indent="0">
              <a:buNone/>
            </a:pPr>
            <a:r>
              <a:rPr lang="en-IN" sz="2400" dirty="0">
                <a:solidFill>
                  <a:srgbClr val="FF0000"/>
                </a:solidFill>
              </a:rPr>
              <a:t>$("span").parents();</a:t>
            </a:r>
            <a:endParaRPr lang="en-US" sz="2400" dirty="0" smtClean="0">
              <a:solidFill>
                <a:srgbClr val="FF0000"/>
              </a:solidFill>
            </a:endParaRPr>
          </a:p>
          <a:p>
            <a:r>
              <a:rPr lang="en-US" sz="2400" dirty="0" err="1" smtClean="0"/>
              <a:t>parentsUntil</a:t>
            </a:r>
            <a:r>
              <a:rPr lang="en-US" sz="2400" dirty="0" smtClean="0"/>
              <a:t>()--</a:t>
            </a:r>
            <a:r>
              <a:rPr lang="en-IN" sz="2400" dirty="0"/>
              <a:t>returns all ancestor elements between two given arguments</a:t>
            </a:r>
            <a:endParaRPr lang="en-US" sz="2400" dirty="0" smtClean="0"/>
          </a:p>
          <a:p>
            <a:pPr marL="0" indent="0">
              <a:buNone/>
            </a:pPr>
            <a:r>
              <a:rPr lang="en-IN" sz="2400" dirty="0"/>
              <a:t> </a:t>
            </a:r>
            <a:r>
              <a:rPr lang="en-IN" sz="2400" dirty="0">
                <a:solidFill>
                  <a:srgbClr val="FF0000"/>
                </a:solidFill>
              </a:rPr>
              <a:t>$("span").</a:t>
            </a:r>
            <a:r>
              <a:rPr lang="en-IN" sz="2400" dirty="0" err="1">
                <a:solidFill>
                  <a:srgbClr val="FF0000"/>
                </a:solidFill>
              </a:rPr>
              <a:t>parentsUntil</a:t>
            </a:r>
            <a:r>
              <a:rPr lang="en-IN" sz="2400" dirty="0">
                <a:solidFill>
                  <a:srgbClr val="FF0000"/>
                </a:solidFill>
              </a:rPr>
              <a:t>("div");</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var</a:t>
            </a:r>
            <a:r>
              <a:rPr lang="en-US" b="1" dirty="0" smtClean="0">
                <a:solidFill>
                  <a:srgbClr val="FF0000"/>
                </a:solidFill>
              </a:rPr>
              <a:t> instead of </a:t>
            </a:r>
            <a:r>
              <a:rPr lang="en-US" dirty="0" smtClean="0">
                <a:solidFill>
                  <a:srgbClr val="FF0000"/>
                </a:solidFill>
              </a:rPr>
              <a:t>let</a:t>
            </a:r>
            <a:endParaRPr lang="en-US" dirty="0">
              <a:solidFill>
                <a:srgbClr val="FF0000"/>
              </a:solidFill>
            </a:endParaRPr>
          </a:p>
        </p:txBody>
      </p:sp>
      <p:sp>
        <p:nvSpPr>
          <p:cNvPr id="3" name="Content Placeholder 2"/>
          <p:cNvSpPr>
            <a:spLocks noGrp="1"/>
          </p:cNvSpPr>
          <p:nvPr>
            <p:ph idx="1"/>
          </p:nvPr>
        </p:nvSpPr>
        <p:spPr>
          <a:xfrm>
            <a:off x="609600" y="2015733"/>
            <a:ext cx="8229599" cy="4080267"/>
          </a:xfrm>
        </p:spPr>
        <p:txBody>
          <a:bodyPr>
            <a:normAutofit/>
          </a:bodyPr>
          <a:lstStyle/>
          <a:p>
            <a:r>
              <a:rPr lang="en-US" dirty="0" smtClean="0"/>
              <a:t>The </a:t>
            </a:r>
            <a:r>
              <a:rPr lang="en-US" dirty="0" err="1" smtClean="0"/>
              <a:t>var</a:t>
            </a:r>
            <a:r>
              <a:rPr lang="en-US" dirty="0" smtClean="0"/>
              <a:t> keyword is </a:t>
            </a:r>
            <a:r>
              <a:rPr lang="en-US" i="1" dirty="0" smtClean="0"/>
              <a:t>almost</a:t>
            </a:r>
            <a:r>
              <a:rPr lang="en-US" dirty="0" smtClean="0"/>
              <a:t> the same as let. It also declares a variable, but in a slightly different, “old-school” way.</a:t>
            </a:r>
          </a:p>
          <a:p>
            <a:r>
              <a:rPr lang="en-US" altLang="en-US" dirty="0">
                <a:solidFill>
                  <a:srgbClr val="000000"/>
                </a:solidFill>
              </a:rPr>
              <a:t>Variables defined with </a:t>
            </a:r>
            <a:r>
              <a:rPr lang="en-US" altLang="en-US" dirty="0">
                <a:solidFill>
                  <a:srgbClr val="DC143C"/>
                </a:solidFill>
              </a:rPr>
              <a:t>let</a:t>
            </a:r>
            <a:r>
              <a:rPr lang="en-US" altLang="en-US" dirty="0">
                <a:solidFill>
                  <a:srgbClr val="000000"/>
                </a:solidFill>
              </a:rPr>
              <a:t> cannot </a:t>
            </a:r>
            <a:r>
              <a:rPr lang="en-US" altLang="en-US">
                <a:solidFill>
                  <a:srgbClr val="000000"/>
                </a:solidFill>
              </a:rPr>
              <a:t>be </a:t>
            </a:r>
            <a:r>
              <a:rPr lang="en-US" altLang="en-US" smtClean="0">
                <a:solidFill>
                  <a:srgbClr val="000000"/>
                </a:solidFill>
              </a:rPr>
              <a:t>Re-declared</a:t>
            </a:r>
            <a:r>
              <a:rPr lang="en-US" altLang="en-US" dirty="0">
                <a:solidFill>
                  <a:srgbClr val="000000"/>
                </a:solidFill>
              </a:rPr>
              <a:t>.</a:t>
            </a:r>
            <a:r>
              <a:rPr lang="en-US" altLang="en-US" dirty="0"/>
              <a:t> </a:t>
            </a:r>
          </a:p>
          <a:p>
            <a:r>
              <a:rPr lang="en-US" altLang="en-US" dirty="0">
                <a:solidFill>
                  <a:srgbClr val="000000"/>
                </a:solidFill>
              </a:rPr>
              <a:t>Variables defined with </a:t>
            </a:r>
            <a:r>
              <a:rPr lang="en-US" altLang="en-US" dirty="0">
                <a:solidFill>
                  <a:srgbClr val="DC143C"/>
                </a:solidFill>
              </a:rPr>
              <a:t>let</a:t>
            </a:r>
            <a:r>
              <a:rPr lang="en-US" altLang="en-US" dirty="0">
                <a:solidFill>
                  <a:srgbClr val="000000"/>
                </a:solidFill>
              </a:rPr>
              <a:t> must be Declared before </a:t>
            </a:r>
            <a:r>
              <a:rPr lang="en-US" altLang="en-US" dirty="0" smtClean="0">
                <a:solidFill>
                  <a:srgbClr val="000000"/>
                </a:solidFill>
              </a:rPr>
              <a:t>use</a:t>
            </a:r>
            <a:r>
              <a:rPr lang="en-US" altLang="en-US" dirty="0" smtClean="0"/>
              <a:t>.</a:t>
            </a:r>
            <a:r>
              <a:rPr lang="en-US" altLang="en-US" dirty="0">
                <a:solidFill>
                  <a:srgbClr val="000000"/>
                </a:solidFill>
              </a:rPr>
              <a:t> Variables defined with </a:t>
            </a:r>
            <a:r>
              <a:rPr lang="en-US" altLang="en-US" dirty="0">
                <a:solidFill>
                  <a:srgbClr val="DC143C"/>
                </a:solidFill>
              </a:rPr>
              <a:t>let</a:t>
            </a:r>
            <a:r>
              <a:rPr lang="en-US" altLang="en-US" dirty="0">
                <a:solidFill>
                  <a:srgbClr val="000000"/>
                </a:solidFill>
              </a:rPr>
              <a:t> have Block Scope.</a:t>
            </a:r>
            <a:r>
              <a:rPr lang="en-US" altLang="en-US" dirty="0"/>
              <a:t> </a:t>
            </a:r>
          </a:p>
          <a:p>
            <a:pPr>
              <a:buNone/>
            </a:pPr>
            <a:r>
              <a:rPr lang="en-US" dirty="0" smtClean="0">
                <a:solidFill>
                  <a:srgbClr val="FF0000"/>
                </a:solidFill>
              </a:rPr>
              <a:t>			let </a:t>
            </a:r>
            <a:r>
              <a:rPr lang="en-US" dirty="0">
                <a:solidFill>
                  <a:srgbClr val="FF0000"/>
                </a:solidFill>
              </a:rPr>
              <a:t>message;</a:t>
            </a:r>
          </a:p>
          <a:p>
            <a:pPr>
              <a:buNone/>
            </a:pPr>
            <a:r>
              <a:rPr lang="da-DK" dirty="0" smtClean="0">
                <a:solidFill>
                  <a:srgbClr val="FF0000"/>
                </a:solidFill>
              </a:rPr>
              <a:t>			message </a:t>
            </a:r>
            <a:r>
              <a:rPr lang="da-DK" dirty="0">
                <a:solidFill>
                  <a:srgbClr val="FF0000"/>
                </a:solidFill>
              </a:rPr>
              <a:t>= 'Hello'; // store the string</a:t>
            </a:r>
          </a:p>
          <a:p>
            <a:r>
              <a:rPr lang="en-IN" dirty="0"/>
              <a:t>Variables declared inside a { } block cannot be accessed from outside the block</a:t>
            </a:r>
            <a:endParaRPr lang="en-US" altLang="en-US" dirty="0">
              <a:solidFill>
                <a:srgbClr val="FF0000"/>
              </a:solidFill>
            </a:endParaRPr>
          </a:p>
          <a:p>
            <a:pPr marL="0" indent="0">
              <a:buNone/>
            </a:pPr>
            <a:endParaRPr lang="en-US" dirty="0"/>
          </a:p>
        </p:txBody>
      </p:sp>
      <p:sp>
        <p:nvSpPr>
          <p:cNvPr id="4" name="Rectangle 1"/>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200054"/>
            <a:ext cx="18473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the DOM</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err="1" smtClean="0"/>
              <a:t>jQuery</a:t>
            </a:r>
            <a:r>
              <a:rPr lang="en-US" dirty="0" smtClean="0"/>
              <a:t> provides a variety of methods that allow us to traverse the DOM.</a:t>
            </a:r>
          </a:p>
          <a:p>
            <a:r>
              <a:rPr lang="en-US" dirty="0" smtClean="0"/>
              <a:t>The largest category of traversal methods are tree-traversal.</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Down the DOM Tree</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Two useful </a:t>
            </a:r>
            <a:r>
              <a:rPr lang="en-US" dirty="0" err="1" smtClean="0"/>
              <a:t>jQuery</a:t>
            </a:r>
            <a:r>
              <a:rPr lang="en-US" dirty="0" smtClean="0"/>
              <a:t> methods for traversing down the DOM tree are:</a:t>
            </a:r>
          </a:p>
          <a:p>
            <a:r>
              <a:rPr lang="en-US" dirty="0" smtClean="0"/>
              <a:t>children()</a:t>
            </a:r>
          </a:p>
          <a:p>
            <a:r>
              <a:rPr lang="en-US" dirty="0" smtClean="0"/>
              <a:t>find()</a:t>
            </a:r>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children() Method</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 children() method returns all direct children of the selected element.</a:t>
            </a:r>
          </a:p>
          <a:p>
            <a:r>
              <a:rPr lang="en-US" dirty="0" smtClean="0"/>
              <a:t>This method only traverses a single level down the DOM tree.</a:t>
            </a:r>
          </a:p>
          <a:p>
            <a:r>
              <a:rPr lang="en-US" dirty="0" smtClean="0"/>
              <a:t>The following example returns all elements that are direct children of each &lt;div&gt; elements:</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$("div").children();</a:t>
            </a:r>
            <a:br>
              <a:rPr lang="en-US" dirty="0" smtClean="0"/>
            </a:b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find()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find() method returns descendant elements of the selected element, all the way down to the last descendant.</a:t>
            </a:r>
          </a:p>
          <a:p>
            <a:r>
              <a:rPr lang="en-US" dirty="0" smtClean="0"/>
              <a:t>The following example returns all &lt;span&gt; elements that are descendants of &lt;div&gt;:</a:t>
            </a:r>
          </a:p>
          <a:p>
            <a:pPr>
              <a:buNone/>
            </a:pPr>
            <a:r>
              <a:rPr lang="en-US" dirty="0" smtClean="0">
                <a:solidFill>
                  <a:srgbClr val="FF0000"/>
                </a:solidFill>
              </a:rPr>
              <a:t>Example</a:t>
            </a:r>
          </a:p>
          <a:p>
            <a:pPr>
              <a:buNone/>
            </a:pPr>
            <a:r>
              <a:rPr lang="en-US" dirty="0" smtClean="0"/>
              <a:t>	$(document).ready(function(){</a:t>
            </a:r>
            <a:br>
              <a:rPr lang="en-US" dirty="0" smtClean="0"/>
            </a:br>
            <a:r>
              <a:rPr lang="en-US" dirty="0" smtClean="0"/>
              <a:t>  $("div").find("span");</a:t>
            </a:r>
            <a:br>
              <a:rPr lang="en-US" dirty="0" smtClean="0"/>
            </a:b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Traversing Sideways in The DOM Tree</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1800" dirty="0" smtClean="0"/>
              <a:t>There are many useful </a:t>
            </a:r>
            <a:r>
              <a:rPr lang="en-US" sz="1800" dirty="0" err="1" smtClean="0"/>
              <a:t>jQuery</a:t>
            </a:r>
            <a:r>
              <a:rPr lang="en-US" sz="1800" dirty="0" smtClean="0"/>
              <a:t> methods for traversing sideways in the DOM tree:</a:t>
            </a:r>
          </a:p>
          <a:p>
            <a:r>
              <a:rPr lang="en-US" sz="1800" dirty="0" smtClean="0">
                <a:solidFill>
                  <a:srgbClr val="FF0000"/>
                </a:solidFill>
              </a:rPr>
              <a:t>siblings()</a:t>
            </a:r>
          </a:p>
          <a:p>
            <a:r>
              <a:rPr lang="en-US" sz="1800" dirty="0" smtClean="0">
                <a:solidFill>
                  <a:srgbClr val="FF0000"/>
                </a:solidFill>
              </a:rPr>
              <a:t>next()</a:t>
            </a:r>
          </a:p>
          <a:p>
            <a:r>
              <a:rPr lang="en-US" sz="1800" dirty="0" err="1" smtClean="0">
                <a:solidFill>
                  <a:srgbClr val="FF0000"/>
                </a:solidFill>
              </a:rPr>
              <a:t>nextAll</a:t>
            </a:r>
            <a:r>
              <a:rPr lang="en-US" sz="1800" dirty="0" smtClean="0">
                <a:solidFill>
                  <a:srgbClr val="FF0000"/>
                </a:solidFill>
              </a:rPr>
              <a:t>()</a:t>
            </a:r>
          </a:p>
          <a:p>
            <a:r>
              <a:rPr lang="en-US" sz="1800" dirty="0" err="1" smtClean="0">
                <a:solidFill>
                  <a:srgbClr val="FF0000"/>
                </a:solidFill>
              </a:rPr>
              <a:t>nextUntil</a:t>
            </a:r>
            <a:r>
              <a:rPr lang="en-US" sz="1800" dirty="0" smtClean="0">
                <a:solidFill>
                  <a:srgbClr val="FF0000"/>
                </a:solidFill>
              </a:rPr>
              <a:t>()</a:t>
            </a:r>
          </a:p>
          <a:p>
            <a:r>
              <a:rPr lang="en-US" sz="1800" dirty="0" err="1" smtClean="0">
                <a:solidFill>
                  <a:srgbClr val="FF0000"/>
                </a:solidFill>
              </a:rPr>
              <a:t>prev</a:t>
            </a:r>
            <a:r>
              <a:rPr lang="en-US" sz="1800" dirty="0" smtClean="0">
                <a:solidFill>
                  <a:srgbClr val="FF0000"/>
                </a:solidFill>
              </a:rPr>
              <a:t>()</a:t>
            </a:r>
          </a:p>
          <a:p>
            <a:r>
              <a:rPr lang="en-US" sz="1800" dirty="0" err="1" smtClean="0">
                <a:solidFill>
                  <a:srgbClr val="FF0000"/>
                </a:solidFill>
              </a:rPr>
              <a:t>prevAll</a:t>
            </a:r>
            <a:r>
              <a:rPr lang="en-US" sz="1800" dirty="0" smtClean="0">
                <a:solidFill>
                  <a:srgbClr val="FF0000"/>
                </a:solidFill>
              </a:rPr>
              <a:t>()</a:t>
            </a:r>
          </a:p>
          <a:p>
            <a:r>
              <a:rPr lang="en-US" sz="1800" dirty="0" err="1" smtClean="0">
                <a:solidFill>
                  <a:srgbClr val="FF0000"/>
                </a:solidFill>
              </a:rPr>
              <a:t>prevUntil</a:t>
            </a:r>
            <a:r>
              <a:rPr lang="en-US" sz="1800" dirty="0" smtClean="0">
                <a:solidFill>
                  <a:srgbClr val="FF0000"/>
                </a:solidFill>
              </a:rPr>
              <a:t>()</a:t>
            </a:r>
          </a:p>
          <a:p>
            <a:pPr>
              <a:buNone/>
            </a:pP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siblings()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siblings() method returns all sibling elements of the selected element.</a:t>
            </a:r>
          </a:p>
          <a:p>
            <a:r>
              <a:rPr lang="en-US" dirty="0" smtClean="0"/>
              <a:t>The following example returns all sibling elements of &lt;h2&gt;:</a:t>
            </a:r>
          </a:p>
          <a:p>
            <a:pPr marL="0" indent="0">
              <a:buNone/>
            </a:pPr>
            <a:r>
              <a:rPr lang="en-US" dirty="0" smtClean="0"/>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$("h2").siblings();</a:t>
            </a:r>
            <a:br>
              <a:rPr lang="en-US" dirty="0" smtClean="0">
                <a:solidFill>
                  <a:srgbClr val="FF0000"/>
                </a:solidFill>
              </a:rPr>
            </a:br>
            <a:r>
              <a:rPr lang="en-US" dirty="0" smtClean="0">
                <a:solidFill>
                  <a:srgbClr val="FF0000"/>
                </a:solidFill>
              </a:rPr>
              <a:t>});</a:t>
            </a:r>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solidFill>
                  <a:srgbClr val="FF0000"/>
                </a:solidFill>
              </a:rPr>
              <a:t>jQuery</a:t>
            </a:r>
            <a:r>
              <a:rPr lang="en-US" dirty="0" smtClean="0">
                <a:solidFill>
                  <a:srgbClr val="FF0000"/>
                </a:solidFill>
              </a:rPr>
              <a:t> next() Method</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2400" dirty="0" smtClean="0"/>
              <a:t>The next() method returns the next sibling element of the selected element.</a:t>
            </a:r>
          </a:p>
          <a:p>
            <a:r>
              <a:rPr lang="en-US" sz="2400" dirty="0" smtClean="0"/>
              <a:t>The following example returns the next sibling of &lt;h2&gt;:</a:t>
            </a:r>
          </a:p>
          <a:p>
            <a:pPr marL="0" indent="0">
              <a:buNone/>
            </a:pPr>
            <a:r>
              <a:rPr lang="en-US" sz="2400" dirty="0" smtClean="0"/>
              <a:t>Example</a:t>
            </a:r>
          </a:p>
          <a:p>
            <a:pPr marL="0" indent="0">
              <a:buNone/>
            </a:pPr>
            <a:r>
              <a:rPr lang="en-US" sz="2400" dirty="0" smtClean="0">
                <a:solidFill>
                  <a:srgbClr val="FF0000"/>
                </a:solidFill>
              </a:rPr>
              <a:t>$(document).ready(function(){</a:t>
            </a:r>
            <a:br>
              <a:rPr lang="en-US" sz="2400" dirty="0" smtClean="0">
                <a:solidFill>
                  <a:srgbClr val="FF0000"/>
                </a:solidFill>
              </a:rPr>
            </a:br>
            <a:r>
              <a:rPr lang="en-US" sz="2400" dirty="0" smtClean="0">
                <a:solidFill>
                  <a:srgbClr val="FF0000"/>
                </a:solidFill>
              </a:rPr>
              <a:t>  $("h2").next();</a:t>
            </a:r>
            <a:br>
              <a:rPr lang="en-US" sz="2400" dirty="0" smtClean="0">
                <a:solidFill>
                  <a:srgbClr val="FF0000"/>
                </a:solidFill>
              </a:rPr>
            </a:br>
            <a:r>
              <a:rPr lang="en-US" sz="2400" dirty="0" smtClean="0">
                <a:solidFill>
                  <a:srgbClr val="FF0000"/>
                </a:solidFill>
              </a:rPr>
              <a:t>});</a:t>
            </a:r>
          </a:p>
          <a:p>
            <a:pPr>
              <a:buNone/>
            </a:pPr>
            <a:endParaRPr lang="en-US" sz="24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nextAll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nextAll</a:t>
            </a:r>
            <a:r>
              <a:rPr lang="en-US" dirty="0" smtClean="0"/>
              <a:t>() method returns all next sibling elements of the selected element.</a:t>
            </a:r>
          </a:p>
          <a:p>
            <a:r>
              <a:rPr lang="en-US" dirty="0" smtClean="0"/>
              <a:t>The following example returns all next sibling elements of &lt;h2&gt;:</a:t>
            </a:r>
          </a:p>
          <a:p>
            <a:pPr marL="0" indent="0">
              <a:buNone/>
            </a:pPr>
            <a:r>
              <a:rPr lang="en-US" dirty="0" smtClean="0"/>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a:t>
            </a:r>
            <a:r>
              <a:rPr lang="en-US" dirty="0" err="1" smtClean="0">
                <a:solidFill>
                  <a:srgbClr val="FF0000"/>
                </a:solidFill>
              </a:rPr>
              <a:t>nextAll</a:t>
            </a:r>
            <a:r>
              <a:rPr lang="en-US" dirty="0" smtClean="0">
                <a:solidFill>
                  <a:srgbClr val="FF0000"/>
                </a:solidFill>
              </a:rPr>
              <a:t>();</a:t>
            </a:r>
            <a:br>
              <a:rPr lang="en-US" dirty="0" smtClean="0">
                <a:solidFill>
                  <a:srgbClr val="FF0000"/>
                </a:solidFill>
              </a:rPr>
            </a:b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FF0000"/>
                </a:solidFill>
              </a:rPr>
              <a:t>jQuery</a:t>
            </a:r>
            <a:r>
              <a:rPr lang="en-US" dirty="0" smtClean="0">
                <a:solidFill>
                  <a:srgbClr val="FF0000"/>
                </a:solidFill>
              </a:rPr>
              <a:t> </a:t>
            </a:r>
            <a:r>
              <a:rPr lang="en-US" dirty="0" err="1" smtClean="0">
                <a:solidFill>
                  <a:srgbClr val="FF0000"/>
                </a:solidFill>
              </a:rPr>
              <a:t>nextUntil</a:t>
            </a:r>
            <a:r>
              <a:rPr lang="en-US" dirty="0" smtClean="0">
                <a:solidFill>
                  <a:srgbClr val="FF0000"/>
                </a:solidFill>
              </a:rPr>
              <a:t>() Method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a:t>
            </a:r>
            <a:r>
              <a:rPr lang="en-US" dirty="0" err="1" smtClean="0"/>
              <a:t>nextUntil</a:t>
            </a:r>
            <a:r>
              <a:rPr lang="en-US" dirty="0" smtClean="0"/>
              <a:t>() method returns all next sibling elements between two given arguments.</a:t>
            </a:r>
          </a:p>
          <a:p>
            <a:r>
              <a:rPr lang="en-US" dirty="0" smtClean="0"/>
              <a:t>The following example returns all sibling elements between a &lt;h2&gt; and a &lt;h6&gt; element:</a:t>
            </a:r>
          </a:p>
          <a:p>
            <a:pPr marL="0" indent="0">
              <a:buNone/>
            </a:pPr>
            <a:r>
              <a:rPr lang="en-US" dirty="0" smtClean="0">
                <a:solidFill>
                  <a:srgbClr val="FF0000"/>
                </a:solidFill>
              </a:rPr>
              <a:t>Example</a:t>
            </a:r>
          </a:p>
          <a:p>
            <a:pPr marL="0" indent="0">
              <a:buNone/>
            </a:pPr>
            <a:r>
              <a:rPr lang="en-US" dirty="0" smtClean="0">
                <a:solidFill>
                  <a:srgbClr val="FF0000"/>
                </a:solidFill>
              </a:rPr>
              <a:t>$(document).ready(function(){</a:t>
            </a:r>
            <a:br>
              <a:rPr lang="en-US" dirty="0" smtClean="0">
                <a:solidFill>
                  <a:srgbClr val="FF0000"/>
                </a:solidFill>
              </a:rPr>
            </a:br>
            <a:r>
              <a:rPr lang="en-US" dirty="0" smtClean="0">
                <a:solidFill>
                  <a:srgbClr val="FF0000"/>
                </a:solidFill>
              </a:rPr>
              <a:t>  $("h2").</a:t>
            </a:r>
            <a:r>
              <a:rPr lang="en-US" dirty="0" err="1" smtClean="0">
                <a:solidFill>
                  <a:srgbClr val="FF0000"/>
                </a:solidFill>
              </a:rPr>
              <a:t>nextUntil</a:t>
            </a:r>
            <a:r>
              <a:rPr lang="en-US" dirty="0" smtClean="0">
                <a:solidFill>
                  <a:srgbClr val="FF0000"/>
                </a:solidFill>
              </a:rPr>
              <a:t>("h6");</a:t>
            </a:r>
            <a:br>
              <a:rPr lang="en-US" dirty="0" smtClean="0">
                <a:solidFill>
                  <a:srgbClr val="FF0000"/>
                </a:solidFill>
              </a:rPr>
            </a:br>
            <a:r>
              <a:rPr lang="en-US" dirty="0" smtClean="0">
                <a:solidFill>
                  <a:srgbClr val="FF0000"/>
                </a:solidFill>
              </a:rPr>
              <a:t>});</a:t>
            </a:r>
          </a:p>
          <a:p>
            <a:pPr>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7954"/>
            <a:ext cx="9144000" cy="1325562"/>
          </a:xfrm>
        </p:spPr>
        <p:txBody>
          <a:bodyPr>
            <a:normAutofit fontScale="90000"/>
          </a:bodyPr>
          <a:lstStyle/>
          <a:p>
            <a:r>
              <a:rPr lang="en-IN" dirty="0" smtClean="0">
                <a:solidFill>
                  <a:srgbClr val="FF0000"/>
                </a:solidFill>
              </a:rPr>
              <a:t>jQuery </a:t>
            </a:r>
            <a:r>
              <a:rPr lang="en-IN" dirty="0" err="1">
                <a:solidFill>
                  <a:srgbClr val="FF0000"/>
                </a:solidFill>
              </a:rPr>
              <a:t>prev</a:t>
            </a:r>
            <a:r>
              <a:rPr lang="en-IN" dirty="0">
                <a:solidFill>
                  <a:srgbClr val="FF0000"/>
                </a:solidFill>
              </a:rPr>
              <a:t>(), </a:t>
            </a:r>
            <a:r>
              <a:rPr lang="en-IN" dirty="0" err="1">
                <a:solidFill>
                  <a:srgbClr val="FF0000"/>
                </a:solidFill>
              </a:rPr>
              <a:t>prevAll</a:t>
            </a:r>
            <a:r>
              <a:rPr lang="en-IN" dirty="0">
                <a:solidFill>
                  <a:srgbClr val="FF0000"/>
                </a:solidFill>
              </a:rPr>
              <a:t>() &amp; </a:t>
            </a:r>
            <a:r>
              <a:rPr lang="en-IN" dirty="0" err="1">
                <a:solidFill>
                  <a:srgbClr val="FF0000"/>
                </a:solidFill>
              </a:rPr>
              <a:t>prevUntil</a:t>
            </a:r>
            <a:r>
              <a:rPr lang="en-IN" dirty="0">
                <a:solidFill>
                  <a:srgbClr val="FF0000"/>
                </a:solidFill>
              </a:rPr>
              <a:t>() Methods</a:t>
            </a:r>
            <a:br>
              <a:rPr lang="en-IN" dirty="0">
                <a:solidFill>
                  <a:srgbClr val="FF0000"/>
                </a:solidFill>
              </a:rPr>
            </a:br>
            <a:endParaRPr lang="en-IN" dirty="0">
              <a:solidFill>
                <a:srgbClr val="FF0000"/>
              </a:solidFill>
            </a:endParaRPr>
          </a:p>
        </p:txBody>
      </p:sp>
      <p:sp>
        <p:nvSpPr>
          <p:cNvPr id="4" name="Rectangle 1"/>
          <p:cNvSpPr>
            <a:spLocks noGrp="1" noChangeArrowheads="1"/>
          </p:cNvSpPr>
          <p:nvPr>
            <p:ph idx="1"/>
          </p:nvPr>
        </p:nvSpPr>
        <p:spPr bwMode="auto">
          <a:xfrm>
            <a:off x="457200" y="2057400"/>
            <a:ext cx="80772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The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prevAll</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and </a:t>
            </a:r>
            <a:r>
              <a:rPr kumimoji="0" lang="en-US" altLang="en-US" sz="2400" b="0" i="0" u="none" strike="noStrike" cap="none" normalizeH="0" baseline="0" dirty="0" err="1" smtClean="0">
                <a:ln>
                  <a:noFill/>
                </a:ln>
                <a:solidFill>
                  <a:srgbClr val="DC143C"/>
                </a:solidFill>
                <a:effectLst/>
                <a:latin typeface="Consolas" panose="020B0609020204030204" pitchFamily="49" charset="0"/>
              </a:rPr>
              <a:t>prevUntil</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kumimoji="0" lang="en-US" altLang="en-US" sz="2400" b="0" i="0" u="none" strike="noStrike" cap="none" normalizeH="0" baseline="0" dirty="0" smtClean="0">
                <a:ln>
                  <a:noFill/>
                </a:ln>
                <a:solidFill>
                  <a:srgbClr val="000000"/>
                </a:solidFill>
                <a:effectLst/>
                <a:latin typeface="Verdana" panose="020B0604030504040204" pitchFamily="34" charset="0"/>
              </a:rPr>
              <a:t> methods work just like the methods above but with reverse functionality: they return previous sibling elements (traverse backwards along sibling elements in the DOM tree, instead of forward).</a:t>
            </a:r>
            <a:r>
              <a:rPr kumimoji="0" lang="en-US" altLang="en-US" sz="14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940526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5293</TotalTime>
  <Words>4618</Words>
  <Application>Microsoft Office PowerPoint</Application>
  <PresentationFormat>On-screen Show (4:3)</PresentationFormat>
  <Paragraphs>891</Paragraphs>
  <Slides>101</Slides>
  <Notes>1</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Gallery</vt:lpstr>
      <vt:lpstr>High level programming:</vt:lpstr>
      <vt:lpstr>Slide 2</vt:lpstr>
      <vt:lpstr>Slide 3</vt:lpstr>
      <vt:lpstr>Features of JavaScript</vt:lpstr>
      <vt:lpstr>Slide 5</vt:lpstr>
      <vt:lpstr>Slide 6</vt:lpstr>
      <vt:lpstr>Variables</vt:lpstr>
      <vt:lpstr>Slide 8</vt:lpstr>
      <vt:lpstr>var instead of let</vt:lpstr>
      <vt:lpstr>Constants</vt:lpstr>
      <vt:lpstr>Slide 11</vt:lpstr>
      <vt:lpstr>Data types</vt:lpstr>
      <vt:lpstr>Arrays</vt:lpstr>
      <vt:lpstr>Slide 14</vt:lpstr>
      <vt:lpstr>objects</vt:lpstr>
      <vt:lpstr>Slide 16</vt:lpstr>
      <vt:lpstr>Slide 17</vt:lpstr>
      <vt:lpstr>Slide 18</vt:lpstr>
      <vt:lpstr>Loops</vt:lpstr>
      <vt:lpstr>Slide 20</vt:lpstr>
      <vt:lpstr>Slide 21</vt:lpstr>
      <vt:lpstr>Slide 22</vt:lpstr>
      <vt:lpstr>Conditionals</vt:lpstr>
      <vt:lpstr>Slide 24</vt:lpstr>
      <vt:lpstr>Slide 25</vt:lpstr>
      <vt:lpstr>Slide 26</vt:lpstr>
      <vt:lpstr>JS Functions</vt:lpstr>
      <vt:lpstr>Slide 28</vt:lpstr>
      <vt:lpstr>Slide 29</vt:lpstr>
      <vt:lpstr>Slide 30</vt:lpstr>
      <vt:lpstr>Slide 31</vt:lpstr>
      <vt:lpstr>Slide 32</vt:lpstr>
      <vt:lpstr>Slide 33</vt:lpstr>
      <vt:lpstr>JavaScript Events</vt:lpstr>
      <vt:lpstr>Slide 35</vt:lpstr>
      <vt:lpstr>Slide 36</vt:lpstr>
      <vt:lpstr>Slide 37</vt:lpstr>
      <vt:lpstr>Slide 38</vt:lpstr>
      <vt:lpstr>JavaScript Form Validation </vt:lpstr>
      <vt:lpstr>Slide 40</vt:lpstr>
      <vt:lpstr>Slide 41</vt:lpstr>
      <vt:lpstr>Slide 42</vt:lpstr>
      <vt:lpstr>Password-retype</vt:lpstr>
      <vt:lpstr>Number validation</vt:lpstr>
      <vt:lpstr>Image validation</vt:lpstr>
      <vt:lpstr>Slide 46</vt:lpstr>
      <vt:lpstr>JavaScript email validation </vt:lpstr>
      <vt:lpstr>Example</vt:lpstr>
      <vt:lpstr>AJAX Introduction</vt:lpstr>
      <vt:lpstr>Slide 50</vt:lpstr>
      <vt:lpstr>Slide 51</vt:lpstr>
      <vt:lpstr>Slide 52</vt:lpstr>
      <vt:lpstr>AJAX - The XMLHttpRequest Object </vt:lpstr>
      <vt:lpstr>Slide 54</vt:lpstr>
      <vt:lpstr>Slide 55</vt:lpstr>
      <vt:lpstr>Slide 56</vt:lpstr>
      <vt:lpstr>XMLHttpRequest Object Methods </vt:lpstr>
      <vt:lpstr>XMLHttpRequest Object Properties </vt:lpstr>
      <vt:lpstr>AJAX - Send a Request To a Server </vt:lpstr>
      <vt:lpstr>GET or POST? </vt:lpstr>
      <vt:lpstr>The data we want to send in the send() method:</vt:lpstr>
      <vt:lpstr>Slide 62</vt:lpstr>
      <vt:lpstr>AJAX - Server Response</vt:lpstr>
      <vt:lpstr>Ajax Applications</vt:lpstr>
      <vt:lpstr>jQuery</vt:lpstr>
      <vt:lpstr>features:</vt:lpstr>
      <vt:lpstr>Adding jQuery to Your Web Pages</vt:lpstr>
      <vt:lpstr>jQuery Syntax</vt:lpstr>
      <vt:lpstr>Examples</vt:lpstr>
      <vt:lpstr>jQuery Selectors</vt:lpstr>
      <vt:lpstr>The element Selector</vt:lpstr>
      <vt:lpstr>The #id Selector</vt:lpstr>
      <vt:lpstr>The .class Selector</vt:lpstr>
      <vt:lpstr>Slide 74</vt:lpstr>
      <vt:lpstr>jQuery Event Methods</vt:lpstr>
      <vt:lpstr>jQuery Syntax For Event Methods</vt:lpstr>
      <vt:lpstr>jQuery DOM Manipulation</vt:lpstr>
      <vt:lpstr>Slide 78</vt:lpstr>
      <vt:lpstr>Remove Elements/Content</vt:lpstr>
      <vt:lpstr>Effects and Animations</vt:lpstr>
      <vt:lpstr>Slide 81</vt:lpstr>
      <vt:lpstr>Slide 82</vt:lpstr>
      <vt:lpstr>Slide 83</vt:lpstr>
      <vt:lpstr>Slide 84</vt:lpstr>
      <vt:lpstr>jQuery Traversing</vt:lpstr>
      <vt:lpstr>Slide 86</vt:lpstr>
      <vt:lpstr>Slide 87</vt:lpstr>
      <vt:lpstr>jQuery Traversing - Ancestors</vt:lpstr>
      <vt:lpstr>Traversing Up the DOM Tree</vt:lpstr>
      <vt:lpstr>Traversing the DOM</vt:lpstr>
      <vt:lpstr>Traversing Down the DOM Tree</vt:lpstr>
      <vt:lpstr>jQuery children() Method</vt:lpstr>
      <vt:lpstr>jQuery find() Method</vt:lpstr>
      <vt:lpstr>Traversing Sideways in The DOM Tree</vt:lpstr>
      <vt:lpstr>jQuery siblings() Method</vt:lpstr>
      <vt:lpstr>jQuery next() Method</vt:lpstr>
      <vt:lpstr>jQuery nextAll() Method</vt:lpstr>
      <vt:lpstr>jQuery nextUntil() Method</vt:lpstr>
      <vt:lpstr>jQuery prev(), prevAll() &amp; prevUntil() Methods </vt:lpstr>
      <vt:lpstr>jQuery Traversing - Filtering </vt:lpstr>
      <vt:lpstr>Slide 101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level programming:</dc:title>
  <dc:creator>NAGARAJU</dc:creator>
  <cp:lastModifiedBy>student</cp:lastModifiedBy>
  <cp:revision>175</cp:revision>
  <dcterms:created xsi:type="dcterms:W3CDTF">2006-08-16T00:00:00Z</dcterms:created>
  <dcterms:modified xsi:type="dcterms:W3CDTF">2025-02-10T10:27:15Z</dcterms:modified>
</cp:coreProperties>
</file>