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sldIdLst>
    <p:sldId id="256" r:id="rId2"/>
    <p:sldId id="282" r:id="rId3"/>
    <p:sldId id="266" r:id="rId4"/>
    <p:sldId id="267" r:id="rId5"/>
    <p:sldId id="268" r:id="rId6"/>
    <p:sldId id="271" r:id="rId7"/>
    <p:sldId id="274" r:id="rId8"/>
    <p:sldId id="618" r:id="rId9"/>
    <p:sldId id="619" r:id="rId10"/>
    <p:sldId id="620" r:id="rId11"/>
    <p:sldId id="621" r:id="rId12"/>
    <p:sldId id="622" r:id="rId13"/>
    <p:sldId id="623" r:id="rId14"/>
    <p:sldId id="624" r:id="rId15"/>
    <p:sldId id="625" r:id="rId16"/>
    <p:sldId id="626" r:id="rId17"/>
    <p:sldId id="634" r:id="rId18"/>
    <p:sldId id="627" r:id="rId19"/>
    <p:sldId id="628" r:id="rId20"/>
    <p:sldId id="629" r:id="rId21"/>
    <p:sldId id="630" r:id="rId22"/>
    <p:sldId id="631" r:id="rId23"/>
    <p:sldId id="632" r:id="rId24"/>
    <p:sldId id="633" r:id="rId25"/>
    <p:sldId id="635" r:id="rId26"/>
    <p:sldId id="636" r:id="rId27"/>
    <p:sldId id="637" r:id="rId28"/>
    <p:sldId id="638" r:id="rId29"/>
    <p:sldId id="639" r:id="rId30"/>
    <p:sldId id="640" r:id="rId31"/>
    <p:sldId id="641" r:id="rId32"/>
    <p:sldId id="642" r:id="rId33"/>
    <p:sldId id="643" r:id="rId34"/>
    <p:sldId id="644" r:id="rId35"/>
    <p:sldId id="645" r:id="rId36"/>
    <p:sldId id="646" r:id="rId37"/>
    <p:sldId id="647" r:id="rId38"/>
    <p:sldId id="648" r:id="rId39"/>
    <p:sldId id="649" r:id="rId40"/>
    <p:sldId id="650" r:id="rId41"/>
    <p:sldId id="651" r:id="rId42"/>
    <p:sldId id="652" r:id="rId43"/>
    <p:sldId id="653" r:id="rId44"/>
    <p:sldId id="654" r:id="rId45"/>
    <p:sldId id="658" r:id="rId46"/>
    <p:sldId id="655" r:id="rId47"/>
    <p:sldId id="659" r:id="rId48"/>
    <p:sldId id="656" r:id="rId49"/>
    <p:sldId id="657" r:id="rId50"/>
    <p:sldId id="660" r:id="rId51"/>
    <p:sldId id="662" r:id="rId52"/>
    <p:sldId id="661" r:id="rId53"/>
    <p:sldId id="663" r:id="rId54"/>
    <p:sldId id="664" r:id="rId55"/>
    <p:sldId id="665" r:id="rId56"/>
    <p:sldId id="666" r:id="rId57"/>
    <p:sldId id="667" r:id="rId58"/>
    <p:sldId id="668" r:id="rId59"/>
    <p:sldId id="669" r:id="rId60"/>
    <p:sldId id="670" r:id="rId61"/>
    <p:sldId id="671" r:id="rId62"/>
    <p:sldId id="672" r:id="rId63"/>
    <p:sldId id="673" r:id="rId64"/>
    <p:sldId id="674" r:id="rId65"/>
    <p:sldId id="675" r:id="rId66"/>
    <p:sldId id="676" r:id="rId67"/>
    <p:sldId id="677" r:id="rId68"/>
    <p:sldId id="678" r:id="rId69"/>
    <p:sldId id="679" r:id="rId70"/>
    <p:sldId id="680" r:id="rId71"/>
    <p:sldId id="681" r:id="rId72"/>
    <p:sldId id="682" r:id="rId73"/>
    <p:sldId id="683" r:id="rId74"/>
    <p:sldId id="684" r:id="rId75"/>
    <p:sldId id="685" r:id="rId76"/>
    <p:sldId id="686" r:id="rId77"/>
    <p:sldId id="687" r:id="rId78"/>
    <p:sldId id="688" r:id="rId79"/>
    <p:sldId id="689" r:id="rId80"/>
    <p:sldId id="690" r:id="rId81"/>
    <p:sldId id="691" r:id="rId82"/>
    <p:sldId id="692" r:id="rId83"/>
    <p:sldId id="693" r:id="rId84"/>
    <p:sldId id="697" r:id="rId85"/>
    <p:sldId id="698" r:id="rId86"/>
    <p:sldId id="699" r:id="rId87"/>
    <p:sldId id="700" r:id="rId88"/>
    <p:sldId id="701" r:id="rId89"/>
    <p:sldId id="702" r:id="rId90"/>
    <p:sldId id="703" r:id="rId91"/>
    <p:sldId id="704" r:id="rId92"/>
    <p:sldId id="694" r:id="rId93"/>
    <p:sldId id="695" r:id="rId94"/>
    <p:sldId id="696" r:id="rId95"/>
    <p:sldId id="706" r:id="rId96"/>
    <p:sldId id="705" r:id="rId97"/>
    <p:sldId id="707" r:id="rId98"/>
    <p:sldId id="708" r:id="rId99"/>
    <p:sldId id="709" r:id="rId100"/>
    <p:sldId id="710"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82" autoAdjust="0"/>
    <p:restoredTop sz="94660"/>
  </p:normalViewPr>
  <p:slideViewPr>
    <p:cSldViewPr>
      <p:cViewPr varScale="1">
        <p:scale>
          <a:sx n="65" d="100"/>
          <a:sy n="65" d="100"/>
        </p:scale>
        <p:origin x="183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C1F71-5BAA-47E8-8A1A-31C024E10F6A}" type="datetimeFigureOut">
              <a:rPr lang="en-US" smtClean="0"/>
              <a:t>5/25/2022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182E5-F40D-4650-BED9-40632AFD3D69}" type="slidenum">
              <a:rPr lang="en-US" smtClean="0"/>
              <a:t>‹#›</a:t>
            </a:fld>
            <a:endParaRPr lang="en-US"/>
          </a:p>
        </p:txBody>
      </p:sp>
    </p:spTree>
    <p:extLst>
      <p:ext uri="{BB962C8B-B14F-4D97-AF65-F5344CB8AC3E}">
        <p14:creationId xmlns:p14="http://schemas.microsoft.com/office/powerpoint/2010/main" val="2581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182E5-F40D-4650-BED9-40632AFD3D69}" type="slidenum">
              <a:rPr lang="en-US" smtClean="0"/>
              <a:t>84</a:t>
            </a:fld>
            <a:endParaRPr lang="en-US"/>
          </a:p>
        </p:txBody>
      </p:sp>
    </p:spTree>
    <p:extLst>
      <p:ext uri="{BB962C8B-B14F-4D97-AF65-F5344CB8AC3E}">
        <p14:creationId xmlns:p14="http://schemas.microsoft.com/office/powerpoint/2010/main" val="354167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FC9E3A5-280A-4A8D-A84E-7167A91DF8BA}" type="datetimeFigureOut">
              <a:rPr lang="en-US" smtClean="0"/>
              <a:pPr/>
              <a:t>5/25/2022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C9E3A5-280A-4A8D-A84E-7167A91DF8BA}"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FC9E3A5-280A-4A8D-A84E-7167A91DF8BA}"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330-6379-4099-B5C2-1CE64DCE4A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C9E3A5-280A-4A8D-A84E-7167A91DF8BA}" type="datetimeFigureOut">
              <a:rPr lang="en-US" smtClean="0"/>
              <a:pPr/>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FC9E3A5-280A-4A8D-A84E-7167A91DF8BA}" type="datetimeFigureOut">
              <a:rPr lang="en-US" smtClean="0"/>
              <a:pPr/>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E3A5-280A-4A8D-A84E-7167A91DF8BA}" type="datetimeFigureOut">
              <a:rPr lang="en-US" smtClean="0"/>
              <a:pPr/>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FC9E3A5-280A-4A8D-A84E-7167A91DF8BA}"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330-6379-4099-B5C2-1CE64DCE4A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FC9E3A5-280A-4A8D-A84E-7167A91DF8BA}"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E781330-6379-4099-B5C2-1CE64DCE4A0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FC9E3A5-280A-4A8D-A84E-7167A91DF8BA}" type="datetimeFigureOut">
              <a:rPr lang="en-US" smtClean="0"/>
              <a:pPr/>
              <a:t>5/25/2022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E781330-6379-4099-B5C2-1CE64DCE4A0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s://www.mongodb.com/docs/manual/reference/command/logout/#mongodb-dbcommand-dbcmd.logou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uru99.com/interactive-javascript-tutorials.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localhost:8080/"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www.npmjs.com/"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nodejs.or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expressjs.com/en/4x/api.html#res.send" TargetMode="External"/><Relationship Id="rId2" Type="http://schemas.openxmlformats.org/officeDocument/2006/relationships/hyperlink" Target="https://en.wikipedia.org/wiki/Hypertext_Transfer_Protoco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npmjs.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www.mongodb.com/download-center#communit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www.mongodb.com/cloud/atlas" TargetMode="External"/><Relationship Id="rId2" Type="http://schemas.openxmlformats.org/officeDocument/2006/relationships/hyperlink" Target="https://www.mongodb.com/"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en.wikipedia.org/wiki/Bcrypt" TargetMode="External"/><Relationship Id="rId2" Type="http://schemas.openxmlformats.org/officeDocument/2006/relationships/hyperlink" Target="https://mongoosejs.com/" TargetMode="External"/><Relationship Id="rId1" Type="http://schemas.openxmlformats.org/officeDocument/2006/relationships/slideLayout" Target="../slideLayouts/slideLayout2.xml"/><Relationship Id="rId4" Type="http://schemas.openxmlformats.org/officeDocument/2006/relationships/hyperlink" Target="https://github.com/dcodeIO/bcrypt.js"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s://www.mongodb.com/docs/manual/reference/program/mongod/#std-option-mongod.--auth" TargetMode="External"/><Relationship Id="rId2" Type="http://schemas.openxmlformats.org/officeDocument/2006/relationships/hyperlink" Target="https://www.mongodb.com/docs/manual/core/authorization/#std-label-roles" TargetMode="External"/><Relationship Id="rId1" Type="http://schemas.openxmlformats.org/officeDocument/2006/relationships/slideLayout" Target="../slideLayouts/slideLayout2.xml"/><Relationship Id="rId6" Type="http://schemas.openxmlformats.org/officeDocument/2006/relationships/hyperlink" Target="https://www.mongodb.com/docs/manual/core/authentication/" TargetMode="External"/><Relationship Id="rId5" Type="http://schemas.openxmlformats.org/officeDocument/2006/relationships/hyperlink" Target="https://www.mongodb.com/docs/manual/core/security-internal-authentication/" TargetMode="External"/><Relationship Id="rId4" Type="http://schemas.openxmlformats.org/officeDocument/2006/relationships/hyperlink" Target="https://www.mongodb.com/docs/manual/reference/configuration-options/#mongodb-setting-security.authorization" TargetMode="External"/></Relationships>
</file>

<file path=ppt/slides/_rels/slide99.xml.rels><?xml version="1.0" encoding="UTF-8" standalone="yes"?>
<Relationships xmlns="http://schemas.openxmlformats.org/package/2006/relationships"><Relationship Id="rId3" Type="http://schemas.openxmlformats.org/officeDocument/2006/relationships/hyperlink" Target="https://www.mongodb.com/docs/manual/reference/resource-document/" TargetMode="External"/><Relationship Id="rId2" Type="http://schemas.openxmlformats.org/officeDocument/2006/relationships/hyperlink" Target="https://www.mongodb.com/docs/manual/reference/privilege-actions/#std-label-security-user-actions" TargetMode="External"/><Relationship Id="rId1" Type="http://schemas.openxmlformats.org/officeDocument/2006/relationships/slideLayout" Target="../slideLayouts/slideLayout7.xml"/><Relationship Id="rId5" Type="http://schemas.openxmlformats.org/officeDocument/2006/relationships/hyperlink" Target="https://www.mongodb.com/docs/manual/reference/command/rolesInfo/#mongodb-dbcommand-dbcmd.rolesInfo" TargetMode="External"/><Relationship Id="rId4" Type="http://schemas.openxmlformats.org/officeDocument/2006/relationships/hyperlink" Target="https://www.mongodb.com/docs/manual/reference/privilege-ac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676400"/>
            <a:ext cx="7851648" cy="3352800"/>
          </a:xfrm>
        </p:spPr>
        <p:txBody>
          <a:bodyPr>
            <a:normAutofit fontScale="90000"/>
          </a:bodyPr>
          <a:lstStyle/>
          <a:p>
            <a:pPr algn="ct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UNIT - </a:t>
            </a:r>
            <a:r>
              <a:rPr lang="en-US" dirty="0">
                <a:latin typeface="Times New Roman" pitchFamily="18" charset="0"/>
                <a:cs typeface="Times New Roman" pitchFamily="18" charset="0"/>
              </a:rPr>
              <a:t>3</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We deploy </a:t>
            </a:r>
            <a:r>
              <a:rPr lang="en-US" sz="2400" dirty="0"/>
              <a:t>the installation of node-v4.4.2 LTS recommended for most users.</a:t>
            </a:r>
          </a:p>
        </p:txBody>
      </p:sp>
      <p:pic>
        <p:nvPicPr>
          <p:cNvPr id="3074" name="Picture 2" descr="Install Node.js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7086599"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8231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Logout</a:t>
            </a:r>
            <a:endParaRPr lang="en-IN" dirty="0"/>
          </a:p>
        </p:txBody>
      </p:sp>
      <p:sp>
        <p:nvSpPr>
          <p:cNvPr id="3" name="Content Placeholder 2"/>
          <p:cNvSpPr>
            <a:spLocks noGrp="1"/>
          </p:cNvSpPr>
          <p:nvPr>
            <p:ph idx="1"/>
          </p:nvPr>
        </p:nvSpPr>
        <p:spPr/>
        <p:txBody>
          <a:bodyPr/>
          <a:lstStyle/>
          <a:p>
            <a:r>
              <a:rPr lang="en-IN" dirty="0"/>
              <a:t>Deprecated since version </a:t>
            </a:r>
            <a:r>
              <a:rPr lang="en-IN" dirty="0" smtClean="0"/>
              <a:t>5.0.</a:t>
            </a:r>
          </a:p>
          <a:p>
            <a:r>
              <a:rPr lang="en-US" altLang="en-US" sz="2800" dirty="0" smtClean="0"/>
              <a:t>MongoDB </a:t>
            </a:r>
            <a:r>
              <a:rPr lang="en-US" altLang="en-US" sz="2800" dirty="0"/>
              <a:t>allows users defined in one database to have privileges on another database, you must call </a:t>
            </a:r>
            <a:r>
              <a:rPr lang="en-US" altLang="en-US" sz="1800" dirty="0" smtClean="0">
                <a:hlinkClick r:id="rId2"/>
              </a:rPr>
              <a:t>logout</a:t>
            </a:r>
            <a:r>
              <a:rPr lang="en-US" altLang="en-US" sz="2800" dirty="0"/>
              <a:t> while using the same database context that you authenticated </a:t>
            </a:r>
            <a:r>
              <a:rPr lang="en-US" altLang="en-US" sz="2800" dirty="0" smtClean="0"/>
              <a:t>to.</a:t>
            </a:r>
            <a:endParaRPr lang="en-US" altLang="en-US" sz="1400" dirty="0" smtClean="0"/>
          </a:p>
          <a:p>
            <a:r>
              <a:rPr lang="en-US" altLang="en-US" sz="2800" dirty="0" smtClean="0"/>
              <a:t>If </a:t>
            </a:r>
            <a:r>
              <a:rPr lang="en-US" altLang="en-US" sz="2800" dirty="0"/>
              <a:t>you authenticated to a database such as </a:t>
            </a:r>
            <a:r>
              <a:rPr lang="en-US" altLang="en-US" sz="1800" dirty="0"/>
              <a:t>users</a:t>
            </a:r>
            <a:r>
              <a:rPr lang="en-US" altLang="en-US" sz="2800" dirty="0"/>
              <a:t> or </a:t>
            </a:r>
            <a:r>
              <a:rPr lang="en-US" altLang="en-US" sz="1800" dirty="0"/>
              <a:t>$external</a:t>
            </a:r>
            <a:r>
              <a:rPr lang="en-US" altLang="en-US" sz="2800" dirty="0"/>
              <a:t>, you must issue </a:t>
            </a:r>
            <a:r>
              <a:rPr lang="en-US" altLang="en-US" sz="1800" dirty="0">
                <a:hlinkClick r:id="rId2"/>
              </a:rPr>
              <a:t>logout</a:t>
            </a:r>
            <a:r>
              <a:rPr lang="en-US" altLang="en-US" sz="2800" dirty="0"/>
              <a:t> against this database in order to successfully log out.</a:t>
            </a:r>
            <a:endParaRPr lang="en-US" altLang="en-US" sz="4000" dirty="0"/>
          </a:p>
          <a:p>
            <a:endParaRPr lang="en-IN" dirty="0" smtClean="0"/>
          </a:p>
          <a:p>
            <a:endParaRPr lang="en-IN" dirty="0"/>
          </a:p>
        </p:txBody>
      </p:sp>
    </p:spTree>
    <p:extLst>
      <p:ext uri="{BB962C8B-B14F-4D97-AF65-F5344CB8AC3E}">
        <p14:creationId xmlns:p14="http://schemas.microsoft.com/office/powerpoint/2010/main" val="154118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stall Node.js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71628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923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2800" dirty="0"/>
              <a:t>Accept the terms of license agreement.</a:t>
            </a:r>
          </a:p>
        </p:txBody>
      </p:sp>
      <p:pic>
        <p:nvPicPr>
          <p:cNvPr id="5122" name="Picture 2" descr="Install Node.js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7696200" cy="4286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391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3200" dirty="0"/>
              <a:t>Choose the location where you want to install.</a:t>
            </a:r>
          </a:p>
        </p:txBody>
      </p:sp>
      <p:pic>
        <p:nvPicPr>
          <p:cNvPr id="6146" name="Picture 2" descr="Install Node.js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70104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313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pPr algn="ctr"/>
            <a:r>
              <a:rPr lang="en-US" sz="3200" dirty="0"/>
              <a:t>Ready to </a:t>
            </a:r>
            <a:r>
              <a:rPr lang="en-US" sz="3200" dirty="0" smtClean="0"/>
              <a:t>install</a:t>
            </a:r>
            <a:endParaRPr lang="en-US" sz="3200" dirty="0"/>
          </a:p>
        </p:txBody>
      </p:sp>
      <p:pic>
        <p:nvPicPr>
          <p:cNvPr id="7170" name="Picture 2" descr="Install Node.js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047608"/>
            <a:ext cx="7467600" cy="4276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739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nstall Node.js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838200"/>
            <a:ext cx="84582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Install Node.js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886200"/>
            <a:ext cx="86868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081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nstall Node.js 9"/>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74676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004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257800"/>
          </a:xfrm>
        </p:spPr>
        <p:txBody>
          <a:bodyPr/>
          <a:lstStyle/>
          <a:p>
            <a:r>
              <a:rPr lang="en-US" dirty="0"/>
              <a:t>After Installation open command prompt and execute the following commands</a:t>
            </a:r>
          </a:p>
          <a:p>
            <a:pPr lvl="1"/>
            <a:r>
              <a:rPr lang="en-US" dirty="0"/>
              <a:t>node –v</a:t>
            </a:r>
          </a:p>
          <a:p>
            <a:pPr lvl="2"/>
            <a:r>
              <a:rPr lang="en-US" dirty="0"/>
              <a:t>This will display installed version of Node.js</a:t>
            </a:r>
          </a:p>
          <a:p>
            <a:pPr lvl="1"/>
            <a:r>
              <a:rPr lang="en-US" dirty="0" err="1" smtClean="0"/>
              <a:t>npm</a:t>
            </a:r>
            <a:r>
              <a:rPr lang="en-US" dirty="0" smtClean="0"/>
              <a:t> </a:t>
            </a:r>
            <a:r>
              <a:rPr lang="en-US" dirty="0"/>
              <a:t>–v</a:t>
            </a:r>
          </a:p>
          <a:p>
            <a:pPr lvl="2"/>
            <a:r>
              <a:rPr lang="en-US" dirty="0"/>
              <a:t>This will display installed version of </a:t>
            </a:r>
            <a:r>
              <a:rPr lang="en-US" dirty="0" err="1"/>
              <a:t>NodePackageManager</a:t>
            </a:r>
            <a:endParaRPr lang="en-US" dirty="0"/>
          </a:p>
          <a:p>
            <a:endParaRPr lang="en-US" dirty="0"/>
          </a:p>
        </p:txBody>
      </p:sp>
    </p:spTree>
    <p:extLst>
      <p:ext uri="{BB962C8B-B14F-4D97-AF65-F5344CB8AC3E}">
        <p14:creationId xmlns:p14="http://schemas.microsoft.com/office/powerpoint/2010/main" val="317358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3200" b="1" dirty="0"/>
              <a:t>Node.js Get Started</a:t>
            </a:r>
            <a:br>
              <a:rPr lang="en-US" sz="3200" b="1" dirty="0"/>
            </a:br>
            <a:endParaRPr lang="en-US" sz="3200" b="1" dirty="0"/>
          </a:p>
        </p:txBody>
      </p:sp>
      <p:sp>
        <p:nvSpPr>
          <p:cNvPr id="3" name="Content Placeholder 2"/>
          <p:cNvSpPr>
            <a:spLocks noGrp="1"/>
          </p:cNvSpPr>
          <p:nvPr>
            <p:ph idx="1"/>
          </p:nvPr>
        </p:nvSpPr>
        <p:spPr>
          <a:xfrm>
            <a:off x="388620" y="1255643"/>
            <a:ext cx="8298180" cy="5029200"/>
          </a:xfrm>
        </p:spPr>
        <p:txBody>
          <a:bodyPr/>
          <a:lstStyle/>
          <a:p>
            <a:r>
              <a:rPr lang="en-US" sz="2000" b="1" dirty="0"/>
              <a:t>Getting </a:t>
            </a:r>
            <a:r>
              <a:rPr lang="en-US" sz="2000" b="1" dirty="0" smtClean="0"/>
              <a:t>Started: </a:t>
            </a:r>
            <a:r>
              <a:rPr lang="en-US" sz="2000" dirty="0" smtClean="0"/>
              <a:t>Once we have </a:t>
            </a:r>
            <a:r>
              <a:rPr lang="en-US" sz="2000" dirty="0"/>
              <a:t>downloaded and installed Node.js on </a:t>
            </a:r>
            <a:r>
              <a:rPr lang="en-US" sz="2000" dirty="0" smtClean="0"/>
              <a:t>our </a:t>
            </a:r>
            <a:r>
              <a:rPr lang="en-US" sz="2000" dirty="0"/>
              <a:t>computer, let's try to display "Hello World" in a web browser</a:t>
            </a:r>
            <a:r>
              <a:rPr lang="en-US" sz="2000" dirty="0" smtClean="0"/>
              <a:t>.</a:t>
            </a:r>
          </a:p>
          <a:p>
            <a:r>
              <a:rPr lang="en-US" sz="2000" dirty="0"/>
              <a:t>There can be console-based and web-based node.js applications</a:t>
            </a:r>
            <a:r>
              <a:rPr lang="en-US" sz="2000" dirty="0" smtClean="0"/>
              <a:t>.</a:t>
            </a:r>
          </a:p>
          <a:p>
            <a:r>
              <a:rPr lang="en-US" sz="2000" b="1" dirty="0"/>
              <a:t>Console based Node.js </a:t>
            </a:r>
            <a:r>
              <a:rPr lang="en-US" sz="2000" b="1" dirty="0" err="1" smtClean="0"/>
              <a:t>Application:</a:t>
            </a:r>
            <a:r>
              <a:rPr lang="en-US" sz="2000" dirty="0" err="1"/>
              <a:t>The</a:t>
            </a:r>
            <a:r>
              <a:rPr lang="en-US" sz="2000" dirty="0"/>
              <a:t> Node.js console-based applications are run using Node.js command prompt. Console module in Node.js provide a simple debugging console. Node.js is a global console which can be used for synchronous as well as asynchronous communication. The console.log() function is used to display output on console. </a:t>
            </a:r>
            <a:endParaRPr lang="en-US" sz="2000" dirty="0" smtClean="0"/>
          </a:p>
          <a:p>
            <a:pPr marL="0" lvl="0" indent="0" eaLnBrk="0" fontAlgn="base" hangingPunct="0">
              <a:spcBef>
                <a:spcPct val="0"/>
              </a:spcBef>
              <a:spcAft>
                <a:spcPct val="0"/>
              </a:spcAft>
              <a:buClrTx/>
              <a:buSzTx/>
              <a:buNone/>
            </a:pPr>
            <a:r>
              <a:rPr lang="en-US" sz="2000" b="1" dirty="0">
                <a:solidFill>
                  <a:srgbClr val="40424E"/>
                </a:solidFill>
                <a:latin typeface="urw-din"/>
              </a:rPr>
              <a:t>Syntax:</a:t>
            </a:r>
            <a:endParaRPr lang="en-US" sz="2000" dirty="0">
              <a:latin typeface="Consolas" panose="020B0609020204030204" pitchFamily="49" charset="0"/>
            </a:endParaRPr>
          </a:p>
          <a:p>
            <a:pPr marL="0" lvl="0" indent="0" eaLnBrk="0" fontAlgn="base" hangingPunct="0">
              <a:spcBef>
                <a:spcPct val="0"/>
              </a:spcBef>
              <a:spcAft>
                <a:spcPct val="0"/>
              </a:spcAft>
              <a:buClrTx/>
              <a:buSzTx/>
              <a:buNone/>
            </a:pPr>
            <a:r>
              <a:rPr lang="en-US" sz="2000" dirty="0">
                <a:latin typeface="Consolas" panose="020B0609020204030204" pitchFamily="49" charset="0"/>
              </a:rPr>
              <a:t>console.log([data][, ...]);</a:t>
            </a:r>
            <a:r>
              <a:rPr lang="en-US" sz="1100" dirty="0"/>
              <a:t> </a:t>
            </a:r>
            <a:endParaRPr lang="en-US" sz="3200" dirty="0">
              <a:latin typeface="Arial" panose="020B0604020202020204" pitchFamily="34" charset="0"/>
            </a:endParaRPr>
          </a:p>
          <a:p>
            <a:r>
              <a:rPr lang="en-US" sz="2000" dirty="0"/>
              <a:t>Here, data is the content to be displayed on console</a:t>
            </a:r>
            <a:r>
              <a:rPr lang="en-US" sz="2000" dirty="0" smtClean="0"/>
              <a:t>.</a:t>
            </a:r>
          </a:p>
          <a:p>
            <a:pPr marL="0" indent="0">
              <a:buNone/>
            </a:pPr>
            <a:endParaRPr lang="en-US" dirty="0"/>
          </a:p>
        </p:txBody>
      </p:sp>
    </p:spTree>
    <p:extLst>
      <p:ext uri="{BB962C8B-B14F-4D97-AF65-F5344CB8AC3E}">
        <p14:creationId xmlns:p14="http://schemas.microsoft.com/office/powerpoint/2010/main" val="3807531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a:bodyPr>
          <a:lstStyle/>
          <a:p>
            <a:endParaRPr lang="en-US" dirty="0" smtClean="0"/>
          </a:p>
          <a:p>
            <a:pPr marL="0" indent="0">
              <a:buNone/>
            </a:pPr>
            <a:r>
              <a:rPr lang="en-US" sz="2400" b="1" dirty="0" smtClean="0"/>
              <a:t>Example 1: </a:t>
            </a:r>
            <a:r>
              <a:rPr lang="en-US" sz="2400" dirty="0" smtClean="0"/>
              <a:t>file name: hello.js</a:t>
            </a:r>
            <a:endParaRPr lang="en-US" sz="2400" dirty="0"/>
          </a:p>
          <a:p>
            <a:pPr marL="0" indent="0">
              <a:buNone/>
            </a:pPr>
            <a:r>
              <a:rPr lang="en-US" sz="2400" b="1" dirty="0" smtClean="0"/>
              <a:t>  </a:t>
            </a:r>
          </a:p>
          <a:p>
            <a:pPr marL="0" indent="0">
              <a:buNone/>
            </a:pPr>
            <a:r>
              <a:rPr lang="en-US" sz="2400" b="1" dirty="0" smtClean="0"/>
              <a:t> </a:t>
            </a:r>
            <a:r>
              <a:rPr lang="en-US" sz="2400" dirty="0" smtClean="0"/>
              <a:t>Console.log</a:t>
            </a:r>
            <a:r>
              <a:rPr lang="en-US" sz="2400" dirty="0"/>
              <a:t>(“Hello World</a:t>
            </a:r>
            <a:r>
              <a:rPr lang="en-US" sz="2400" dirty="0" smtClean="0"/>
              <a:t>”)</a:t>
            </a:r>
          </a:p>
          <a:p>
            <a:pPr marL="0" indent="0">
              <a:buNone/>
            </a:pPr>
            <a:endParaRPr lang="en-US" dirty="0" smtClean="0"/>
          </a:p>
          <a:p>
            <a:pPr marL="0" indent="0">
              <a:buNone/>
            </a:pPr>
            <a:r>
              <a:rPr lang="en-US" b="1" dirty="0" smtClean="0"/>
              <a:t>Example2</a:t>
            </a:r>
            <a:r>
              <a:rPr lang="en-US" dirty="0" smtClean="0"/>
              <a:t>:File name: main.js</a:t>
            </a:r>
          </a:p>
          <a:p>
            <a:pPr marL="0" indent="0">
              <a:buNone/>
            </a:pPr>
            <a:r>
              <a:rPr lang="en-US" dirty="0" err="1"/>
              <a:t>v</a:t>
            </a:r>
            <a:r>
              <a:rPr lang="en-US" dirty="0" err="1" smtClean="0"/>
              <a:t>ar</a:t>
            </a:r>
            <a:r>
              <a:rPr lang="en-US" dirty="0" smtClean="0"/>
              <a:t> a=4</a:t>
            </a:r>
          </a:p>
          <a:p>
            <a:pPr marL="0" indent="0">
              <a:buNone/>
            </a:pPr>
            <a:r>
              <a:rPr lang="en-US" dirty="0" err="1"/>
              <a:t>v</a:t>
            </a:r>
            <a:r>
              <a:rPr lang="en-US" dirty="0" err="1" smtClean="0"/>
              <a:t>ar</a:t>
            </a:r>
            <a:r>
              <a:rPr lang="en-US" dirty="0" smtClean="0"/>
              <a:t> b=5</a:t>
            </a:r>
          </a:p>
          <a:p>
            <a:pPr marL="0" indent="0">
              <a:buNone/>
            </a:pPr>
            <a:r>
              <a:rPr lang="en-US" dirty="0" err="1"/>
              <a:t>v</a:t>
            </a:r>
            <a:r>
              <a:rPr lang="en-US" dirty="0" err="1" smtClean="0"/>
              <a:t>ar</a:t>
            </a:r>
            <a:r>
              <a:rPr lang="en-US" dirty="0" smtClean="0"/>
              <a:t> c=</a:t>
            </a:r>
            <a:r>
              <a:rPr lang="en-US" dirty="0" err="1" smtClean="0"/>
              <a:t>a+b</a:t>
            </a:r>
            <a:endParaRPr lang="en-US" dirty="0"/>
          </a:p>
          <a:p>
            <a:pPr marL="0" indent="0">
              <a:buNone/>
            </a:pPr>
            <a:r>
              <a:rPr lang="en-US" dirty="0" smtClean="0"/>
              <a:t>Console.log(“The output is “ +c)</a:t>
            </a:r>
            <a:endParaRPr lang="en-US" dirty="0"/>
          </a:p>
        </p:txBody>
      </p:sp>
    </p:spTree>
    <p:extLst>
      <p:ext uri="{BB962C8B-B14F-4D97-AF65-F5344CB8AC3E}">
        <p14:creationId xmlns:p14="http://schemas.microsoft.com/office/powerpoint/2010/main" val="330334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pPr algn="ctr"/>
            <a:r>
              <a:rPr lang="en-US" sz="4000" b="1" dirty="0" smtClean="0"/>
              <a:t/>
            </a:r>
            <a:br>
              <a:rPr lang="en-US" sz="4000" b="1" dirty="0" smtClean="0"/>
            </a:br>
            <a:r>
              <a:rPr lang="en-US" sz="4000" b="1" dirty="0"/>
              <a:t/>
            </a:r>
            <a:br>
              <a:rPr lang="en-US" sz="4000" b="1" dirty="0"/>
            </a:br>
            <a:r>
              <a:rPr lang="en-US" sz="4000" b="1" dirty="0" smtClean="0"/>
              <a:t/>
            </a:r>
            <a:br>
              <a:rPr lang="en-US" sz="4000" b="1" dirty="0" smtClean="0"/>
            </a:br>
            <a:r>
              <a:rPr lang="en-US" sz="4000" b="1" dirty="0"/>
              <a:t/>
            </a:r>
            <a:br>
              <a:rPr lang="en-US" sz="4000" b="1" dirty="0"/>
            </a:br>
            <a:r>
              <a:rPr lang="en-US" sz="4000" b="1" dirty="0" smtClean="0"/>
              <a:t>Node.js</a:t>
            </a:r>
            <a:r>
              <a:rPr lang="en-US" sz="4000" b="1" dirty="0"/>
              <a:t/>
            </a:r>
            <a:br>
              <a:rPr lang="en-US" sz="4000" b="1" dirty="0"/>
            </a:b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791200"/>
          </a:xfrm>
        </p:spPr>
        <p:txBody>
          <a:bodyPr>
            <a:normAutofit fontScale="85000" lnSpcReduction="20000"/>
          </a:bodyPr>
          <a:lstStyle/>
          <a:p>
            <a:pPr marL="0" indent="0">
              <a:buNone/>
            </a:pPr>
            <a:r>
              <a:rPr lang="en-US" sz="2400" b="1" dirty="0"/>
              <a:t>What is Node.js</a:t>
            </a:r>
            <a:r>
              <a:rPr lang="en-US" sz="2400" b="1" dirty="0" smtClean="0"/>
              <a:t>?</a:t>
            </a:r>
          </a:p>
          <a:p>
            <a:r>
              <a:rPr lang="en-US" sz="2200" dirty="0"/>
              <a:t>Node.js is an open source server environment</a:t>
            </a:r>
          </a:p>
          <a:p>
            <a:r>
              <a:rPr lang="en-US" sz="2200" dirty="0"/>
              <a:t>Node.js is free</a:t>
            </a:r>
          </a:p>
          <a:p>
            <a:r>
              <a:rPr lang="en-US" sz="2200" dirty="0"/>
              <a:t>Node.js runs on various platforms (Windows, Linux, Unix, Mac OS X, etc.)</a:t>
            </a:r>
          </a:p>
          <a:p>
            <a:r>
              <a:rPr lang="en-US" sz="2200" dirty="0"/>
              <a:t>Node.js uses JavaScript on the </a:t>
            </a:r>
            <a:r>
              <a:rPr lang="en-US" sz="2200" dirty="0" smtClean="0"/>
              <a:t>server</a:t>
            </a:r>
          </a:p>
          <a:p>
            <a:r>
              <a:rPr lang="en-US" sz="2200" dirty="0"/>
              <a:t>Node.js also provides a rich library of various JavaScript modules to simplify the development of web applications</a:t>
            </a:r>
            <a:r>
              <a:rPr lang="en-US" sz="2200" dirty="0" smtClean="0"/>
              <a:t>.</a:t>
            </a:r>
          </a:p>
          <a:p>
            <a:r>
              <a:rPr lang="en-US" sz="2200" b="1" dirty="0"/>
              <a:t>Node.js = Runtime Environment + JavaScript Library  </a:t>
            </a:r>
            <a:endParaRPr lang="en-US" sz="2200" b="1" dirty="0" smtClean="0"/>
          </a:p>
          <a:p>
            <a:r>
              <a:rPr lang="en-US" sz="2400" dirty="0"/>
              <a:t>It can be downloaded from this link </a:t>
            </a:r>
            <a:r>
              <a:rPr lang="en-US" sz="2400" dirty="0">
                <a:hlinkClick r:id="rId2"/>
              </a:rPr>
              <a:t>https://nodejs.org/en/</a:t>
            </a:r>
            <a:endParaRPr lang="en-US" sz="2400" dirty="0"/>
          </a:p>
          <a:p>
            <a:pPr marL="0" indent="0">
              <a:buNone/>
            </a:pPr>
            <a:r>
              <a:rPr lang="en-US" sz="2400" b="1" dirty="0"/>
              <a:t>Why Node.js</a:t>
            </a:r>
            <a:r>
              <a:rPr lang="en-US" sz="2400" b="1" dirty="0" smtClean="0"/>
              <a:t>?</a:t>
            </a:r>
          </a:p>
          <a:p>
            <a:pPr marL="0" indent="0">
              <a:buNone/>
            </a:pPr>
            <a:r>
              <a:rPr lang="en-US" sz="2400" dirty="0"/>
              <a:t>Node.js uses asynchronous </a:t>
            </a:r>
            <a:r>
              <a:rPr lang="en-US" sz="2400" dirty="0" smtClean="0"/>
              <a:t>programming</a:t>
            </a:r>
            <a:r>
              <a:rPr lang="en-US" sz="2400" b="1" dirty="0" smtClean="0"/>
              <a:t>.</a:t>
            </a:r>
          </a:p>
          <a:p>
            <a:pPr marL="0" indent="0">
              <a:buNone/>
            </a:pPr>
            <a:r>
              <a:rPr lang="en-US" sz="2400" dirty="0"/>
              <a:t>A common task for a web server can be to open a file on the server and return the content to the client</a:t>
            </a:r>
            <a:r>
              <a:rPr lang="en-US" sz="2400" dirty="0" smtClean="0"/>
              <a:t>.</a:t>
            </a:r>
          </a:p>
          <a:p>
            <a:pPr marL="0" indent="0">
              <a:buNone/>
            </a:pPr>
            <a:r>
              <a:rPr lang="en-US" sz="2400" dirty="0" smtClean="0"/>
              <a:t> </a:t>
            </a:r>
            <a:r>
              <a:rPr lang="en-US" sz="2400" b="1" dirty="0" smtClean="0"/>
              <a:t>Here </a:t>
            </a:r>
            <a:r>
              <a:rPr lang="en-US" sz="2400" b="1" dirty="0"/>
              <a:t>is how PHP or ASP handles a file request:</a:t>
            </a:r>
          </a:p>
          <a:p>
            <a:r>
              <a:rPr lang="en-US" sz="2400" dirty="0"/>
              <a:t>Sends the task to the computer's file system.</a:t>
            </a:r>
          </a:p>
          <a:p>
            <a:r>
              <a:rPr lang="en-US" sz="2400" dirty="0"/>
              <a:t>Waits while the file system opens and reads the file.</a:t>
            </a:r>
          </a:p>
          <a:p>
            <a:r>
              <a:rPr lang="en-US" sz="2400" dirty="0"/>
              <a:t>Returns the content to the client.</a:t>
            </a:r>
          </a:p>
          <a:p>
            <a:r>
              <a:rPr lang="en-US" sz="2400" dirty="0"/>
              <a:t>Ready to handle the next request.</a:t>
            </a:r>
          </a:p>
          <a:p>
            <a:pPr marL="0" indent="0">
              <a:buNone/>
            </a:pPr>
            <a:endParaRPr lang="en-US" sz="2400" b="1" dirty="0"/>
          </a:p>
          <a:p>
            <a:pPr marL="0" indent="0">
              <a:buNone/>
            </a:pPr>
            <a:endParaRPr lang="en-US" sz="2000" b="1" dirty="0"/>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2819400"/>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Node.js </a:t>
            </a:r>
            <a:r>
              <a:rPr lang="en-US" dirty="0"/>
              <a:t>web-based Example</a:t>
            </a:r>
            <a:br>
              <a:rPr lang="en-US" dirty="0"/>
            </a:br>
            <a:r>
              <a:rPr lang="en-US" dirty="0"/>
              <a:t/>
            </a:r>
            <a:br>
              <a:rPr lang="en-US" dirty="0"/>
            </a:br>
            <a:endParaRPr lang="en-US" dirty="0"/>
          </a:p>
        </p:txBody>
      </p:sp>
      <p:sp>
        <p:nvSpPr>
          <p:cNvPr id="3" name="Content Placeholder 2"/>
          <p:cNvSpPr>
            <a:spLocks noGrp="1"/>
          </p:cNvSpPr>
          <p:nvPr>
            <p:ph idx="1"/>
          </p:nvPr>
        </p:nvSpPr>
        <p:spPr>
          <a:xfrm>
            <a:off x="457200" y="1447800"/>
            <a:ext cx="8229600" cy="4876800"/>
          </a:xfrm>
        </p:spPr>
        <p:txBody>
          <a:bodyPr/>
          <a:lstStyle/>
          <a:p>
            <a:pPr marL="0" indent="0">
              <a:buNone/>
            </a:pPr>
            <a:r>
              <a:rPr lang="en-US" dirty="0" smtClean="0"/>
              <a:t>  A </a:t>
            </a:r>
            <a:r>
              <a:rPr lang="en-US" dirty="0"/>
              <a:t>node.js web application contains the following three parts</a:t>
            </a:r>
            <a:r>
              <a:rPr lang="en-US" dirty="0" smtClean="0"/>
              <a:t>:</a:t>
            </a:r>
          </a:p>
          <a:p>
            <a:r>
              <a:rPr lang="en-US" b="1" dirty="0"/>
              <a:t>Import required modules:</a:t>
            </a:r>
            <a:r>
              <a:rPr lang="en-US" dirty="0"/>
              <a:t> The "require" directive is used to load a Node.js module.</a:t>
            </a:r>
          </a:p>
          <a:p>
            <a:r>
              <a:rPr lang="en-US" b="1" dirty="0"/>
              <a:t>Create server: </a:t>
            </a:r>
            <a:r>
              <a:rPr lang="en-US" dirty="0" smtClean="0"/>
              <a:t>we have </a:t>
            </a:r>
            <a:r>
              <a:rPr lang="en-US" dirty="0"/>
              <a:t>to establish a server which will listen to client's request similar to Apache HTTP Server.</a:t>
            </a:r>
          </a:p>
          <a:p>
            <a:r>
              <a:rPr lang="en-US" b="1" dirty="0"/>
              <a:t>Read request and return response:</a:t>
            </a:r>
            <a:r>
              <a:rPr lang="en-US" dirty="0"/>
              <a:t> Server created in the second step will read HTTP request made by client which can be a browser or console and return the response.</a:t>
            </a:r>
          </a:p>
          <a:p>
            <a:endParaRPr lang="en-US" dirty="0"/>
          </a:p>
        </p:txBody>
      </p:sp>
    </p:spTree>
    <p:extLst>
      <p:ext uri="{BB962C8B-B14F-4D97-AF65-F5344CB8AC3E}">
        <p14:creationId xmlns:p14="http://schemas.microsoft.com/office/powerpoint/2010/main" val="910458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pPr algn="ctr"/>
            <a:r>
              <a:rPr lang="en-US" sz="3200" b="1" dirty="0"/>
              <a:t>How to create node.js web applications</a:t>
            </a:r>
            <a:endParaRPr lang="en-US" sz="3200" dirty="0"/>
          </a:p>
        </p:txBody>
      </p:sp>
      <p:sp>
        <p:nvSpPr>
          <p:cNvPr id="3" name="Content Placeholder 2"/>
          <p:cNvSpPr>
            <a:spLocks noGrp="1"/>
          </p:cNvSpPr>
          <p:nvPr>
            <p:ph idx="1"/>
          </p:nvPr>
        </p:nvSpPr>
        <p:spPr>
          <a:xfrm>
            <a:off x="457200" y="1676400"/>
            <a:ext cx="8229600" cy="5181600"/>
          </a:xfrm>
        </p:spPr>
        <p:txBody>
          <a:bodyPr>
            <a:normAutofit fontScale="25000" lnSpcReduction="20000"/>
          </a:bodyPr>
          <a:lstStyle/>
          <a:p>
            <a:pPr marL="0" lvl="0" indent="0">
              <a:buNone/>
            </a:pPr>
            <a:r>
              <a:rPr lang="en-US" sz="6400" b="1" dirty="0" smtClean="0"/>
              <a:t>1</a:t>
            </a:r>
            <a:r>
              <a:rPr lang="en-US" sz="7200" b="1" dirty="0" smtClean="0"/>
              <a:t>. Import </a:t>
            </a:r>
            <a:r>
              <a:rPr lang="en-US" sz="7200" b="1" dirty="0"/>
              <a:t>required module: </a:t>
            </a:r>
            <a:r>
              <a:rPr lang="en-US" sz="7200" dirty="0"/>
              <a:t>We use the </a:t>
            </a:r>
            <a:r>
              <a:rPr lang="en-US" sz="7200" b="1" dirty="0"/>
              <a:t>require</a:t>
            </a:r>
            <a:r>
              <a:rPr lang="en-US" sz="7200" dirty="0"/>
              <a:t> directive to load the http module </a:t>
            </a:r>
            <a:r>
              <a:rPr lang="en-US" sz="7200" dirty="0" smtClean="0"/>
              <a:t>and store </a:t>
            </a:r>
            <a:r>
              <a:rPr lang="en-US" sz="7200" dirty="0"/>
              <a:t>the returned HTTP instance into an http variable </a:t>
            </a:r>
            <a:r>
              <a:rPr lang="en-US" sz="7200" dirty="0" smtClean="0"/>
              <a:t>as </a:t>
            </a:r>
            <a:r>
              <a:rPr lang="en-US" sz="7200" dirty="0"/>
              <a:t> </a:t>
            </a:r>
            <a:r>
              <a:rPr lang="en-US" sz="7200" b="1" dirty="0" err="1">
                <a:cs typeface="Courier New" panose="02070309020205020404" pitchFamily="49" charset="0"/>
              </a:rPr>
              <a:t>var</a:t>
            </a:r>
            <a:r>
              <a:rPr lang="en-US" sz="7200" b="1" dirty="0">
                <a:cs typeface="Courier New" panose="02070309020205020404" pitchFamily="49" charset="0"/>
              </a:rPr>
              <a:t> http = require("http");</a:t>
            </a:r>
            <a:r>
              <a:rPr lang="en-US" sz="7200" b="1" dirty="0"/>
              <a:t> </a:t>
            </a:r>
            <a:endParaRPr lang="en-US" sz="7200" b="1" dirty="0" smtClean="0"/>
          </a:p>
          <a:p>
            <a:pPr marL="0" lvl="0" indent="0">
              <a:buNone/>
            </a:pPr>
            <a:r>
              <a:rPr lang="en-US" sz="7200" b="1" dirty="0" smtClean="0">
                <a:solidFill>
                  <a:srgbClr val="40424E"/>
                </a:solidFill>
              </a:rPr>
              <a:t>2. Create </a:t>
            </a:r>
            <a:r>
              <a:rPr lang="en-US" sz="7200" b="1" dirty="0">
                <a:solidFill>
                  <a:srgbClr val="40424E"/>
                </a:solidFill>
              </a:rPr>
              <a:t>server:</a:t>
            </a:r>
            <a:r>
              <a:rPr lang="en-US" sz="7200" dirty="0">
                <a:solidFill>
                  <a:srgbClr val="40424E"/>
                </a:solidFill>
              </a:rPr>
              <a:t> Create a server to listen the client’s requests. Create server instance using </a:t>
            </a:r>
            <a:r>
              <a:rPr lang="en-US" sz="7200" i="1" dirty="0" err="1">
                <a:solidFill>
                  <a:srgbClr val="40424E"/>
                </a:solidFill>
              </a:rPr>
              <a:t>createServer</a:t>
            </a:r>
            <a:r>
              <a:rPr lang="en-US" sz="7200" i="1" dirty="0">
                <a:solidFill>
                  <a:srgbClr val="40424E"/>
                </a:solidFill>
              </a:rPr>
              <a:t>()</a:t>
            </a:r>
            <a:r>
              <a:rPr lang="en-US" sz="7200" dirty="0">
                <a:solidFill>
                  <a:srgbClr val="40424E"/>
                </a:solidFill>
              </a:rPr>
              <a:t> method. Bind server to port 8080 using listen method associated with server instance</a:t>
            </a:r>
            <a:r>
              <a:rPr lang="en-US" sz="7200" dirty="0" smtClean="0">
                <a:solidFill>
                  <a:srgbClr val="40424E"/>
                </a:solidFill>
              </a:rPr>
              <a:t>.</a:t>
            </a:r>
          </a:p>
          <a:p>
            <a:r>
              <a:rPr lang="en-US" sz="7200" b="1" dirty="0">
                <a:solidFill>
                  <a:srgbClr val="40424E"/>
                </a:solidFill>
              </a:rPr>
              <a:t>Syntax:</a:t>
            </a:r>
            <a:r>
              <a:rPr lang="en-US" sz="7200" dirty="0">
                <a:solidFill>
                  <a:srgbClr val="40424E"/>
                </a:solidFill>
              </a:rPr>
              <a:t>http.createServer().listen(8080</a:t>
            </a:r>
            <a:r>
              <a:rPr lang="en-US" sz="7200" dirty="0" smtClean="0">
                <a:solidFill>
                  <a:srgbClr val="40424E"/>
                </a:solidFill>
              </a:rPr>
              <a:t>);</a:t>
            </a:r>
          </a:p>
          <a:p>
            <a:r>
              <a:rPr lang="en-US" sz="7200" dirty="0" smtClean="0"/>
              <a:t>pass </a:t>
            </a:r>
            <a:r>
              <a:rPr lang="en-US" sz="7200" dirty="0"/>
              <a:t>it a function with request and response parameters and write the sample implementation to return "Hello World</a:t>
            </a:r>
            <a:r>
              <a:rPr lang="en-US" sz="7200" dirty="0" smtClean="0"/>
              <a:t>".</a:t>
            </a:r>
            <a:r>
              <a:rPr lang="en-US" sz="8000" dirty="0" smtClean="0"/>
              <a:t> </a:t>
            </a:r>
            <a:r>
              <a:rPr lang="en-US" sz="8000" dirty="0" err="1" smtClean="0"/>
              <a:t>http.createServer</a:t>
            </a:r>
            <a:r>
              <a:rPr lang="en-US" sz="8000" dirty="0" smtClean="0"/>
              <a:t>(function</a:t>
            </a:r>
            <a:r>
              <a:rPr lang="en-US" sz="8000" dirty="0"/>
              <a:t> (request, response) {  </a:t>
            </a:r>
          </a:p>
          <a:p>
            <a:pPr marL="0" indent="0">
              <a:buNone/>
            </a:pPr>
            <a:r>
              <a:rPr lang="en-US" sz="8000" dirty="0"/>
              <a:t>   // Send the HTTP header   </a:t>
            </a:r>
          </a:p>
          <a:p>
            <a:pPr marL="0" indent="0">
              <a:buNone/>
            </a:pPr>
            <a:r>
              <a:rPr lang="en-US" sz="8000" dirty="0"/>
              <a:t>   // HTTP Status: 200 : OK  </a:t>
            </a:r>
          </a:p>
          <a:p>
            <a:pPr marL="0" indent="0">
              <a:buNone/>
            </a:pPr>
            <a:r>
              <a:rPr lang="en-US" sz="8000" dirty="0"/>
              <a:t>   // Content Type: text/plain  </a:t>
            </a:r>
          </a:p>
          <a:p>
            <a:pPr marL="0" indent="0">
              <a:buNone/>
            </a:pPr>
            <a:r>
              <a:rPr lang="en-US" sz="8000" dirty="0"/>
              <a:t>   </a:t>
            </a:r>
            <a:r>
              <a:rPr lang="en-US" sz="8000" dirty="0" err="1"/>
              <a:t>response.writeHead</a:t>
            </a:r>
            <a:r>
              <a:rPr lang="en-US" sz="8000" dirty="0"/>
              <a:t>(200, {'Content-Type': 'text/plain'});  </a:t>
            </a:r>
          </a:p>
          <a:p>
            <a:pPr marL="0" indent="0">
              <a:buNone/>
            </a:pPr>
            <a:r>
              <a:rPr lang="en-US" sz="8000" dirty="0"/>
              <a:t>   // Send the response body as "Hello World"  </a:t>
            </a:r>
          </a:p>
          <a:p>
            <a:pPr marL="0" indent="0">
              <a:buNone/>
            </a:pPr>
            <a:r>
              <a:rPr lang="en-US" sz="8000" dirty="0"/>
              <a:t>   </a:t>
            </a:r>
            <a:r>
              <a:rPr lang="en-US" sz="8000" dirty="0" err="1"/>
              <a:t>response.end</a:t>
            </a:r>
            <a:r>
              <a:rPr lang="en-US" sz="8000" dirty="0"/>
              <a:t>('Hello World\n');  </a:t>
            </a:r>
          </a:p>
          <a:p>
            <a:pPr marL="0" indent="0">
              <a:buNone/>
            </a:pPr>
            <a:r>
              <a:rPr lang="en-US" sz="8000" dirty="0"/>
              <a:t>}).</a:t>
            </a:r>
            <a:r>
              <a:rPr lang="en-US" sz="8000" dirty="0" smtClean="0"/>
              <a:t>listen(8080);</a:t>
            </a:r>
            <a:r>
              <a:rPr lang="en-US" sz="8000" dirty="0"/>
              <a:t>  </a:t>
            </a:r>
          </a:p>
          <a:p>
            <a:pPr marL="0" indent="0">
              <a:buNone/>
            </a:pPr>
            <a:r>
              <a:rPr lang="en-US" sz="8000" dirty="0"/>
              <a:t>// Console will print the message  </a:t>
            </a:r>
          </a:p>
          <a:p>
            <a:pPr marL="0" indent="0">
              <a:buNone/>
            </a:pPr>
            <a:r>
              <a:rPr lang="en-US" sz="8000" dirty="0"/>
              <a:t>console.log('Server running at http://127.0.0.1:8081/');  </a:t>
            </a:r>
          </a:p>
          <a:p>
            <a:endParaRPr lang="en-US" sz="3800" dirty="0">
              <a:solidFill>
                <a:srgbClr val="40424E"/>
              </a:solidFill>
              <a:latin typeface="urw-din"/>
            </a:endParaRPr>
          </a:p>
          <a:p>
            <a:pPr marL="0" lvl="0" indent="0">
              <a:buNone/>
            </a:pPr>
            <a:r>
              <a:rPr lang="en-US" sz="2000" dirty="0">
                <a:solidFill>
                  <a:srgbClr val="40424E"/>
                </a:solidFill>
                <a:latin typeface="urw-din"/>
              </a:rPr>
              <a:t/>
            </a:r>
            <a:br>
              <a:rPr lang="en-US" sz="2000" dirty="0">
                <a:solidFill>
                  <a:srgbClr val="40424E"/>
                </a:solidFill>
                <a:latin typeface="urw-din"/>
              </a:rPr>
            </a:br>
            <a:endParaRPr lang="en-US" sz="2000" b="1" dirty="0">
              <a:latin typeface="Arial" panose="020B0604020202020204" pitchFamily="34" charset="0"/>
            </a:endParaRPr>
          </a:p>
          <a:p>
            <a:endParaRPr lang="en-US" dirty="0"/>
          </a:p>
        </p:txBody>
      </p:sp>
    </p:spTree>
    <p:extLst>
      <p:ext uri="{BB962C8B-B14F-4D97-AF65-F5344CB8AC3E}">
        <p14:creationId xmlns:p14="http://schemas.microsoft.com/office/powerpoint/2010/main" val="823333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231392"/>
          </a:xfrm>
        </p:spPr>
        <p:txBody>
          <a:bodyPr>
            <a:normAutofit fontScale="90000"/>
          </a:bodyPr>
          <a:lstStyle/>
          <a:p>
            <a:r>
              <a:rPr lang="en-US" sz="2700" b="1" dirty="0" smtClean="0"/>
              <a:t>3.Combine </a:t>
            </a:r>
            <a:r>
              <a:rPr lang="en-US" sz="2700" b="1" dirty="0"/>
              <a:t>step1 and step2 together</a:t>
            </a:r>
            <a:r>
              <a:rPr lang="en-US" sz="2700" dirty="0"/>
              <a:t> in a file named </a:t>
            </a:r>
            <a:r>
              <a:rPr lang="en-US" sz="2700" dirty="0" smtClean="0"/>
              <a:t>“first.js</a:t>
            </a:r>
            <a:r>
              <a:rPr lang="en-US" sz="2700" dirty="0"/>
              <a:t>".</a:t>
            </a:r>
            <a:r>
              <a:rPr lang="en-US" dirty="0"/>
              <a:t/>
            </a:r>
            <a:br>
              <a:rPr lang="en-US" dirty="0"/>
            </a:br>
            <a:endParaRPr lang="en-US" dirty="0"/>
          </a:p>
        </p:txBody>
      </p:sp>
      <p:sp>
        <p:nvSpPr>
          <p:cNvPr id="3" name="Content Placeholder 2"/>
          <p:cNvSpPr>
            <a:spLocks noGrp="1"/>
          </p:cNvSpPr>
          <p:nvPr>
            <p:ph idx="1"/>
          </p:nvPr>
        </p:nvSpPr>
        <p:spPr>
          <a:xfrm>
            <a:off x="457200" y="1447800"/>
            <a:ext cx="8229600" cy="4876800"/>
          </a:xfrm>
        </p:spPr>
        <p:txBody>
          <a:bodyPr>
            <a:normAutofit fontScale="92500"/>
          </a:bodyPr>
          <a:lstStyle/>
          <a:p>
            <a:pPr marL="0" indent="0">
              <a:buNone/>
            </a:pPr>
            <a:r>
              <a:rPr lang="en-US" dirty="0" err="1"/>
              <a:t>var</a:t>
            </a:r>
            <a:r>
              <a:rPr lang="en-US" dirty="0"/>
              <a:t> http = require("http");  </a:t>
            </a:r>
          </a:p>
          <a:p>
            <a:pPr marL="0" indent="0">
              <a:buNone/>
            </a:pPr>
            <a:r>
              <a:rPr lang="en-US" dirty="0" err="1"/>
              <a:t>http.createServer</a:t>
            </a:r>
            <a:r>
              <a:rPr lang="en-US" dirty="0"/>
              <a:t>(function (request, response) {  </a:t>
            </a:r>
          </a:p>
          <a:p>
            <a:pPr marL="0" indent="0">
              <a:buNone/>
            </a:pPr>
            <a:r>
              <a:rPr lang="en-US" dirty="0"/>
              <a:t> // Send the HTTP header   </a:t>
            </a:r>
          </a:p>
          <a:p>
            <a:pPr marL="0" indent="0">
              <a:buNone/>
            </a:pPr>
            <a:r>
              <a:rPr lang="en-US" dirty="0"/>
              <a:t>   // HTTP Status: 200 : OK  </a:t>
            </a:r>
          </a:p>
          <a:p>
            <a:pPr marL="0" indent="0">
              <a:buNone/>
            </a:pPr>
            <a:r>
              <a:rPr lang="en-US" dirty="0"/>
              <a:t>   // Content Type: text/plain  </a:t>
            </a:r>
          </a:p>
          <a:p>
            <a:pPr marL="0" indent="0">
              <a:buNone/>
            </a:pPr>
            <a:r>
              <a:rPr lang="en-US" dirty="0"/>
              <a:t>   </a:t>
            </a:r>
            <a:r>
              <a:rPr lang="en-US" dirty="0" err="1"/>
              <a:t>response.writeHead</a:t>
            </a:r>
            <a:r>
              <a:rPr lang="en-US" dirty="0"/>
              <a:t>(200, {'Content-Type': 'text/plain'});  </a:t>
            </a:r>
          </a:p>
          <a:p>
            <a:pPr marL="0" indent="0">
              <a:buNone/>
            </a:pPr>
            <a:r>
              <a:rPr lang="en-US" dirty="0"/>
              <a:t>   // Send the response body as "Hello World"  </a:t>
            </a:r>
          </a:p>
          <a:p>
            <a:pPr marL="0" indent="0">
              <a:buNone/>
            </a:pPr>
            <a:r>
              <a:rPr lang="en-US" dirty="0"/>
              <a:t>   </a:t>
            </a:r>
            <a:r>
              <a:rPr lang="en-US" dirty="0" err="1"/>
              <a:t>response.end</a:t>
            </a:r>
            <a:r>
              <a:rPr lang="en-US" dirty="0"/>
              <a:t>('Hello World\n');  </a:t>
            </a:r>
          </a:p>
          <a:p>
            <a:pPr marL="0" indent="0">
              <a:buNone/>
            </a:pPr>
            <a:r>
              <a:rPr lang="en-US" dirty="0"/>
              <a:t>}).</a:t>
            </a:r>
            <a:r>
              <a:rPr lang="en-US" dirty="0" smtClean="0"/>
              <a:t>listen(8080);</a:t>
            </a:r>
            <a:r>
              <a:rPr lang="en-US" dirty="0"/>
              <a:t>  </a:t>
            </a:r>
          </a:p>
          <a:p>
            <a:pPr marL="0" indent="0">
              <a:buNone/>
            </a:pPr>
            <a:r>
              <a:rPr lang="en-US" dirty="0"/>
              <a:t>// Console will print the message  </a:t>
            </a:r>
          </a:p>
          <a:p>
            <a:pPr marL="0" indent="0">
              <a:buNone/>
            </a:pPr>
            <a:r>
              <a:rPr lang="en-US" dirty="0" smtClean="0"/>
              <a:t>console.log</a:t>
            </a:r>
            <a:r>
              <a:rPr lang="en-US" dirty="0"/>
              <a:t>('Server running at http://</a:t>
            </a:r>
            <a:r>
              <a:rPr lang="en-US" dirty="0" smtClean="0"/>
              <a:t>127.0.0.1:8080/');</a:t>
            </a:r>
            <a:r>
              <a:rPr lang="en-US" dirty="0"/>
              <a:t> </a:t>
            </a:r>
          </a:p>
          <a:p>
            <a:endParaRPr lang="en-US" dirty="0"/>
          </a:p>
        </p:txBody>
      </p:sp>
    </p:spTree>
    <p:extLst>
      <p:ext uri="{BB962C8B-B14F-4D97-AF65-F5344CB8AC3E}">
        <p14:creationId xmlns:p14="http://schemas.microsoft.com/office/powerpoint/2010/main" val="1046679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sz="3200" b="1" dirty="0" smtClean="0"/>
              <a:t>Code Explanation</a:t>
            </a:r>
            <a:endParaRPr lang="en-US" sz="3200" dirty="0"/>
          </a:p>
        </p:txBody>
      </p:sp>
      <p:sp>
        <p:nvSpPr>
          <p:cNvPr id="3" name="Content Placeholder 2"/>
          <p:cNvSpPr>
            <a:spLocks noGrp="1"/>
          </p:cNvSpPr>
          <p:nvPr>
            <p:ph idx="1"/>
          </p:nvPr>
        </p:nvSpPr>
        <p:spPr/>
        <p:txBody>
          <a:bodyPr>
            <a:normAutofit fontScale="77500" lnSpcReduction="20000"/>
          </a:bodyPr>
          <a:lstStyle/>
          <a:p>
            <a:r>
              <a:rPr lang="en-US" dirty="0"/>
              <a:t>The basic functionality of the "require" function is that it reads a</a:t>
            </a:r>
            <a:r>
              <a:rPr lang="en-US" dirty="0">
                <a:hlinkClick r:id="rId2"/>
              </a:rPr>
              <a:t> JavaScript </a:t>
            </a:r>
            <a:r>
              <a:rPr lang="en-US" dirty="0"/>
              <a:t>file, executes the file, and then proceeds to return an object. Using this object, one can then use the various functionalities available in the module called by the require function. So in our case, since we want to use the functionality of HTTP and we are using the require(http) command.</a:t>
            </a:r>
          </a:p>
          <a:p>
            <a:r>
              <a:rPr lang="en-US" dirty="0"/>
              <a:t>In this 2</a:t>
            </a:r>
            <a:r>
              <a:rPr lang="en-US" baseline="30000" dirty="0"/>
              <a:t>nd</a:t>
            </a:r>
            <a:r>
              <a:rPr lang="en-US" dirty="0"/>
              <a:t> line of code, we are creating a server application which is based on a simple function. This function is called, whenever a request is made to our server application.</a:t>
            </a:r>
          </a:p>
          <a:p>
            <a:r>
              <a:rPr lang="en-US" dirty="0"/>
              <a:t>When a request is received, we are asking our function to return a "Hello World" response to the client. The </a:t>
            </a:r>
            <a:r>
              <a:rPr lang="en-US" dirty="0" err="1"/>
              <a:t>writeHead</a:t>
            </a:r>
            <a:r>
              <a:rPr lang="en-US" dirty="0"/>
              <a:t> function is used to send header data to the client, and while the end function will close the connection to the client.</a:t>
            </a:r>
          </a:p>
          <a:p>
            <a:r>
              <a:rPr lang="en-US" dirty="0"/>
              <a:t>We are then using the </a:t>
            </a:r>
            <a:r>
              <a:rPr lang="en-US" dirty="0" err="1"/>
              <a:t>server.listen</a:t>
            </a:r>
            <a:r>
              <a:rPr lang="en-US" dirty="0"/>
              <a:t> function to make our server application listen to client requests on port no 8080. You can specify any available port over here.</a:t>
            </a:r>
          </a:p>
          <a:p>
            <a:endParaRPr lang="en-US" dirty="0"/>
          </a:p>
        </p:txBody>
      </p:sp>
    </p:spTree>
    <p:extLst>
      <p:ext uri="{BB962C8B-B14F-4D97-AF65-F5344CB8AC3E}">
        <p14:creationId xmlns:p14="http://schemas.microsoft.com/office/powerpoint/2010/main" val="4094039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pPr algn="ctr"/>
            <a:r>
              <a:rPr lang="en-US" sz="3200" b="1" dirty="0"/>
              <a:t>Executing the code</a:t>
            </a:r>
            <a:endParaRPr lang="en-US" sz="3200" dirty="0"/>
          </a:p>
        </p:txBody>
      </p:sp>
      <p:sp>
        <p:nvSpPr>
          <p:cNvPr id="3" name="Content Placeholder 2"/>
          <p:cNvSpPr>
            <a:spLocks noGrp="1"/>
          </p:cNvSpPr>
          <p:nvPr>
            <p:ph idx="1"/>
          </p:nvPr>
        </p:nvSpPr>
        <p:spPr>
          <a:xfrm>
            <a:off x="290391" y="1371601"/>
            <a:ext cx="8373218" cy="5965824"/>
          </a:xfrm>
        </p:spPr>
        <p:txBody>
          <a:bodyPr/>
          <a:lstStyle/>
          <a:p>
            <a:r>
              <a:rPr lang="en-US" dirty="0"/>
              <a:t>Save the file on </a:t>
            </a:r>
            <a:endParaRPr lang="en-US" dirty="0" smtClean="0"/>
          </a:p>
          <a:p>
            <a:r>
              <a:rPr lang="en-US" dirty="0" smtClean="0"/>
              <a:t>our </a:t>
            </a:r>
            <a:r>
              <a:rPr lang="en-US" dirty="0"/>
              <a:t>computer: C:\Users\Your Name\ </a:t>
            </a:r>
            <a:r>
              <a:rPr lang="en-US" dirty="0" smtClean="0"/>
              <a:t>first.js</a:t>
            </a:r>
            <a:endParaRPr lang="en-US" dirty="0"/>
          </a:p>
          <a:p>
            <a:r>
              <a:rPr lang="en-US" dirty="0"/>
              <a:t>In the command prompt, navigate to the folder where the file is stored. Enter the command Node </a:t>
            </a:r>
            <a:r>
              <a:rPr lang="en-US" dirty="0" smtClean="0"/>
              <a:t>main.js</a:t>
            </a:r>
          </a:p>
          <a:p>
            <a:r>
              <a:rPr lang="en-US" dirty="0"/>
              <a:t>Now, </a:t>
            </a:r>
            <a:r>
              <a:rPr lang="en-US" dirty="0" smtClean="0"/>
              <a:t>our </a:t>
            </a:r>
            <a:r>
              <a:rPr lang="en-US" dirty="0"/>
              <a:t>computer works as a server! If anyone tries to access your computer on port 8080, they will get a "Hello World!" message in return!</a:t>
            </a:r>
          </a:p>
          <a:p>
            <a:r>
              <a:rPr lang="en-US" dirty="0"/>
              <a:t>Start </a:t>
            </a:r>
            <a:r>
              <a:rPr lang="en-US" dirty="0" smtClean="0"/>
              <a:t>our </a:t>
            </a:r>
            <a:r>
              <a:rPr lang="en-US" dirty="0"/>
              <a:t>internet browser, and type in the address: </a:t>
            </a:r>
            <a:r>
              <a:rPr lang="en-US" dirty="0">
                <a:hlinkClick r:id="rId2"/>
              </a:rPr>
              <a:t>http://</a:t>
            </a:r>
            <a:r>
              <a:rPr lang="en-US" dirty="0" smtClean="0">
                <a:hlinkClick r:id="rId2"/>
              </a:rPr>
              <a:t>localhost:8080</a:t>
            </a:r>
            <a:endParaRPr lang="en-US" dirty="0" smtClean="0"/>
          </a:p>
          <a:p>
            <a:endParaRPr lang="en-US" dirty="0" smtClean="0"/>
          </a:p>
          <a:p>
            <a:r>
              <a:rPr lang="en-US" dirty="0" smtClean="0"/>
              <a:t>Output: </a:t>
            </a:r>
          </a:p>
          <a:p>
            <a:endParaRPr lang="en-US" dirty="0"/>
          </a:p>
          <a:p>
            <a:endParaRPr lang="en-US" dirty="0"/>
          </a:p>
          <a:p>
            <a:endParaRPr lang="en-US" dirty="0"/>
          </a:p>
        </p:txBody>
      </p:sp>
      <p:pic>
        <p:nvPicPr>
          <p:cNvPr id="4098" name="Picture 2" descr="https://www.guru99.com/images/NodeJS/Helloword_nodejs_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638800"/>
            <a:ext cx="3275634" cy="1017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97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8229600" cy="731520"/>
          </a:xfrm>
        </p:spPr>
        <p:txBody>
          <a:bodyPr>
            <a:normAutofit/>
          </a:bodyPr>
          <a:lstStyle/>
          <a:p>
            <a:pPr algn="ctr"/>
            <a:r>
              <a:rPr lang="en-US" sz="3600" dirty="0"/>
              <a:t>Initiate the Node.js File</a:t>
            </a:r>
          </a:p>
        </p:txBody>
      </p:sp>
      <p:sp>
        <p:nvSpPr>
          <p:cNvPr id="3" name="Content Placeholder 2"/>
          <p:cNvSpPr>
            <a:spLocks noGrp="1"/>
          </p:cNvSpPr>
          <p:nvPr>
            <p:ph idx="1"/>
          </p:nvPr>
        </p:nvSpPr>
        <p:spPr>
          <a:xfrm>
            <a:off x="457200" y="1676400"/>
            <a:ext cx="8229600" cy="4648200"/>
          </a:xfrm>
        </p:spPr>
        <p:txBody>
          <a:bodyPr/>
          <a:lstStyle/>
          <a:p>
            <a:r>
              <a:rPr lang="en-US" dirty="0"/>
              <a:t>The file </a:t>
            </a:r>
            <a:r>
              <a:rPr lang="en-US" dirty="0" smtClean="0"/>
              <a:t>we </a:t>
            </a:r>
            <a:r>
              <a:rPr lang="en-US" dirty="0"/>
              <a:t>have created must be initiated by Node.js before any action can take place.</a:t>
            </a:r>
          </a:p>
          <a:p>
            <a:r>
              <a:rPr lang="en-US" dirty="0"/>
              <a:t>Start your command line interface, </a:t>
            </a:r>
          </a:p>
          <a:p>
            <a:pPr lvl="1"/>
            <a:r>
              <a:rPr lang="en-US" dirty="0"/>
              <a:t>For Windows users, press the start button and look for "Command Prompt", or simply write "</a:t>
            </a:r>
            <a:r>
              <a:rPr lang="en-US" dirty="0" err="1"/>
              <a:t>cmd</a:t>
            </a:r>
            <a:r>
              <a:rPr lang="en-US" dirty="0"/>
              <a:t>" in the search field.</a:t>
            </a:r>
          </a:p>
          <a:p>
            <a:pPr lvl="1"/>
            <a:r>
              <a:rPr lang="en-US" dirty="0"/>
              <a:t>Navigate to the folder that contains the file "first.js“</a:t>
            </a:r>
          </a:p>
          <a:p>
            <a:pPr lvl="1">
              <a:buNone/>
            </a:pPr>
            <a:endParaRPr lang="en-US" dirty="0"/>
          </a:p>
          <a:p>
            <a:r>
              <a:rPr lang="en-US" dirty="0"/>
              <a:t>Type  node first.js and hit enter</a:t>
            </a:r>
          </a:p>
          <a:p>
            <a:r>
              <a:rPr lang="en-US" dirty="0"/>
              <a:t>Now, </a:t>
            </a:r>
            <a:r>
              <a:rPr lang="en-US" dirty="0" smtClean="0"/>
              <a:t>our </a:t>
            </a:r>
            <a:r>
              <a:rPr lang="en-US" dirty="0"/>
              <a:t>computer works as a server!</a:t>
            </a:r>
          </a:p>
          <a:p>
            <a:endParaRPr lang="en-US" dirty="0"/>
          </a:p>
        </p:txBody>
      </p:sp>
    </p:spTree>
    <p:extLst>
      <p:ext uri="{BB962C8B-B14F-4D97-AF65-F5344CB8AC3E}">
        <p14:creationId xmlns:p14="http://schemas.microsoft.com/office/powerpoint/2010/main" val="3266034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Check Output</a:t>
            </a:r>
          </a:p>
        </p:txBody>
      </p:sp>
      <p:sp>
        <p:nvSpPr>
          <p:cNvPr id="3" name="Content Placeholder 2"/>
          <p:cNvSpPr>
            <a:spLocks noGrp="1"/>
          </p:cNvSpPr>
          <p:nvPr>
            <p:ph idx="1"/>
          </p:nvPr>
        </p:nvSpPr>
        <p:spPr/>
        <p:txBody>
          <a:bodyPr/>
          <a:lstStyle/>
          <a:p>
            <a:r>
              <a:rPr lang="en-US" dirty="0"/>
              <a:t>If </a:t>
            </a:r>
            <a:r>
              <a:rPr lang="en-US" dirty="0" smtClean="0"/>
              <a:t>we </a:t>
            </a:r>
            <a:r>
              <a:rPr lang="en-US" dirty="0"/>
              <a:t>try to access your computer on port </a:t>
            </a:r>
            <a:r>
              <a:rPr lang="en-US" dirty="0" smtClean="0"/>
              <a:t>8080, we will </a:t>
            </a:r>
            <a:r>
              <a:rPr lang="en-US" dirty="0"/>
              <a:t>get a "Hello World!" message in return!</a:t>
            </a:r>
          </a:p>
          <a:p>
            <a:r>
              <a:rPr lang="en-US" dirty="0"/>
              <a:t>To Check</a:t>
            </a:r>
          </a:p>
          <a:p>
            <a:pPr lvl="1"/>
            <a:r>
              <a:rPr lang="en-US" dirty="0"/>
              <a:t>Start your web browser, and type in the address: http://</a:t>
            </a:r>
            <a:r>
              <a:rPr lang="en-US" dirty="0" smtClean="0"/>
              <a:t>localhost:8080</a:t>
            </a:r>
            <a:endParaRPr lang="en-US" dirty="0"/>
          </a:p>
          <a:p>
            <a:endParaRPr lang="en-US" dirty="0"/>
          </a:p>
        </p:txBody>
      </p:sp>
    </p:spTree>
    <p:extLst>
      <p:ext uri="{BB962C8B-B14F-4D97-AF65-F5344CB8AC3E}">
        <p14:creationId xmlns:p14="http://schemas.microsoft.com/office/powerpoint/2010/main" val="3414359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Node.js</a:t>
            </a:r>
            <a:r>
              <a:rPr lang="en-US" dirty="0"/>
              <a:t> Modules</a:t>
            </a:r>
          </a:p>
        </p:txBody>
      </p:sp>
      <p:sp>
        <p:nvSpPr>
          <p:cNvPr id="3" name="Content Placeholder 2"/>
          <p:cNvSpPr>
            <a:spLocks noGrp="1"/>
          </p:cNvSpPr>
          <p:nvPr>
            <p:ph idx="1"/>
          </p:nvPr>
        </p:nvSpPr>
        <p:spPr/>
        <p:txBody>
          <a:bodyPr/>
          <a:lstStyle/>
          <a:p>
            <a:pPr marL="0" indent="0">
              <a:buNone/>
            </a:pPr>
            <a:r>
              <a:rPr lang="en-US" dirty="0"/>
              <a:t>What is a Module in Node.js?</a:t>
            </a:r>
          </a:p>
          <a:p>
            <a:r>
              <a:rPr lang="en-US" dirty="0"/>
              <a:t>Consider modules to be the same as JavaScript libraries.</a:t>
            </a:r>
          </a:p>
          <a:p>
            <a:r>
              <a:rPr lang="en-US" dirty="0"/>
              <a:t>Node.js has a set of built-in modules which you can use without any further installation.</a:t>
            </a:r>
          </a:p>
          <a:p>
            <a:pPr marL="0" indent="0">
              <a:buNone/>
            </a:pPr>
            <a:endParaRPr lang="en-US" dirty="0"/>
          </a:p>
        </p:txBody>
      </p:sp>
    </p:spTree>
    <p:extLst>
      <p:ext uri="{BB962C8B-B14F-4D97-AF65-F5344CB8AC3E}">
        <p14:creationId xmlns:p14="http://schemas.microsoft.com/office/powerpoint/2010/main" val="1953795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Include </a:t>
            </a:r>
            <a:r>
              <a:rPr lang="en-US" dirty="0"/>
              <a:t>Modules</a:t>
            </a:r>
          </a:p>
        </p:txBody>
      </p:sp>
      <p:sp>
        <p:nvSpPr>
          <p:cNvPr id="3" name="Content Placeholder 2"/>
          <p:cNvSpPr>
            <a:spLocks noGrp="1"/>
          </p:cNvSpPr>
          <p:nvPr>
            <p:ph idx="1"/>
          </p:nvPr>
        </p:nvSpPr>
        <p:spPr/>
        <p:txBody>
          <a:bodyPr/>
          <a:lstStyle/>
          <a:p>
            <a:r>
              <a:rPr lang="en-US" dirty="0"/>
              <a:t>To include a module, use the require() function with the name of the module:</a:t>
            </a:r>
          </a:p>
          <a:p>
            <a:r>
              <a:rPr lang="en-US" dirty="0"/>
              <a:t>Ex:</a:t>
            </a:r>
          </a:p>
          <a:p>
            <a:pPr lvl="1"/>
            <a:r>
              <a:rPr lang="en-US" dirty="0" err="1"/>
              <a:t>var</a:t>
            </a:r>
            <a:r>
              <a:rPr lang="en-US" dirty="0"/>
              <a:t> http = require('http');</a:t>
            </a:r>
          </a:p>
          <a:p>
            <a:pPr lvl="1"/>
            <a:r>
              <a:rPr lang="en-US" dirty="0"/>
              <a:t>Now your application has access to the HTTP module, and is able to create a server:</a:t>
            </a:r>
          </a:p>
          <a:p>
            <a:pPr lvl="1">
              <a:buNone/>
            </a:pPr>
            <a:endParaRPr lang="en-US" dirty="0"/>
          </a:p>
          <a:p>
            <a:endParaRPr lang="en-US" dirty="0"/>
          </a:p>
        </p:txBody>
      </p:sp>
    </p:spTree>
    <p:extLst>
      <p:ext uri="{BB962C8B-B14F-4D97-AF65-F5344CB8AC3E}">
        <p14:creationId xmlns:p14="http://schemas.microsoft.com/office/powerpoint/2010/main" val="3324191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Create our </a:t>
            </a:r>
            <a:r>
              <a:rPr lang="en-US" dirty="0"/>
              <a:t>Own Modules</a:t>
            </a:r>
          </a:p>
        </p:txBody>
      </p:sp>
      <p:sp>
        <p:nvSpPr>
          <p:cNvPr id="3" name="Content Placeholder 2"/>
          <p:cNvSpPr>
            <a:spLocks noGrp="1"/>
          </p:cNvSpPr>
          <p:nvPr>
            <p:ph idx="1"/>
          </p:nvPr>
        </p:nvSpPr>
        <p:spPr/>
        <p:txBody>
          <a:bodyPr/>
          <a:lstStyle/>
          <a:p>
            <a:r>
              <a:rPr lang="en-US" dirty="0" smtClean="0"/>
              <a:t>we </a:t>
            </a:r>
            <a:r>
              <a:rPr lang="en-US" dirty="0"/>
              <a:t>can create your own modules, and easily include them in </a:t>
            </a:r>
            <a:r>
              <a:rPr lang="en-US" dirty="0" smtClean="0"/>
              <a:t>our </a:t>
            </a:r>
            <a:r>
              <a:rPr lang="en-US" dirty="0"/>
              <a:t>applications.</a:t>
            </a:r>
          </a:p>
          <a:p>
            <a:r>
              <a:rPr lang="en-US" dirty="0"/>
              <a:t>The following example creates a module that returns a date and time object:</a:t>
            </a:r>
          </a:p>
          <a:p>
            <a:pPr lvl="1"/>
            <a:r>
              <a:rPr lang="en-US" dirty="0" err="1"/>
              <a:t>exports.myDateTime</a:t>
            </a:r>
            <a:r>
              <a:rPr lang="en-US" dirty="0"/>
              <a:t> = function () {</a:t>
            </a:r>
            <a:br>
              <a:rPr lang="en-US" dirty="0"/>
            </a:br>
            <a:r>
              <a:rPr lang="en-US" dirty="0"/>
              <a:t>  return Date();</a:t>
            </a:r>
            <a:br>
              <a:rPr lang="en-US" dirty="0"/>
            </a:br>
            <a:r>
              <a:rPr lang="en-US" dirty="0"/>
              <a:t>};</a:t>
            </a:r>
          </a:p>
          <a:p>
            <a:r>
              <a:rPr lang="en-US" dirty="0"/>
              <a:t>Use the exports keyword to make properties and methods available outside the module file.</a:t>
            </a:r>
          </a:p>
          <a:p>
            <a:r>
              <a:rPr lang="en-US" dirty="0"/>
              <a:t>Save the code above in a file called "firstmodule.js"</a:t>
            </a:r>
          </a:p>
          <a:p>
            <a:endParaRPr lang="en-US" dirty="0"/>
          </a:p>
        </p:txBody>
      </p:sp>
    </p:spTree>
    <p:extLst>
      <p:ext uri="{BB962C8B-B14F-4D97-AF65-F5344CB8AC3E}">
        <p14:creationId xmlns:p14="http://schemas.microsoft.com/office/powerpoint/2010/main" val="2259907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943600"/>
          </a:xfrm>
        </p:spPr>
        <p:txBody>
          <a:bodyPr>
            <a:normAutofit/>
          </a:bodyPr>
          <a:lstStyle/>
          <a:p>
            <a:pPr marL="0" indent="0">
              <a:buNone/>
            </a:pPr>
            <a:r>
              <a:rPr lang="en-US" sz="2400" b="1" dirty="0"/>
              <a:t>Here is how Node.js handles a file request:</a:t>
            </a:r>
          </a:p>
          <a:p>
            <a:r>
              <a:rPr lang="en-US" sz="2000" dirty="0"/>
              <a:t>Sends the task to the computer's file system.</a:t>
            </a:r>
          </a:p>
          <a:p>
            <a:r>
              <a:rPr lang="en-US" sz="2000" dirty="0"/>
              <a:t>Ready to handle the next request.</a:t>
            </a:r>
          </a:p>
          <a:p>
            <a:r>
              <a:rPr lang="en-US" sz="2000" dirty="0"/>
              <a:t>When the file system has opened and read the file, the server returns the content to the client.</a:t>
            </a:r>
          </a:p>
          <a:p>
            <a:r>
              <a:rPr lang="en-US" sz="2000" dirty="0"/>
              <a:t>Node.js eliminates the waiting, and simply continues with the next request.</a:t>
            </a:r>
          </a:p>
          <a:p>
            <a:r>
              <a:rPr lang="en-US" sz="2000" dirty="0"/>
              <a:t>Node.js runs single-threaded, non-blocking, asynchronously programming, which is very memory efficient</a:t>
            </a:r>
            <a:r>
              <a:rPr lang="en-US" sz="2000" dirty="0" smtClean="0"/>
              <a:t>.</a:t>
            </a:r>
          </a:p>
          <a:p>
            <a:pPr marL="0" indent="0">
              <a:buNone/>
            </a:pPr>
            <a:r>
              <a:rPr lang="en-US" sz="2400" b="1" dirty="0"/>
              <a:t>What Can Node.js Do?</a:t>
            </a:r>
          </a:p>
          <a:p>
            <a:r>
              <a:rPr lang="en-US" sz="2000" dirty="0"/>
              <a:t>Node.js can generate dynamic page content</a:t>
            </a:r>
          </a:p>
          <a:p>
            <a:r>
              <a:rPr lang="en-US" sz="2000" dirty="0"/>
              <a:t>Node.js can create, open, read, write, delete, and close files on the server</a:t>
            </a:r>
          </a:p>
          <a:p>
            <a:r>
              <a:rPr lang="en-US" sz="2000" dirty="0"/>
              <a:t>Node.js can collect form data</a:t>
            </a:r>
          </a:p>
          <a:p>
            <a:r>
              <a:rPr lang="en-US" sz="2000" dirty="0"/>
              <a:t>Node.js can add, delete, modify data in your database</a:t>
            </a:r>
          </a:p>
          <a:p>
            <a:pPr marL="0" indent="0">
              <a:buNone/>
            </a:pPr>
            <a:endParaRPr lang="en-US" sz="2000" dirty="0"/>
          </a:p>
          <a:p>
            <a:pPr marL="0" inden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Include </a:t>
            </a:r>
            <a:r>
              <a:rPr lang="en-US" dirty="0" smtClean="0"/>
              <a:t>our </a:t>
            </a:r>
            <a:r>
              <a:rPr lang="en-US" dirty="0"/>
              <a:t>Own Module</a:t>
            </a:r>
          </a:p>
        </p:txBody>
      </p:sp>
      <p:sp>
        <p:nvSpPr>
          <p:cNvPr id="3" name="Content Placeholder 2"/>
          <p:cNvSpPr>
            <a:spLocks noGrp="1"/>
          </p:cNvSpPr>
          <p:nvPr>
            <p:ph idx="1"/>
          </p:nvPr>
        </p:nvSpPr>
        <p:spPr/>
        <p:txBody>
          <a:bodyPr>
            <a:normAutofit fontScale="92500" lnSpcReduction="20000"/>
          </a:bodyPr>
          <a:lstStyle/>
          <a:p>
            <a:r>
              <a:rPr lang="en-US" dirty="0"/>
              <a:t>Now </a:t>
            </a:r>
            <a:r>
              <a:rPr lang="en-US" dirty="0" smtClean="0"/>
              <a:t>we </a:t>
            </a:r>
            <a:r>
              <a:rPr lang="en-US" dirty="0"/>
              <a:t>can include and use the module in any of </a:t>
            </a:r>
            <a:r>
              <a:rPr lang="en-US" dirty="0" smtClean="0"/>
              <a:t>our </a:t>
            </a:r>
            <a:r>
              <a:rPr lang="en-US" dirty="0"/>
              <a:t>Node.js files</a:t>
            </a:r>
          </a:p>
          <a:p>
            <a:r>
              <a:rPr lang="en-US" dirty="0"/>
              <a:t>Use the module "</a:t>
            </a:r>
            <a:r>
              <a:rPr lang="en-US" dirty="0" err="1"/>
              <a:t>firstmodule</a:t>
            </a:r>
            <a:r>
              <a:rPr lang="en-US" dirty="0"/>
              <a:t>" in a Node.js file:</a:t>
            </a:r>
          </a:p>
          <a:p>
            <a:pPr>
              <a:buNone/>
            </a:pPr>
            <a:endParaRPr lang="en-US" dirty="0"/>
          </a:p>
          <a:p>
            <a:r>
              <a:rPr lang="en-US" dirty="0" err="1"/>
              <a:t>var</a:t>
            </a:r>
            <a:r>
              <a:rPr lang="en-US" dirty="0"/>
              <a:t> http = require('http');</a:t>
            </a:r>
            <a:br>
              <a:rPr lang="en-US" dirty="0"/>
            </a:br>
            <a:r>
              <a:rPr lang="en-US" b="1" dirty="0" err="1"/>
              <a:t>var</a:t>
            </a:r>
            <a:r>
              <a:rPr lang="en-US" b="1" dirty="0"/>
              <a:t> </a:t>
            </a:r>
            <a:r>
              <a:rPr lang="en-US" b="1" dirty="0" err="1"/>
              <a:t>dt</a:t>
            </a:r>
            <a:r>
              <a:rPr lang="en-US" b="1" dirty="0"/>
              <a:t> = require('./</a:t>
            </a:r>
            <a:r>
              <a:rPr lang="en-US" b="1" dirty="0" err="1"/>
              <a:t>firstmodule</a:t>
            </a:r>
            <a:r>
              <a:rPr lang="en-US" b="1" dirty="0"/>
              <a:t>');</a:t>
            </a:r>
            <a:br>
              <a:rPr lang="en-US" b="1" dirty="0"/>
            </a:br>
            <a:r>
              <a:rPr lang="en-US" dirty="0"/>
              <a:t/>
            </a:r>
            <a:br>
              <a:rPr lang="en-US" dirty="0"/>
            </a:br>
            <a:r>
              <a:rPr lang="en-US" dirty="0" err="1"/>
              <a:t>http.createServer</a:t>
            </a:r>
            <a:r>
              <a:rPr lang="en-US" dirty="0"/>
              <a:t>(function (</a:t>
            </a:r>
            <a:r>
              <a:rPr lang="en-US" dirty="0" err="1"/>
              <a:t>req</a:t>
            </a:r>
            <a:r>
              <a:rPr lang="en-US" dirty="0"/>
              <a:t>, res) {</a:t>
            </a:r>
            <a:br>
              <a:rPr lang="en-US" dirty="0"/>
            </a:br>
            <a:r>
              <a:rPr lang="en-US" dirty="0"/>
              <a:t>  </a:t>
            </a:r>
            <a:r>
              <a:rPr lang="en-US" dirty="0" err="1"/>
              <a:t>res.writeHead</a:t>
            </a:r>
            <a:r>
              <a:rPr lang="en-US" dirty="0"/>
              <a:t>(200, {'Content-Type': 'text/html'});</a:t>
            </a:r>
            <a:br>
              <a:rPr lang="en-US" dirty="0"/>
            </a:br>
            <a:r>
              <a:rPr lang="en-US" dirty="0"/>
              <a:t>  </a:t>
            </a:r>
            <a:r>
              <a:rPr lang="en-US" dirty="0" err="1"/>
              <a:t>res.write</a:t>
            </a:r>
            <a:r>
              <a:rPr lang="en-US" dirty="0"/>
              <a:t>("The date and time are currently: " + </a:t>
            </a:r>
            <a:r>
              <a:rPr lang="en-US" b="1" dirty="0" err="1"/>
              <a:t>dt.myDateTime</a:t>
            </a:r>
            <a:r>
              <a:rPr lang="en-US" b="1" dirty="0"/>
              <a:t>()</a:t>
            </a:r>
            <a:r>
              <a:rPr lang="en-US" dirty="0"/>
              <a:t>);</a:t>
            </a:r>
            <a:br>
              <a:rPr lang="en-US" dirty="0"/>
            </a:br>
            <a:r>
              <a:rPr lang="en-US" dirty="0"/>
              <a:t>  </a:t>
            </a:r>
            <a:r>
              <a:rPr lang="en-US" dirty="0" err="1"/>
              <a:t>res.end</a:t>
            </a:r>
            <a:r>
              <a:rPr lang="en-US" dirty="0"/>
              <a:t>();</a:t>
            </a:r>
            <a:br>
              <a:rPr lang="en-US" dirty="0"/>
            </a:br>
            <a:r>
              <a:rPr lang="en-US" dirty="0"/>
              <a:t>}).listen(3000);</a:t>
            </a:r>
          </a:p>
        </p:txBody>
      </p:sp>
    </p:spTree>
    <p:extLst>
      <p:ext uri="{BB962C8B-B14F-4D97-AF65-F5344CB8AC3E}">
        <p14:creationId xmlns:p14="http://schemas.microsoft.com/office/powerpoint/2010/main" val="25176709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r>
              <a:rPr lang="en-US" dirty="0"/>
              <a:t>Notice that we use ./ to locate the module, that means that the module is located in the same folder as the Node.js file.</a:t>
            </a:r>
          </a:p>
          <a:p>
            <a:r>
              <a:rPr lang="en-US" dirty="0"/>
              <a:t>Save the code above in a file called </a:t>
            </a:r>
            <a:r>
              <a:rPr lang="en-US" dirty="0" smtClean="0"/>
              <a:t>"module.js</a:t>
            </a:r>
            <a:r>
              <a:rPr lang="en-US" dirty="0"/>
              <a:t>", and initiate the file:</a:t>
            </a:r>
          </a:p>
          <a:p>
            <a:r>
              <a:rPr lang="en-US" dirty="0"/>
              <a:t>C:\Users\</a:t>
            </a:r>
            <a:r>
              <a:rPr lang="en-US" i="1" dirty="0"/>
              <a:t>Your Name</a:t>
            </a:r>
            <a:r>
              <a:rPr lang="en-US" dirty="0"/>
              <a:t>&gt;node  </a:t>
            </a:r>
            <a:r>
              <a:rPr lang="en-US" dirty="0" smtClean="0"/>
              <a:t>module.js</a:t>
            </a:r>
            <a:endParaRPr lang="en-US" dirty="0"/>
          </a:p>
          <a:p>
            <a:r>
              <a:rPr lang="en-US" dirty="0"/>
              <a:t>Then open http://localhost:3000</a:t>
            </a:r>
          </a:p>
          <a:p>
            <a:endParaRPr lang="en-US" dirty="0"/>
          </a:p>
        </p:txBody>
      </p:sp>
    </p:spTree>
    <p:extLst>
      <p:ext uri="{BB962C8B-B14F-4D97-AF65-F5344CB8AC3E}">
        <p14:creationId xmlns:p14="http://schemas.microsoft.com/office/powerpoint/2010/main" val="1184316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24712"/>
          </a:xfrm>
        </p:spPr>
        <p:txBody>
          <a:bodyPr>
            <a:normAutofit fontScale="90000"/>
          </a:bodyPr>
          <a:lstStyle/>
          <a:p>
            <a:pPr algn="ctr"/>
            <a:r>
              <a:rPr lang="pt-BR" dirty="0"/>
              <a:t>Node.js as a File Server</a:t>
            </a:r>
            <a:br>
              <a:rPr lang="pt-BR" dirty="0"/>
            </a:br>
            <a:endParaRPr lang="en-US" dirty="0"/>
          </a:p>
        </p:txBody>
      </p:sp>
      <p:sp>
        <p:nvSpPr>
          <p:cNvPr id="3" name="Content Placeholder 2"/>
          <p:cNvSpPr>
            <a:spLocks noGrp="1"/>
          </p:cNvSpPr>
          <p:nvPr>
            <p:ph idx="1"/>
          </p:nvPr>
        </p:nvSpPr>
        <p:spPr>
          <a:xfrm>
            <a:off x="304800" y="1066800"/>
            <a:ext cx="8229600" cy="5105400"/>
          </a:xfrm>
        </p:spPr>
        <p:txBody>
          <a:bodyPr>
            <a:normAutofit/>
          </a:bodyPr>
          <a:lstStyle/>
          <a:p>
            <a:r>
              <a:rPr lang="en-US" dirty="0"/>
              <a:t>The Node.js file system module allows you to work with the file system on your computer</a:t>
            </a:r>
            <a:r>
              <a:rPr lang="en-US" dirty="0" smtClean="0"/>
              <a:t>.</a:t>
            </a:r>
          </a:p>
          <a:p>
            <a:r>
              <a:rPr lang="en-US" sz="2000" dirty="0">
                <a:solidFill>
                  <a:srgbClr val="000000"/>
                </a:solidFill>
                <a:latin typeface="Verdana" panose="020B0604030504040204" pitchFamily="34" charset="0"/>
              </a:rPr>
              <a:t>To include the File System module, use the </a:t>
            </a:r>
            <a:r>
              <a:rPr lang="en-US" sz="2000" dirty="0">
                <a:solidFill>
                  <a:srgbClr val="DC143C"/>
                </a:solidFill>
                <a:latin typeface="Consolas" panose="020B0609020204030204" pitchFamily="49" charset="0"/>
              </a:rPr>
              <a:t>require()</a:t>
            </a:r>
            <a:r>
              <a:rPr lang="en-US" sz="2000" dirty="0">
                <a:solidFill>
                  <a:srgbClr val="000000"/>
                </a:solidFill>
                <a:latin typeface="Verdana" panose="020B0604030504040204" pitchFamily="34" charset="0"/>
              </a:rPr>
              <a:t> </a:t>
            </a:r>
            <a:r>
              <a:rPr lang="en-US" sz="2000" dirty="0" smtClean="0">
                <a:solidFill>
                  <a:srgbClr val="000000"/>
                </a:solidFill>
                <a:latin typeface="Verdana" panose="020B0604030504040204" pitchFamily="34" charset="0"/>
              </a:rPr>
              <a:t>method</a:t>
            </a:r>
          </a:p>
          <a:p>
            <a:r>
              <a:rPr lang="en-US" dirty="0" err="1"/>
              <a:t>var</a:t>
            </a:r>
            <a:r>
              <a:rPr lang="en-US" dirty="0"/>
              <a:t> </a:t>
            </a:r>
            <a:r>
              <a:rPr lang="en-US" dirty="0" err="1"/>
              <a:t>fs</a:t>
            </a:r>
            <a:r>
              <a:rPr lang="en-US" dirty="0"/>
              <a:t> = require('</a:t>
            </a:r>
            <a:r>
              <a:rPr lang="en-US" dirty="0" err="1"/>
              <a:t>fs</a:t>
            </a:r>
            <a:r>
              <a:rPr lang="en-US" dirty="0" smtClean="0"/>
              <a:t>');</a:t>
            </a:r>
          </a:p>
          <a:p>
            <a:pPr marL="0" indent="0">
              <a:buNone/>
            </a:pPr>
            <a:r>
              <a:rPr lang="en-US" dirty="0" smtClean="0"/>
              <a:t> </a:t>
            </a:r>
            <a:r>
              <a:rPr lang="en-US" b="1" dirty="0" smtClean="0"/>
              <a:t>Common </a:t>
            </a:r>
            <a:r>
              <a:rPr lang="en-US" b="1" dirty="0"/>
              <a:t>use for the File System module:</a:t>
            </a:r>
          </a:p>
          <a:p>
            <a:r>
              <a:rPr lang="en-US" dirty="0"/>
              <a:t>Read files</a:t>
            </a:r>
          </a:p>
          <a:p>
            <a:r>
              <a:rPr lang="en-US" dirty="0"/>
              <a:t>Create files</a:t>
            </a:r>
          </a:p>
          <a:p>
            <a:r>
              <a:rPr lang="en-US" dirty="0"/>
              <a:t>Update files</a:t>
            </a:r>
          </a:p>
          <a:p>
            <a:r>
              <a:rPr lang="en-US" dirty="0"/>
              <a:t>Delete </a:t>
            </a:r>
            <a:r>
              <a:rPr lang="en-US" dirty="0" smtClean="0"/>
              <a:t>files</a:t>
            </a:r>
            <a:endParaRPr lang="en-US" dirty="0"/>
          </a:p>
          <a:p>
            <a:r>
              <a:rPr lang="en-US" dirty="0"/>
              <a:t>Rename files</a:t>
            </a:r>
          </a:p>
          <a:p>
            <a:endParaRPr lang="en-US" dirty="0" smtClean="0"/>
          </a:p>
          <a:p>
            <a:endParaRPr lang="en-US" dirty="0"/>
          </a:p>
        </p:txBody>
      </p:sp>
    </p:spTree>
    <p:extLst>
      <p:ext uri="{BB962C8B-B14F-4D97-AF65-F5344CB8AC3E}">
        <p14:creationId xmlns:p14="http://schemas.microsoft.com/office/powerpoint/2010/main" val="4082335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fontScale="90000"/>
          </a:bodyPr>
          <a:lstStyle/>
          <a:p>
            <a:pPr algn="ctr"/>
            <a:r>
              <a:rPr lang="en-US" dirty="0"/>
              <a:t>Read Files</a:t>
            </a:r>
            <a:br>
              <a:rPr lang="en-US" dirty="0"/>
            </a:b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smtClean="0"/>
              <a:t>The </a:t>
            </a:r>
            <a:r>
              <a:rPr lang="en-US" dirty="0" err="1" smtClean="0"/>
              <a:t>fs.readFile</a:t>
            </a:r>
            <a:r>
              <a:rPr lang="en-US" dirty="0" smtClean="0"/>
              <a:t>()</a:t>
            </a:r>
            <a:r>
              <a:rPr lang="en-US" dirty="0"/>
              <a:t> method is used to read files on </a:t>
            </a:r>
            <a:r>
              <a:rPr lang="en-US" dirty="0" smtClean="0"/>
              <a:t>our </a:t>
            </a:r>
            <a:r>
              <a:rPr lang="en-US" dirty="0"/>
              <a:t>computer</a:t>
            </a:r>
            <a:r>
              <a:rPr lang="en-US" dirty="0" smtClean="0"/>
              <a:t>.</a:t>
            </a:r>
          </a:p>
          <a:p>
            <a:r>
              <a:rPr lang="en-US" dirty="0"/>
              <a:t>Assume we have the following HTML file (located in the same folder as Node.js</a:t>
            </a:r>
            <a:r>
              <a:rPr lang="en-US" dirty="0" smtClean="0"/>
              <a:t>):</a:t>
            </a:r>
          </a:p>
          <a:p>
            <a:pPr marL="0" indent="0">
              <a:buNone/>
            </a:pPr>
            <a:r>
              <a:rPr lang="en-US" dirty="0" smtClean="0"/>
              <a:t>  </a:t>
            </a:r>
            <a:r>
              <a:rPr lang="en-US" b="1" dirty="0" smtClean="0"/>
              <a:t>demofile1.html</a:t>
            </a:r>
          </a:p>
          <a:p>
            <a:pPr marL="0" indent="0">
              <a:buNone/>
            </a:pPr>
            <a:r>
              <a:rPr lang="en-US" dirty="0" smtClean="0"/>
              <a:t> &lt;</a:t>
            </a:r>
            <a:r>
              <a:rPr lang="en-US" dirty="0"/>
              <a:t>html&gt;</a:t>
            </a:r>
            <a:br>
              <a:rPr lang="en-US" dirty="0"/>
            </a:br>
            <a:r>
              <a:rPr lang="en-US" dirty="0"/>
              <a:t>&lt;body&gt;</a:t>
            </a:r>
            <a:br>
              <a:rPr lang="en-US" dirty="0"/>
            </a:br>
            <a:r>
              <a:rPr lang="en-US" dirty="0"/>
              <a:t>&lt;h1&gt;My Header&lt;/h1&gt;</a:t>
            </a:r>
            <a:br>
              <a:rPr lang="en-US" dirty="0"/>
            </a:br>
            <a:r>
              <a:rPr lang="en-US" dirty="0"/>
              <a:t>&lt;p&gt;My paragraph.&lt;/p&gt;</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874005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5715000"/>
          </a:xfrm>
        </p:spPr>
        <p:txBody>
          <a:bodyPr/>
          <a:lstStyle/>
          <a:p>
            <a:r>
              <a:rPr lang="en-US" dirty="0"/>
              <a:t>Create a Node.js file that reads the HTML file, and return the content</a:t>
            </a:r>
            <a:r>
              <a:rPr lang="en-US" dirty="0" smtClean="0"/>
              <a:t>:</a:t>
            </a:r>
          </a:p>
          <a:p>
            <a:pPr marL="0" indent="0">
              <a:buNone/>
            </a:pPr>
            <a:r>
              <a:rPr lang="en-US" b="1" dirty="0" smtClean="0"/>
              <a:t>   File name: readfile.js</a:t>
            </a:r>
          </a:p>
          <a:p>
            <a:pPr marL="0" indent="0">
              <a:buNone/>
            </a:pPr>
            <a:r>
              <a:rPr lang="en-US" dirty="0" err="1"/>
              <a:t>var</a:t>
            </a:r>
            <a:r>
              <a:rPr lang="en-US" dirty="0"/>
              <a:t> http = require('http');</a:t>
            </a:r>
          </a:p>
          <a:p>
            <a:pPr marL="0" indent="0">
              <a:buNone/>
            </a:pPr>
            <a:r>
              <a:rPr lang="en-US" dirty="0" err="1"/>
              <a:t>var</a:t>
            </a:r>
            <a:r>
              <a:rPr lang="en-US" dirty="0"/>
              <a:t> </a:t>
            </a:r>
            <a:r>
              <a:rPr lang="en-US" dirty="0" err="1"/>
              <a:t>fs</a:t>
            </a:r>
            <a:r>
              <a:rPr lang="en-US" dirty="0"/>
              <a:t> = require('</a:t>
            </a:r>
            <a:r>
              <a:rPr lang="en-US" dirty="0" err="1"/>
              <a:t>fs</a:t>
            </a:r>
            <a:r>
              <a:rPr lang="en-US" dirty="0"/>
              <a:t>');</a:t>
            </a:r>
          </a:p>
          <a:p>
            <a:pPr marL="0" indent="0">
              <a:buNone/>
            </a:pPr>
            <a:r>
              <a:rPr lang="en-US" dirty="0" err="1"/>
              <a:t>http.createServer</a:t>
            </a:r>
            <a:r>
              <a:rPr lang="en-US" dirty="0"/>
              <a:t>(function (</a:t>
            </a:r>
            <a:r>
              <a:rPr lang="en-US" dirty="0" err="1"/>
              <a:t>req</a:t>
            </a:r>
            <a:r>
              <a:rPr lang="en-US" dirty="0"/>
              <a:t>, res) {</a:t>
            </a:r>
          </a:p>
          <a:p>
            <a:pPr marL="0" indent="0">
              <a:buNone/>
            </a:pPr>
            <a:r>
              <a:rPr lang="en-US" dirty="0"/>
              <a:t>  //Open a file on the server and return its content:</a:t>
            </a:r>
          </a:p>
          <a:p>
            <a:pPr marL="0" indent="0">
              <a:buNone/>
            </a:pPr>
            <a:r>
              <a:rPr lang="en-US" dirty="0"/>
              <a:t>  </a:t>
            </a:r>
            <a:r>
              <a:rPr lang="en-US" dirty="0" err="1"/>
              <a:t>fs.readFile</a:t>
            </a:r>
            <a:r>
              <a:rPr lang="en-US" dirty="0"/>
              <a:t>('demofile1.html', function(err, data) {</a:t>
            </a:r>
          </a:p>
          <a:p>
            <a:pPr marL="0" indent="0">
              <a:buNone/>
            </a:pPr>
            <a:r>
              <a:rPr lang="en-US" dirty="0" err="1" smtClean="0"/>
              <a:t>res.write</a:t>
            </a:r>
            <a:r>
              <a:rPr lang="en-US" dirty="0" smtClean="0"/>
              <a:t>(data</a:t>
            </a:r>
            <a:r>
              <a:rPr lang="en-US" dirty="0"/>
              <a:t>);</a:t>
            </a:r>
          </a:p>
          <a:p>
            <a:pPr marL="0" indent="0">
              <a:buNone/>
            </a:pPr>
            <a:r>
              <a:rPr lang="en-US" dirty="0"/>
              <a:t>    return </a:t>
            </a:r>
            <a:r>
              <a:rPr lang="en-US" dirty="0" err="1"/>
              <a:t>res.end</a:t>
            </a:r>
            <a:r>
              <a:rPr lang="en-US" dirty="0"/>
              <a:t>();</a:t>
            </a:r>
          </a:p>
          <a:p>
            <a:pPr marL="0" indent="0">
              <a:buNone/>
            </a:pPr>
            <a:r>
              <a:rPr lang="en-US" dirty="0"/>
              <a:t>  });</a:t>
            </a:r>
          </a:p>
          <a:p>
            <a:pPr marL="0" indent="0">
              <a:buNone/>
            </a:pPr>
            <a:r>
              <a:rPr lang="en-US" dirty="0"/>
              <a:t>}).</a:t>
            </a:r>
            <a:r>
              <a:rPr lang="en-US" dirty="0" smtClean="0"/>
              <a:t>listen(3006);</a:t>
            </a:r>
            <a:endParaRPr lang="en-US" dirty="0"/>
          </a:p>
          <a:p>
            <a:endParaRPr lang="en-US" dirty="0"/>
          </a:p>
        </p:txBody>
      </p:sp>
    </p:spTree>
    <p:extLst>
      <p:ext uri="{BB962C8B-B14F-4D97-AF65-F5344CB8AC3E}">
        <p14:creationId xmlns:p14="http://schemas.microsoft.com/office/powerpoint/2010/main" val="2001333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513" y="609600"/>
            <a:ext cx="8229600" cy="1143000"/>
          </a:xfrm>
        </p:spPr>
        <p:txBody>
          <a:bodyPr>
            <a:normAutofit fontScale="90000"/>
          </a:bodyPr>
          <a:lstStyle/>
          <a:p>
            <a:pPr algn="ctr"/>
            <a:r>
              <a:rPr lang="en-US" dirty="0"/>
              <a:t>Create Files</a:t>
            </a:r>
            <a:br>
              <a:rPr lang="en-US" dirty="0"/>
            </a:br>
            <a:endParaRPr lang="en-US" dirty="0"/>
          </a:p>
        </p:txBody>
      </p:sp>
      <p:sp>
        <p:nvSpPr>
          <p:cNvPr id="3" name="Content Placeholder 2"/>
          <p:cNvSpPr>
            <a:spLocks noGrp="1"/>
          </p:cNvSpPr>
          <p:nvPr>
            <p:ph idx="1"/>
          </p:nvPr>
        </p:nvSpPr>
        <p:spPr>
          <a:xfrm>
            <a:off x="457200" y="1219200"/>
            <a:ext cx="8229600" cy="5410200"/>
          </a:xfrm>
        </p:spPr>
        <p:txBody>
          <a:bodyPr>
            <a:normAutofit fontScale="85000" lnSpcReduction="20000"/>
          </a:bodyPr>
          <a:lstStyle/>
          <a:p>
            <a:pPr marL="0" indent="0">
              <a:buNone/>
            </a:pPr>
            <a:r>
              <a:rPr lang="en-US" sz="2400" dirty="0" smtClean="0"/>
              <a:t> The </a:t>
            </a:r>
            <a:r>
              <a:rPr lang="en-US" sz="2400" dirty="0"/>
              <a:t>File System module has methods for creating new files:</a:t>
            </a:r>
          </a:p>
          <a:p>
            <a:pPr lvl="0"/>
            <a:r>
              <a:rPr lang="en-US" sz="2400" dirty="0" err="1">
                <a:solidFill>
                  <a:srgbClr val="DC143C"/>
                </a:solidFill>
                <a:latin typeface="Consolas" panose="020B0609020204030204" pitchFamily="49" charset="0"/>
              </a:rPr>
              <a:t>fs.appendFile</a:t>
            </a:r>
            <a:r>
              <a:rPr lang="en-US" sz="2400" dirty="0">
                <a:solidFill>
                  <a:srgbClr val="DC143C"/>
                </a:solidFill>
                <a:latin typeface="Consolas" panose="020B0609020204030204" pitchFamily="49" charset="0"/>
              </a:rPr>
              <a:t>()</a:t>
            </a:r>
            <a:endParaRPr lang="en-US" sz="2400" dirty="0">
              <a:solidFill>
                <a:srgbClr val="000000"/>
              </a:solidFill>
              <a:latin typeface="Verdana" panose="020B0604030504040204" pitchFamily="34" charset="0"/>
            </a:endParaRPr>
          </a:p>
          <a:p>
            <a:r>
              <a:rPr lang="en-US" sz="2400" dirty="0" err="1" smtClean="0"/>
              <a:t>fs.open</a:t>
            </a:r>
            <a:r>
              <a:rPr lang="en-US" sz="2400" dirty="0" smtClean="0"/>
              <a:t>()</a:t>
            </a:r>
          </a:p>
          <a:p>
            <a:r>
              <a:rPr lang="en-US" sz="2400" dirty="0" err="1" smtClean="0"/>
              <a:t>fs.writeFile</a:t>
            </a:r>
            <a:r>
              <a:rPr lang="en-US" sz="2400" dirty="0" smtClean="0"/>
              <a:t>()</a:t>
            </a:r>
          </a:p>
          <a:p>
            <a:r>
              <a:rPr lang="en-US" sz="2400" dirty="0" smtClean="0"/>
              <a:t>The </a:t>
            </a:r>
            <a:r>
              <a:rPr lang="en-US" sz="2400" dirty="0" err="1" smtClean="0"/>
              <a:t>fs.appendFile</a:t>
            </a:r>
            <a:r>
              <a:rPr lang="en-US" sz="2400" dirty="0" smtClean="0"/>
              <a:t>() method </a:t>
            </a:r>
            <a:r>
              <a:rPr lang="en-US" sz="2400" dirty="0"/>
              <a:t>appends specified content to a file. If the file does not exist, the file will be created</a:t>
            </a:r>
            <a:r>
              <a:rPr lang="en-US" sz="2400" dirty="0" smtClean="0"/>
              <a:t>:</a:t>
            </a:r>
          </a:p>
          <a:p>
            <a:pPr marL="0" indent="0">
              <a:buNone/>
            </a:pPr>
            <a:r>
              <a:rPr lang="en-US" sz="2400" dirty="0" smtClean="0"/>
              <a:t> </a:t>
            </a:r>
            <a:r>
              <a:rPr lang="en-US" sz="2400" b="1" dirty="0" smtClean="0"/>
              <a:t>Example: </a:t>
            </a:r>
            <a:r>
              <a:rPr lang="en-US" sz="3100" b="1" dirty="0" smtClean="0"/>
              <a:t>appendfile.js</a:t>
            </a:r>
            <a:endParaRPr lang="en-US" sz="3100" b="1" dirty="0"/>
          </a:p>
          <a:p>
            <a:pPr marL="0" indent="0">
              <a:buNone/>
            </a:pPr>
            <a:r>
              <a:rPr lang="en-US" sz="2400" dirty="0"/>
              <a:t>Create a new file using the </a:t>
            </a:r>
            <a:r>
              <a:rPr lang="en-US" sz="2400" dirty="0" err="1"/>
              <a:t>appendFile</a:t>
            </a:r>
            <a:r>
              <a:rPr lang="en-US" sz="2400" dirty="0"/>
              <a:t>() method</a:t>
            </a:r>
            <a:r>
              <a:rPr lang="en-US" sz="2400" dirty="0" smtClean="0"/>
              <a:t>:</a:t>
            </a:r>
          </a:p>
          <a:p>
            <a:pPr marL="0" indent="0">
              <a:buNone/>
            </a:pPr>
            <a:r>
              <a:rPr lang="en-US" sz="2400" dirty="0" err="1"/>
              <a:t>var</a:t>
            </a:r>
            <a:r>
              <a:rPr lang="en-US" sz="2400" dirty="0"/>
              <a:t> </a:t>
            </a:r>
            <a:r>
              <a:rPr lang="en-US" sz="2400" dirty="0" err="1"/>
              <a:t>fs</a:t>
            </a:r>
            <a:r>
              <a:rPr lang="en-US" sz="2400" dirty="0"/>
              <a:t> = require('</a:t>
            </a:r>
            <a:r>
              <a:rPr lang="en-US" sz="2400" dirty="0" err="1"/>
              <a:t>fs</a:t>
            </a:r>
            <a:r>
              <a:rPr lang="en-US" sz="2400" dirty="0" smtClean="0"/>
              <a:t>');</a:t>
            </a:r>
            <a:endParaRPr lang="en-US" sz="2400" dirty="0"/>
          </a:p>
          <a:p>
            <a:pPr marL="0" indent="0">
              <a:buNone/>
            </a:pPr>
            <a:r>
              <a:rPr lang="en-US" sz="2400" dirty="0"/>
              <a:t>//create a file named </a:t>
            </a:r>
            <a:r>
              <a:rPr lang="en-US" sz="2400" dirty="0" smtClean="0"/>
              <a:t>mynewfile.txt</a:t>
            </a:r>
            <a:r>
              <a:rPr lang="en-US" sz="2400" dirty="0"/>
              <a:t>:</a:t>
            </a:r>
          </a:p>
          <a:p>
            <a:pPr marL="0" indent="0">
              <a:buNone/>
            </a:pPr>
            <a:r>
              <a:rPr lang="en-US" sz="2400" dirty="0" err="1"/>
              <a:t>fs.appendFile</a:t>
            </a:r>
            <a:r>
              <a:rPr lang="en-US" sz="2400" dirty="0"/>
              <a:t>(</a:t>
            </a:r>
            <a:r>
              <a:rPr lang="en-US" sz="2400" dirty="0" smtClean="0"/>
              <a:t>'mynewfile.txt</a:t>
            </a:r>
            <a:r>
              <a:rPr lang="en-US" sz="2400" dirty="0"/>
              <a:t>', 'Hello content!', function (err) {</a:t>
            </a:r>
          </a:p>
          <a:p>
            <a:pPr marL="0" indent="0">
              <a:buNone/>
            </a:pPr>
            <a:r>
              <a:rPr lang="en-US" sz="2400" dirty="0"/>
              <a:t>  if (err) throw err;</a:t>
            </a:r>
          </a:p>
          <a:p>
            <a:pPr marL="0" indent="0">
              <a:buNone/>
            </a:pPr>
            <a:r>
              <a:rPr lang="en-US" sz="2400" dirty="0"/>
              <a:t>  console.log('Saved!');</a:t>
            </a:r>
          </a:p>
          <a:p>
            <a:pPr marL="0" indent="0">
              <a:buNone/>
            </a:pPr>
            <a:r>
              <a:rPr lang="en-US" sz="2400" dirty="0"/>
              <a:t>});</a:t>
            </a:r>
          </a:p>
          <a:p>
            <a:pPr marL="0" indent="0">
              <a:buNone/>
            </a:pPr>
            <a:endParaRPr lang="en-US" sz="2400" dirty="0"/>
          </a:p>
          <a:p>
            <a:pPr marL="0" indent="0">
              <a:buNone/>
            </a:pPr>
            <a:r>
              <a:rPr lang="en-US" dirty="0"/>
              <a:t/>
            </a:r>
            <a:br>
              <a:rPr lang="en-US" dirty="0"/>
            </a:br>
            <a:endParaRPr lang="en-US" dirty="0"/>
          </a:p>
        </p:txBody>
      </p:sp>
    </p:spTree>
    <p:extLst>
      <p:ext uri="{BB962C8B-B14F-4D97-AF65-F5344CB8AC3E}">
        <p14:creationId xmlns:p14="http://schemas.microsoft.com/office/powerpoint/2010/main" val="1763614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13688"/>
          </a:xfrm>
        </p:spPr>
        <p:txBody>
          <a:bodyPr>
            <a:noAutofit/>
          </a:bodyPr>
          <a:lstStyle/>
          <a:p>
            <a:pPr lvl="0"/>
            <a:r>
              <a:rPr lang="en-US" sz="2000" dirty="0">
                <a:solidFill>
                  <a:srgbClr val="000000"/>
                </a:solidFill>
                <a:latin typeface="+mn-lt"/>
              </a:rPr>
              <a:t>The </a:t>
            </a:r>
            <a:r>
              <a:rPr lang="en-US" sz="2400" b="1" dirty="0" err="1">
                <a:solidFill>
                  <a:srgbClr val="DC143C"/>
                </a:solidFill>
                <a:latin typeface="+mn-lt"/>
              </a:rPr>
              <a:t>fs.open</a:t>
            </a:r>
            <a:r>
              <a:rPr lang="en-US" sz="2400" b="1" dirty="0">
                <a:solidFill>
                  <a:srgbClr val="DC143C"/>
                </a:solidFill>
                <a:latin typeface="+mn-lt"/>
              </a:rPr>
              <a:t>()</a:t>
            </a:r>
            <a:r>
              <a:rPr lang="en-US" sz="2000" dirty="0">
                <a:solidFill>
                  <a:srgbClr val="000000"/>
                </a:solidFill>
                <a:latin typeface="+mn-lt"/>
              </a:rPr>
              <a:t> method takes a "flag" as the second argument, if the flag is "w" for "writing", the specified file is opened for writing. If the file does not exist, an empty file is created:</a:t>
            </a:r>
            <a:r>
              <a:rPr lang="en-US" sz="2000" dirty="0">
                <a:solidFill>
                  <a:schemeClr val="tx1"/>
                </a:solidFill>
                <a:latin typeface="+mn-lt"/>
              </a:rPr>
              <a:t> </a:t>
            </a:r>
            <a:br>
              <a:rPr lang="en-US" sz="2000" dirty="0">
                <a:solidFill>
                  <a:schemeClr val="tx1"/>
                </a:solidFill>
                <a:latin typeface="+mn-lt"/>
              </a:rPr>
            </a:br>
            <a:endParaRPr lang="en-US" sz="2000" dirty="0">
              <a:latin typeface="+mn-lt"/>
            </a:endParaRPr>
          </a:p>
        </p:txBody>
      </p:sp>
      <p:sp>
        <p:nvSpPr>
          <p:cNvPr id="3" name="Content Placeholder 2"/>
          <p:cNvSpPr>
            <a:spLocks noGrp="1"/>
          </p:cNvSpPr>
          <p:nvPr>
            <p:ph idx="1"/>
          </p:nvPr>
        </p:nvSpPr>
        <p:spPr>
          <a:xfrm>
            <a:off x="384313" y="1600200"/>
            <a:ext cx="8229600" cy="5334000"/>
          </a:xfrm>
        </p:spPr>
        <p:txBody>
          <a:bodyPr>
            <a:normAutofit fontScale="92500" lnSpcReduction="20000"/>
          </a:bodyPr>
          <a:lstStyle/>
          <a:p>
            <a:pPr marL="0" indent="0">
              <a:buNone/>
            </a:pPr>
            <a:r>
              <a:rPr lang="en-US" b="1" dirty="0" smtClean="0"/>
              <a:t>Example:</a:t>
            </a:r>
            <a:endParaRPr lang="en-US" b="1" dirty="0"/>
          </a:p>
          <a:p>
            <a:r>
              <a:rPr lang="en-US" sz="2000" dirty="0"/>
              <a:t>Create a new, empty file using the </a:t>
            </a:r>
            <a:r>
              <a:rPr lang="en-US" sz="2000" b="1" dirty="0"/>
              <a:t>open() </a:t>
            </a:r>
            <a:r>
              <a:rPr lang="en-US" sz="2000" dirty="0"/>
              <a:t>method:</a:t>
            </a:r>
          </a:p>
          <a:p>
            <a:pPr marL="0" indent="0">
              <a:buNone/>
            </a:pPr>
            <a:r>
              <a:rPr lang="en-US" sz="2400" dirty="0" smtClean="0"/>
              <a:t>  </a:t>
            </a:r>
            <a:r>
              <a:rPr lang="en-US" sz="2400" dirty="0" err="1" smtClean="0"/>
              <a:t>var</a:t>
            </a:r>
            <a:r>
              <a:rPr lang="en-US" sz="2400" dirty="0"/>
              <a:t> </a:t>
            </a:r>
            <a:r>
              <a:rPr lang="en-US" sz="2400" dirty="0" err="1"/>
              <a:t>fs</a:t>
            </a:r>
            <a:r>
              <a:rPr lang="en-US" sz="2400" dirty="0"/>
              <a:t> = require('</a:t>
            </a:r>
            <a:r>
              <a:rPr lang="en-US" sz="2400" dirty="0" err="1"/>
              <a:t>fs</a:t>
            </a:r>
            <a:r>
              <a:rPr lang="en-US" sz="2400" dirty="0" smtClean="0"/>
              <a:t>');</a:t>
            </a:r>
            <a:r>
              <a:rPr lang="en-US" sz="2400" dirty="0"/>
              <a:t/>
            </a:r>
            <a:br>
              <a:rPr lang="en-US" sz="2400" dirty="0"/>
            </a:br>
            <a:r>
              <a:rPr lang="en-US" sz="2400" dirty="0" err="1"/>
              <a:t>fs.open</a:t>
            </a:r>
            <a:r>
              <a:rPr lang="en-US" sz="2400" dirty="0"/>
              <a:t>('mynewfile2.txt', 'w', function (err, file) {</a:t>
            </a:r>
            <a:br>
              <a:rPr lang="en-US" sz="2400" dirty="0"/>
            </a:br>
            <a:r>
              <a:rPr lang="en-US" sz="2400" dirty="0"/>
              <a:t>  if (err) throw err;</a:t>
            </a:r>
            <a:br>
              <a:rPr lang="en-US" sz="2400" dirty="0"/>
            </a:br>
            <a:r>
              <a:rPr lang="en-US" sz="2400" dirty="0"/>
              <a:t>  console.log('Saved!');</a:t>
            </a:r>
            <a:br>
              <a:rPr lang="en-US" sz="2400" dirty="0"/>
            </a:br>
            <a:r>
              <a:rPr lang="en-US" sz="2400" dirty="0" smtClean="0"/>
              <a:t>});</a:t>
            </a:r>
          </a:p>
          <a:p>
            <a:pPr marL="0" lvl="0" indent="0">
              <a:buNone/>
            </a:pPr>
            <a:r>
              <a:rPr lang="en-US" sz="2000" dirty="0">
                <a:solidFill>
                  <a:srgbClr val="000000"/>
                </a:solidFill>
                <a:latin typeface="Verdana" panose="020B0604030504040204" pitchFamily="34" charset="0"/>
              </a:rPr>
              <a:t>The </a:t>
            </a:r>
            <a:r>
              <a:rPr lang="en-US" b="1" dirty="0" err="1">
                <a:solidFill>
                  <a:srgbClr val="DC143C"/>
                </a:solidFill>
                <a:latin typeface="Consolas" panose="020B0609020204030204" pitchFamily="49" charset="0"/>
              </a:rPr>
              <a:t>fs.writeFile</a:t>
            </a:r>
            <a:r>
              <a:rPr lang="en-US" b="1" dirty="0">
                <a:solidFill>
                  <a:srgbClr val="DC143C"/>
                </a:solidFill>
                <a:latin typeface="Consolas" panose="020B0609020204030204" pitchFamily="49" charset="0"/>
              </a:rPr>
              <a:t>()</a:t>
            </a:r>
            <a:r>
              <a:rPr lang="en-US" sz="2000" dirty="0">
                <a:solidFill>
                  <a:srgbClr val="000000"/>
                </a:solidFill>
                <a:latin typeface="Verdana" panose="020B0604030504040204" pitchFamily="34" charset="0"/>
              </a:rPr>
              <a:t> method replaces the specified file and content if it exists. If the file does not exist, a new file, containing the specified content, will be created:</a:t>
            </a:r>
            <a:r>
              <a:rPr lang="en-US" sz="2000" dirty="0"/>
              <a:t> </a:t>
            </a:r>
            <a:endParaRPr lang="en-US" sz="2000" dirty="0" smtClean="0"/>
          </a:p>
          <a:p>
            <a:pPr marL="0" indent="0">
              <a:buNone/>
            </a:pPr>
            <a:r>
              <a:rPr lang="en-US" b="1" dirty="0" smtClean="0"/>
              <a:t>Example:</a:t>
            </a:r>
            <a:endParaRPr lang="en-US" b="1" dirty="0"/>
          </a:p>
          <a:p>
            <a:r>
              <a:rPr lang="en-US" sz="2000" dirty="0"/>
              <a:t>Create a new file using the </a:t>
            </a:r>
            <a:r>
              <a:rPr lang="en-US" sz="2000" dirty="0" err="1"/>
              <a:t>writeFile</a:t>
            </a:r>
            <a:r>
              <a:rPr lang="en-US" sz="2000" dirty="0"/>
              <a:t>() method:</a:t>
            </a:r>
          </a:p>
          <a:p>
            <a:pPr marL="0" indent="0">
              <a:buNone/>
            </a:pPr>
            <a:r>
              <a:rPr lang="en-US" sz="2000" dirty="0" smtClean="0"/>
              <a:t> </a:t>
            </a:r>
            <a:r>
              <a:rPr lang="en-US" sz="2000" dirty="0" err="1" smtClean="0"/>
              <a:t>var</a:t>
            </a:r>
            <a:r>
              <a:rPr lang="en-US" sz="2000" dirty="0"/>
              <a:t> </a:t>
            </a:r>
            <a:r>
              <a:rPr lang="en-US" sz="2000" dirty="0" err="1"/>
              <a:t>fs</a:t>
            </a:r>
            <a:r>
              <a:rPr lang="en-US" sz="2000" dirty="0"/>
              <a:t> = require('</a:t>
            </a:r>
            <a:r>
              <a:rPr lang="en-US" sz="2000" dirty="0" err="1"/>
              <a:t>fs</a:t>
            </a:r>
            <a:r>
              <a:rPr lang="en-US" sz="2000" dirty="0"/>
              <a:t>');</a:t>
            </a:r>
            <a:br>
              <a:rPr lang="en-US" sz="2000" dirty="0"/>
            </a:br>
            <a:r>
              <a:rPr lang="en-US" sz="2000" dirty="0"/>
              <a:t/>
            </a:r>
            <a:br>
              <a:rPr lang="en-US" sz="2000" dirty="0"/>
            </a:br>
            <a:r>
              <a:rPr lang="en-US" sz="2000" dirty="0" err="1"/>
              <a:t>fs.writeFile</a:t>
            </a:r>
            <a:r>
              <a:rPr lang="en-US" sz="2000" dirty="0"/>
              <a:t>('mynewfile3.txt', 'Hello content!', function (err) {</a:t>
            </a:r>
            <a:br>
              <a:rPr lang="en-US" sz="2000" dirty="0"/>
            </a:br>
            <a:r>
              <a:rPr lang="en-US" sz="2000" dirty="0"/>
              <a:t>  if (err) throw err;</a:t>
            </a:r>
            <a:br>
              <a:rPr lang="en-US" sz="2000" dirty="0"/>
            </a:br>
            <a:r>
              <a:rPr lang="en-US" sz="2000" dirty="0"/>
              <a:t>  console.log('Saved!');</a:t>
            </a:r>
            <a:br>
              <a:rPr lang="en-US" sz="2000" dirty="0"/>
            </a:br>
            <a:r>
              <a:rPr lang="en-US" sz="2000" dirty="0"/>
              <a:t>});</a:t>
            </a:r>
          </a:p>
          <a:p>
            <a:pPr marL="0" lvl="0" indent="0">
              <a:buNone/>
            </a:pPr>
            <a:endParaRPr lang="en-US" sz="2000" dirty="0">
              <a:latin typeface="Arial" panose="020B0604020202020204" pitchFamily="34" charset="0"/>
            </a:endParaRPr>
          </a:p>
          <a:p>
            <a:pPr marL="0" indent="0">
              <a:buNone/>
            </a:pPr>
            <a:endParaRPr lang="en-US" sz="2400" dirty="0"/>
          </a:p>
        </p:txBody>
      </p:sp>
    </p:spTree>
    <p:extLst>
      <p:ext uri="{BB962C8B-B14F-4D97-AF65-F5344CB8AC3E}">
        <p14:creationId xmlns:p14="http://schemas.microsoft.com/office/powerpoint/2010/main" val="21035370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48512"/>
          </a:xfrm>
        </p:spPr>
        <p:txBody>
          <a:bodyPr>
            <a:normAutofit fontScale="90000"/>
          </a:bodyPr>
          <a:lstStyle/>
          <a:p>
            <a:r>
              <a:rPr lang="en-US" dirty="0" smtClean="0"/>
              <a:t>                 Update </a:t>
            </a:r>
            <a:r>
              <a:rPr lang="en-US" dirty="0"/>
              <a:t>Files</a:t>
            </a:r>
            <a:br>
              <a:rPr lang="en-US" dirty="0"/>
            </a:br>
            <a:endParaRPr lang="en-US" dirty="0"/>
          </a:p>
        </p:txBody>
      </p:sp>
      <p:sp>
        <p:nvSpPr>
          <p:cNvPr id="3" name="Content Placeholder 2"/>
          <p:cNvSpPr>
            <a:spLocks noGrp="1"/>
          </p:cNvSpPr>
          <p:nvPr>
            <p:ph idx="1"/>
          </p:nvPr>
        </p:nvSpPr>
        <p:spPr>
          <a:xfrm>
            <a:off x="457200" y="1143000"/>
            <a:ext cx="8229600" cy="5181600"/>
          </a:xfrm>
        </p:spPr>
        <p:txBody>
          <a:bodyPr>
            <a:normAutofit fontScale="85000" lnSpcReduction="20000"/>
          </a:bodyPr>
          <a:lstStyle/>
          <a:p>
            <a:r>
              <a:rPr lang="en-US" dirty="0"/>
              <a:t>The File System module has methods for updating files</a:t>
            </a:r>
            <a:r>
              <a:rPr lang="en-US" dirty="0" smtClean="0"/>
              <a:t>:</a:t>
            </a:r>
            <a:endParaRPr lang="en-US" sz="4400" dirty="0">
              <a:latin typeface="Arial" panose="020B0604020202020204" pitchFamily="34" charset="0"/>
            </a:endParaRPr>
          </a:p>
          <a:p>
            <a:pPr marL="0" lvl="0" indent="0" eaLnBrk="0" fontAlgn="base" hangingPunct="0">
              <a:spcBef>
                <a:spcPct val="0"/>
              </a:spcBef>
              <a:spcAft>
                <a:spcPct val="0"/>
              </a:spcAft>
              <a:buClrTx/>
              <a:buSzTx/>
              <a:buFontTx/>
              <a:buChar char="•"/>
            </a:pPr>
            <a:r>
              <a:rPr lang="en-US" sz="2800" dirty="0" err="1" smtClean="0">
                <a:solidFill>
                  <a:srgbClr val="DC143C"/>
                </a:solidFill>
                <a:latin typeface="Consolas" panose="020B0609020204030204" pitchFamily="49" charset="0"/>
              </a:rPr>
              <a:t>fs.appendFile</a:t>
            </a:r>
            <a:r>
              <a:rPr lang="en-US" sz="2800" dirty="0" smtClean="0">
                <a:solidFill>
                  <a:srgbClr val="DC143C"/>
                </a:solidFill>
                <a:latin typeface="Consolas" panose="020B0609020204030204" pitchFamily="49" charset="0"/>
              </a:rPr>
              <a:t>()</a:t>
            </a:r>
          </a:p>
          <a:p>
            <a:pPr marL="0" indent="0" eaLnBrk="0" fontAlgn="base" hangingPunct="0">
              <a:spcBef>
                <a:spcPct val="0"/>
              </a:spcBef>
              <a:spcAft>
                <a:spcPct val="0"/>
              </a:spcAft>
              <a:buClrTx/>
              <a:buSzTx/>
              <a:buFontTx/>
              <a:buChar char="•"/>
            </a:pPr>
            <a:r>
              <a:rPr lang="en-US" sz="2800" dirty="0" err="1">
                <a:solidFill>
                  <a:srgbClr val="DC143C"/>
                </a:solidFill>
                <a:latin typeface="Consolas" panose="020B0609020204030204" pitchFamily="49" charset="0"/>
              </a:rPr>
              <a:t>fs.writeFile</a:t>
            </a:r>
            <a:r>
              <a:rPr lang="en-US" sz="2800" dirty="0" smtClean="0">
                <a:solidFill>
                  <a:srgbClr val="DC143C"/>
                </a:solidFill>
                <a:latin typeface="Consolas" panose="020B0609020204030204" pitchFamily="49" charset="0"/>
              </a:rPr>
              <a:t>()</a:t>
            </a:r>
          </a:p>
          <a:p>
            <a:pPr marL="0" indent="0" eaLnBrk="0" fontAlgn="base" hangingPunct="0">
              <a:spcBef>
                <a:spcPct val="0"/>
              </a:spcBef>
              <a:spcAft>
                <a:spcPct val="0"/>
              </a:spcAft>
              <a:buClrTx/>
              <a:buSzTx/>
              <a:buNone/>
            </a:pPr>
            <a:endParaRPr lang="en-US" sz="2800" dirty="0" smtClean="0">
              <a:solidFill>
                <a:srgbClr val="DC143C"/>
              </a:solidFill>
              <a:latin typeface="Consolas" panose="020B0609020204030204" pitchFamily="49" charset="0"/>
            </a:endParaRPr>
          </a:p>
          <a:p>
            <a:pPr marL="0" lvl="0" indent="0" eaLnBrk="0" fontAlgn="base" hangingPunct="0">
              <a:spcBef>
                <a:spcPct val="0"/>
              </a:spcBef>
              <a:spcAft>
                <a:spcPct val="0"/>
              </a:spcAft>
              <a:buClrTx/>
              <a:buSzTx/>
              <a:buNone/>
            </a:pPr>
            <a:r>
              <a:rPr lang="en-US" sz="2800" dirty="0" smtClean="0"/>
              <a:t>The </a:t>
            </a:r>
            <a:r>
              <a:rPr lang="en-US" sz="2800" dirty="0" err="1">
                <a:solidFill>
                  <a:srgbClr val="DC143C"/>
                </a:solidFill>
                <a:latin typeface="Consolas" panose="020B0609020204030204" pitchFamily="49" charset="0"/>
              </a:rPr>
              <a:t>fs.appendFile</a:t>
            </a:r>
            <a:r>
              <a:rPr lang="en-US" sz="2800" dirty="0" smtClean="0">
                <a:solidFill>
                  <a:srgbClr val="DC143C"/>
                </a:solidFill>
                <a:latin typeface="Consolas" panose="020B0609020204030204" pitchFamily="49" charset="0"/>
              </a:rPr>
              <a:t>()</a:t>
            </a:r>
            <a:r>
              <a:rPr lang="en-US" sz="2800" dirty="0" smtClean="0"/>
              <a:t>method </a:t>
            </a:r>
            <a:r>
              <a:rPr lang="en-US" sz="2800" dirty="0"/>
              <a:t>appends the specified content at the end of the specified file</a:t>
            </a:r>
            <a:r>
              <a:rPr lang="en-US" sz="2800" dirty="0" smtClean="0"/>
              <a:t>:</a:t>
            </a:r>
          </a:p>
          <a:p>
            <a:pPr marL="0" indent="0">
              <a:buNone/>
            </a:pPr>
            <a:r>
              <a:rPr lang="en-US" sz="2800" b="1" dirty="0" smtClean="0"/>
              <a:t>Example:</a:t>
            </a:r>
            <a:endParaRPr lang="en-US" sz="2800" b="1" dirty="0"/>
          </a:p>
          <a:p>
            <a:r>
              <a:rPr lang="en-US" sz="2800" dirty="0"/>
              <a:t>Append "This is my text." to the end of the file "mynewfile1.txt":</a:t>
            </a:r>
          </a:p>
          <a:p>
            <a:pPr marL="0" indent="0">
              <a:buNone/>
            </a:pPr>
            <a:r>
              <a:rPr lang="en-US" sz="2800" dirty="0" smtClean="0"/>
              <a:t>   </a:t>
            </a:r>
            <a:r>
              <a:rPr lang="en-US" sz="2800" dirty="0" err="1" smtClean="0"/>
              <a:t>var</a:t>
            </a:r>
            <a:r>
              <a:rPr lang="en-US" sz="2800" dirty="0"/>
              <a:t> </a:t>
            </a:r>
            <a:r>
              <a:rPr lang="en-US" sz="2800" dirty="0" err="1"/>
              <a:t>fs</a:t>
            </a:r>
            <a:r>
              <a:rPr lang="en-US" sz="2800" dirty="0"/>
              <a:t> = require('</a:t>
            </a:r>
            <a:r>
              <a:rPr lang="en-US" sz="2800" dirty="0" err="1"/>
              <a:t>fs</a:t>
            </a:r>
            <a:r>
              <a:rPr lang="en-US" sz="2800" dirty="0" smtClean="0"/>
              <a:t>');</a:t>
            </a:r>
            <a:r>
              <a:rPr lang="en-US" sz="2800" dirty="0"/>
              <a:t/>
            </a:r>
            <a:br>
              <a:rPr lang="en-US" sz="2800" dirty="0"/>
            </a:br>
            <a:r>
              <a:rPr lang="en-US" sz="2800" dirty="0" err="1"/>
              <a:t>fs.appendFile</a:t>
            </a:r>
            <a:r>
              <a:rPr lang="en-US" sz="2800" dirty="0"/>
              <a:t>('mynewfile1.txt', ' This is my text.', function (err) {</a:t>
            </a:r>
            <a:br>
              <a:rPr lang="en-US" sz="2800" dirty="0"/>
            </a:br>
            <a:r>
              <a:rPr lang="en-US" sz="2800" dirty="0"/>
              <a:t>  if (err) throw err;</a:t>
            </a:r>
            <a:br>
              <a:rPr lang="en-US" sz="2800" dirty="0"/>
            </a:br>
            <a:r>
              <a:rPr lang="en-US" sz="2800" dirty="0"/>
              <a:t>  console.log('Updated!');</a:t>
            </a:r>
            <a:br>
              <a:rPr lang="en-US" sz="2800" dirty="0"/>
            </a:br>
            <a:r>
              <a:rPr lang="en-US" sz="2800" dirty="0"/>
              <a:t>});</a:t>
            </a:r>
          </a:p>
          <a:p>
            <a:pPr marL="0" lvl="0" indent="0" eaLnBrk="0" fontAlgn="base" hangingPunct="0">
              <a:spcBef>
                <a:spcPct val="0"/>
              </a:spcBef>
              <a:spcAft>
                <a:spcPct val="0"/>
              </a:spcAft>
              <a:buClrTx/>
              <a:buSzTx/>
              <a:buNone/>
            </a:pPr>
            <a:endParaRPr lang="en-US" sz="2800" dirty="0">
              <a:solidFill>
                <a:srgbClr val="000000"/>
              </a:solidFill>
              <a:latin typeface="Verdana" panose="020B0604030504040204" pitchFamily="34" charset="0"/>
            </a:endParaRPr>
          </a:p>
          <a:p>
            <a:pPr marL="0" lvl="0" indent="0" eaLnBrk="0" fontAlgn="base" hangingPunct="0">
              <a:spcBef>
                <a:spcPct val="0"/>
              </a:spcBef>
              <a:spcAft>
                <a:spcPct val="0"/>
              </a:spcAft>
              <a:buClrTx/>
              <a:buSzTx/>
              <a:buFontTx/>
              <a:buChar char="•"/>
            </a:pPr>
            <a:endParaRPr lang="en-US" sz="2800" dirty="0" smtClean="0">
              <a:solidFill>
                <a:srgbClr val="DC143C"/>
              </a:solidFill>
              <a:latin typeface="Consolas" panose="020B0609020204030204" pitchFamily="49" charset="0"/>
            </a:endParaRPr>
          </a:p>
          <a:p>
            <a:pPr marL="0" lvl="0" indent="0" eaLnBrk="0" fontAlgn="base" hangingPunct="0">
              <a:spcBef>
                <a:spcPct val="0"/>
              </a:spcBef>
              <a:spcAft>
                <a:spcPct val="0"/>
              </a:spcAft>
              <a:buClrTx/>
              <a:buSzTx/>
              <a:buFontTx/>
              <a:buChar char="•"/>
            </a:pPr>
            <a:endParaRPr lang="en-US" dirty="0"/>
          </a:p>
        </p:txBody>
      </p:sp>
    </p:spTree>
    <p:extLst>
      <p:ext uri="{BB962C8B-B14F-4D97-AF65-F5344CB8AC3E}">
        <p14:creationId xmlns:p14="http://schemas.microsoft.com/office/powerpoint/2010/main" val="3553213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1066800"/>
            <a:ext cx="8229600" cy="5257800"/>
          </a:xfrm>
        </p:spPr>
        <p:txBody>
          <a:bodyPr/>
          <a:lstStyle/>
          <a:p>
            <a:r>
              <a:rPr lang="en-US" sz="2400" dirty="0"/>
              <a:t>The </a:t>
            </a:r>
            <a:r>
              <a:rPr lang="en-US" sz="2400" b="1" dirty="0" err="1" smtClean="0">
                <a:solidFill>
                  <a:srgbClr val="DC143C"/>
                </a:solidFill>
                <a:latin typeface="Consolas" panose="020B0609020204030204" pitchFamily="49" charset="0"/>
              </a:rPr>
              <a:t>fs.writeFile</a:t>
            </a:r>
            <a:r>
              <a:rPr lang="en-US" sz="2400" b="1" dirty="0">
                <a:solidFill>
                  <a:srgbClr val="DC143C"/>
                </a:solidFill>
                <a:latin typeface="Consolas" panose="020B0609020204030204" pitchFamily="49" charset="0"/>
              </a:rPr>
              <a:t>()</a:t>
            </a:r>
            <a:r>
              <a:rPr lang="en-US" sz="2400" dirty="0">
                <a:solidFill>
                  <a:srgbClr val="DC143C"/>
                </a:solidFill>
                <a:latin typeface="Consolas" panose="020B0609020204030204" pitchFamily="49" charset="0"/>
              </a:rPr>
              <a:t> </a:t>
            </a:r>
            <a:r>
              <a:rPr lang="en-US" dirty="0" smtClean="0"/>
              <a:t>method </a:t>
            </a:r>
            <a:r>
              <a:rPr lang="en-US" dirty="0"/>
              <a:t>replaces the specified file and content</a:t>
            </a:r>
            <a:r>
              <a:rPr lang="en-US" dirty="0" smtClean="0"/>
              <a:t>:</a:t>
            </a:r>
          </a:p>
          <a:p>
            <a:pPr marL="0" indent="0">
              <a:buNone/>
            </a:pPr>
            <a:r>
              <a:rPr lang="en-US" dirty="0" smtClean="0"/>
              <a:t>  </a:t>
            </a:r>
            <a:r>
              <a:rPr lang="en-US" b="1" dirty="0" smtClean="0"/>
              <a:t>Example:</a:t>
            </a:r>
            <a:endParaRPr lang="en-US" b="1" dirty="0"/>
          </a:p>
          <a:p>
            <a:r>
              <a:rPr lang="en-US" dirty="0"/>
              <a:t>Replace the content of the file "mynewfile3.txt":</a:t>
            </a:r>
          </a:p>
          <a:p>
            <a:pPr marL="0" indent="0">
              <a:buNone/>
            </a:pPr>
            <a:r>
              <a:rPr lang="en-US" dirty="0" smtClean="0"/>
              <a:t>  </a:t>
            </a:r>
            <a:r>
              <a:rPr lang="en-US" dirty="0" err="1" smtClean="0"/>
              <a:t>var</a:t>
            </a:r>
            <a:r>
              <a:rPr lang="en-US" dirty="0"/>
              <a:t> </a:t>
            </a:r>
            <a:r>
              <a:rPr lang="en-US" dirty="0" err="1"/>
              <a:t>fs</a:t>
            </a:r>
            <a:r>
              <a:rPr lang="en-US" dirty="0"/>
              <a:t> = require('</a:t>
            </a:r>
            <a:r>
              <a:rPr lang="en-US" dirty="0" err="1"/>
              <a:t>fs</a:t>
            </a:r>
            <a:r>
              <a:rPr lang="en-US" dirty="0"/>
              <a:t>');</a:t>
            </a:r>
            <a:br>
              <a:rPr lang="en-US" dirty="0"/>
            </a:br>
            <a:r>
              <a:rPr lang="en-US" dirty="0"/>
              <a:t/>
            </a:r>
            <a:br>
              <a:rPr lang="en-US" dirty="0"/>
            </a:br>
            <a:r>
              <a:rPr lang="en-US" dirty="0" err="1"/>
              <a:t>fs.writeFile</a:t>
            </a:r>
            <a:r>
              <a:rPr lang="en-US" dirty="0"/>
              <a:t>('mynewfile3.txt', 'This is my text', function (err) {</a:t>
            </a:r>
            <a:br>
              <a:rPr lang="en-US" dirty="0"/>
            </a:br>
            <a:r>
              <a:rPr lang="en-US" dirty="0"/>
              <a:t>  if (err) throw err;</a:t>
            </a:r>
            <a:br>
              <a:rPr lang="en-US" dirty="0"/>
            </a:br>
            <a:r>
              <a:rPr lang="en-US" dirty="0"/>
              <a:t>  console.log('Replaced!');</a:t>
            </a:r>
            <a:br>
              <a:rPr lang="en-US" dirty="0"/>
            </a:br>
            <a:r>
              <a:rPr lang="en-US" dirty="0"/>
              <a:t>});</a:t>
            </a:r>
          </a:p>
          <a:p>
            <a:endParaRPr lang="en-US" dirty="0"/>
          </a:p>
        </p:txBody>
      </p:sp>
    </p:spTree>
    <p:extLst>
      <p:ext uri="{BB962C8B-B14F-4D97-AF65-F5344CB8AC3E}">
        <p14:creationId xmlns:p14="http://schemas.microsoft.com/office/powerpoint/2010/main" val="2074889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Delete </a:t>
            </a:r>
            <a:r>
              <a:rPr lang="en-US" dirty="0"/>
              <a:t>Files</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r>
              <a:rPr lang="en-US" dirty="0"/>
              <a:t>To delete a file with the File System module,  use </a:t>
            </a:r>
            <a:r>
              <a:rPr lang="en-US" dirty="0" smtClean="0"/>
              <a:t>the</a:t>
            </a:r>
            <a:r>
              <a:rPr lang="en-US" dirty="0"/>
              <a:t> </a:t>
            </a:r>
            <a:r>
              <a:rPr lang="en-US" b="1" dirty="0" err="1"/>
              <a:t>fs.unlink</a:t>
            </a:r>
            <a:r>
              <a:rPr lang="en-US" b="1" dirty="0" smtClean="0"/>
              <a:t>() </a:t>
            </a:r>
            <a:r>
              <a:rPr lang="en-US" dirty="0"/>
              <a:t>method</a:t>
            </a:r>
            <a:r>
              <a:rPr lang="en-US" dirty="0" smtClean="0"/>
              <a:t>.</a:t>
            </a:r>
          </a:p>
          <a:p>
            <a:r>
              <a:rPr lang="en-US" dirty="0" smtClean="0"/>
              <a:t>The </a:t>
            </a:r>
            <a:r>
              <a:rPr lang="en-US" b="1" dirty="0" err="1"/>
              <a:t>fs.unlink</a:t>
            </a:r>
            <a:r>
              <a:rPr lang="en-US" b="1" dirty="0"/>
              <a:t>() </a:t>
            </a:r>
            <a:r>
              <a:rPr lang="en-US" dirty="0" smtClean="0"/>
              <a:t>method </a:t>
            </a:r>
            <a:r>
              <a:rPr lang="en-US" dirty="0"/>
              <a:t>deletes the specified file</a:t>
            </a:r>
            <a:r>
              <a:rPr lang="en-US" dirty="0" smtClean="0"/>
              <a:t>:</a:t>
            </a:r>
          </a:p>
          <a:p>
            <a:pPr marL="0" indent="0">
              <a:buNone/>
            </a:pPr>
            <a:r>
              <a:rPr lang="en-US" dirty="0" smtClean="0"/>
              <a:t>  </a:t>
            </a:r>
            <a:r>
              <a:rPr lang="en-US" b="1" dirty="0" smtClean="0"/>
              <a:t>Example:</a:t>
            </a:r>
            <a:endParaRPr lang="en-US" b="1" dirty="0"/>
          </a:p>
          <a:p>
            <a:r>
              <a:rPr lang="en-US" dirty="0"/>
              <a:t>Delete "mynewfile2.txt":</a:t>
            </a:r>
          </a:p>
          <a:p>
            <a:pPr marL="0" indent="0">
              <a:buNone/>
            </a:pPr>
            <a:r>
              <a:rPr lang="en-US" dirty="0" smtClean="0"/>
              <a:t>  </a:t>
            </a:r>
            <a:r>
              <a:rPr lang="en-US" dirty="0" err="1" smtClean="0"/>
              <a:t>var</a:t>
            </a:r>
            <a:r>
              <a:rPr lang="en-US" dirty="0"/>
              <a:t> </a:t>
            </a:r>
            <a:r>
              <a:rPr lang="en-US" dirty="0" err="1"/>
              <a:t>fs</a:t>
            </a:r>
            <a:r>
              <a:rPr lang="en-US" dirty="0"/>
              <a:t> = require('</a:t>
            </a:r>
            <a:r>
              <a:rPr lang="en-US" dirty="0" err="1"/>
              <a:t>fs</a:t>
            </a:r>
            <a:r>
              <a:rPr lang="en-US" dirty="0"/>
              <a:t>');</a:t>
            </a:r>
            <a:br>
              <a:rPr lang="en-US" dirty="0"/>
            </a:br>
            <a:r>
              <a:rPr lang="en-US" dirty="0"/>
              <a:t/>
            </a:r>
            <a:br>
              <a:rPr lang="en-US" dirty="0"/>
            </a:br>
            <a:r>
              <a:rPr lang="en-US" dirty="0" err="1"/>
              <a:t>fs.unlink</a:t>
            </a:r>
            <a:r>
              <a:rPr lang="en-US" dirty="0"/>
              <a:t>('mynewfile2.txt', function (err) {</a:t>
            </a:r>
            <a:br>
              <a:rPr lang="en-US" dirty="0"/>
            </a:br>
            <a:r>
              <a:rPr lang="en-US" dirty="0"/>
              <a:t>  if (err) throw err;</a:t>
            </a:r>
            <a:br>
              <a:rPr lang="en-US" dirty="0"/>
            </a:br>
            <a:r>
              <a:rPr lang="en-US" dirty="0"/>
              <a:t>  console.log('File deleted!');</a:t>
            </a:r>
            <a:br>
              <a:rPr lang="en-US" dirty="0"/>
            </a:b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906076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762000"/>
            <a:ext cx="8229600" cy="5562600"/>
          </a:xfrm>
        </p:spPr>
        <p:txBody>
          <a:bodyPr/>
          <a:lstStyle/>
          <a:p>
            <a:pPr marL="0" indent="0">
              <a:buNone/>
            </a:pPr>
            <a:r>
              <a:rPr lang="en-US" sz="2400" b="1" dirty="0"/>
              <a:t>What is a Node.js File</a:t>
            </a:r>
            <a:r>
              <a:rPr lang="en-US" sz="2400" b="1" dirty="0" smtClean="0"/>
              <a:t>?</a:t>
            </a:r>
          </a:p>
          <a:p>
            <a:r>
              <a:rPr lang="en-US" sz="2400" dirty="0"/>
              <a:t>Node.js files contain tasks that will be executed on certain events</a:t>
            </a:r>
          </a:p>
          <a:p>
            <a:r>
              <a:rPr lang="en-US" sz="2400" dirty="0"/>
              <a:t>A typical event is someone trying to access a port on the server</a:t>
            </a:r>
          </a:p>
          <a:p>
            <a:r>
              <a:rPr lang="en-US" sz="2400" dirty="0"/>
              <a:t>Node.js files must be initiated on the server before having any effect</a:t>
            </a:r>
          </a:p>
          <a:p>
            <a:r>
              <a:rPr lang="en-US" sz="2400" dirty="0"/>
              <a:t>Node.js files have extension ".</a:t>
            </a:r>
            <a:r>
              <a:rPr lang="en-US" sz="2400" dirty="0" err="1"/>
              <a:t>js</a:t>
            </a:r>
            <a:r>
              <a:rPr lang="en-US" sz="2400" dirty="0"/>
              <a:t>"</a:t>
            </a:r>
          </a:p>
          <a:p>
            <a:pPr marL="0" indent="0">
              <a:buNone/>
            </a:pPr>
            <a:r>
              <a:rPr lang="en-US" sz="2400" b="1" dirty="0"/>
              <a:t>Who Uses Node.js</a:t>
            </a:r>
            <a:r>
              <a:rPr lang="en-US" sz="2400" b="1" dirty="0" smtClean="0"/>
              <a:t>?</a:t>
            </a:r>
          </a:p>
          <a:p>
            <a:pPr marL="0" indent="0">
              <a:buNone/>
            </a:pPr>
            <a:r>
              <a:rPr lang="en-US" sz="2400" dirty="0"/>
              <a:t>T</a:t>
            </a:r>
            <a:r>
              <a:rPr lang="en-US" sz="2400" dirty="0" smtClean="0"/>
              <a:t>he </a:t>
            </a:r>
            <a:r>
              <a:rPr lang="en-US" sz="2400" dirty="0"/>
              <a:t>link on </a:t>
            </a:r>
            <a:r>
              <a:rPr lang="en-US" sz="2400" dirty="0" err="1"/>
              <a:t>github</a:t>
            </a:r>
            <a:r>
              <a:rPr lang="en-US" sz="2400" dirty="0"/>
              <a:t> wiki containing an exhaustive list of projects, application and companies which are using Node.js. This list includes eBay, General Electric, </a:t>
            </a:r>
            <a:r>
              <a:rPr lang="en-US" sz="2400" dirty="0" err="1"/>
              <a:t>GoDaddy</a:t>
            </a:r>
            <a:r>
              <a:rPr lang="en-US" sz="2400" dirty="0"/>
              <a:t>, Microsoft, PayPal, </a:t>
            </a:r>
            <a:r>
              <a:rPr lang="en-US" sz="2400" dirty="0" err="1"/>
              <a:t>Uber</a:t>
            </a:r>
            <a:r>
              <a:rPr lang="en-US" sz="2400" dirty="0"/>
              <a:t>, </a:t>
            </a:r>
            <a:r>
              <a:rPr lang="en-US" sz="2400" dirty="0" err="1"/>
              <a:t>Wikipins</a:t>
            </a:r>
            <a:r>
              <a:rPr lang="en-US" sz="2400" dirty="0"/>
              <a:t>, Yahoo!, and Yammer to name a few</a:t>
            </a:r>
            <a:r>
              <a:rPr lang="en-US" sz="2400" dirty="0" smtClean="0"/>
              <a:t>.</a:t>
            </a:r>
          </a:p>
          <a:p>
            <a:pPr marL="0" indent="0">
              <a:buNone/>
            </a:pPr>
            <a:endParaRPr lang="en-US" sz="2400" b="1" dirty="0"/>
          </a:p>
          <a:p>
            <a:pPr marL="0" indent="0">
              <a:buNone/>
            </a:pPr>
            <a:endParaRPr lang="en-US" sz="2400" b="1" dirty="0"/>
          </a:p>
          <a:p>
            <a:pPr marL="0" indent="0">
              <a:buNone/>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fontScale="90000"/>
          </a:bodyPr>
          <a:lstStyle/>
          <a:p>
            <a:r>
              <a:rPr lang="en-US" dirty="0" smtClean="0"/>
              <a:t>              Rename </a:t>
            </a:r>
            <a:r>
              <a:rPr lang="en-US" dirty="0"/>
              <a:t>Files</a:t>
            </a:r>
            <a:br>
              <a:rPr lang="en-US" dirty="0"/>
            </a:br>
            <a:endParaRPr lang="en-US" dirty="0"/>
          </a:p>
        </p:txBody>
      </p:sp>
      <p:sp>
        <p:nvSpPr>
          <p:cNvPr id="3" name="Content Placeholder 2"/>
          <p:cNvSpPr>
            <a:spLocks noGrp="1"/>
          </p:cNvSpPr>
          <p:nvPr>
            <p:ph idx="1"/>
          </p:nvPr>
        </p:nvSpPr>
        <p:spPr>
          <a:xfrm>
            <a:off x="457200" y="1143000"/>
            <a:ext cx="8229600" cy="5181600"/>
          </a:xfrm>
        </p:spPr>
        <p:txBody>
          <a:bodyPr/>
          <a:lstStyle/>
          <a:p>
            <a:r>
              <a:rPr lang="en-US" dirty="0"/>
              <a:t>To rename a file with the File System module,  use </a:t>
            </a:r>
            <a:r>
              <a:rPr lang="en-US" dirty="0" smtClean="0"/>
              <a:t>the </a:t>
            </a:r>
            <a:r>
              <a:rPr lang="en-US" b="1" dirty="0" err="1" smtClean="0"/>
              <a:t>fs.rename</a:t>
            </a:r>
            <a:r>
              <a:rPr lang="en-US" b="1" dirty="0" smtClean="0"/>
              <a:t>() </a:t>
            </a:r>
            <a:r>
              <a:rPr lang="en-US" dirty="0"/>
              <a:t>method</a:t>
            </a:r>
            <a:r>
              <a:rPr lang="en-US" dirty="0" smtClean="0"/>
              <a:t>.</a:t>
            </a:r>
          </a:p>
          <a:p>
            <a:r>
              <a:rPr lang="en-US" dirty="0" smtClean="0"/>
              <a:t>The </a:t>
            </a:r>
            <a:r>
              <a:rPr lang="en-US" b="1" dirty="0" err="1"/>
              <a:t>fs.rename</a:t>
            </a:r>
            <a:r>
              <a:rPr lang="en-US" b="1" dirty="0"/>
              <a:t>() </a:t>
            </a:r>
            <a:r>
              <a:rPr lang="en-US" dirty="0" smtClean="0"/>
              <a:t>method</a:t>
            </a:r>
            <a:r>
              <a:rPr lang="en-US" dirty="0"/>
              <a:t> renames the specified file</a:t>
            </a:r>
            <a:r>
              <a:rPr lang="en-US" dirty="0" smtClean="0"/>
              <a:t>:</a:t>
            </a:r>
          </a:p>
          <a:p>
            <a:pPr marL="0" indent="0">
              <a:buNone/>
            </a:pPr>
            <a:r>
              <a:rPr lang="en-US" dirty="0" smtClean="0"/>
              <a:t> </a:t>
            </a:r>
            <a:r>
              <a:rPr lang="en-US" b="1" dirty="0" smtClean="0"/>
              <a:t>Example:</a:t>
            </a:r>
            <a:endParaRPr lang="en-US" b="1" dirty="0"/>
          </a:p>
          <a:p>
            <a:r>
              <a:rPr lang="en-US" dirty="0"/>
              <a:t>Rename "mynewfile1.txt" to "myrenamedfile.txt":</a:t>
            </a:r>
          </a:p>
          <a:p>
            <a:pPr marL="0" indent="0">
              <a:buNone/>
            </a:pPr>
            <a:r>
              <a:rPr lang="en-US" dirty="0" err="1"/>
              <a:t>var</a:t>
            </a:r>
            <a:r>
              <a:rPr lang="en-US" dirty="0"/>
              <a:t> </a:t>
            </a:r>
            <a:r>
              <a:rPr lang="en-US" dirty="0" err="1"/>
              <a:t>fs</a:t>
            </a:r>
            <a:r>
              <a:rPr lang="en-US" dirty="0"/>
              <a:t> = require('</a:t>
            </a:r>
            <a:r>
              <a:rPr lang="en-US" dirty="0" err="1"/>
              <a:t>fs</a:t>
            </a:r>
            <a:r>
              <a:rPr lang="en-US" dirty="0" smtClean="0"/>
              <a:t>');</a:t>
            </a:r>
            <a:r>
              <a:rPr lang="en-US" dirty="0"/>
              <a:t/>
            </a:r>
            <a:br>
              <a:rPr lang="en-US" dirty="0"/>
            </a:br>
            <a:r>
              <a:rPr lang="en-US" dirty="0" err="1"/>
              <a:t>fs.rename</a:t>
            </a:r>
            <a:r>
              <a:rPr lang="en-US" dirty="0"/>
              <a:t>('mynewfile1.txt', 'myrenamedfile.txt', function (err) {</a:t>
            </a:r>
            <a:br>
              <a:rPr lang="en-US" dirty="0"/>
            </a:br>
            <a:r>
              <a:rPr lang="en-US" dirty="0"/>
              <a:t>  if (err) throw err;</a:t>
            </a:r>
            <a:br>
              <a:rPr lang="en-US" dirty="0"/>
            </a:br>
            <a:r>
              <a:rPr lang="en-US" dirty="0"/>
              <a:t>  console.log('File Renamed!');</a:t>
            </a:r>
            <a:br>
              <a:rPr lang="en-US" dirty="0"/>
            </a:br>
            <a:r>
              <a:rPr lang="en-US" dirty="0"/>
              <a:t>});</a:t>
            </a:r>
          </a:p>
          <a:p>
            <a:endParaRPr lang="en-US" b="1" dirty="0"/>
          </a:p>
          <a:p>
            <a:endParaRPr lang="en-US" b="1" dirty="0"/>
          </a:p>
        </p:txBody>
      </p:sp>
    </p:spTree>
    <p:extLst>
      <p:ext uri="{BB962C8B-B14F-4D97-AF65-F5344CB8AC3E}">
        <p14:creationId xmlns:p14="http://schemas.microsoft.com/office/powerpoint/2010/main" val="15474168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Node.js NPM</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rmAutofit lnSpcReduction="10000"/>
          </a:bodyPr>
          <a:lstStyle/>
          <a:p>
            <a:pPr marL="0" indent="0">
              <a:buNone/>
            </a:pPr>
            <a:r>
              <a:rPr lang="en-US" dirty="0" smtClean="0"/>
              <a:t> </a:t>
            </a:r>
            <a:r>
              <a:rPr lang="en-US" b="1" dirty="0" smtClean="0"/>
              <a:t>What </a:t>
            </a:r>
            <a:r>
              <a:rPr lang="en-US" b="1" dirty="0"/>
              <a:t>is NPM?</a:t>
            </a:r>
          </a:p>
          <a:p>
            <a:r>
              <a:rPr lang="en-US" dirty="0"/>
              <a:t>NPM is a package manager for Node.js packages, or </a:t>
            </a:r>
            <a:r>
              <a:rPr lang="en-US" dirty="0" smtClean="0"/>
              <a:t>modules.</a:t>
            </a:r>
          </a:p>
          <a:p>
            <a:r>
              <a:rPr lang="en-US" dirty="0">
                <a:hlinkClick r:id="rId2"/>
              </a:rPr>
              <a:t>www.npmjs.com</a:t>
            </a:r>
            <a:r>
              <a:rPr lang="en-US" dirty="0"/>
              <a:t> hosts thousands of free packages to download and use.</a:t>
            </a:r>
          </a:p>
          <a:p>
            <a:r>
              <a:rPr lang="en-US" dirty="0"/>
              <a:t>The NPM program is installed on </a:t>
            </a:r>
            <a:r>
              <a:rPr lang="en-US" dirty="0" smtClean="0"/>
              <a:t>our </a:t>
            </a:r>
            <a:r>
              <a:rPr lang="en-US" dirty="0"/>
              <a:t>computer when </a:t>
            </a:r>
            <a:r>
              <a:rPr lang="en-US" dirty="0" smtClean="0"/>
              <a:t>we install </a:t>
            </a:r>
            <a:r>
              <a:rPr lang="en-US" dirty="0"/>
              <a:t>Node.js</a:t>
            </a:r>
          </a:p>
          <a:p>
            <a:pPr marL="0" indent="0">
              <a:buNone/>
            </a:pPr>
            <a:r>
              <a:rPr lang="en-US" b="1" dirty="0"/>
              <a:t>What is a Package</a:t>
            </a:r>
            <a:r>
              <a:rPr lang="en-US" b="1" dirty="0" smtClean="0"/>
              <a:t>?</a:t>
            </a:r>
          </a:p>
          <a:p>
            <a:pPr marL="0" indent="0">
              <a:buNone/>
            </a:pPr>
            <a:r>
              <a:rPr lang="en-US" dirty="0"/>
              <a:t>A package in Node.js contains all the files </a:t>
            </a:r>
            <a:r>
              <a:rPr lang="en-US" dirty="0" smtClean="0"/>
              <a:t>we need </a:t>
            </a:r>
            <a:r>
              <a:rPr lang="en-US" dirty="0"/>
              <a:t>for a module</a:t>
            </a:r>
            <a:r>
              <a:rPr lang="en-US" dirty="0" smtClean="0"/>
              <a:t>.</a:t>
            </a:r>
          </a:p>
          <a:p>
            <a:pPr marL="0" indent="0">
              <a:buNone/>
            </a:pPr>
            <a:r>
              <a:rPr lang="en-US" dirty="0"/>
              <a:t>Modules are JavaScript libraries </a:t>
            </a:r>
            <a:r>
              <a:rPr lang="en-US" dirty="0" smtClean="0"/>
              <a:t>we can </a:t>
            </a:r>
            <a:r>
              <a:rPr lang="en-US" dirty="0"/>
              <a:t>include in </a:t>
            </a:r>
            <a:r>
              <a:rPr lang="en-US" dirty="0" smtClean="0"/>
              <a:t>our </a:t>
            </a:r>
            <a:r>
              <a:rPr lang="en-US" dirty="0"/>
              <a:t>project.</a:t>
            </a:r>
            <a:endParaRPr lang="en-US" b="1" dirty="0"/>
          </a:p>
          <a:p>
            <a:pPr marL="0" indent="0">
              <a:buNone/>
            </a:pPr>
            <a:endParaRPr lang="en-US" dirty="0"/>
          </a:p>
          <a:p>
            <a:endParaRPr lang="en-US" dirty="0"/>
          </a:p>
        </p:txBody>
      </p:sp>
    </p:spTree>
    <p:extLst>
      <p:ext uri="{BB962C8B-B14F-4D97-AF65-F5344CB8AC3E}">
        <p14:creationId xmlns:p14="http://schemas.microsoft.com/office/powerpoint/2010/main" val="3561636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Download a Package</a:t>
            </a:r>
            <a:br>
              <a:rPr lang="en-US" dirty="0"/>
            </a:br>
            <a:endParaRPr lang="en-US" dirty="0"/>
          </a:p>
        </p:txBody>
      </p:sp>
      <p:sp>
        <p:nvSpPr>
          <p:cNvPr id="3" name="Content Placeholder 2"/>
          <p:cNvSpPr>
            <a:spLocks noGrp="1"/>
          </p:cNvSpPr>
          <p:nvPr>
            <p:ph idx="1"/>
          </p:nvPr>
        </p:nvSpPr>
        <p:spPr>
          <a:xfrm>
            <a:off x="457200" y="1295400"/>
            <a:ext cx="8229600" cy="5029200"/>
          </a:xfrm>
        </p:spPr>
        <p:txBody>
          <a:bodyPr/>
          <a:lstStyle/>
          <a:p>
            <a:r>
              <a:rPr lang="en-US" sz="2000" dirty="0"/>
              <a:t>Downloading a package is very easy.</a:t>
            </a:r>
          </a:p>
          <a:p>
            <a:r>
              <a:rPr lang="en-US" sz="2000" dirty="0"/>
              <a:t>Open the command line interface and tell NPM to download the package </a:t>
            </a:r>
            <a:r>
              <a:rPr lang="en-US" sz="2000" dirty="0" smtClean="0"/>
              <a:t>we  </a:t>
            </a:r>
            <a:r>
              <a:rPr lang="en-US" sz="2000" dirty="0"/>
              <a:t>want.</a:t>
            </a:r>
          </a:p>
          <a:p>
            <a:r>
              <a:rPr lang="en-US" sz="2000" dirty="0"/>
              <a:t>I want to download a package called "upper-case</a:t>
            </a:r>
            <a:r>
              <a:rPr lang="en-US" sz="2000" dirty="0" smtClean="0"/>
              <a:t>":</a:t>
            </a:r>
          </a:p>
          <a:p>
            <a:pPr marL="0" indent="0">
              <a:buNone/>
            </a:pPr>
            <a:r>
              <a:rPr lang="en-US" sz="2000" b="1" dirty="0" smtClean="0"/>
              <a:t>  Download </a:t>
            </a:r>
            <a:r>
              <a:rPr lang="en-US" sz="2000" b="1" dirty="0"/>
              <a:t>"upper-case</a:t>
            </a:r>
            <a:r>
              <a:rPr lang="en-US" sz="2000" b="1" dirty="0" smtClean="0"/>
              <a:t>":</a:t>
            </a:r>
          </a:p>
          <a:p>
            <a:r>
              <a:rPr lang="en-US" sz="2000" b="1" dirty="0"/>
              <a:t>C:\Users\</a:t>
            </a:r>
            <a:r>
              <a:rPr lang="en-US" sz="2000" b="1" i="1" dirty="0"/>
              <a:t>Your Name</a:t>
            </a:r>
            <a:r>
              <a:rPr lang="en-US" sz="2000" b="1" dirty="0"/>
              <a:t>&gt;</a:t>
            </a:r>
            <a:r>
              <a:rPr lang="en-US" sz="2000" b="1" dirty="0" err="1"/>
              <a:t>npm</a:t>
            </a:r>
            <a:r>
              <a:rPr lang="en-US" sz="2000" b="1" dirty="0"/>
              <a:t> install </a:t>
            </a:r>
            <a:r>
              <a:rPr lang="en-US" sz="2000" b="1" dirty="0" smtClean="0"/>
              <a:t>upper-case</a:t>
            </a:r>
          </a:p>
          <a:p>
            <a:r>
              <a:rPr lang="en-US" sz="2000" dirty="0"/>
              <a:t>Now </a:t>
            </a:r>
            <a:r>
              <a:rPr lang="en-US" sz="2000" dirty="0" smtClean="0"/>
              <a:t>we  </a:t>
            </a:r>
            <a:r>
              <a:rPr lang="en-US" sz="2000" dirty="0"/>
              <a:t>have downloaded and installed </a:t>
            </a:r>
            <a:r>
              <a:rPr lang="en-US" sz="2000" dirty="0" smtClean="0"/>
              <a:t>our </a:t>
            </a:r>
            <a:r>
              <a:rPr lang="en-US" sz="2000" dirty="0"/>
              <a:t>first package!</a:t>
            </a:r>
          </a:p>
          <a:p>
            <a:r>
              <a:rPr lang="en-US" sz="2000" dirty="0"/>
              <a:t>NPM creates a folder named "</a:t>
            </a:r>
            <a:r>
              <a:rPr lang="en-US" sz="2000" dirty="0" err="1"/>
              <a:t>node_modules</a:t>
            </a:r>
            <a:r>
              <a:rPr lang="en-US" sz="2000" dirty="0"/>
              <a:t>", where the package will be placed. All packages </a:t>
            </a:r>
            <a:r>
              <a:rPr lang="en-US" sz="2000" dirty="0" smtClean="0"/>
              <a:t>we  </a:t>
            </a:r>
            <a:r>
              <a:rPr lang="en-US" sz="2000" dirty="0"/>
              <a:t>install in the future will be placed in this folder</a:t>
            </a:r>
            <a:r>
              <a:rPr lang="en-US" sz="2000" dirty="0" smtClean="0"/>
              <a:t>.</a:t>
            </a:r>
          </a:p>
          <a:p>
            <a:pPr marL="0" lvl="0" indent="0" eaLnBrk="0" fontAlgn="base" hangingPunct="0">
              <a:spcBef>
                <a:spcPct val="0"/>
              </a:spcBef>
              <a:spcAft>
                <a:spcPct val="0"/>
              </a:spcAft>
              <a:buClrTx/>
              <a:buSzTx/>
              <a:buNone/>
            </a:pPr>
            <a:r>
              <a:rPr lang="en-US" sz="2000" dirty="0" smtClean="0">
                <a:solidFill>
                  <a:srgbClr val="000000"/>
                </a:solidFill>
                <a:latin typeface="Verdana" panose="020B0604030504040204" pitchFamily="34" charset="0"/>
              </a:rPr>
              <a:t>  My </a:t>
            </a:r>
            <a:r>
              <a:rPr lang="en-US" sz="2000" dirty="0">
                <a:solidFill>
                  <a:srgbClr val="000000"/>
                </a:solidFill>
                <a:latin typeface="Verdana" panose="020B0604030504040204" pitchFamily="34" charset="0"/>
              </a:rPr>
              <a:t>project now has a folder structure like this:</a:t>
            </a:r>
            <a:endParaRPr lang="en-US" sz="1200" dirty="0"/>
          </a:p>
          <a:p>
            <a:pPr marL="0" lvl="0" indent="0" eaLnBrk="0" fontAlgn="base" hangingPunct="0">
              <a:spcBef>
                <a:spcPct val="0"/>
              </a:spcBef>
              <a:spcAft>
                <a:spcPct val="0"/>
              </a:spcAft>
              <a:buClrTx/>
              <a:buSzTx/>
              <a:buNone/>
            </a:pPr>
            <a:r>
              <a:rPr lang="en-US" sz="2000" dirty="0" smtClean="0">
                <a:solidFill>
                  <a:srgbClr val="DC143C"/>
                </a:solidFill>
                <a:latin typeface="Consolas" panose="020B0609020204030204" pitchFamily="49" charset="0"/>
              </a:rPr>
              <a:t>  C</a:t>
            </a:r>
            <a:r>
              <a:rPr lang="en-US" sz="2000" dirty="0">
                <a:solidFill>
                  <a:srgbClr val="DC143C"/>
                </a:solidFill>
                <a:latin typeface="Consolas" panose="020B0609020204030204" pitchFamily="49" charset="0"/>
              </a:rPr>
              <a:t>:\Users\</a:t>
            </a:r>
            <a:r>
              <a:rPr lang="en-US" sz="2000" i="1" dirty="0">
                <a:solidFill>
                  <a:srgbClr val="DC143C"/>
                </a:solidFill>
                <a:latin typeface="Consolas" panose="020B0609020204030204" pitchFamily="49" charset="0"/>
              </a:rPr>
              <a:t>My Name</a:t>
            </a:r>
            <a:r>
              <a:rPr lang="en-US" sz="2000" dirty="0">
                <a:solidFill>
                  <a:srgbClr val="DC143C"/>
                </a:solidFill>
                <a:latin typeface="Consolas" panose="020B0609020204030204" pitchFamily="49" charset="0"/>
              </a:rPr>
              <a:t>\</a:t>
            </a:r>
            <a:r>
              <a:rPr lang="en-US" sz="2000" dirty="0" err="1">
                <a:solidFill>
                  <a:srgbClr val="DC143C"/>
                </a:solidFill>
                <a:latin typeface="Consolas" panose="020B0609020204030204" pitchFamily="49" charset="0"/>
              </a:rPr>
              <a:t>node_modules</a:t>
            </a:r>
            <a:r>
              <a:rPr lang="en-US" sz="2000" dirty="0">
                <a:solidFill>
                  <a:srgbClr val="DC143C"/>
                </a:solidFill>
                <a:latin typeface="Consolas" panose="020B0609020204030204" pitchFamily="49" charset="0"/>
              </a:rPr>
              <a:t>\upper-case</a:t>
            </a:r>
            <a:endParaRPr lang="en-US" sz="3600" dirty="0">
              <a:latin typeface="Arial" panose="020B0604020202020204" pitchFamily="34" charset="0"/>
            </a:endParaRPr>
          </a:p>
          <a:p>
            <a:pPr marL="0" indent="0">
              <a:buNone/>
            </a:pPr>
            <a:endParaRPr lang="en-US" sz="2000" dirty="0"/>
          </a:p>
          <a:p>
            <a:endParaRPr lang="en-US" b="1" dirty="0"/>
          </a:p>
          <a:p>
            <a:endParaRPr lang="en-US" dirty="0"/>
          </a:p>
        </p:txBody>
      </p:sp>
    </p:spTree>
    <p:extLst>
      <p:ext uri="{BB962C8B-B14F-4D97-AF65-F5344CB8AC3E}">
        <p14:creationId xmlns:p14="http://schemas.microsoft.com/office/powerpoint/2010/main" val="17143675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765" y="457200"/>
            <a:ext cx="8229600" cy="1143000"/>
          </a:xfrm>
        </p:spPr>
        <p:txBody>
          <a:bodyPr>
            <a:normAutofit fontScale="90000"/>
          </a:bodyPr>
          <a:lstStyle/>
          <a:p>
            <a:r>
              <a:rPr lang="en-US" dirty="0" smtClean="0"/>
              <a:t>           Using </a:t>
            </a:r>
            <a:r>
              <a:rPr lang="en-US" dirty="0"/>
              <a:t>a Package</a:t>
            </a:r>
            <a:br>
              <a:rPr lang="en-US" dirty="0"/>
            </a:br>
            <a:endParaRPr lang="en-US" dirty="0"/>
          </a:p>
        </p:txBody>
      </p:sp>
      <p:sp>
        <p:nvSpPr>
          <p:cNvPr id="3" name="Content Placeholder 2"/>
          <p:cNvSpPr>
            <a:spLocks noGrp="1"/>
          </p:cNvSpPr>
          <p:nvPr>
            <p:ph idx="1"/>
          </p:nvPr>
        </p:nvSpPr>
        <p:spPr>
          <a:xfrm>
            <a:off x="457200" y="990600"/>
            <a:ext cx="8229600" cy="5334000"/>
          </a:xfrm>
        </p:spPr>
        <p:txBody>
          <a:bodyPr>
            <a:normAutofit fontScale="77500" lnSpcReduction="20000"/>
          </a:bodyPr>
          <a:lstStyle/>
          <a:p>
            <a:r>
              <a:rPr lang="en-US" dirty="0"/>
              <a:t>Once the package is installed, it is ready to use.</a:t>
            </a:r>
          </a:p>
          <a:p>
            <a:r>
              <a:rPr lang="en-US" dirty="0"/>
              <a:t>Include the "upper-case" package the same way </a:t>
            </a:r>
            <a:r>
              <a:rPr lang="en-US" dirty="0" smtClean="0"/>
              <a:t>we </a:t>
            </a:r>
            <a:r>
              <a:rPr lang="en-US" dirty="0"/>
              <a:t>include any other module</a:t>
            </a:r>
            <a:r>
              <a:rPr lang="en-US" dirty="0" smtClean="0"/>
              <a:t>:</a:t>
            </a:r>
          </a:p>
          <a:p>
            <a:r>
              <a:rPr lang="en-US" dirty="0" err="1"/>
              <a:t>var</a:t>
            </a:r>
            <a:r>
              <a:rPr lang="en-US" dirty="0"/>
              <a:t> </a:t>
            </a:r>
            <a:r>
              <a:rPr lang="en-US" dirty="0" err="1"/>
              <a:t>uc</a:t>
            </a:r>
            <a:r>
              <a:rPr lang="en-US" dirty="0"/>
              <a:t> = require('upper-case</a:t>
            </a:r>
            <a:r>
              <a:rPr lang="en-US" dirty="0" smtClean="0"/>
              <a:t>');</a:t>
            </a:r>
          </a:p>
          <a:p>
            <a:r>
              <a:rPr lang="en-US" dirty="0"/>
              <a:t>Create a Node.js file that will convert the output "Hello World!" into upper-case letters</a:t>
            </a:r>
            <a:r>
              <a:rPr lang="en-US" dirty="0" smtClean="0"/>
              <a:t>:</a:t>
            </a:r>
          </a:p>
          <a:p>
            <a:pPr marL="0" indent="0">
              <a:buNone/>
            </a:pPr>
            <a:r>
              <a:rPr lang="en-US" b="1" dirty="0" smtClean="0"/>
              <a:t>Examples:</a:t>
            </a:r>
          </a:p>
          <a:p>
            <a:pPr marL="0" indent="0">
              <a:buNone/>
            </a:pPr>
            <a:r>
              <a:rPr lang="en-US" dirty="0" err="1"/>
              <a:t>var</a:t>
            </a:r>
            <a:r>
              <a:rPr lang="en-US" dirty="0"/>
              <a:t> http = require('http');</a:t>
            </a:r>
          </a:p>
          <a:p>
            <a:pPr marL="0" indent="0">
              <a:buNone/>
            </a:pPr>
            <a:r>
              <a:rPr lang="en-US" dirty="0" err="1"/>
              <a:t>var</a:t>
            </a:r>
            <a:r>
              <a:rPr lang="en-US" dirty="0"/>
              <a:t> </a:t>
            </a:r>
            <a:r>
              <a:rPr lang="en-US" dirty="0" err="1"/>
              <a:t>uc</a:t>
            </a:r>
            <a:r>
              <a:rPr lang="en-US" dirty="0"/>
              <a:t> = require('upper-case');</a:t>
            </a:r>
          </a:p>
          <a:p>
            <a:pPr marL="0" indent="0">
              <a:buNone/>
            </a:pPr>
            <a:r>
              <a:rPr lang="en-US" dirty="0" err="1"/>
              <a:t>http.createServer</a:t>
            </a:r>
            <a:r>
              <a:rPr lang="en-US" dirty="0"/>
              <a:t>(function (</a:t>
            </a:r>
            <a:r>
              <a:rPr lang="en-US" dirty="0" err="1"/>
              <a:t>req</a:t>
            </a:r>
            <a:r>
              <a:rPr lang="en-US" dirty="0"/>
              <a:t>, res) {</a:t>
            </a:r>
          </a:p>
          <a:p>
            <a:pPr marL="0" indent="0">
              <a:buNone/>
            </a:pPr>
            <a:r>
              <a:rPr lang="en-US" dirty="0"/>
              <a:t>  </a:t>
            </a:r>
            <a:r>
              <a:rPr lang="en-US" dirty="0" err="1"/>
              <a:t>res.writeHead</a:t>
            </a:r>
            <a:r>
              <a:rPr lang="en-US" dirty="0"/>
              <a:t>(200, {'Content-Type': 'text/html'});</a:t>
            </a:r>
          </a:p>
          <a:p>
            <a:pPr marL="0" indent="0">
              <a:buNone/>
            </a:pPr>
            <a:r>
              <a:rPr lang="en-US" dirty="0"/>
              <a:t>  /*Use our upper-case module to upper case a string:*/</a:t>
            </a:r>
          </a:p>
          <a:p>
            <a:pPr marL="0" indent="0">
              <a:buNone/>
            </a:pPr>
            <a:r>
              <a:rPr lang="en-US" dirty="0"/>
              <a:t>  </a:t>
            </a:r>
            <a:r>
              <a:rPr lang="en-US" dirty="0" err="1"/>
              <a:t>res.write</a:t>
            </a:r>
            <a:r>
              <a:rPr lang="en-US" dirty="0"/>
              <a:t>(</a:t>
            </a:r>
            <a:r>
              <a:rPr lang="en-US" dirty="0" err="1"/>
              <a:t>uc.upperCase</a:t>
            </a:r>
            <a:r>
              <a:rPr lang="en-US" dirty="0"/>
              <a:t>("Hello World!"));</a:t>
            </a:r>
          </a:p>
          <a:p>
            <a:pPr marL="0" indent="0">
              <a:buNone/>
            </a:pPr>
            <a:r>
              <a:rPr lang="en-US" dirty="0"/>
              <a:t>  </a:t>
            </a:r>
            <a:r>
              <a:rPr lang="en-US" dirty="0" err="1"/>
              <a:t>res.end</a:t>
            </a:r>
            <a:r>
              <a:rPr lang="en-US" dirty="0"/>
              <a:t>();</a:t>
            </a:r>
          </a:p>
          <a:p>
            <a:pPr marL="0" indent="0">
              <a:buNone/>
            </a:pPr>
            <a:r>
              <a:rPr lang="en-US" dirty="0"/>
              <a:t>}).</a:t>
            </a:r>
            <a:r>
              <a:rPr lang="en-US" dirty="0" smtClean="0"/>
              <a:t>listen(3009);</a:t>
            </a:r>
          </a:p>
          <a:p>
            <a:r>
              <a:rPr lang="en-US" b="1" dirty="0"/>
              <a:t>Initiate </a:t>
            </a:r>
            <a:r>
              <a:rPr lang="en-US" b="1" smtClean="0"/>
              <a:t>:upper_casepackage.js</a:t>
            </a:r>
            <a:endParaRPr lang="en-US" b="1" dirty="0"/>
          </a:p>
          <a:p>
            <a:r>
              <a:rPr lang="en-US" b="1" dirty="0"/>
              <a:t>C:\Users\</a:t>
            </a:r>
            <a:r>
              <a:rPr lang="en-US" b="1" i="1" dirty="0"/>
              <a:t>Your Name</a:t>
            </a:r>
            <a:r>
              <a:rPr lang="en-US" b="1" dirty="0"/>
              <a:t>&gt;node </a:t>
            </a:r>
            <a:r>
              <a:rPr lang="en-US" b="1" dirty="0" smtClean="0"/>
              <a:t>upper_casepackage.js</a:t>
            </a:r>
            <a:endParaRPr lang="en-US" b="1"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1326154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Node.js Events</a:t>
            </a:r>
            <a:br>
              <a:rPr lang="en-US" dirty="0"/>
            </a:br>
            <a:endParaRPr lang="en-US" dirty="0"/>
          </a:p>
        </p:txBody>
      </p:sp>
      <p:sp>
        <p:nvSpPr>
          <p:cNvPr id="3" name="Content Placeholder 2"/>
          <p:cNvSpPr>
            <a:spLocks noGrp="1"/>
          </p:cNvSpPr>
          <p:nvPr>
            <p:ph idx="1"/>
          </p:nvPr>
        </p:nvSpPr>
        <p:spPr>
          <a:xfrm>
            <a:off x="533400" y="990600"/>
            <a:ext cx="8229600" cy="5181600"/>
          </a:xfrm>
        </p:spPr>
        <p:txBody>
          <a:bodyPr>
            <a:normAutofit lnSpcReduction="10000"/>
          </a:bodyPr>
          <a:lstStyle/>
          <a:p>
            <a:r>
              <a:rPr lang="en-US" sz="2000" dirty="0"/>
              <a:t>Node.js is perfect for event-driven applications</a:t>
            </a:r>
            <a:r>
              <a:rPr lang="en-US" sz="2000" dirty="0" smtClean="0"/>
              <a:t>.</a:t>
            </a:r>
          </a:p>
          <a:p>
            <a:pPr marL="0" indent="0">
              <a:buNone/>
            </a:pPr>
            <a:r>
              <a:rPr lang="en-US" sz="2000" b="1" dirty="0"/>
              <a:t>Events in </a:t>
            </a:r>
            <a:r>
              <a:rPr lang="en-US" sz="2000" b="1" dirty="0" smtClean="0"/>
              <a:t>Node.js:</a:t>
            </a:r>
          </a:p>
          <a:p>
            <a:r>
              <a:rPr lang="en-US" sz="2000" dirty="0"/>
              <a:t>Every action on a computer is an event. Like when a connection is made or a file is opened.</a:t>
            </a:r>
          </a:p>
          <a:p>
            <a:r>
              <a:rPr lang="en-US" sz="2000" dirty="0"/>
              <a:t>Objects in Node.js can fire events, like the </a:t>
            </a:r>
            <a:r>
              <a:rPr lang="en-US" sz="2000" dirty="0" err="1"/>
              <a:t>readStream</a:t>
            </a:r>
            <a:r>
              <a:rPr lang="en-US" sz="2000" dirty="0"/>
              <a:t> object fires events when opening and closing a file</a:t>
            </a:r>
            <a:r>
              <a:rPr lang="en-US" sz="2000" dirty="0" smtClean="0"/>
              <a:t>:</a:t>
            </a:r>
          </a:p>
          <a:p>
            <a:pPr marL="0" indent="0">
              <a:buNone/>
            </a:pPr>
            <a:r>
              <a:rPr lang="en-US" b="1" dirty="0" err="1" smtClean="0"/>
              <a:t>Example:Event.js</a:t>
            </a:r>
            <a:r>
              <a:rPr lang="en-US" b="1" dirty="0" smtClean="0"/>
              <a:t>(file name)</a:t>
            </a:r>
            <a:endParaRPr lang="en-US" b="1" dirty="0"/>
          </a:p>
          <a:p>
            <a:pPr marL="0" indent="0">
              <a:buNone/>
            </a:pPr>
            <a:r>
              <a:rPr lang="en-US" sz="2200" dirty="0" err="1"/>
              <a:t>var</a:t>
            </a:r>
            <a:r>
              <a:rPr lang="en-US" sz="2200" dirty="0"/>
              <a:t> </a:t>
            </a:r>
            <a:r>
              <a:rPr lang="en-US" sz="2200" dirty="0" err="1"/>
              <a:t>fs</a:t>
            </a:r>
            <a:r>
              <a:rPr lang="en-US" sz="2200" dirty="0"/>
              <a:t> = require('</a:t>
            </a:r>
            <a:r>
              <a:rPr lang="en-US" sz="2200" dirty="0" err="1"/>
              <a:t>fs</a:t>
            </a:r>
            <a:r>
              <a:rPr lang="en-US" sz="2200" dirty="0" smtClean="0"/>
              <a:t>');</a:t>
            </a:r>
            <a:endParaRPr lang="en-US" sz="2200" dirty="0"/>
          </a:p>
          <a:p>
            <a:pPr marL="0" indent="0">
              <a:buNone/>
            </a:pPr>
            <a:r>
              <a:rPr lang="en-US" sz="2200" dirty="0" err="1"/>
              <a:t>var</a:t>
            </a:r>
            <a:r>
              <a:rPr lang="en-US" sz="2200" dirty="0"/>
              <a:t> </a:t>
            </a:r>
            <a:r>
              <a:rPr lang="en-US" sz="2200" dirty="0" err="1"/>
              <a:t>readStream</a:t>
            </a:r>
            <a:r>
              <a:rPr lang="en-US" sz="2200" dirty="0"/>
              <a:t> = </a:t>
            </a:r>
            <a:r>
              <a:rPr lang="en-US" sz="2200" dirty="0" err="1"/>
              <a:t>fs.createReadStream</a:t>
            </a:r>
            <a:r>
              <a:rPr lang="en-US" sz="2200" dirty="0"/>
              <a:t>('./demofile.txt');</a:t>
            </a:r>
          </a:p>
          <a:p>
            <a:pPr marL="0" indent="0">
              <a:buNone/>
            </a:pPr>
            <a:endParaRPr lang="en-US" sz="2200" dirty="0"/>
          </a:p>
          <a:p>
            <a:pPr marL="0" indent="0">
              <a:buNone/>
            </a:pPr>
            <a:r>
              <a:rPr lang="en-US" sz="2200" dirty="0"/>
              <a:t>/*Write to the console when the file is opened:*/</a:t>
            </a:r>
          </a:p>
          <a:p>
            <a:pPr marL="0" indent="0">
              <a:buNone/>
            </a:pPr>
            <a:r>
              <a:rPr lang="en-US" sz="2200" dirty="0" err="1"/>
              <a:t>readStream.on</a:t>
            </a:r>
            <a:r>
              <a:rPr lang="en-US" sz="2200" dirty="0"/>
              <a:t>('open', function () {</a:t>
            </a:r>
          </a:p>
          <a:p>
            <a:pPr marL="0" indent="0">
              <a:buNone/>
            </a:pPr>
            <a:r>
              <a:rPr lang="en-US" sz="2200" dirty="0"/>
              <a:t>  console.log('The file is open');</a:t>
            </a:r>
          </a:p>
          <a:p>
            <a:pPr marL="0" indent="0">
              <a:buNone/>
            </a:pPr>
            <a:r>
              <a:rPr lang="en-US" sz="2200" dirty="0"/>
              <a:t>});</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7604143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Node.js Upload Files</a:t>
            </a:r>
            <a:br>
              <a:rPr lang="en-US" dirty="0"/>
            </a:br>
            <a:endParaRPr lang="en-US" dirty="0"/>
          </a:p>
        </p:txBody>
      </p:sp>
      <p:sp>
        <p:nvSpPr>
          <p:cNvPr id="3" name="Content Placeholder 2"/>
          <p:cNvSpPr>
            <a:spLocks noGrp="1"/>
          </p:cNvSpPr>
          <p:nvPr>
            <p:ph idx="1"/>
          </p:nvPr>
        </p:nvSpPr>
        <p:spPr>
          <a:xfrm>
            <a:off x="457200" y="1219200"/>
            <a:ext cx="8229600" cy="5105400"/>
          </a:xfrm>
        </p:spPr>
        <p:txBody>
          <a:bodyPr/>
          <a:lstStyle/>
          <a:p>
            <a:pPr marL="0" indent="0">
              <a:buNone/>
            </a:pPr>
            <a:r>
              <a:rPr lang="en-US" dirty="0" smtClean="0"/>
              <a:t>  </a:t>
            </a:r>
            <a:r>
              <a:rPr lang="en-US" b="1" dirty="0" smtClean="0"/>
              <a:t>The </a:t>
            </a:r>
            <a:r>
              <a:rPr lang="en-US" b="1" dirty="0"/>
              <a:t>Formidable Module</a:t>
            </a:r>
          </a:p>
          <a:p>
            <a:r>
              <a:rPr lang="en-US" dirty="0"/>
              <a:t>There is a very good module for working with file uploads, called "Formidable".</a:t>
            </a:r>
          </a:p>
          <a:p>
            <a:r>
              <a:rPr lang="en-US" dirty="0"/>
              <a:t>The Formidable module can be downloaded and installed using NPM:</a:t>
            </a:r>
          </a:p>
          <a:p>
            <a:r>
              <a:rPr lang="en-US" b="1" dirty="0"/>
              <a:t>C:\Users\</a:t>
            </a:r>
            <a:r>
              <a:rPr lang="en-US" b="1" i="1" dirty="0"/>
              <a:t>Your </a:t>
            </a:r>
            <a:r>
              <a:rPr lang="en-US" b="1" i="1" dirty="0" smtClean="0"/>
              <a:t>Name</a:t>
            </a:r>
            <a:r>
              <a:rPr lang="en-US" b="1" dirty="0" smtClean="0"/>
              <a:t>&gt;</a:t>
            </a:r>
            <a:r>
              <a:rPr lang="en-US" b="1" dirty="0" err="1" smtClean="0"/>
              <a:t>npm</a:t>
            </a:r>
            <a:r>
              <a:rPr lang="en-US" b="1" dirty="0" smtClean="0"/>
              <a:t> </a:t>
            </a:r>
            <a:r>
              <a:rPr lang="en-US" b="1" dirty="0"/>
              <a:t>install </a:t>
            </a:r>
            <a:r>
              <a:rPr lang="en-US" b="1" dirty="0" smtClean="0"/>
              <a:t>formidable</a:t>
            </a:r>
          </a:p>
          <a:p>
            <a:r>
              <a:rPr lang="en-US" dirty="0"/>
              <a:t>After </a:t>
            </a:r>
            <a:r>
              <a:rPr lang="en-US" dirty="0" smtClean="0"/>
              <a:t>we have </a:t>
            </a:r>
            <a:r>
              <a:rPr lang="en-US" dirty="0"/>
              <a:t>downloaded the Formidable module, </a:t>
            </a:r>
            <a:r>
              <a:rPr lang="en-US" dirty="0" smtClean="0"/>
              <a:t>we </a:t>
            </a:r>
            <a:r>
              <a:rPr lang="en-US" dirty="0"/>
              <a:t>can include the module in any application</a:t>
            </a:r>
            <a:r>
              <a:rPr lang="en-US" dirty="0" smtClean="0"/>
              <a:t>:</a:t>
            </a:r>
          </a:p>
          <a:p>
            <a:r>
              <a:rPr lang="en-US" b="1" dirty="0" err="1"/>
              <a:t>var</a:t>
            </a:r>
            <a:r>
              <a:rPr lang="en-US" b="1" dirty="0"/>
              <a:t> formidable = require('formidable');</a:t>
            </a:r>
          </a:p>
        </p:txBody>
      </p:sp>
    </p:spTree>
    <p:extLst>
      <p:ext uri="{BB962C8B-B14F-4D97-AF65-F5344CB8AC3E}">
        <p14:creationId xmlns:p14="http://schemas.microsoft.com/office/powerpoint/2010/main" val="3936003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pPr algn="ctr"/>
            <a:r>
              <a:rPr lang="en-US" dirty="0"/>
              <a:t>Node.js Upload Files</a:t>
            </a:r>
            <a:br>
              <a:rPr lang="en-US" dirty="0"/>
            </a:br>
            <a:endParaRPr lang="en-US" dirty="0"/>
          </a:p>
        </p:txBody>
      </p:sp>
      <p:sp>
        <p:nvSpPr>
          <p:cNvPr id="3" name="Content Placeholder 2"/>
          <p:cNvSpPr>
            <a:spLocks noGrp="1"/>
          </p:cNvSpPr>
          <p:nvPr>
            <p:ph idx="1"/>
          </p:nvPr>
        </p:nvSpPr>
        <p:spPr>
          <a:xfrm>
            <a:off x="457200" y="1066800"/>
            <a:ext cx="8229600" cy="5257800"/>
          </a:xfrm>
        </p:spPr>
        <p:txBody>
          <a:bodyPr>
            <a:normAutofit fontScale="92500" lnSpcReduction="20000"/>
          </a:bodyPr>
          <a:lstStyle/>
          <a:p>
            <a:pPr marL="0" indent="0">
              <a:buNone/>
            </a:pPr>
            <a:r>
              <a:rPr lang="en-US" b="1" dirty="0" smtClean="0"/>
              <a:t>Upload Files:</a:t>
            </a:r>
          </a:p>
          <a:p>
            <a:pPr marL="0" indent="0">
              <a:buNone/>
            </a:pPr>
            <a:r>
              <a:rPr lang="en-US" dirty="0" smtClean="0"/>
              <a:t>1.</a:t>
            </a:r>
            <a:r>
              <a:rPr lang="en-US" dirty="0"/>
              <a:t> </a:t>
            </a:r>
            <a:r>
              <a:rPr lang="en-US" b="1" dirty="0"/>
              <a:t>Create an Upload </a:t>
            </a:r>
            <a:r>
              <a:rPr lang="en-US" b="1" dirty="0" smtClean="0"/>
              <a:t>Form:</a:t>
            </a:r>
            <a:endParaRPr lang="en-US" b="1" dirty="0"/>
          </a:p>
          <a:p>
            <a:r>
              <a:rPr lang="en-US" dirty="0"/>
              <a:t>Create a Node.js file that writes an HTML form, with an upload field:</a:t>
            </a:r>
          </a:p>
          <a:p>
            <a:pPr marL="0" indent="0">
              <a:buNone/>
            </a:pPr>
            <a:r>
              <a:rPr lang="en-US" dirty="0" smtClean="0"/>
              <a:t> </a:t>
            </a:r>
            <a:r>
              <a:rPr lang="en-US" b="1" dirty="0" smtClean="0"/>
              <a:t>Example:</a:t>
            </a:r>
            <a:endParaRPr lang="en-US" b="1" dirty="0"/>
          </a:p>
          <a:p>
            <a:r>
              <a:rPr lang="en-US" dirty="0"/>
              <a:t>This code will produce an HTML form:</a:t>
            </a:r>
          </a:p>
          <a:p>
            <a:pPr marL="0" indent="0">
              <a:buNone/>
            </a:pPr>
            <a:r>
              <a:rPr lang="en-US" dirty="0" smtClean="0"/>
              <a:t> </a:t>
            </a:r>
            <a:r>
              <a:rPr lang="en-US" dirty="0" err="1" smtClean="0"/>
              <a:t>var</a:t>
            </a:r>
            <a:r>
              <a:rPr lang="en-US" dirty="0"/>
              <a:t> http = require('http</a:t>
            </a:r>
            <a:r>
              <a:rPr lang="en-US" dirty="0" smtClean="0"/>
              <a:t>');</a:t>
            </a:r>
            <a:r>
              <a:rPr lang="en-US" dirty="0"/>
              <a:t/>
            </a:r>
            <a:br>
              <a:rPr lang="en-US" dirty="0"/>
            </a:br>
            <a:r>
              <a:rPr lang="en-US" dirty="0" err="1"/>
              <a:t>http.createServer</a:t>
            </a:r>
            <a:r>
              <a:rPr lang="en-US" dirty="0"/>
              <a:t>(function (</a:t>
            </a:r>
            <a:r>
              <a:rPr lang="en-US" dirty="0" err="1"/>
              <a:t>req</a:t>
            </a:r>
            <a:r>
              <a:rPr lang="en-US" dirty="0"/>
              <a:t>, res) {</a:t>
            </a:r>
            <a:br>
              <a:rPr lang="en-US" dirty="0"/>
            </a:br>
            <a:r>
              <a:rPr lang="en-US" dirty="0"/>
              <a:t>  </a:t>
            </a:r>
            <a:r>
              <a:rPr lang="en-US" dirty="0" err="1"/>
              <a:t>res.writeHead</a:t>
            </a:r>
            <a:r>
              <a:rPr lang="en-US" dirty="0"/>
              <a:t>(200, {'Content-Type': 'text/html'});</a:t>
            </a:r>
            <a:br>
              <a:rPr lang="en-US" dirty="0"/>
            </a:br>
            <a:r>
              <a:rPr lang="en-US" dirty="0"/>
              <a:t>  </a:t>
            </a:r>
            <a:r>
              <a:rPr lang="en-US" dirty="0" err="1"/>
              <a:t>res.write</a:t>
            </a:r>
            <a:r>
              <a:rPr lang="en-US" dirty="0"/>
              <a:t>('&lt;form action="</a:t>
            </a:r>
            <a:r>
              <a:rPr lang="en-US" dirty="0" err="1"/>
              <a:t>fileupload</a:t>
            </a:r>
            <a:r>
              <a:rPr lang="en-US" dirty="0"/>
              <a:t>" method="post" </a:t>
            </a:r>
            <a:r>
              <a:rPr lang="en-US" dirty="0" err="1"/>
              <a:t>enctype</a:t>
            </a:r>
            <a:r>
              <a:rPr lang="en-US" dirty="0"/>
              <a:t>="multipart/form-data"&gt;');</a:t>
            </a:r>
            <a:br>
              <a:rPr lang="en-US" dirty="0"/>
            </a:br>
            <a:r>
              <a:rPr lang="en-US" dirty="0"/>
              <a:t>  </a:t>
            </a:r>
            <a:r>
              <a:rPr lang="en-US" dirty="0" err="1"/>
              <a:t>res.write</a:t>
            </a:r>
            <a:r>
              <a:rPr lang="en-US" dirty="0"/>
              <a:t>('&lt;input type="file" name="</a:t>
            </a:r>
            <a:r>
              <a:rPr lang="en-US" dirty="0" err="1"/>
              <a:t>filetoupload</a:t>
            </a:r>
            <a:r>
              <a:rPr lang="en-US" dirty="0"/>
              <a:t>"&gt;&lt;</a:t>
            </a:r>
            <a:r>
              <a:rPr lang="en-US" dirty="0" err="1"/>
              <a:t>br</a:t>
            </a:r>
            <a:r>
              <a:rPr lang="en-US" dirty="0"/>
              <a:t>&gt;');</a:t>
            </a:r>
            <a:br>
              <a:rPr lang="en-US" dirty="0"/>
            </a:br>
            <a:r>
              <a:rPr lang="en-US" dirty="0"/>
              <a:t>  </a:t>
            </a:r>
            <a:r>
              <a:rPr lang="en-US" dirty="0" err="1"/>
              <a:t>res.write</a:t>
            </a:r>
            <a:r>
              <a:rPr lang="en-US" dirty="0"/>
              <a:t>('&lt;input type="submit"&gt;');</a:t>
            </a:r>
            <a:br>
              <a:rPr lang="en-US" dirty="0"/>
            </a:br>
            <a:r>
              <a:rPr lang="en-US" dirty="0"/>
              <a:t>  </a:t>
            </a:r>
            <a:r>
              <a:rPr lang="en-US" dirty="0" err="1"/>
              <a:t>res.write</a:t>
            </a:r>
            <a:r>
              <a:rPr lang="en-US" dirty="0"/>
              <a:t>('&lt;/form&gt;');</a:t>
            </a:r>
            <a:br>
              <a:rPr lang="en-US" dirty="0"/>
            </a:br>
            <a:r>
              <a:rPr lang="en-US" dirty="0"/>
              <a:t>  return </a:t>
            </a:r>
            <a:r>
              <a:rPr lang="en-US" dirty="0" err="1"/>
              <a:t>res.end</a:t>
            </a:r>
            <a:r>
              <a:rPr lang="en-US" dirty="0"/>
              <a:t>();</a:t>
            </a:r>
            <a:br>
              <a:rPr lang="en-US" dirty="0"/>
            </a:br>
            <a:r>
              <a:rPr lang="en-US" dirty="0"/>
              <a:t>}).</a:t>
            </a:r>
            <a:r>
              <a:rPr lang="en-US" dirty="0" smtClean="0"/>
              <a:t>listen(3004);</a:t>
            </a: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61948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24712"/>
          </a:xfrm>
        </p:spPr>
        <p:txBody>
          <a:bodyPr>
            <a:normAutofit fontScale="90000"/>
          </a:bodyPr>
          <a:lstStyle/>
          <a:p>
            <a:r>
              <a:rPr lang="en-US" dirty="0" smtClean="0"/>
              <a:t>   Step </a:t>
            </a:r>
            <a:r>
              <a:rPr lang="en-US" dirty="0"/>
              <a:t>2: Parse the Uploaded File</a:t>
            </a:r>
            <a:br>
              <a:rPr lang="en-US" dirty="0"/>
            </a:br>
            <a:endParaRPr lang="en-US" dirty="0"/>
          </a:p>
        </p:txBody>
      </p:sp>
      <p:sp>
        <p:nvSpPr>
          <p:cNvPr id="3" name="Content Placeholder 2"/>
          <p:cNvSpPr>
            <a:spLocks noGrp="1"/>
          </p:cNvSpPr>
          <p:nvPr>
            <p:ph idx="1"/>
          </p:nvPr>
        </p:nvSpPr>
        <p:spPr>
          <a:xfrm>
            <a:off x="457200" y="1143000"/>
            <a:ext cx="8229600" cy="5715000"/>
          </a:xfrm>
        </p:spPr>
        <p:txBody>
          <a:bodyPr>
            <a:normAutofit fontScale="62500" lnSpcReduction="20000"/>
          </a:bodyPr>
          <a:lstStyle/>
          <a:p>
            <a:r>
              <a:rPr lang="en-US" dirty="0"/>
              <a:t>Include the Formidable module to be able to parse the uploaded file once it reaches the server.</a:t>
            </a:r>
          </a:p>
          <a:p>
            <a:r>
              <a:rPr lang="en-US" dirty="0"/>
              <a:t>When the file is uploaded and parsed, it gets placed on a temporary folder on </a:t>
            </a:r>
            <a:r>
              <a:rPr lang="en-US" dirty="0" smtClean="0"/>
              <a:t>our </a:t>
            </a:r>
            <a:r>
              <a:rPr lang="en-US" dirty="0"/>
              <a:t>computer</a:t>
            </a:r>
            <a:r>
              <a:rPr lang="en-US" dirty="0" smtClean="0"/>
              <a:t>.</a:t>
            </a:r>
          </a:p>
          <a:p>
            <a:pPr marL="0" indent="0">
              <a:buNone/>
            </a:pPr>
            <a:r>
              <a:rPr lang="en-US" dirty="0" smtClean="0"/>
              <a:t>   </a:t>
            </a:r>
            <a:r>
              <a:rPr lang="en-US" sz="3800" b="1" dirty="0" smtClean="0"/>
              <a:t>Example:</a:t>
            </a:r>
            <a:endParaRPr lang="en-US" sz="3800" b="1" dirty="0"/>
          </a:p>
          <a:p>
            <a:r>
              <a:rPr lang="en-US" dirty="0"/>
              <a:t>The file will be uploaded, and placed on a temporary folder:</a:t>
            </a:r>
          </a:p>
          <a:p>
            <a:r>
              <a:rPr lang="en-US" dirty="0" err="1"/>
              <a:t>var</a:t>
            </a:r>
            <a:r>
              <a:rPr lang="en-US" dirty="0"/>
              <a:t> http = require('http');</a:t>
            </a:r>
            <a:br>
              <a:rPr lang="en-US" dirty="0"/>
            </a:br>
            <a:r>
              <a:rPr lang="en-US" b="1" dirty="0" err="1"/>
              <a:t>var</a:t>
            </a:r>
            <a:r>
              <a:rPr lang="en-US" b="1" dirty="0"/>
              <a:t> formidable = require('formidable');</a:t>
            </a:r>
            <a:br>
              <a:rPr lang="en-US" b="1" dirty="0"/>
            </a:br>
            <a:r>
              <a:rPr lang="en-US" dirty="0"/>
              <a:t/>
            </a:r>
            <a:br>
              <a:rPr lang="en-US" dirty="0"/>
            </a:br>
            <a:r>
              <a:rPr lang="en-US" dirty="0" err="1"/>
              <a:t>http.createServer</a:t>
            </a:r>
            <a:r>
              <a:rPr lang="en-US" dirty="0"/>
              <a:t>(function (</a:t>
            </a:r>
            <a:r>
              <a:rPr lang="en-US" dirty="0" err="1"/>
              <a:t>req</a:t>
            </a:r>
            <a:r>
              <a:rPr lang="en-US" dirty="0"/>
              <a:t>, res) {</a:t>
            </a:r>
            <a:br>
              <a:rPr lang="en-US" dirty="0"/>
            </a:br>
            <a:r>
              <a:rPr lang="en-US" b="1" dirty="0"/>
              <a:t>  if (req.url == '/</a:t>
            </a:r>
            <a:r>
              <a:rPr lang="en-US" b="1" dirty="0" err="1"/>
              <a:t>fileupload</a:t>
            </a:r>
            <a:r>
              <a:rPr lang="en-US" b="1" dirty="0"/>
              <a:t>') {</a:t>
            </a:r>
            <a:br>
              <a:rPr lang="en-US" b="1" dirty="0"/>
            </a:br>
            <a:r>
              <a:rPr lang="en-US" b="1" dirty="0"/>
              <a:t>    </a:t>
            </a:r>
            <a:r>
              <a:rPr lang="en-US" b="1" dirty="0" err="1"/>
              <a:t>var</a:t>
            </a:r>
            <a:r>
              <a:rPr lang="en-US" b="1" dirty="0"/>
              <a:t> form = new </a:t>
            </a:r>
            <a:r>
              <a:rPr lang="en-US" b="1" dirty="0" err="1"/>
              <a:t>formidable.IncomingForm</a:t>
            </a:r>
            <a:r>
              <a:rPr lang="en-US" b="1" dirty="0"/>
              <a:t>();</a:t>
            </a:r>
            <a:br>
              <a:rPr lang="en-US" b="1" dirty="0"/>
            </a:br>
            <a:r>
              <a:rPr lang="en-US" b="1" dirty="0"/>
              <a:t>    </a:t>
            </a:r>
            <a:r>
              <a:rPr lang="en-US" b="1" dirty="0" err="1"/>
              <a:t>form.parse</a:t>
            </a:r>
            <a:r>
              <a:rPr lang="en-US" b="1" dirty="0"/>
              <a:t>(</a:t>
            </a:r>
            <a:r>
              <a:rPr lang="en-US" b="1" dirty="0" err="1"/>
              <a:t>req</a:t>
            </a:r>
            <a:r>
              <a:rPr lang="en-US" b="1" dirty="0"/>
              <a:t>, function (err, fields, files) {</a:t>
            </a:r>
            <a:br>
              <a:rPr lang="en-US" b="1" dirty="0"/>
            </a:br>
            <a:r>
              <a:rPr lang="en-US" b="1" dirty="0"/>
              <a:t>      </a:t>
            </a:r>
            <a:r>
              <a:rPr lang="en-US" b="1" dirty="0" err="1"/>
              <a:t>res.write</a:t>
            </a:r>
            <a:r>
              <a:rPr lang="en-US" b="1" dirty="0"/>
              <a:t>('File uploaded');</a:t>
            </a:r>
            <a:br>
              <a:rPr lang="en-US" b="1" dirty="0"/>
            </a:br>
            <a:r>
              <a:rPr lang="en-US" b="1" dirty="0"/>
              <a:t>      </a:t>
            </a:r>
            <a:r>
              <a:rPr lang="en-US" b="1" dirty="0" err="1"/>
              <a:t>res.end</a:t>
            </a:r>
            <a:r>
              <a:rPr lang="en-US" b="1" dirty="0"/>
              <a:t>();</a:t>
            </a:r>
            <a:br>
              <a:rPr lang="en-US" b="1" dirty="0"/>
            </a:br>
            <a:r>
              <a:rPr lang="en-US" b="1" dirty="0"/>
              <a:t>    });</a:t>
            </a:r>
            <a:br>
              <a:rPr lang="en-US" b="1" dirty="0"/>
            </a:br>
            <a:r>
              <a:rPr lang="en-US" dirty="0"/>
              <a:t>  } else {</a:t>
            </a:r>
            <a:br>
              <a:rPr lang="en-US" dirty="0"/>
            </a:br>
            <a:r>
              <a:rPr lang="en-US" dirty="0"/>
              <a:t>    </a:t>
            </a:r>
            <a:r>
              <a:rPr lang="en-US" dirty="0" err="1"/>
              <a:t>res.writeHead</a:t>
            </a:r>
            <a:r>
              <a:rPr lang="en-US" dirty="0"/>
              <a:t>(200, {'Content-Type': 'text/html'});</a:t>
            </a:r>
            <a:br>
              <a:rPr lang="en-US" dirty="0"/>
            </a:br>
            <a:r>
              <a:rPr lang="en-US" dirty="0"/>
              <a:t>    </a:t>
            </a:r>
            <a:r>
              <a:rPr lang="en-US" dirty="0" err="1"/>
              <a:t>res.write</a:t>
            </a:r>
            <a:r>
              <a:rPr lang="en-US" dirty="0"/>
              <a:t>('&lt;form action="</a:t>
            </a:r>
            <a:r>
              <a:rPr lang="en-US" dirty="0" err="1"/>
              <a:t>fileupload</a:t>
            </a:r>
            <a:r>
              <a:rPr lang="en-US" dirty="0"/>
              <a:t>" method="post" </a:t>
            </a:r>
            <a:r>
              <a:rPr lang="en-US" dirty="0" err="1"/>
              <a:t>enctype</a:t>
            </a:r>
            <a:r>
              <a:rPr lang="en-US" dirty="0"/>
              <a:t>="multipart/form-data"&gt;');</a:t>
            </a:r>
            <a:br>
              <a:rPr lang="en-US" dirty="0"/>
            </a:br>
            <a:r>
              <a:rPr lang="en-US" dirty="0"/>
              <a:t>    </a:t>
            </a:r>
            <a:r>
              <a:rPr lang="en-US" dirty="0" err="1"/>
              <a:t>res.write</a:t>
            </a:r>
            <a:r>
              <a:rPr lang="en-US" dirty="0"/>
              <a:t>('&lt;input type="file" name="</a:t>
            </a:r>
            <a:r>
              <a:rPr lang="en-US" dirty="0" err="1"/>
              <a:t>filetoupload</a:t>
            </a:r>
            <a:r>
              <a:rPr lang="en-US" dirty="0"/>
              <a:t>"&gt;&lt;</a:t>
            </a:r>
            <a:r>
              <a:rPr lang="en-US" dirty="0" err="1"/>
              <a:t>br</a:t>
            </a:r>
            <a:r>
              <a:rPr lang="en-US" dirty="0"/>
              <a:t>&gt;');</a:t>
            </a:r>
            <a:br>
              <a:rPr lang="en-US" dirty="0"/>
            </a:br>
            <a:r>
              <a:rPr lang="en-US" dirty="0"/>
              <a:t>    </a:t>
            </a:r>
            <a:r>
              <a:rPr lang="en-US" dirty="0" err="1"/>
              <a:t>res.write</a:t>
            </a:r>
            <a:r>
              <a:rPr lang="en-US" dirty="0"/>
              <a:t>('&lt;input type="submit"&gt;');</a:t>
            </a:r>
            <a:br>
              <a:rPr lang="en-US" dirty="0"/>
            </a:br>
            <a:r>
              <a:rPr lang="en-US" dirty="0"/>
              <a:t>    </a:t>
            </a:r>
            <a:r>
              <a:rPr lang="en-US" dirty="0" err="1"/>
              <a:t>res.write</a:t>
            </a:r>
            <a:r>
              <a:rPr lang="en-US" dirty="0"/>
              <a:t>('&lt;/form&gt;');</a:t>
            </a:r>
            <a:br>
              <a:rPr lang="en-US" dirty="0"/>
            </a:br>
            <a:r>
              <a:rPr lang="en-US" dirty="0"/>
              <a:t>    return </a:t>
            </a:r>
            <a:r>
              <a:rPr lang="en-US" dirty="0" err="1"/>
              <a:t>res.end</a:t>
            </a:r>
            <a:r>
              <a:rPr lang="en-US" dirty="0"/>
              <a:t>();</a:t>
            </a:r>
            <a:br>
              <a:rPr lang="en-US" dirty="0"/>
            </a:br>
            <a:r>
              <a:rPr lang="en-US" dirty="0"/>
              <a:t>  }</a:t>
            </a:r>
            <a:br>
              <a:rPr lang="en-US" dirty="0"/>
            </a:br>
            <a:r>
              <a:rPr lang="en-US" dirty="0"/>
              <a:t>}).</a:t>
            </a:r>
            <a:r>
              <a:rPr lang="en-US" dirty="0" smtClean="0"/>
              <a:t>listen(3008);</a:t>
            </a:r>
            <a:endParaRPr lang="en-US" dirty="0"/>
          </a:p>
          <a:p>
            <a:endParaRPr lang="en-US" dirty="0"/>
          </a:p>
          <a:p>
            <a:endParaRPr lang="en-US" dirty="0"/>
          </a:p>
        </p:txBody>
      </p:sp>
    </p:spTree>
    <p:extLst>
      <p:ext uri="{BB962C8B-B14F-4D97-AF65-F5344CB8AC3E}">
        <p14:creationId xmlns:p14="http://schemas.microsoft.com/office/powerpoint/2010/main" val="3510089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Node.js Send an Email</a:t>
            </a:r>
            <a:br>
              <a:rPr lang="en-US" dirty="0"/>
            </a:br>
            <a:endParaRPr lang="en-US" dirty="0"/>
          </a:p>
        </p:txBody>
      </p:sp>
      <p:sp>
        <p:nvSpPr>
          <p:cNvPr id="3" name="Content Placeholder 2"/>
          <p:cNvSpPr>
            <a:spLocks noGrp="1"/>
          </p:cNvSpPr>
          <p:nvPr>
            <p:ph idx="1"/>
          </p:nvPr>
        </p:nvSpPr>
        <p:spPr>
          <a:xfrm>
            <a:off x="381000" y="1275588"/>
            <a:ext cx="8229600" cy="5201412"/>
          </a:xfrm>
        </p:spPr>
        <p:txBody>
          <a:bodyPr/>
          <a:lstStyle/>
          <a:p>
            <a:pPr marL="0" indent="0">
              <a:buNone/>
            </a:pPr>
            <a:r>
              <a:rPr lang="en-US" dirty="0" smtClean="0"/>
              <a:t> </a:t>
            </a:r>
            <a:r>
              <a:rPr lang="en-US" b="1" dirty="0" smtClean="0"/>
              <a:t>The </a:t>
            </a:r>
            <a:r>
              <a:rPr lang="en-US" b="1" dirty="0" err="1"/>
              <a:t>Nodemailer</a:t>
            </a:r>
            <a:r>
              <a:rPr lang="en-US" b="1" dirty="0"/>
              <a:t> </a:t>
            </a:r>
            <a:r>
              <a:rPr lang="en-US" b="1" dirty="0" smtClean="0"/>
              <a:t>Module:</a:t>
            </a:r>
            <a:endParaRPr lang="en-US" b="1" dirty="0"/>
          </a:p>
          <a:p>
            <a:r>
              <a:rPr lang="en-US" dirty="0"/>
              <a:t>The </a:t>
            </a:r>
            <a:r>
              <a:rPr lang="en-US" dirty="0" err="1"/>
              <a:t>Nodemailer</a:t>
            </a:r>
            <a:r>
              <a:rPr lang="en-US" dirty="0"/>
              <a:t> module makes it easy to send emails from </a:t>
            </a:r>
            <a:r>
              <a:rPr lang="en-US" dirty="0" smtClean="0"/>
              <a:t>our </a:t>
            </a:r>
            <a:r>
              <a:rPr lang="en-US" dirty="0"/>
              <a:t>computer.</a:t>
            </a:r>
          </a:p>
          <a:p>
            <a:r>
              <a:rPr lang="en-US" dirty="0"/>
              <a:t>The </a:t>
            </a:r>
            <a:r>
              <a:rPr lang="en-US" dirty="0" err="1"/>
              <a:t>Nodemailer</a:t>
            </a:r>
            <a:r>
              <a:rPr lang="en-US" dirty="0"/>
              <a:t> module can be downloaded and installed using </a:t>
            </a:r>
            <a:r>
              <a:rPr lang="en-US" dirty="0" err="1"/>
              <a:t>npm</a:t>
            </a:r>
            <a:r>
              <a:rPr lang="en-US" dirty="0"/>
              <a:t>:</a:t>
            </a:r>
          </a:p>
          <a:p>
            <a:r>
              <a:rPr lang="en-US" b="1" dirty="0"/>
              <a:t>C:\Users\</a:t>
            </a:r>
            <a:r>
              <a:rPr lang="en-US" b="1" i="1" dirty="0"/>
              <a:t>Your Name</a:t>
            </a:r>
            <a:r>
              <a:rPr lang="en-US" b="1" dirty="0"/>
              <a:t>&gt;</a:t>
            </a:r>
            <a:r>
              <a:rPr lang="en-US" b="1" dirty="0" err="1"/>
              <a:t>npm</a:t>
            </a:r>
            <a:r>
              <a:rPr lang="en-US" b="1" dirty="0"/>
              <a:t> </a:t>
            </a:r>
            <a:r>
              <a:rPr lang="en-US" b="1" dirty="0" smtClean="0"/>
              <a:t>Install </a:t>
            </a:r>
            <a:r>
              <a:rPr lang="en-US" b="1" dirty="0" err="1" smtClean="0"/>
              <a:t>nodemailer</a:t>
            </a:r>
            <a:endParaRPr lang="en-US" b="1" dirty="0" smtClean="0"/>
          </a:p>
          <a:p>
            <a:r>
              <a:rPr lang="en-US" dirty="0"/>
              <a:t>After </a:t>
            </a:r>
            <a:r>
              <a:rPr lang="en-US" dirty="0" smtClean="0"/>
              <a:t>we  </a:t>
            </a:r>
            <a:r>
              <a:rPr lang="en-US" dirty="0"/>
              <a:t>have downloaded the </a:t>
            </a:r>
            <a:r>
              <a:rPr lang="en-US" dirty="0" err="1"/>
              <a:t>Nodemailer</a:t>
            </a:r>
            <a:r>
              <a:rPr lang="en-US" dirty="0"/>
              <a:t> module, </a:t>
            </a:r>
            <a:r>
              <a:rPr lang="en-US" dirty="0" smtClean="0"/>
              <a:t>we </a:t>
            </a:r>
            <a:r>
              <a:rPr lang="en-US" dirty="0"/>
              <a:t>can include the module in any application</a:t>
            </a:r>
            <a:r>
              <a:rPr lang="en-US" dirty="0" smtClean="0"/>
              <a:t>:</a:t>
            </a:r>
          </a:p>
          <a:p>
            <a:pPr marL="0" indent="0">
              <a:buNone/>
            </a:pPr>
            <a:r>
              <a:rPr lang="en-US" b="1" dirty="0" smtClean="0"/>
              <a:t>     </a:t>
            </a:r>
            <a:r>
              <a:rPr lang="en-US" b="1" dirty="0" err="1" smtClean="0"/>
              <a:t>var</a:t>
            </a:r>
            <a:r>
              <a:rPr lang="en-US" b="1" dirty="0"/>
              <a:t> </a:t>
            </a:r>
            <a:r>
              <a:rPr lang="en-US" b="1" dirty="0" err="1"/>
              <a:t>nodemailer</a:t>
            </a:r>
            <a:r>
              <a:rPr lang="en-US" b="1" dirty="0"/>
              <a:t> = require('</a:t>
            </a:r>
            <a:r>
              <a:rPr lang="en-US" b="1" dirty="0" err="1"/>
              <a:t>nodemailer</a:t>
            </a:r>
            <a:r>
              <a:rPr lang="en-US" b="1" dirty="0" smtClean="0"/>
              <a:t>');</a:t>
            </a:r>
          </a:p>
          <a:p>
            <a:pPr marL="0" indent="0">
              <a:buNone/>
            </a:pPr>
            <a:endParaRPr lang="en-US" b="1" dirty="0"/>
          </a:p>
        </p:txBody>
      </p:sp>
    </p:spTree>
    <p:extLst>
      <p:ext uri="{BB962C8B-B14F-4D97-AF65-F5344CB8AC3E}">
        <p14:creationId xmlns:p14="http://schemas.microsoft.com/office/powerpoint/2010/main" val="493765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Send an Email</a:t>
            </a:r>
            <a:br>
              <a:rPr lang="en-US" dirty="0"/>
            </a:br>
            <a:endParaRPr lang="en-US" dirty="0"/>
          </a:p>
        </p:txBody>
      </p:sp>
      <p:sp>
        <p:nvSpPr>
          <p:cNvPr id="3" name="Content Placeholder 2"/>
          <p:cNvSpPr>
            <a:spLocks noGrp="1"/>
          </p:cNvSpPr>
          <p:nvPr>
            <p:ph idx="1"/>
          </p:nvPr>
        </p:nvSpPr>
        <p:spPr>
          <a:xfrm>
            <a:off x="457200" y="1066800"/>
            <a:ext cx="8229600" cy="5943600"/>
          </a:xfrm>
        </p:spPr>
        <p:txBody>
          <a:bodyPr>
            <a:normAutofit fontScale="62500" lnSpcReduction="20000"/>
          </a:bodyPr>
          <a:lstStyle/>
          <a:p>
            <a:r>
              <a:rPr lang="en-US" dirty="0"/>
              <a:t>Now </a:t>
            </a:r>
            <a:r>
              <a:rPr lang="en-US" dirty="0" smtClean="0"/>
              <a:t>we </a:t>
            </a:r>
            <a:r>
              <a:rPr lang="en-US" dirty="0"/>
              <a:t>are ready to send emails from </a:t>
            </a:r>
            <a:r>
              <a:rPr lang="en-US" dirty="0" smtClean="0"/>
              <a:t>our </a:t>
            </a:r>
            <a:r>
              <a:rPr lang="en-US" dirty="0"/>
              <a:t>server.</a:t>
            </a:r>
          </a:p>
          <a:p>
            <a:r>
              <a:rPr lang="en-US" dirty="0"/>
              <a:t>Use the username and password from </a:t>
            </a:r>
            <a:r>
              <a:rPr lang="en-US" dirty="0" smtClean="0"/>
              <a:t>our </a:t>
            </a:r>
            <a:r>
              <a:rPr lang="en-US" dirty="0"/>
              <a:t>selected email provider to send an email. </a:t>
            </a:r>
            <a:endParaRPr lang="en-US" dirty="0" smtClean="0"/>
          </a:p>
          <a:p>
            <a:pPr marL="0" indent="0">
              <a:buNone/>
            </a:pPr>
            <a:r>
              <a:rPr lang="en-US" sz="3800" b="1" dirty="0" smtClean="0"/>
              <a:t>Example:</a:t>
            </a:r>
            <a:endParaRPr lang="en-US" sz="3800" b="1" dirty="0"/>
          </a:p>
          <a:p>
            <a:pPr marL="0" indent="0">
              <a:buNone/>
            </a:pPr>
            <a:r>
              <a:rPr lang="en-US" dirty="0" smtClean="0"/>
              <a:t> </a:t>
            </a:r>
            <a:r>
              <a:rPr lang="en-US" dirty="0" err="1" smtClean="0"/>
              <a:t>var</a:t>
            </a:r>
            <a:r>
              <a:rPr lang="en-US" dirty="0"/>
              <a:t> </a:t>
            </a:r>
            <a:r>
              <a:rPr lang="en-US" dirty="0" err="1"/>
              <a:t>nodemailer</a:t>
            </a:r>
            <a:r>
              <a:rPr lang="en-US" dirty="0"/>
              <a:t> = require('</a:t>
            </a:r>
            <a:r>
              <a:rPr lang="en-US" dirty="0" err="1"/>
              <a:t>nodemailer</a:t>
            </a:r>
            <a:r>
              <a:rPr lang="en-US" dirty="0"/>
              <a:t>');</a:t>
            </a:r>
            <a:br>
              <a:rPr lang="en-US" dirty="0"/>
            </a:br>
            <a:r>
              <a:rPr lang="en-US" dirty="0"/>
              <a:t/>
            </a:r>
            <a:br>
              <a:rPr lang="en-US" dirty="0"/>
            </a:br>
            <a:r>
              <a:rPr lang="en-US" dirty="0" err="1"/>
              <a:t>var</a:t>
            </a:r>
            <a:r>
              <a:rPr lang="en-US" dirty="0"/>
              <a:t> transporter = </a:t>
            </a:r>
            <a:r>
              <a:rPr lang="en-US" dirty="0" err="1"/>
              <a:t>nodemailer.createTransport</a:t>
            </a:r>
            <a:r>
              <a:rPr lang="en-US" dirty="0"/>
              <a:t>({</a:t>
            </a:r>
            <a:br>
              <a:rPr lang="en-US" dirty="0"/>
            </a:br>
            <a:r>
              <a:rPr lang="en-US" dirty="0"/>
              <a:t>  service: '</a:t>
            </a:r>
            <a:r>
              <a:rPr lang="en-US" dirty="0" err="1"/>
              <a:t>gmail</a:t>
            </a:r>
            <a:r>
              <a:rPr lang="en-US" dirty="0"/>
              <a:t>',</a:t>
            </a:r>
            <a:br>
              <a:rPr lang="en-US" dirty="0"/>
            </a:br>
            <a:r>
              <a:rPr lang="en-US" dirty="0"/>
              <a:t>  </a:t>
            </a:r>
            <a:r>
              <a:rPr lang="en-US" dirty="0" err="1"/>
              <a:t>auth</a:t>
            </a:r>
            <a:r>
              <a:rPr lang="en-US" dirty="0"/>
              <a:t>: {</a:t>
            </a:r>
            <a:br>
              <a:rPr lang="en-US" dirty="0"/>
            </a:br>
            <a:r>
              <a:rPr lang="en-US" dirty="0"/>
              <a:t>    user: '</a:t>
            </a:r>
            <a:r>
              <a:rPr lang="en-US" i="1" dirty="0"/>
              <a:t>youremail@gmail.com</a:t>
            </a:r>
            <a:r>
              <a:rPr lang="en-US" dirty="0"/>
              <a:t>',</a:t>
            </a:r>
            <a:br>
              <a:rPr lang="en-US" dirty="0"/>
            </a:br>
            <a:r>
              <a:rPr lang="en-US" dirty="0"/>
              <a:t>    pass: '</a:t>
            </a:r>
            <a:r>
              <a:rPr lang="en-US" i="1" dirty="0" err="1"/>
              <a:t>yourpassword</a:t>
            </a:r>
            <a:r>
              <a:rPr lang="en-US" dirty="0"/>
              <a:t>'</a:t>
            </a:r>
            <a:br>
              <a:rPr lang="en-US" dirty="0"/>
            </a:br>
            <a:r>
              <a:rPr lang="en-US" dirty="0"/>
              <a:t>  }</a:t>
            </a:r>
            <a:br>
              <a:rPr lang="en-US" dirty="0"/>
            </a:br>
            <a:r>
              <a:rPr lang="en-US" dirty="0"/>
              <a:t>});</a:t>
            </a:r>
            <a:br>
              <a:rPr lang="en-US" dirty="0"/>
            </a:br>
            <a:r>
              <a:rPr lang="en-US" dirty="0"/>
              <a:t/>
            </a:r>
            <a:br>
              <a:rPr lang="en-US" dirty="0"/>
            </a:br>
            <a:r>
              <a:rPr lang="en-US" dirty="0" err="1"/>
              <a:t>var</a:t>
            </a:r>
            <a:r>
              <a:rPr lang="en-US" dirty="0"/>
              <a:t> </a:t>
            </a:r>
            <a:r>
              <a:rPr lang="en-US" dirty="0" err="1"/>
              <a:t>mailOptions</a:t>
            </a:r>
            <a:r>
              <a:rPr lang="en-US" dirty="0"/>
              <a:t> = {</a:t>
            </a:r>
            <a:br>
              <a:rPr lang="en-US" dirty="0"/>
            </a:br>
            <a:r>
              <a:rPr lang="en-US" dirty="0"/>
              <a:t>  from: '</a:t>
            </a:r>
            <a:r>
              <a:rPr lang="en-US" i="1" dirty="0"/>
              <a:t>youremail@gmail.com</a:t>
            </a:r>
            <a:r>
              <a:rPr lang="en-US" dirty="0"/>
              <a:t>',</a:t>
            </a:r>
            <a:br>
              <a:rPr lang="en-US" dirty="0"/>
            </a:br>
            <a:r>
              <a:rPr lang="en-US" dirty="0"/>
              <a:t>  to: '</a:t>
            </a:r>
            <a:r>
              <a:rPr lang="en-US" i="1" dirty="0"/>
              <a:t>myfriend@yahoo.com</a:t>
            </a:r>
            <a:r>
              <a:rPr lang="en-US" dirty="0"/>
              <a:t>',</a:t>
            </a:r>
            <a:br>
              <a:rPr lang="en-US" dirty="0"/>
            </a:br>
            <a:r>
              <a:rPr lang="en-US" dirty="0"/>
              <a:t>  subject: 'Sending Email using Node.js',</a:t>
            </a:r>
            <a:br>
              <a:rPr lang="en-US" dirty="0"/>
            </a:br>
            <a:r>
              <a:rPr lang="en-US" dirty="0"/>
              <a:t>  text: 'That was easy!'</a:t>
            </a:r>
            <a:br>
              <a:rPr lang="en-US" dirty="0"/>
            </a:br>
            <a:r>
              <a:rPr lang="en-US" dirty="0"/>
              <a:t>};</a:t>
            </a:r>
            <a:br>
              <a:rPr lang="en-US" dirty="0"/>
            </a:br>
            <a:r>
              <a:rPr lang="en-US" dirty="0"/>
              <a:t/>
            </a:r>
            <a:br>
              <a:rPr lang="en-US" dirty="0"/>
            </a:br>
            <a:r>
              <a:rPr lang="en-US" dirty="0" err="1"/>
              <a:t>transporter.sendMail</a:t>
            </a:r>
            <a:r>
              <a:rPr lang="en-US" dirty="0"/>
              <a:t>(</a:t>
            </a:r>
            <a:r>
              <a:rPr lang="en-US" dirty="0" err="1"/>
              <a:t>mailOptions</a:t>
            </a:r>
            <a:r>
              <a:rPr lang="en-US" dirty="0"/>
              <a:t>, function(error, info){</a:t>
            </a:r>
            <a:br>
              <a:rPr lang="en-US" dirty="0"/>
            </a:br>
            <a:r>
              <a:rPr lang="en-US" dirty="0"/>
              <a:t>  if (error) {</a:t>
            </a:r>
            <a:br>
              <a:rPr lang="en-US" dirty="0"/>
            </a:br>
            <a:r>
              <a:rPr lang="en-US" dirty="0"/>
              <a:t>    console.log(error);</a:t>
            </a:r>
            <a:br>
              <a:rPr lang="en-US" dirty="0"/>
            </a:br>
            <a:r>
              <a:rPr lang="en-US" dirty="0"/>
              <a:t>  } else {</a:t>
            </a:r>
            <a:br>
              <a:rPr lang="en-US" dirty="0"/>
            </a:br>
            <a:r>
              <a:rPr lang="en-US" dirty="0"/>
              <a:t>    console.log('Email sent: ' + </a:t>
            </a:r>
            <a:r>
              <a:rPr lang="en-US" dirty="0" err="1"/>
              <a:t>info.response</a:t>
            </a:r>
            <a:r>
              <a:rPr lang="en-US" dirty="0"/>
              <a:t>);</a:t>
            </a:r>
            <a:br>
              <a:rPr lang="en-US" dirty="0"/>
            </a:br>
            <a:r>
              <a:rPr lang="en-US" dirty="0"/>
              <a:t>  }</a:t>
            </a:r>
            <a:br>
              <a:rPr lang="en-US" dirty="0"/>
            </a:br>
            <a:r>
              <a:rPr lang="en-US" dirty="0"/>
              <a:t>});</a:t>
            </a:r>
          </a:p>
          <a:p>
            <a:endParaRPr lang="en-US" dirty="0"/>
          </a:p>
        </p:txBody>
      </p:sp>
    </p:spTree>
    <p:extLst>
      <p:ext uri="{BB962C8B-B14F-4D97-AF65-F5344CB8AC3E}">
        <p14:creationId xmlns:p14="http://schemas.microsoft.com/office/powerpoint/2010/main" val="174117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846320"/>
          </a:xfrm>
        </p:spPr>
        <p:txBody>
          <a:bodyPr>
            <a:normAutofit/>
          </a:bodyPr>
          <a:lstStyle/>
          <a:p>
            <a:pPr marL="0" indent="0">
              <a:buNone/>
            </a:pPr>
            <a:r>
              <a:rPr lang="en-US" b="1" dirty="0"/>
              <a:t>Where to Use Node.js</a:t>
            </a:r>
            <a:r>
              <a:rPr lang="en-US" b="1" dirty="0" smtClean="0"/>
              <a:t>?</a:t>
            </a:r>
          </a:p>
          <a:p>
            <a:r>
              <a:rPr lang="en-US" dirty="0"/>
              <a:t>I/O bound Applications</a:t>
            </a:r>
          </a:p>
          <a:p>
            <a:r>
              <a:rPr lang="en-US" dirty="0"/>
              <a:t>Data Streaming Applications</a:t>
            </a:r>
          </a:p>
          <a:p>
            <a:r>
              <a:rPr lang="en-US" dirty="0"/>
              <a:t>Data Intensive Real-time Applications (DIRT)</a:t>
            </a:r>
          </a:p>
          <a:p>
            <a:r>
              <a:rPr lang="en-US" dirty="0"/>
              <a:t>JSON APIs based Applications</a:t>
            </a:r>
          </a:p>
          <a:p>
            <a:r>
              <a:rPr lang="en-US" dirty="0"/>
              <a:t>Single Page </a:t>
            </a:r>
            <a:r>
              <a:rPr lang="en-US" dirty="0" smtClean="0"/>
              <a:t>Applications</a:t>
            </a:r>
          </a:p>
          <a:p>
            <a:pPr marL="0" indent="0">
              <a:buNone/>
            </a:pPr>
            <a:r>
              <a:rPr lang="en-US" b="1" dirty="0"/>
              <a:t>Where Not to Use Node.js</a:t>
            </a:r>
            <a:r>
              <a:rPr lang="en-US" b="1" dirty="0" smtClean="0"/>
              <a:t>?</a:t>
            </a:r>
          </a:p>
          <a:p>
            <a:pPr marL="0" indent="0">
              <a:buNone/>
            </a:pPr>
            <a:r>
              <a:rPr lang="en-US" dirty="0"/>
              <a:t>It is not advisable to use Node.js for CPU intensive applications.</a:t>
            </a:r>
            <a:endParaRPr lang="en-US" b="1" dirty="0"/>
          </a:p>
          <a:p>
            <a:pPr marL="0" indent="0">
              <a:buNone/>
            </a:pPr>
            <a:endParaRPr lang="en-US" dirty="0"/>
          </a:p>
          <a:p>
            <a:pPr marL="0" indent="0">
              <a:buNone/>
            </a:pPr>
            <a:endParaRPr lang="en-US" b="1" dirty="0"/>
          </a:p>
          <a:p>
            <a:pPr marL="0" lvl="0" indent="0">
              <a:buNone/>
            </a:pPr>
            <a:endParaRPr lang="en-US" dirty="0"/>
          </a:p>
          <a:p>
            <a:pPr marL="0" indent="0">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Express.js</a:t>
            </a:r>
            <a:br>
              <a:rPr lang="en-US" b="1" dirty="0"/>
            </a:br>
            <a:endParaRPr lang="en-US" b="1" dirty="0"/>
          </a:p>
        </p:txBody>
      </p:sp>
      <p:sp>
        <p:nvSpPr>
          <p:cNvPr id="3" name="Content Placeholder 2"/>
          <p:cNvSpPr>
            <a:spLocks noGrp="1"/>
          </p:cNvSpPr>
          <p:nvPr>
            <p:ph idx="1"/>
          </p:nvPr>
        </p:nvSpPr>
        <p:spPr>
          <a:xfrm>
            <a:off x="457200" y="1295400"/>
            <a:ext cx="8229600" cy="5029200"/>
          </a:xfrm>
        </p:spPr>
        <p:txBody>
          <a:bodyPr>
            <a:normAutofit lnSpcReduction="10000"/>
          </a:bodyPr>
          <a:lstStyle/>
          <a:p>
            <a:pPr marL="0" indent="0">
              <a:buNone/>
            </a:pPr>
            <a:r>
              <a:rPr lang="en-US" b="1" dirty="0"/>
              <a:t>What is </a:t>
            </a:r>
            <a:r>
              <a:rPr lang="en-US" b="1" dirty="0" smtClean="0"/>
              <a:t>Express.js?</a:t>
            </a:r>
          </a:p>
          <a:p>
            <a:pPr>
              <a:buFont typeface="Arial" panose="020B0604020202020204" pitchFamily="34" charset="0"/>
              <a:buChar char="•"/>
            </a:pPr>
            <a:r>
              <a:rPr lang="en-US" sz="2000" dirty="0"/>
              <a:t>Express is a fast, assertive, essential and moderate web framework of Node.js. </a:t>
            </a:r>
            <a:endParaRPr lang="en-US" sz="2000" dirty="0" smtClean="0"/>
          </a:p>
          <a:p>
            <a:pPr>
              <a:buFont typeface="Arial" panose="020B0604020202020204" pitchFamily="34" charset="0"/>
              <a:buChar char="•"/>
            </a:pPr>
            <a:r>
              <a:rPr lang="en-US" sz="2000" dirty="0" smtClean="0"/>
              <a:t>We  </a:t>
            </a:r>
            <a:r>
              <a:rPr lang="en-US" sz="2000" dirty="0"/>
              <a:t>can assume express as a layer built on the top of the Node.js that helps manage a server and routes</a:t>
            </a:r>
            <a:r>
              <a:rPr lang="en-US" sz="2000" dirty="0" smtClean="0"/>
              <a:t>.</a:t>
            </a:r>
          </a:p>
          <a:p>
            <a:pPr>
              <a:buFont typeface="Arial" panose="020B0604020202020204" pitchFamily="34" charset="0"/>
              <a:buChar char="•"/>
            </a:pPr>
            <a:r>
              <a:rPr lang="en-US" sz="2000" dirty="0" smtClean="0"/>
              <a:t> </a:t>
            </a:r>
            <a:r>
              <a:rPr lang="en-US" sz="2000" dirty="0"/>
              <a:t>It provides a robust set of features to develop web and mobile applications.</a:t>
            </a:r>
            <a:endParaRPr lang="en-US" sz="2000" b="1" dirty="0"/>
          </a:p>
          <a:p>
            <a:pPr marL="0" indent="0">
              <a:buNone/>
            </a:pPr>
            <a:r>
              <a:rPr lang="en-US" sz="2200" b="1" dirty="0"/>
              <a:t>Let's see some of the core features of Express framework:</a:t>
            </a:r>
          </a:p>
          <a:p>
            <a:r>
              <a:rPr lang="en-US" sz="2000" dirty="0"/>
              <a:t>It can be used to design single-page, multi-page and hybrid web applications.</a:t>
            </a:r>
          </a:p>
          <a:p>
            <a:r>
              <a:rPr lang="en-US" sz="2000" dirty="0"/>
              <a:t>It allows to setup </a:t>
            </a:r>
            <a:r>
              <a:rPr lang="en-US" sz="2000" dirty="0" err="1"/>
              <a:t>middlewares</a:t>
            </a:r>
            <a:r>
              <a:rPr lang="en-US" sz="2000" dirty="0"/>
              <a:t> to respond to HTTP Requests.</a:t>
            </a:r>
          </a:p>
          <a:p>
            <a:r>
              <a:rPr lang="en-US" sz="2000" dirty="0"/>
              <a:t>It defines a routing table which is used to perform different actions based on HTTP method and URL.</a:t>
            </a:r>
          </a:p>
          <a:p>
            <a:r>
              <a:rPr lang="en-US" sz="2000" dirty="0"/>
              <a:t>It allows to dynamically render HTML Pages based on passing arguments to templates.</a:t>
            </a:r>
          </a:p>
          <a:p>
            <a:pPr marL="0" indent="0">
              <a:buNone/>
            </a:pPr>
            <a:endParaRPr lang="en-US" dirty="0"/>
          </a:p>
        </p:txBody>
      </p:sp>
    </p:spTree>
    <p:extLst>
      <p:ext uri="{BB962C8B-B14F-4D97-AF65-F5344CB8AC3E}">
        <p14:creationId xmlns:p14="http://schemas.microsoft.com/office/powerpoint/2010/main" val="1124864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1999" y="685800"/>
            <a:ext cx="7769225" cy="7182066"/>
          </a:xfrm>
        </p:spPr>
        <p:txBody>
          <a:bodyPr/>
          <a:lstStyle/>
          <a:p>
            <a:r>
              <a:rPr lang="en-US" sz="2000" dirty="0"/>
              <a:t>Express.js is a web application framework for Node.js. It provides various features that make web application development fast and easy which otherwise takes more time using only Node.js</a:t>
            </a:r>
            <a:r>
              <a:rPr lang="en-US" sz="2000" dirty="0" smtClean="0"/>
              <a:t>.</a:t>
            </a:r>
          </a:p>
          <a:p>
            <a:r>
              <a:rPr lang="en-US" sz="2000" dirty="0"/>
              <a:t>Express.js is based on the Node.js middleware module called </a:t>
            </a:r>
            <a:r>
              <a:rPr lang="en-US" sz="2000" b="1" i="1" dirty="0"/>
              <a:t>connect</a:t>
            </a:r>
            <a:r>
              <a:rPr lang="en-US" sz="2000" dirty="0"/>
              <a:t> which in turn uses </a:t>
            </a:r>
            <a:r>
              <a:rPr lang="en-US" sz="2000" b="1" dirty="0"/>
              <a:t>http</a:t>
            </a:r>
            <a:r>
              <a:rPr lang="en-US" sz="2000" dirty="0"/>
              <a:t> module. So, any middleware which is based on connect will also work with </a:t>
            </a:r>
            <a:r>
              <a:rPr lang="en-US" sz="2000" dirty="0" smtClean="0"/>
              <a:t>Express.js.</a:t>
            </a:r>
            <a:r>
              <a:rPr lang="en-US" sz="2000" b="1" dirty="0" smtClean="0"/>
              <a:t>                        </a:t>
            </a:r>
          </a:p>
          <a:p>
            <a:pPr marL="0" indent="0">
              <a:buNone/>
            </a:pPr>
            <a:r>
              <a:rPr lang="en-US" sz="2000" b="1" dirty="0"/>
              <a:t> </a:t>
            </a:r>
            <a:r>
              <a:rPr lang="en-US" sz="2000" b="1" dirty="0" smtClean="0"/>
              <a:t>                                      Express.js</a:t>
            </a:r>
            <a:endParaRPr lang="en-US" sz="2000" b="1" dirty="0"/>
          </a:p>
        </p:txBody>
      </p:sp>
      <p:pic>
        <p:nvPicPr>
          <p:cNvPr id="1026" name="Picture 2" descr="https://www.tutorialsteacher.com/Content/images/nodejs/expressj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29000"/>
            <a:ext cx="349121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920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fontScale="92500" lnSpcReduction="20000"/>
          </a:bodyPr>
          <a:lstStyle/>
          <a:p>
            <a:pPr marL="0" indent="0">
              <a:buNone/>
            </a:pPr>
            <a:r>
              <a:rPr lang="en-US" b="1" dirty="0"/>
              <a:t>Why use </a:t>
            </a:r>
            <a:r>
              <a:rPr lang="en-US" b="1" dirty="0" smtClean="0"/>
              <a:t>Express?</a:t>
            </a:r>
          </a:p>
          <a:p>
            <a:r>
              <a:rPr lang="en-US" sz="2000" dirty="0"/>
              <a:t>Ultra fast I/O</a:t>
            </a:r>
          </a:p>
          <a:p>
            <a:r>
              <a:rPr lang="en-US" sz="2000" dirty="0"/>
              <a:t>Asynchronous and single threaded</a:t>
            </a:r>
          </a:p>
          <a:p>
            <a:r>
              <a:rPr lang="en-US" sz="2000" smtClean="0"/>
              <a:t>MVC(Model-View-Control) </a:t>
            </a:r>
            <a:r>
              <a:rPr lang="en-US" sz="2000" dirty="0"/>
              <a:t>like structure</a:t>
            </a:r>
          </a:p>
          <a:p>
            <a:r>
              <a:rPr lang="en-US" sz="2000" dirty="0"/>
              <a:t>Robust API makes routing </a:t>
            </a:r>
            <a:r>
              <a:rPr lang="en-US" sz="2000" dirty="0" smtClean="0"/>
              <a:t>easy</a:t>
            </a:r>
          </a:p>
          <a:p>
            <a:pPr marL="0" indent="0">
              <a:buNone/>
            </a:pPr>
            <a:r>
              <a:rPr lang="en-US" sz="2000" dirty="0" smtClean="0"/>
              <a:t> </a:t>
            </a:r>
            <a:r>
              <a:rPr lang="en-US" sz="2400" b="1" dirty="0" smtClean="0"/>
              <a:t>Advantages </a:t>
            </a:r>
            <a:r>
              <a:rPr lang="en-US" sz="2400" b="1" dirty="0"/>
              <a:t>of </a:t>
            </a:r>
            <a:r>
              <a:rPr lang="en-US" sz="2400" b="1" dirty="0" smtClean="0"/>
              <a:t>Express.js?</a:t>
            </a:r>
          </a:p>
          <a:p>
            <a:r>
              <a:rPr lang="en-US" sz="2200" dirty="0"/>
              <a:t>Makes Node.js web application development fast and easy.</a:t>
            </a:r>
          </a:p>
          <a:p>
            <a:r>
              <a:rPr lang="en-US" sz="2200" dirty="0"/>
              <a:t>Easy to configure and customize.</a:t>
            </a:r>
          </a:p>
          <a:p>
            <a:r>
              <a:rPr lang="en-US" sz="2200" dirty="0"/>
              <a:t>Allows you to define routes of your application based on HTTP methods and URLs.</a:t>
            </a:r>
          </a:p>
          <a:p>
            <a:r>
              <a:rPr lang="en-US" sz="2200" dirty="0"/>
              <a:t>Includes various middleware modules which you can use to perform additional tasks on request and response.</a:t>
            </a:r>
          </a:p>
          <a:p>
            <a:r>
              <a:rPr lang="en-US" sz="2200" dirty="0"/>
              <a:t>Easy to integrate with different template engines like Jade, </a:t>
            </a:r>
            <a:r>
              <a:rPr lang="en-US" sz="2200" dirty="0" err="1"/>
              <a:t>Vash</a:t>
            </a:r>
            <a:r>
              <a:rPr lang="en-US" sz="2200" dirty="0"/>
              <a:t>, EJS etc.</a:t>
            </a:r>
          </a:p>
          <a:p>
            <a:r>
              <a:rPr lang="en-US" sz="2200" dirty="0"/>
              <a:t>Allows you to define an error handling middleware.</a:t>
            </a:r>
          </a:p>
          <a:p>
            <a:r>
              <a:rPr lang="en-US" sz="2200" dirty="0"/>
              <a:t>Easy to serve static files and resources of your application.</a:t>
            </a:r>
          </a:p>
          <a:p>
            <a:r>
              <a:rPr lang="en-US" sz="2200" dirty="0"/>
              <a:t>Allows you to create REST API server.</a:t>
            </a:r>
          </a:p>
          <a:p>
            <a:r>
              <a:rPr lang="en-US" sz="2200" dirty="0"/>
              <a:t>Easy to connect with databases such as MongoDB, </a:t>
            </a:r>
            <a:r>
              <a:rPr lang="en-US" sz="2200" dirty="0" err="1"/>
              <a:t>Redis</a:t>
            </a:r>
            <a:r>
              <a:rPr lang="en-US" sz="2200" dirty="0"/>
              <a:t>, MySQL</a:t>
            </a:r>
          </a:p>
          <a:p>
            <a:pPr marL="0" indent="0">
              <a:buNone/>
            </a:pPr>
            <a:endParaRPr lang="en-US" sz="2400" b="1" dirty="0"/>
          </a:p>
          <a:p>
            <a:endParaRPr lang="en-US" sz="2000" dirty="0" smtClean="0"/>
          </a:p>
          <a:p>
            <a:pPr marL="0" indent="0">
              <a:buNone/>
            </a:pPr>
            <a:endParaRPr lang="en-US" sz="2000"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189149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8229600" cy="579120"/>
          </a:xfrm>
        </p:spPr>
        <p:txBody>
          <a:bodyPr>
            <a:normAutofit fontScale="90000"/>
          </a:bodyPr>
          <a:lstStyle/>
          <a:p>
            <a:pPr algn="ctr"/>
            <a:r>
              <a:rPr lang="en-US" b="1" dirty="0" smtClean="0"/>
              <a:t>Express.js Installing</a:t>
            </a:r>
            <a:r>
              <a:rPr lang="en-US" b="1" dirty="0"/>
              <a:t/>
            </a:r>
            <a:br>
              <a:rPr lang="en-US" b="1" dirty="0"/>
            </a:br>
            <a:endParaRPr lang="en-US" dirty="0"/>
          </a:p>
        </p:txBody>
      </p:sp>
      <p:sp>
        <p:nvSpPr>
          <p:cNvPr id="3" name="Content Placeholder 2"/>
          <p:cNvSpPr>
            <a:spLocks noGrp="1"/>
          </p:cNvSpPr>
          <p:nvPr>
            <p:ph idx="1"/>
          </p:nvPr>
        </p:nvSpPr>
        <p:spPr>
          <a:xfrm>
            <a:off x="457200" y="792480"/>
            <a:ext cx="8229600" cy="5913120"/>
          </a:xfrm>
        </p:spPr>
        <p:txBody>
          <a:bodyPr>
            <a:normAutofit lnSpcReduction="10000"/>
          </a:bodyPr>
          <a:lstStyle/>
          <a:p>
            <a:r>
              <a:rPr lang="en-US" sz="2000" dirty="0"/>
              <a:t>Assuming </a:t>
            </a:r>
            <a:r>
              <a:rPr lang="en-US" sz="2000" dirty="0" smtClean="0"/>
              <a:t>we have </a:t>
            </a:r>
            <a:r>
              <a:rPr lang="en-US" sz="2000" dirty="0"/>
              <a:t>already installed </a:t>
            </a:r>
            <a:r>
              <a:rPr lang="en-US" sz="2000" dirty="0">
                <a:hlinkClick r:id="rId2"/>
              </a:rPr>
              <a:t>Node.js</a:t>
            </a:r>
            <a:r>
              <a:rPr lang="en-US" sz="2000" dirty="0"/>
              <a:t>, create a directory to hold </a:t>
            </a:r>
            <a:r>
              <a:rPr lang="en-US" sz="2000" dirty="0" smtClean="0"/>
              <a:t>our </a:t>
            </a:r>
            <a:r>
              <a:rPr lang="en-US" sz="2000" dirty="0"/>
              <a:t>application, and make that </a:t>
            </a:r>
            <a:r>
              <a:rPr lang="en-US" sz="2000" dirty="0" smtClean="0"/>
              <a:t>our </a:t>
            </a:r>
            <a:r>
              <a:rPr lang="en-US" sz="2000" dirty="0"/>
              <a:t>working directory</a:t>
            </a:r>
            <a:r>
              <a:rPr lang="en-US" sz="2000" dirty="0" smtClean="0"/>
              <a:t>.</a:t>
            </a:r>
          </a:p>
          <a:p>
            <a:pPr marL="0" indent="0">
              <a:buNone/>
            </a:pPr>
            <a:r>
              <a:rPr lang="en-US" sz="2000" b="1" dirty="0" smtClean="0">
                <a:solidFill>
                  <a:srgbClr val="FF0000"/>
                </a:solidFill>
              </a:rPr>
              <a:t>  $ </a:t>
            </a:r>
            <a:r>
              <a:rPr lang="en-US" sz="2000" b="1" dirty="0" err="1">
                <a:solidFill>
                  <a:srgbClr val="FF0000"/>
                </a:solidFill>
              </a:rPr>
              <a:t>mkdir</a:t>
            </a:r>
            <a:r>
              <a:rPr lang="en-US" sz="2000" b="1" dirty="0">
                <a:solidFill>
                  <a:srgbClr val="FF0000"/>
                </a:solidFill>
              </a:rPr>
              <a:t> </a:t>
            </a:r>
            <a:r>
              <a:rPr lang="en-US" sz="2000" b="1" dirty="0" err="1">
                <a:solidFill>
                  <a:srgbClr val="FF0000"/>
                </a:solidFill>
              </a:rPr>
              <a:t>myapp</a:t>
            </a:r>
            <a:endParaRPr lang="en-US" sz="2000" b="1" dirty="0">
              <a:solidFill>
                <a:srgbClr val="FF0000"/>
              </a:solidFill>
            </a:endParaRPr>
          </a:p>
          <a:p>
            <a:pPr marL="0" indent="0">
              <a:buNone/>
            </a:pPr>
            <a:r>
              <a:rPr lang="en-US" sz="2000" b="1" dirty="0" smtClean="0">
                <a:solidFill>
                  <a:srgbClr val="FF0000"/>
                </a:solidFill>
              </a:rPr>
              <a:t>   </a:t>
            </a:r>
            <a:r>
              <a:rPr lang="en-US" sz="2000" b="1" dirty="0">
                <a:solidFill>
                  <a:srgbClr val="FF0000"/>
                </a:solidFill>
              </a:rPr>
              <a:t>$ cd </a:t>
            </a:r>
            <a:r>
              <a:rPr lang="en-US" sz="2000" b="1" dirty="0" err="1" smtClean="0">
                <a:solidFill>
                  <a:srgbClr val="FF0000"/>
                </a:solidFill>
              </a:rPr>
              <a:t>myapp</a:t>
            </a:r>
            <a:endParaRPr lang="en-US" sz="2000" b="1" dirty="0" smtClean="0">
              <a:solidFill>
                <a:srgbClr val="FF0000"/>
              </a:solidFill>
            </a:endParaRPr>
          </a:p>
          <a:p>
            <a:pPr>
              <a:buFont typeface="Wingdings" panose="05000000000000000000" pitchFamily="2" charset="2"/>
              <a:buChar char="§"/>
            </a:pPr>
            <a:r>
              <a:rPr lang="en-US" sz="2000" dirty="0"/>
              <a:t>Use the </a:t>
            </a:r>
            <a:r>
              <a:rPr lang="en-US" sz="2000" dirty="0" err="1"/>
              <a:t>npm</a:t>
            </a:r>
            <a:r>
              <a:rPr lang="en-US" sz="2000" dirty="0"/>
              <a:t> </a:t>
            </a:r>
            <a:r>
              <a:rPr lang="en-US" sz="2000" dirty="0" err="1"/>
              <a:t>init</a:t>
            </a:r>
            <a:r>
              <a:rPr lang="en-US" sz="2000" dirty="0"/>
              <a:t> command to create a </a:t>
            </a:r>
            <a:r>
              <a:rPr lang="en-US" sz="2000" dirty="0" err="1"/>
              <a:t>package.json</a:t>
            </a:r>
            <a:r>
              <a:rPr lang="en-US" sz="2000" dirty="0"/>
              <a:t> file for your application. For more information on how </a:t>
            </a:r>
            <a:r>
              <a:rPr lang="en-US" sz="2000" dirty="0" err="1"/>
              <a:t>package.json</a:t>
            </a:r>
            <a:r>
              <a:rPr lang="en-US" sz="2000" dirty="0"/>
              <a:t> works</a:t>
            </a:r>
          </a:p>
          <a:p>
            <a:pPr marL="0" indent="0">
              <a:buNone/>
            </a:pPr>
            <a:r>
              <a:rPr lang="en-US" sz="2000" b="1" dirty="0" smtClean="0">
                <a:solidFill>
                  <a:srgbClr val="FF0000"/>
                </a:solidFill>
              </a:rPr>
              <a:t>      $ </a:t>
            </a:r>
            <a:r>
              <a:rPr lang="en-US" sz="2000" b="1" dirty="0" err="1">
                <a:solidFill>
                  <a:srgbClr val="FF0000"/>
                </a:solidFill>
              </a:rPr>
              <a:t>npm</a:t>
            </a:r>
            <a:r>
              <a:rPr lang="en-US" sz="2000" b="1" dirty="0">
                <a:solidFill>
                  <a:srgbClr val="FF0000"/>
                </a:solidFill>
              </a:rPr>
              <a:t> </a:t>
            </a:r>
            <a:r>
              <a:rPr lang="en-US" sz="2000" b="1" dirty="0" err="1" smtClean="0">
                <a:solidFill>
                  <a:srgbClr val="FF0000"/>
                </a:solidFill>
              </a:rPr>
              <a:t>init</a:t>
            </a:r>
            <a:endParaRPr lang="en-US" sz="2000" b="1" dirty="0" smtClean="0">
              <a:solidFill>
                <a:srgbClr val="FF0000"/>
              </a:solidFill>
            </a:endParaRPr>
          </a:p>
          <a:p>
            <a:pPr>
              <a:buFont typeface="Wingdings" panose="05000000000000000000" pitchFamily="2" charset="2"/>
              <a:buChar char="§"/>
            </a:pPr>
            <a:r>
              <a:rPr lang="en-US" sz="2000" dirty="0"/>
              <a:t>This command prompts you for a number of things, such as the name and version of your application. For now, you can simply hit RETURN to accept the defaults for most of them, with the following exception</a:t>
            </a:r>
            <a:r>
              <a:rPr lang="en-US" sz="2000" dirty="0" smtClean="0"/>
              <a:t>:</a:t>
            </a:r>
          </a:p>
          <a:p>
            <a:pPr marL="0" indent="0">
              <a:buNone/>
            </a:pPr>
            <a:r>
              <a:rPr lang="en-US" sz="2000" b="1" dirty="0" smtClean="0">
                <a:solidFill>
                  <a:srgbClr val="FF0000"/>
                </a:solidFill>
              </a:rPr>
              <a:t>    entry </a:t>
            </a:r>
            <a:r>
              <a:rPr lang="en-US" sz="2000" b="1" dirty="0">
                <a:solidFill>
                  <a:srgbClr val="FF0000"/>
                </a:solidFill>
              </a:rPr>
              <a:t>point: (index.js</a:t>
            </a:r>
            <a:r>
              <a:rPr lang="en-US" sz="2000" b="1" dirty="0" smtClean="0">
                <a:solidFill>
                  <a:srgbClr val="FF0000"/>
                </a:solidFill>
              </a:rPr>
              <a:t>)</a:t>
            </a:r>
          </a:p>
          <a:p>
            <a:pPr>
              <a:buFont typeface="Wingdings" panose="05000000000000000000" pitchFamily="2" charset="2"/>
              <a:buChar char="§"/>
            </a:pPr>
            <a:r>
              <a:rPr lang="en-US" sz="2000" dirty="0"/>
              <a:t>Enter app.js, or whatever you want the name of the main file to be. If you want it to be index.js, hit RETURN to accept the suggested default file name</a:t>
            </a:r>
            <a:r>
              <a:rPr lang="en-US" sz="2000" dirty="0" smtClean="0"/>
              <a:t>.</a:t>
            </a:r>
          </a:p>
          <a:p>
            <a:r>
              <a:rPr lang="en-US" sz="2400" dirty="0"/>
              <a:t>Now install Express in the </a:t>
            </a:r>
            <a:r>
              <a:rPr lang="en-US" sz="2400" dirty="0" err="1"/>
              <a:t>myapp</a:t>
            </a:r>
            <a:r>
              <a:rPr lang="en-US" sz="2400" dirty="0"/>
              <a:t> directory and save it in the dependencies list. For example:</a:t>
            </a:r>
          </a:p>
          <a:p>
            <a:pPr marL="0" indent="0">
              <a:buNone/>
            </a:pPr>
            <a:r>
              <a:rPr lang="en-US" sz="2400" dirty="0" smtClean="0">
                <a:solidFill>
                  <a:srgbClr val="FF0000"/>
                </a:solidFill>
              </a:rPr>
              <a:t>    </a:t>
            </a:r>
            <a:r>
              <a:rPr lang="en-US" sz="2400" b="1" dirty="0" smtClean="0">
                <a:solidFill>
                  <a:srgbClr val="FF0000"/>
                </a:solidFill>
              </a:rPr>
              <a:t>$ </a:t>
            </a:r>
            <a:r>
              <a:rPr lang="en-US" sz="2400" b="1" dirty="0" err="1">
                <a:solidFill>
                  <a:srgbClr val="FF0000"/>
                </a:solidFill>
              </a:rPr>
              <a:t>npm</a:t>
            </a:r>
            <a:r>
              <a:rPr lang="en-US" sz="2400" b="1" dirty="0">
                <a:solidFill>
                  <a:srgbClr val="FF0000"/>
                </a:solidFill>
              </a:rPr>
              <a:t> install express --save</a:t>
            </a:r>
          </a:p>
          <a:p>
            <a:pPr>
              <a:buFont typeface="Wingdings" panose="05000000000000000000" pitchFamily="2" charset="2"/>
              <a:buChar char="§"/>
            </a:pPr>
            <a:endParaRPr lang="en-US" sz="2400" b="1" dirty="0"/>
          </a:p>
          <a:p>
            <a:pPr marL="0" indent="0">
              <a:buNone/>
            </a:pPr>
            <a:endParaRPr lang="en-US" sz="2400" dirty="0">
              <a:solidFill>
                <a:srgbClr val="FF0000"/>
              </a:solidFill>
            </a:endParaRPr>
          </a:p>
          <a:p>
            <a:pPr>
              <a:buFont typeface="Wingdings" panose="05000000000000000000" pitchFamily="2" charset="2"/>
              <a:buChar char="§"/>
            </a:pPr>
            <a:endParaRPr lang="en-US" sz="2200" dirty="0" smtClean="0"/>
          </a:p>
          <a:p>
            <a:pPr>
              <a:buFont typeface="Wingdings" panose="05000000000000000000" pitchFamily="2" charset="2"/>
              <a:buChar char="§"/>
            </a:pPr>
            <a:endParaRPr lang="en-US" sz="2200" dirty="0" smtClean="0">
              <a:solidFill>
                <a:srgbClr val="FF0000"/>
              </a:solidFill>
            </a:endParaRPr>
          </a:p>
          <a:p>
            <a:pPr marL="0" indent="0">
              <a:buNone/>
            </a:pPr>
            <a:endParaRPr lang="en-US" dirty="0">
              <a:solidFill>
                <a:srgbClr val="FF0000"/>
              </a:solidFill>
            </a:endParaRP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1683628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smtClean="0"/>
              <a:t>  Hello </a:t>
            </a:r>
            <a:r>
              <a:rPr lang="en-US" b="1" dirty="0"/>
              <a:t>world example (</a:t>
            </a:r>
            <a:r>
              <a:rPr lang="en-US" dirty="0"/>
              <a:t>app.js)</a:t>
            </a:r>
          </a:p>
        </p:txBody>
      </p:sp>
      <p:sp>
        <p:nvSpPr>
          <p:cNvPr id="3" name="Content Placeholder 2"/>
          <p:cNvSpPr>
            <a:spLocks noGrp="1"/>
          </p:cNvSpPr>
          <p:nvPr>
            <p:ph idx="1"/>
          </p:nvPr>
        </p:nvSpPr>
        <p:spPr>
          <a:xfrm>
            <a:off x="457200" y="1524000"/>
            <a:ext cx="8229600" cy="4770120"/>
          </a:xfrm>
        </p:spPr>
        <p:txBody>
          <a:bodyPr>
            <a:normAutofit fontScale="77500" lnSpcReduction="20000"/>
          </a:bodyPr>
          <a:lstStyle/>
          <a:p>
            <a:pPr>
              <a:buNone/>
            </a:pPr>
            <a:r>
              <a:rPr lang="en-US" dirty="0" err="1"/>
              <a:t>const</a:t>
            </a:r>
            <a:r>
              <a:rPr lang="en-US" dirty="0"/>
              <a:t> express = require('express')</a:t>
            </a:r>
          </a:p>
          <a:p>
            <a:pPr>
              <a:buNone/>
            </a:pPr>
            <a:r>
              <a:rPr lang="en-US" dirty="0" err="1"/>
              <a:t>const</a:t>
            </a:r>
            <a:r>
              <a:rPr lang="en-US" dirty="0"/>
              <a:t> app = express()</a:t>
            </a:r>
          </a:p>
          <a:p>
            <a:pPr>
              <a:buNone/>
            </a:pPr>
            <a:r>
              <a:rPr lang="en-US" dirty="0" err="1"/>
              <a:t>const</a:t>
            </a:r>
            <a:r>
              <a:rPr lang="en-US" dirty="0"/>
              <a:t> port = 3000</a:t>
            </a:r>
          </a:p>
          <a:p>
            <a:pPr>
              <a:buNone/>
            </a:pPr>
            <a:endParaRPr lang="en-US" dirty="0"/>
          </a:p>
          <a:p>
            <a:pPr>
              <a:buNone/>
            </a:pPr>
            <a:r>
              <a:rPr lang="en-US" dirty="0" err="1"/>
              <a:t>app.get</a:t>
            </a:r>
            <a:r>
              <a:rPr lang="en-US" dirty="0"/>
              <a:t>('/', (</a:t>
            </a:r>
            <a:r>
              <a:rPr lang="en-US" dirty="0" err="1"/>
              <a:t>req</a:t>
            </a:r>
            <a:r>
              <a:rPr lang="en-US" dirty="0"/>
              <a:t>, res) =&gt; {</a:t>
            </a:r>
          </a:p>
          <a:p>
            <a:pPr>
              <a:buNone/>
            </a:pPr>
            <a:r>
              <a:rPr lang="en-US" dirty="0"/>
              <a:t>  </a:t>
            </a:r>
            <a:r>
              <a:rPr lang="en-US" dirty="0" err="1"/>
              <a:t>res.send</a:t>
            </a:r>
            <a:r>
              <a:rPr lang="en-US" dirty="0"/>
              <a:t>('Hello World!')</a:t>
            </a:r>
          </a:p>
          <a:p>
            <a:pPr>
              <a:buNone/>
            </a:pPr>
            <a:r>
              <a:rPr lang="en-US" dirty="0"/>
              <a:t>})</a:t>
            </a:r>
          </a:p>
          <a:p>
            <a:pPr>
              <a:buNone/>
            </a:pPr>
            <a:endParaRPr lang="en-US" dirty="0"/>
          </a:p>
          <a:p>
            <a:pPr>
              <a:buNone/>
            </a:pPr>
            <a:r>
              <a:rPr lang="en-US" dirty="0" err="1"/>
              <a:t>app.listen</a:t>
            </a:r>
            <a:r>
              <a:rPr lang="en-US" dirty="0"/>
              <a:t>(port, () =&gt; {</a:t>
            </a:r>
          </a:p>
          <a:p>
            <a:pPr>
              <a:buNone/>
            </a:pPr>
            <a:r>
              <a:rPr lang="en-US" dirty="0"/>
              <a:t>  console.log(`Example app listening at http://localhost:${port}`)</a:t>
            </a:r>
          </a:p>
          <a:p>
            <a:pPr>
              <a:buNone/>
            </a:pPr>
            <a:r>
              <a:rPr lang="en-US" dirty="0"/>
              <a:t>})</a:t>
            </a:r>
          </a:p>
          <a:p>
            <a:pPr>
              <a:buNone/>
            </a:pPr>
            <a:endParaRPr lang="en-US" dirty="0"/>
          </a:p>
          <a:p>
            <a:r>
              <a:rPr lang="en-US" dirty="0">
                <a:solidFill>
                  <a:srgbClr val="FF0000"/>
                </a:solidFill>
              </a:rPr>
              <a:t>Run the app with the following command:</a:t>
            </a:r>
          </a:p>
          <a:p>
            <a:r>
              <a:rPr lang="en-US" dirty="0">
                <a:solidFill>
                  <a:srgbClr val="FF0000"/>
                </a:solidFill>
              </a:rPr>
              <a:t>$ node app.js</a:t>
            </a:r>
          </a:p>
          <a:p>
            <a:r>
              <a:rPr lang="en-US" dirty="0"/>
              <a:t>Then, load http://localhost:3000/ in a browser to see the output.</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36757079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normAutofit/>
          </a:bodyPr>
          <a:lstStyle/>
          <a:p>
            <a:r>
              <a:rPr lang="en-US" b="1" dirty="0" smtClean="0"/>
              <a:t>                 Basic </a:t>
            </a:r>
            <a:r>
              <a:rPr lang="en-US" b="1" dirty="0"/>
              <a:t>routing</a:t>
            </a:r>
            <a:endParaRPr lang="en-US" dirty="0"/>
          </a:p>
        </p:txBody>
      </p:sp>
      <p:sp>
        <p:nvSpPr>
          <p:cNvPr id="3" name="Content Placeholder 2"/>
          <p:cNvSpPr>
            <a:spLocks noGrp="1"/>
          </p:cNvSpPr>
          <p:nvPr>
            <p:ph idx="1"/>
          </p:nvPr>
        </p:nvSpPr>
        <p:spPr>
          <a:xfrm>
            <a:off x="457200" y="1371600"/>
            <a:ext cx="8229600" cy="4953000"/>
          </a:xfrm>
        </p:spPr>
        <p:txBody>
          <a:bodyPr/>
          <a:lstStyle/>
          <a:p>
            <a:r>
              <a:rPr lang="en-US" sz="2800" dirty="0"/>
              <a:t>Routing is made from the word route</a:t>
            </a:r>
            <a:r>
              <a:rPr lang="en-US" sz="2800" dirty="0" smtClean="0"/>
              <a:t>.</a:t>
            </a:r>
          </a:p>
          <a:p>
            <a:r>
              <a:rPr lang="en-US" sz="2800" dirty="0" smtClean="0"/>
              <a:t> </a:t>
            </a:r>
            <a:r>
              <a:rPr lang="en-US" sz="2800" dirty="0"/>
              <a:t>It is used to determine the specific behavior of an application</a:t>
            </a:r>
            <a:r>
              <a:rPr lang="en-US" sz="2800" dirty="0" smtClean="0"/>
              <a:t>.</a:t>
            </a:r>
          </a:p>
          <a:p>
            <a:r>
              <a:rPr lang="en-US" sz="2800" b="1" i="1" dirty="0"/>
              <a:t>Routing</a:t>
            </a:r>
            <a:r>
              <a:rPr lang="en-US" sz="2800" dirty="0"/>
              <a:t> refers to determining how an application responds to a client request to a particular endpoint, which is a URI (or path) and a specific HTTP request method (GET, POST, and so on</a:t>
            </a:r>
            <a:r>
              <a:rPr lang="en-US" sz="2800" dirty="0" smtClean="0"/>
              <a:t>).</a:t>
            </a:r>
          </a:p>
          <a:p>
            <a:r>
              <a:rPr lang="en-US" sz="2800" dirty="0"/>
              <a:t>Each route can have one or more handler functions, which are executed when the route is matched.</a:t>
            </a:r>
          </a:p>
          <a:p>
            <a:endParaRPr lang="en-US" sz="2800" dirty="0"/>
          </a:p>
          <a:p>
            <a:endParaRPr lang="en-US" dirty="0"/>
          </a:p>
        </p:txBody>
      </p:sp>
    </p:spTree>
    <p:extLst>
      <p:ext uri="{BB962C8B-B14F-4D97-AF65-F5344CB8AC3E}">
        <p14:creationId xmlns:p14="http://schemas.microsoft.com/office/powerpoint/2010/main" val="12779578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r>
              <a:rPr lang="en-US" sz="3200" dirty="0">
                <a:solidFill>
                  <a:srgbClr val="FF0000"/>
                </a:solidFill>
              </a:rPr>
              <a:t>Route definition takes the following structure:</a:t>
            </a:r>
          </a:p>
        </p:txBody>
      </p:sp>
      <p:sp>
        <p:nvSpPr>
          <p:cNvPr id="5" name="Content Placeholder 4"/>
          <p:cNvSpPr>
            <a:spLocks noGrp="1"/>
          </p:cNvSpPr>
          <p:nvPr>
            <p:ph idx="1"/>
          </p:nvPr>
        </p:nvSpPr>
        <p:spPr>
          <a:xfrm>
            <a:off x="457200" y="1143000"/>
            <a:ext cx="8229600" cy="5410200"/>
          </a:xfrm>
        </p:spPr>
        <p:txBody>
          <a:bodyPr>
            <a:normAutofit fontScale="92500" lnSpcReduction="20000"/>
          </a:bodyPr>
          <a:lstStyle/>
          <a:p>
            <a:r>
              <a:rPr lang="en-US" b="1" dirty="0" err="1"/>
              <a:t>app.METHOD</a:t>
            </a:r>
            <a:r>
              <a:rPr lang="en-US" b="1" dirty="0"/>
              <a:t>(PATH, HANDLER</a:t>
            </a:r>
            <a:r>
              <a:rPr lang="en-US" b="1" dirty="0" smtClean="0"/>
              <a:t>)</a:t>
            </a:r>
          </a:p>
          <a:p>
            <a:pPr marL="0" indent="0">
              <a:buNone/>
            </a:pPr>
            <a:r>
              <a:rPr lang="en-US" dirty="0" smtClean="0"/>
              <a:t>Where:</a:t>
            </a:r>
          </a:p>
          <a:p>
            <a:r>
              <a:rPr lang="en-US" sz="2000" dirty="0"/>
              <a:t>app is an instance of express.</a:t>
            </a:r>
          </a:p>
          <a:p>
            <a:r>
              <a:rPr lang="en-US" sz="2000" dirty="0"/>
              <a:t>METHOD is an </a:t>
            </a:r>
            <a:r>
              <a:rPr lang="en-US" sz="2000" dirty="0">
                <a:hlinkClick r:id="rId2"/>
              </a:rPr>
              <a:t>HTTP request method</a:t>
            </a:r>
            <a:r>
              <a:rPr lang="en-US" sz="2000" dirty="0"/>
              <a:t>, in lowercase.</a:t>
            </a:r>
          </a:p>
          <a:p>
            <a:r>
              <a:rPr lang="en-US" sz="2000" dirty="0"/>
              <a:t>PATH is a path on the server.</a:t>
            </a:r>
          </a:p>
          <a:p>
            <a:r>
              <a:rPr lang="en-US" sz="2000" dirty="0"/>
              <a:t>HANDLER is the function executed when the route is matched</a:t>
            </a:r>
            <a:r>
              <a:rPr lang="en-US" sz="2000" dirty="0" smtClean="0"/>
              <a:t>.</a:t>
            </a:r>
          </a:p>
          <a:p>
            <a:pPr marL="0" indent="0">
              <a:buNone/>
            </a:pPr>
            <a:r>
              <a:rPr lang="en-US" sz="2000" dirty="0" smtClean="0"/>
              <a:t> </a:t>
            </a:r>
            <a:r>
              <a:rPr lang="en-US" sz="2000" b="1" dirty="0" smtClean="0"/>
              <a:t>The </a:t>
            </a:r>
            <a:r>
              <a:rPr lang="en-US" sz="2000" b="1" dirty="0"/>
              <a:t>following examples illustrate defining simple routes.</a:t>
            </a:r>
          </a:p>
          <a:p>
            <a:r>
              <a:rPr lang="en-US" sz="2000" b="1" dirty="0"/>
              <a:t>Respond with Hello World! on the homepage:</a:t>
            </a:r>
          </a:p>
          <a:p>
            <a:pPr>
              <a:buNone/>
            </a:pPr>
            <a:r>
              <a:rPr lang="en-US" sz="2000" b="1" i="1" dirty="0" err="1"/>
              <a:t>app.get</a:t>
            </a:r>
            <a:r>
              <a:rPr lang="en-US" sz="2000" b="1" i="1" dirty="0"/>
              <a:t>('/', function (</a:t>
            </a:r>
            <a:r>
              <a:rPr lang="en-US" sz="2000" b="1" i="1" dirty="0" err="1"/>
              <a:t>req</a:t>
            </a:r>
            <a:r>
              <a:rPr lang="en-US" sz="2000" b="1" i="1" dirty="0"/>
              <a:t>, res) </a:t>
            </a:r>
          </a:p>
          <a:p>
            <a:pPr>
              <a:buNone/>
            </a:pPr>
            <a:r>
              <a:rPr lang="en-US" sz="2000" b="1" i="1" dirty="0"/>
              <a:t>{</a:t>
            </a:r>
          </a:p>
          <a:p>
            <a:pPr>
              <a:buNone/>
            </a:pPr>
            <a:r>
              <a:rPr lang="en-US" sz="2000" b="1" i="1" dirty="0"/>
              <a:t> </a:t>
            </a:r>
            <a:r>
              <a:rPr lang="en-US" sz="2000" b="1" i="1" dirty="0" err="1"/>
              <a:t>res.send</a:t>
            </a:r>
            <a:r>
              <a:rPr lang="en-US" sz="2000" b="1" i="1" dirty="0"/>
              <a:t>('Hello World!')</a:t>
            </a:r>
          </a:p>
          <a:p>
            <a:pPr>
              <a:buNone/>
            </a:pPr>
            <a:r>
              <a:rPr lang="en-US" sz="2000" b="1" i="1" dirty="0"/>
              <a:t> </a:t>
            </a:r>
            <a:r>
              <a:rPr lang="en-US" sz="2000" b="1" i="1" dirty="0" smtClean="0"/>
              <a:t>})</a:t>
            </a:r>
          </a:p>
          <a:p>
            <a:pPr>
              <a:buNone/>
            </a:pPr>
            <a:r>
              <a:rPr lang="en-US" sz="2000" dirty="0" smtClean="0">
                <a:solidFill>
                  <a:srgbClr val="212121"/>
                </a:solidFill>
                <a:latin typeface="Arial" panose="020B0604020202020204" pitchFamily="34" charset="0"/>
                <a:cs typeface="Arial" panose="020B0604020202020204" pitchFamily="34" charset="0"/>
              </a:rPr>
              <a:t>   The</a:t>
            </a:r>
            <a:r>
              <a:rPr lang="en-US" sz="2000" dirty="0">
                <a:solidFill>
                  <a:srgbClr val="212121"/>
                </a:solidFill>
                <a:latin typeface="Arial" panose="020B0604020202020204" pitchFamily="34" charset="0"/>
                <a:cs typeface="Arial" panose="020B0604020202020204" pitchFamily="34" charset="0"/>
              </a:rPr>
              <a:t> </a:t>
            </a:r>
            <a:r>
              <a:rPr lang="en-US" sz="2000" dirty="0" err="1">
                <a:solidFill>
                  <a:srgbClr val="212121"/>
                </a:solidFill>
                <a:latin typeface="Consolas" panose="020B0609020204030204" pitchFamily="49" charset="0"/>
              </a:rPr>
              <a:t>app.get</a:t>
            </a:r>
            <a:r>
              <a:rPr lang="en-US" sz="2000" dirty="0">
                <a:solidFill>
                  <a:srgbClr val="212121"/>
                </a:solidFill>
                <a:latin typeface="Consolas" panose="020B0609020204030204" pitchFamily="49" charset="0"/>
              </a:rPr>
              <a:t>()</a:t>
            </a:r>
            <a:r>
              <a:rPr lang="en-US" sz="2000" dirty="0">
                <a:solidFill>
                  <a:srgbClr val="212121"/>
                </a:solidFill>
                <a:latin typeface="Arial" panose="020B0604020202020204" pitchFamily="34" charset="0"/>
                <a:cs typeface="Arial" panose="020B0604020202020204" pitchFamily="34" charset="0"/>
              </a:rPr>
              <a:t> method specifies a callback function that will be invoked whenever there is an HTTP </a:t>
            </a:r>
            <a:r>
              <a:rPr lang="en-US" sz="2000" dirty="0">
                <a:solidFill>
                  <a:srgbClr val="212121"/>
                </a:solidFill>
                <a:latin typeface="Consolas" panose="020B0609020204030204" pitchFamily="49" charset="0"/>
              </a:rPr>
              <a:t>GET</a:t>
            </a:r>
            <a:r>
              <a:rPr lang="en-US" sz="2000" dirty="0">
                <a:solidFill>
                  <a:srgbClr val="212121"/>
                </a:solidFill>
                <a:latin typeface="Arial" panose="020B0604020202020204" pitchFamily="34" charset="0"/>
                <a:cs typeface="Arial" panose="020B0604020202020204" pitchFamily="34" charset="0"/>
              </a:rPr>
              <a:t> request with a path (</a:t>
            </a:r>
            <a:r>
              <a:rPr lang="en-US" sz="2000" dirty="0">
                <a:solidFill>
                  <a:srgbClr val="212121"/>
                </a:solidFill>
                <a:latin typeface="Consolas" panose="020B0609020204030204" pitchFamily="49" charset="0"/>
              </a:rPr>
              <a:t>'/'</a:t>
            </a:r>
            <a:r>
              <a:rPr lang="en-US" sz="2000" dirty="0">
                <a:solidFill>
                  <a:srgbClr val="212121"/>
                </a:solidFill>
                <a:latin typeface="Arial" panose="020B0604020202020204" pitchFamily="34" charset="0"/>
                <a:cs typeface="Arial" panose="020B0604020202020204" pitchFamily="34" charset="0"/>
              </a:rPr>
              <a:t>) relative to the site </a:t>
            </a:r>
            <a:r>
              <a:rPr lang="en-US" sz="2000" dirty="0" smtClean="0">
                <a:solidFill>
                  <a:srgbClr val="212121"/>
                </a:solidFill>
                <a:latin typeface="Arial" panose="020B0604020202020204" pitchFamily="34" charset="0"/>
                <a:cs typeface="Arial" panose="020B0604020202020204" pitchFamily="34" charset="0"/>
              </a:rPr>
              <a:t>root.</a:t>
            </a:r>
          </a:p>
          <a:p>
            <a:pPr lvl="0">
              <a:buNone/>
            </a:pPr>
            <a:r>
              <a:rPr lang="en-US" sz="2000" dirty="0" smtClean="0">
                <a:solidFill>
                  <a:srgbClr val="212121"/>
                </a:solidFill>
                <a:latin typeface="Arial" panose="020B0604020202020204" pitchFamily="34" charset="0"/>
                <a:cs typeface="Arial" panose="020B0604020202020204" pitchFamily="34" charset="0"/>
              </a:rPr>
              <a:t> The </a:t>
            </a:r>
            <a:r>
              <a:rPr lang="en-US" sz="2000" dirty="0">
                <a:solidFill>
                  <a:srgbClr val="212121"/>
                </a:solidFill>
                <a:latin typeface="Arial" panose="020B0604020202020204" pitchFamily="34" charset="0"/>
                <a:cs typeface="Arial" panose="020B0604020202020204" pitchFamily="34" charset="0"/>
              </a:rPr>
              <a:t>callback function takes a request and a response object as arguments, and calls </a:t>
            </a:r>
            <a:r>
              <a:rPr lang="en-US" sz="2000" u="sng" dirty="0">
                <a:solidFill>
                  <a:srgbClr val="00458B"/>
                </a:solidFill>
                <a:latin typeface="Consolas" panose="020B0609020204030204" pitchFamily="49" charset="0"/>
                <a:hlinkClick r:id="rId3"/>
              </a:rPr>
              <a:t>send()</a:t>
            </a:r>
            <a:r>
              <a:rPr lang="en-US" sz="2000" dirty="0">
                <a:solidFill>
                  <a:srgbClr val="212121"/>
                </a:solidFill>
                <a:latin typeface="Arial" panose="020B0604020202020204" pitchFamily="34" charset="0"/>
                <a:cs typeface="Arial" panose="020B0604020202020204" pitchFamily="34" charset="0"/>
              </a:rPr>
              <a:t> on the response to return the string "Hello World!"</a:t>
            </a:r>
            <a:r>
              <a:rPr lang="en-US" sz="1100" dirty="0"/>
              <a:t> </a:t>
            </a:r>
            <a:endParaRPr lang="en-US" sz="3200" dirty="0">
              <a:latin typeface="Arial" panose="020B0604020202020204" pitchFamily="34" charset="0"/>
            </a:endParaRPr>
          </a:p>
          <a:p>
            <a:pPr>
              <a:buNone/>
            </a:pPr>
            <a:endParaRPr lang="en-US" sz="2000" dirty="0" smtClean="0">
              <a:solidFill>
                <a:srgbClr val="212121"/>
              </a:solidFill>
              <a:latin typeface="Arial" panose="020B0604020202020204" pitchFamily="34" charset="0"/>
              <a:cs typeface="Arial" panose="020B0604020202020204" pitchFamily="34" charset="0"/>
            </a:endParaRPr>
          </a:p>
          <a:p>
            <a:pPr>
              <a:buNone/>
            </a:pPr>
            <a:endParaRPr lang="en-US" sz="2000" dirty="0" smtClean="0">
              <a:solidFill>
                <a:srgbClr val="212121"/>
              </a:solidFill>
              <a:latin typeface="Arial" panose="020B0604020202020204" pitchFamily="34" charset="0"/>
              <a:cs typeface="Arial" panose="020B0604020202020204" pitchFamily="34" charset="0"/>
            </a:endParaRPr>
          </a:p>
          <a:p>
            <a:pPr>
              <a:buNone/>
            </a:pPr>
            <a:endParaRPr lang="en-US" sz="2000" b="1" i="1" dirty="0" smtClean="0"/>
          </a:p>
          <a:p>
            <a:pPr>
              <a:buNone/>
            </a:pPr>
            <a:endParaRPr lang="en-US" sz="2000" b="1" i="1" dirty="0"/>
          </a:p>
          <a:p>
            <a:pPr marL="0" indent="0">
              <a:buNone/>
            </a:pPr>
            <a:endParaRPr lang="en-US" dirty="0"/>
          </a:p>
        </p:txBody>
      </p:sp>
    </p:spTree>
    <p:extLst>
      <p:ext uri="{BB962C8B-B14F-4D97-AF65-F5344CB8AC3E}">
        <p14:creationId xmlns:p14="http://schemas.microsoft.com/office/powerpoint/2010/main" val="1462289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762000"/>
            <a:ext cx="8092440" cy="5867400"/>
          </a:xfrm>
        </p:spPr>
        <p:txBody>
          <a:bodyPr/>
          <a:lstStyle/>
          <a:p>
            <a:r>
              <a:rPr lang="en-US" sz="2000" b="1" dirty="0"/>
              <a:t>Respond to POST request on the root route (/), the application’s home page:</a:t>
            </a:r>
          </a:p>
          <a:p>
            <a:pPr>
              <a:buNone/>
            </a:pPr>
            <a:r>
              <a:rPr lang="en-US" sz="2000" dirty="0" err="1"/>
              <a:t>app.post</a:t>
            </a:r>
            <a:r>
              <a:rPr lang="en-US" sz="2000" dirty="0"/>
              <a:t>('/', function (</a:t>
            </a:r>
            <a:r>
              <a:rPr lang="en-US" sz="2000" dirty="0" err="1"/>
              <a:t>req</a:t>
            </a:r>
            <a:r>
              <a:rPr lang="en-US" sz="2000" dirty="0"/>
              <a:t>, res)</a:t>
            </a:r>
          </a:p>
          <a:p>
            <a:pPr>
              <a:buNone/>
            </a:pPr>
            <a:r>
              <a:rPr lang="en-US" sz="2000" dirty="0"/>
              <a:t> {</a:t>
            </a:r>
          </a:p>
          <a:p>
            <a:pPr>
              <a:buNone/>
            </a:pPr>
            <a:r>
              <a:rPr lang="en-US" sz="2000" dirty="0"/>
              <a:t> </a:t>
            </a:r>
            <a:r>
              <a:rPr lang="en-US" sz="2000" dirty="0" err="1"/>
              <a:t>res.send</a:t>
            </a:r>
            <a:r>
              <a:rPr lang="en-US" sz="2000" dirty="0"/>
              <a:t>('Got a POST request')</a:t>
            </a:r>
          </a:p>
          <a:p>
            <a:pPr>
              <a:buNone/>
            </a:pPr>
            <a:r>
              <a:rPr lang="en-US" sz="2000" dirty="0"/>
              <a:t> })</a:t>
            </a:r>
          </a:p>
          <a:p>
            <a:r>
              <a:rPr lang="en-US" sz="2000" b="1" dirty="0"/>
              <a:t>Respond to a PUT request to the /user route:</a:t>
            </a:r>
          </a:p>
          <a:p>
            <a:pPr>
              <a:buNone/>
            </a:pPr>
            <a:r>
              <a:rPr lang="en-US" sz="2000" dirty="0" err="1"/>
              <a:t>app.put</a:t>
            </a:r>
            <a:r>
              <a:rPr lang="en-US" sz="2000" dirty="0"/>
              <a:t>('/user', function (</a:t>
            </a:r>
            <a:r>
              <a:rPr lang="en-US" sz="2000" dirty="0" err="1"/>
              <a:t>req</a:t>
            </a:r>
            <a:r>
              <a:rPr lang="en-US" sz="2000" dirty="0"/>
              <a:t>, res)</a:t>
            </a:r>
          </a:p>
          <a:p>
            <a:pPr>
              <a:buNone/>
            </a:pPr>
            <a:r>
              <a:rPr lang="en-US" sz="2000" dirty="0"/>
              <a:t> {</a:t>
            </a:r>
          </a:p>
          <a:p>
            <a:pPr>
              <a:buNone/>
            </a:pPr>
            <a:r>
              <a:rPr lang="en-US" sz="2000" dirty="0"/>
              <a:t> </a:t>
            </a:r>
            <a:r>
              <a:rPr lang="en-US" sz="2000" dirty="0" err="1"/>
              <a:t>res.send</a:t>
            </a:r>
            <a:r>
              <a:rPr lang="en-US" sz="2000" dirty="0"/>
              <a:t>('Got a PUT request at /user')</a:t>
            </a:r>
          </a:p>
          <a:p>
            <a:pPr>
              <a:buNone/>
            </a:pPr>
            <a:r>
              <a:rPr lang="en-US" sz="2000" dirty="0"/>
              <a:t> </a:t>
            </a:r>
            <a:r>
              <a:rPr lang="en-US" sz="2000" dirty="0" smtClean="0"/>
              <a:t>})</a:t>
            </a:r>
          </a:p>
          <a:p>
            <a:pPr>
              <a:buFont typeface="Wingdings" panose="05000000000000000000" pitchFamily="2" charset="2"/>
              <a:buChar char="§"/>
            </a:pPr>
            <a:r>
              <a:rPr lang="en-US" sz="2000" b="1" dirty="0">
                <a:solidFill>
                  <a:srgbClr val="555555"/>
                </a:solidFill>
                <a:latin typeface="Open Sans"/>
              </a:rPr>
              <a:t>Respond to a DELETE request to the </a:t>
            </a:r>
            <a:r>
              <a:rPr lang="en-US" sz="2000" b="1" dirty="0">
                <a:solidFill>
                  <a:srgbClr val="333333"/>
                </a:solidFill>
                <a:latin typeface="Arial Unicode MS" panose="020B0604020202020204" pitchFamily="34" charset="-128"/>
              </a:rPr>
              <a:t>/user</a:t>
            </a:r>
            <a:r>
              <a:rPr lang="en-US" sz="2000" b="1" dirty="0">
                <a:solidFill>
                  <a:srgbClr val="555555"/>
                </a:solidFill>
                <a:latin typeface="Open Sans"/>
              </a:rPr>
              <a:t> </a:t>
            </a:r>
            <a:r>
              <a:rPr lang="en-US" sz="2000" b="1" dirty="0" smtClean="0">
                <a:solidFill>
                  <a:srgbClr val="555555"/>
                </a:solidFill>
                <a:latin typeface="Open Sans"/>
              </a:rPr>
              <a:t>route:</a:t>
            </a:r>
          </a:p>
          <a:p>
            <a:pPr marL="0" lvl="0" indent="0">
              <a:buNone/>
            </a:pPr>
            <a:r>
              <a:rPr lang="en-US" sz="2000" dirty="0" err="1">
                <a:solidFill>
                  <a:srgbClr val="000000"/>
                </a:solidFill>
                <a:latin typeface="Consolas" panose="020B0609020204030204" pitchFamily="49" charset="0"/>
              </a:rPr>
              <a:t>app</a:t>
            </a:r>
            <a:r>
              <a:rPr lang="en-US" sz="2000" dirty="0" err="1">
                <a:solidFill>
                  <a:srgbClr val="999999"/>
                </a:solidFill>
                <a:latin typeface="Consolas" panose="020B0609020204030204" pitchFamily="49" charset="0"/>
              </a:rPr>
              <a:t>.</a:t>
            </a:r>
            <a:r>
              <a:rPr lang="en-US" sz="2000" dirty="0" err="1">
                <a:solidFill>
                  <a:srgbClr val="0077AA"/>
                </a:solidFill>
                <a:latin typeface="Consolas" panose="020B0609020204030204" pitchFamily="49" charset="0"/>
              </a:rPr>
              <a:t>delete</a:t>
            </a:r>
            <a:r>
              <a:rPr lang="en-US" sz="2000" dirty="0">
                <a:solidFill>
                  <a:srgbClr val="999999"/>
                </a:solidFill>
                <a:latin typeface="Consolas" panose="020B0609020204030204" pitchFamily="49" charset="0"/>
              </a:rPr>
              <a:t>(</a:t>
            </a:r>
            <a:r>
              <a:rPr lang="en-US" sz="2000" dirty="0">
                <a:solidFill>
                  <a:srgbClr val="669900"/>
                </a:solidFill>
                <a:latin typeface="Consolas" panose="020B0609020204030204" pitchFamily="49" charset="0"/>
              </a:rPr>
              <a:t>'/user'</a:t>
            </a:r>
            <a:r>
              <a:rPr lang="en-US" sz="2000" dirty="0">
                <a:solidFill>
                  <a:srgbClr val="999999"/>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000000"/>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err="1">
                <a:solidFill>
                  <a:srgbClr val="000000"/>
                </a:solidFill>
                <a:latin typeface="Consolas" panose="020B0609020204030204" pitchFamily="49" charset="0"/>
              </a:rPr>
              <a:t>req</a:t>
            </a:r>
            <a:r>
              <a:rPr lang="en-US" sz="2000" dirty="0">
                <a:solidFill>
                  <a:srgbClr val="999999"/>
                </a:solidFill>
                <a:latin typeface="Consolas" panose="020B0609020204030204" pitchFamily="49" charset="0"/>
              </a:rPr>
              <a:t>,</a:t>
            </a:r>
            <a:r>
              <a:rPr lang="en-US" sz="2000" dirty="0">
                <a:solidFill>
                  <a:srgbClr val="000000"/>
                </a:solidFill>
                <a:latin typeface="Consolas" panose="020B0609020204030204" pitchFamily="49" charset="0"/>
              </a:rPr>
              <a:t> res</a:t>
            </a:r>
            <a:r>
              <a:rPr lang="en-US" sz="2000" dirty="0" smtClean="0">
                <a:solidFill>
                  <a:srgbClr val="999999"/>
                </a:solidFill>
                <a:latin typeface="Consolas" panose="020B0609020204030204" pitchFamily="49" charset="0"/>
              </a:rPr>
              <a:t>)</a:t>
            </a:r>
          </a:p>
          <a:p>
            <a:pPr marL="0" lvl="0" indent="0">
              <a:buNone/>
            </a:pPr>
            <a:r>
              <a:rPr lang="en-US" sz="2000" dirty="0" smtClean="0">
                <a:solidFill>
                  <a:srgbClr val="000000"/>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000000"/>
                </a:solidFill>
                <a:latin typeface="Consolas" panose="020B0609020204030204" pitchFamily="49" charset="0"/>
              </a:rPr>
              <a:t> </a:t>
            </a:r>
            <a:endParaRPr lang="en-US" sz="2000" dirty="0" smtClean="0">
              <a:solidFill>
                <a:srgbClr val="000000"/>
              </a:solidFill>
              <a:latin typeface="Consolas" panose="020B0609020204030204" pitchFamily="49" charset="0"/>
            </a:endParaRPr>
          </a:p>
          <a:p>
            <a:pPr marL="0" lvl="0" indent="0">
              <a:buNone/>
            </a:pPr>
            <a:r>
              <a:rPr lang="en-US" sz="2000" dirty="0" err="1" smtClean="0">
                <a:solidFill>
                  <a:srgbClr val="000000"/>
                </a:solidFill>
                <a:latin typeface="Consolas" panose="020B0609020204030204" pitchFamily="49" charset="0"/>
              </a:rPr>
              <a:t>res</a:t>
            </a:r>
            <a:r>
              <a:rPr lang="en-US" sz="2000" dirty="0" err="1" smtClean="0">
                <a:solidFill>
                  <a:srgbClr val="999999"/>
                </a:solidFill>
                <a:latin typeface="Consolas" panose="020B0609020204030204" pitchFamily="49" charset="0"/>
              </a:rPr>
              <a:t>.</a:t>
            </a:r>
            <a:r>
              <a:rPr lang="en-US" sz="2000" dirty="0" err="1" smtClean="0">
                <a:solidFill>
                  <a:srgbClr val="DD4A68"/>
                </a:solidFill>
                <a:latin typeface="Consolas" panose="020B0609020204030204" pitchFamily="49" charset="0"/>
              </a:rPr>
              <a:t>send</a:t>
            </a:r>
            <a:r>
              <a:rPr lang="en-US" sz="2000" dirty="0">
                <a:solidFill>
                  <a:srgbClr val="999999"/>
                </a:solidFill>
                <a:latin typeface="Consolas" panose="020B0609020204030204" pitchFamily="49" charset="0"/>
              </a:rPr>
              <a:t>(</a:t>
            </a:r>
            <a:r>
              <a:rPr lang="en-US" sz="2000" dirty="0">
                <a:solidFill>
                  <a:srgbClr val="669900"/>
                </a:solidFill>
                <a:latin typeface="Consolas" panose="020B0609020204030204" pitchFamily="49" charset="0"/>
              </a:rPr>
              <a:t>'Got a DELETE request at /user</a:t>
            </a:r>
            <a:r>
              <a:rPr lang="en-US" sz="2000" dirty="0" smtClean="0">
                <a:solidFill>
                  <a:srgbClr val="669900"/>
                </a:solidFill>
                <a:latin typeface="Consolas" panose="020B0609020204030204" pitchFamily="49" charset="0"/>
              </a:rPr>
              <a:t>'</a:t>
            </a:r>
            <a:r>
              <a:rPr lang="en-US" sz="2000" dirty="0" smtClean="0">
                <a:solidFill>
                  <a:srgbClr val="999999"/>
                </a:solidFill>
                <a:latin typeface="Consolas" panose="020B0609020204030204" pitchFamily="49" charset="0"/>
              </a:rPr>
              <a:t>)</a:t>
            </a:r>
          </a:p>
          <a:p>
            <a:pPr marL="0" lvl="0" indent="0">
              <a:buNone/>
            </a:pPr>
            <a:r>
              <a:rPr lang="en-US" sz="2000" dirty="0" smtClean="0">
                <a:solidFill>
                  <a:srgbClr val="000000"/>
                </a:solidFill>
                <a:latin typeface="Consolas" panose="020B0609020204030204" pitchFamily="49" charset="0"/>
              </a:rPr>
              <a:t> </a:t>
            </a:r>
            <a:r>
              <a:rPr lang="en-US" sz="2000" dirty="0">
                <a:solidFill>
                  <a:srgbClr val="999999"/>
                </a:solidFill>
                <a:latin typeface="Consolas" panose="020B0609020204030204" pitchFamily="49" charset="0"/>
              </a:rPr>
              <a:t>})</a:t>
            </a:r>
            <a:r>
              <a:rPr lang="en-US" sz="1600" dirty="0"/>
              <a:t> </a:t>
            </a:r>
            <a:endParaRPr lang="en-US" sz="4400" dirty="0">
              <a:latin typeface="Arial" panose="020B0604020202020204" pitchFamily="34" charset="0"/>
            </a:endParaRPr>
          </a:p>
          <a:p>
            <a:pPr marL="0" indent="0">
              <a:buNone/>
            </a:pPr>
            <a:endParaRPr lang="en-US" sz="2000" b="1" dirty="0" smtClean="0">
              <a:solidFill>
                <a:srgbClr val="555555"/>
              </a:solidFill>
              <a:latin typeface="Open Sans"/>
            </a:endParaRPr>
          </a:p>
          <a:p>
            <a:pPr>
              <a:buFont typeface="Wingdings" panose="05000000000000000000" pitchFamily="2" charset="2"/>
              <a:buChar char="§"/>
            </a:pPr>
            <a:endParaRPr lang="en-US" sz="2000" b="1" dirty="0"/>
          </a:p>
          <a:p>
            <a:pPr marL="0" indent="0">
              <a:buNone/>
            </a:pPr>
            <a:endParaRPr lang="en-US" dirty="0"/>
          </a:p>
        </p:txBody>
      </p:sp>
    </p:spTree>
    <p:extLst>
      <p:ext uri="{BB962C8B-B14F-4D97-AF65-F5344CB8AC3E}">
        <p14:creationId xmlns:p14="http://schemas.microsoft.com/office/powerpoint/2010/main" val="14586067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85800" y="228600"/>
            <a:ext cx="8229600" cy="7239000"/>
          </a:xfrm>
        </p:spPr>
        <p:txBody>
          <a:bodyPr>
            <a:normAutofit fontScale="55000" lnSpcReduction="20000"/>
          </a:bodyPr>
          <a:lstStyle/>
          <a:p>
            <a:pPr marL="0" indent="0">
              <a:buNone/>
            </a:pPr>
            <a:r>
              <a:rPr lang="en-US" sz="4200" b="1" dirty="0" smtClean="0"/>
              <a:t>Example:route_example.js</a:t>
            </a:r>
          </a:p>
          <a:p>
            <a:pPr marL="0" indent="0">
              <a:buNone/>
            </a:pPr>
            <a:endParaRPr lang="en-US" dirty="0"/>
          </a:p>
          <a:p>
            <a:pPr marL="0" indent="0">
              <a:buNone/>
            </a:pPr>
            <a:r>
              <a:rPr lang="en-US" dirty="0" err="1" smtClean="0"/>
              <a:t>var</a:t>
            </a:r>
            <a:r>
              <a:rPr lang="en-US" dirty="0"/>
              <a:t> express = require('express');  </a:t>
            </a:r>
          </a:p>
          <a:p>
            <a:pPr marL="0" indent="0">
              <a:buNone/>
            </a:pPr>
            <a:r>
              <a:rPr lang="en-US" dirty="0" err="1"/>
              <a:t>var</a:t>
            </a:r>
            <a:r>
              <a:rPr lang="en-US" dirty="0"/>
              <a:t> app = express();  </a:t>
            </a:r>
          </a:p>
          <a:p>
            <a:pPr marL="0" indent="0">
              <a:buNone/>
            </a:pPr>
            <a:r>
              <a:rPr lang="en-US" dirty="0" err="1"/>
              <a:t>app.get</a:t>
            </a:r>
            <a:r>
              <a:rPr lang="en-US" dirty="0"/>
              <a:t>('/', function (</a:t>
            </a:r>
            <a:r>
              <a:rPr lang="en-US" dirty="0" err="1"/>
              <a:t>req</a:t>
            </a:r>
            <a:r>
              <a:rPr lang="en-US" dirty="0"/>
              <a:t>, res) {  </a:t>
            </a:r>
          </a:p>
          <a:p>
            <a:pPr marL="0" indent="0">
              <a:buNone/>
            </a:pPr>
            <a:r>
              <a:rPr lang="en-US" dirty="0"/>
              <a:t>   console.log("Got a GET request for the homepage");  </a:t>
            </a:r>
          </a:p>
          <a:p>
            <a:pPr marL="0" indent="0">
              <a:buNone/>
            </a:pPr>
            <a:r>
              <a:rPr lang="en-US" dirty="0"/>
              <a:t>   </a:t>
            </a:r>
            <a:r>
              <a:rPr lang="en-US" dirty="0" err="1"/>
              <a:t>res.send</a:t>
            </a:r>
            <a:r>
              <a:rPr lang="en-US" dirty="0"/>
              <a:t>('Welcome to </a:t>
            </a:r>
            <a:r>
              <a:rPr lang="en-US" dirty="0" smtClean="0"/>
              <a:t>Express!');</a:t>
            </a:r>
            <a:r>
              <a:rPr lang="en-US" dirty="0"/>
              <a:t>  </a:t>
            </a:r>
          </a:p>
          <a:p>
            <a:pPr marL="0" indent="0">
              <a:buNone/>
            </a:pPr>
            <a:r>
              <a:rPr lang="en-US" dirty="0"/>
              <a:t>})  </a:t>
            </a:r>
          </a:p>
          <a:p>
            <a:pPr marL="0" indent="0">
              <a:buNone/>
            </a:pPr>
            <a:r>
              <a:rPr lang="en-US" dirty="0" err="1"/>
              <a:t>app.post</a:t>
            </a:r>
            <a:r>
              <a:rPr lang="en-US" dirty="0"/>
              <a:t>('/', function (</a:t>
            </a:r>
            <a:r>
              <a:rPr lang="en-US" dirty="0" err="1"/>
              <a:t>req</a:t>
            </a:r>
            <a:r>
              <a:rPr lang="en-US" dirty="0"/>
              <a:t>, res) {  </a:t>
            </a:r>
          </a:p>
          <a:p>
            <a:pPr marL="0" indent="0">
              <a:buNone/>
            </a:pPr>
            <a:r>
              <a:rPr lang="en-US" dirty="0"/>
              <a:t>   console.log("Got a POST request for the homepage");  </a:t>
            </a:r>
          </a:p>
          <a:p>
            <a:pPr marL="0" indent="0">
              <a:buNone/>
            </a:pPr>
            <a:r>
              <a:rPr lang="en-US" dirty="0"/>
              <a:t>   </a:t>
            </a:r>
            <a:r>
              <a:rPr lang="en-US" dirty="0" err="1"/>
              <a:t>res.send</a:t>
            </a:r>
            <a:r>
              <a:rPr lang="en-US" dirty="0"/>
              <a:t>('I am Impossible! ');  </a:t>
            </a:r>
          </a:p>
          <a:p>
            <a:pPr marL="0" indent="0">
              <a:buNone/>
            </a:pPr>
            <a:r>
              <a:rPr lang="en-US" dirty="0"/>
              <a:t>})  </a:t>
            </a:r>
          </a:p>
          <a:p>
            <a:pPr marL="0" indent="0">
              <a:buNone/>
            </a:pPr>
            <a:r>
              <a:rPr lang="en-US" dirty="0" err="1"/>
              <a:t>app.delete</a:t>
            </a:r>
            <a:r>
              <a:rPr lang="en-US" dirty="0"/>
              <a:t>('/</a:t>
            </a:r>
            <a:r>
              <a:rPr lang="en-US" dirty="0" err="1"/>
              <a:t>del_student</a:t>
            </a:r>
            <a:r>
              <a:rPr lang="en-US" dirty="0"/>
              <a:t>', function (</a:t>
            </a:r>
            <a:r>
              <a:rPr lang="en-US" dirty="0" err="1"/>
              <a:t>req</a:t>
            </a:r>
            <a:r>
              <a:rPr lang="en-US" dirty="0"/>
              <a:t>, res) {  </a:t>
            </a:r>
          </a:p>
          <a:p>
            <a:pPr marL="0" indent="0">
              <a:buNone/>
            </a:pPr>
            <a:r>
              <a:rPr lang="en-US" dirty="0"/>
              <a:t>   console.log("Got a DELETE request for /</a:t>
            </a:r>
            <a:r>
              <a:rPr lang="en-US" dirty="0" err="1"/>
              <a:t>del_student</a:t>
            </a:r>
            <a:r>
              <a:rPr lang="en-US" dirty="0"/>
              <a:t>");  </a:t>
            </a:r>
          </a:p>
          <a:p>
            <a:pPr marL="0" indent="0">
              <a:buNone/>
            </a:pPr>
            <a:r>
              <a:rPr lang="en-US" dirty="0"/>
              <a:t>   </a:t>
            </a:r>
            <a:r>
              <a:rPr lang="en-US" dirty="0" err="1"/>
              <a:t>res.send</a:t>
            </a:r>
            <a:r>
              <a:rPr lang="en-US" dirty="0"/>
              <a:t>('I am Deleted!');  </a:t>
            </a:r>
          </a:p>
          <a:p>
            <a:pPr marL="0" indent="0">
              <a:buNone/>
            </a:pPr>
            <a:r>
              <a:rPr lang="en-US" dirty="0"/>
              <a:t>})  </a:t>
            </a:r>
          </a:p>
          <a:p>
            <a:pPr marL="0" indent="0">
              <a:buNone/>
            </a:pPr>
            <a:r>
              <a:rPr lang="en-US" dirty="0" err="1"/>
              <a:t>app.get</a:t>
            </a:r>
            <a:r>
              <a:rPr lang="en-US" dirty="0"/>
              <a:t>('/</a:t>
            </a:r>
            <a:r>
              <a:rPr lang="en-US" dirty="0" err="1"/>
              <a:t>enrolled_student</a:t>
            </a:r>
            <a:r>
              <a:rPr lang="en-US" dirty="0"/>
              <a:t>', function (</a:t>
            </a:r>
            <a:r>
              <a:rPr lang="en-US" dirty="0" err="1"/>
              <a:t>req</a:t>
            </a:r>
            <a:r>
              <a:rPr lang="en-US" dirty="0"/>
              <a:t>, res) {  </a:t>
            </a:r>
          </a:p>
          <a:p>
            <a:pPr marL="0" indent="0">
              <a:buNone/>
            </a:pPr>
            <a:r>
              <a:rPr lang="en-US" dirty="0"/>
              <a:t>   console.log("Got a GET request for /</a:t>
            </a:r>
            <a:r>
              <a:rPr lang="en-US" dirty="0" err="1"/>
              <a:t>enrolled_student</a:t>
            </a:r>
            <a:r>
              <a:rPr lang="en-US" dirty="0"/>
              <a:t>");  </a:t>
            </a:r>
          </a:p>
          <a:p>
            <a:pPr marL="0" indent="0">
              <a:buNone/>
            </a:pPr>
            <a:r>
              <a:rPr lang="en-US" dirty="0"/>
              <a:t>   </a:t>
            </a:r>
            <a:r>
              <a:rPr lang="en-US" dirty="0" err="1"/>
              <a:t>res.send</a:t>
            </a:r>
            <a:r>
              <a:rPr lang="en-US" dirty="0"/>
              <a:t>('I am an enrolled student.');  </a:t>
            </a:r>
          </a:p>
          <a:p>
            <a:pPr marL="0" indent="0">
              <a:buNone/>
            </a:pPr>
            <a:r>
              <a:rPr lang="en-US" dirty="0"/>
              <a:t>})  </a:t>
            </a:r>
          </a:p>
          <a:p>
            <a:pPr marL="0" indent="0">
              <a:buNone/>
            </a:pPr>
            <a:r>
              <a:rPr lang="en-US" dirty="0"/>
              <a:t>// This responds a GET request for </a:t>
            </a:r>
            <a:r>
              <a:rPr lang="en-US" dirty="0" err="1"/>
              <a:t>abcd</a:t>
            </a:r>
            <a:r>
              <a:rPr lang="en-US" dirty="0"/>
              <a:t>, </a:t>
            </a:r>
            <a:r>
              <a:rPr lang="en-US" dirty="0" err="1"/>
              <a:t>abxcd</a:t>
            </a:r>
            <a:r>
              <a:rPr lang="en-US" dirty="0"/>
              <a:t>, ab123cd, and so on  </a:t>
            </a:r>
          </a:p>
          <a:p>
            <a:pPr marL="0" indent="0">
              <a:buNone/>
            </a:pPr>
            <a:r>
              <a:rPr lang="en-US" dirty="0" err="1"/>
              <a:t>app.get</a:t>
            </a:r>
            <a:r>
              <a:rPr lang="en-US" dirty="0"/>
              <a:t>('/</a:t>
            </a:r>
            <a:r>
              <a:rPr lang="en-US" dirty="0" err="1"/>
              <a:t>ab</a:t>
            </a:r>
            <a:r>
              <a:rPr lang="en-US" dirty="0"/>
              <a:t>*cd', function(</a:t>
            </a:r>
            <a:r>
              <a:rPr lang="en-US" dirty="0" err="1"/>
              <a:t>req</a:t>
            </a:r>
            <a:r>
              <a:rPr lang="en-US" dirty="0"/>
              <a:t>, res) {     </a:t>
            </a:r>
          </a:p>
          <a:p>
            <a:pPr marL="0" indent="0">
              <a:buNone/>
            </a:pPr>
            <a:r>
              <a:rPr lang="en-US" dirty="0"/>
              <a:t>   console.log("Got a GET request for /</a:t>
            </a:r>
            <a:r>
              <a:rPr lang="en-US" dirty="0" err="1"/>
              <a:t>ab</a:t>
            </a:r>
            <a:r>
              <a:rPr lang="en-US" dirty="0"/>
              <a:t>*cd");  </a:t>
            </a:r>
          </a:p>
          <a:p>
            <a:pPr marL="0" indent="0">
              <a:buNone/>
            </a:pPr>
            <a:r>
              <a:rPr lang="en-US" dirty="0"/>
              <a:t>   </a:t>
            </a:r>
            <a:r>
              <a:rPr lang="en-US" dirty="0" err="1"/>
              <a:t>res.send</a:t>
            </a:r>
            <a:r>
              <a:rPr lang="en-US" dirty="0"/>
              <a:t>('Pattern Matched.');  </a:t>
            </a:r>
          </a:p>
          <a:p>
            <a:pPr marL="0" indent="0">
              <a:buNone/>
            </a:pPr>
            <a:r>
              <a:rPr lang="en-US" dirty="0"/>
              <a:t>})  </a:t>
            </a:r>
          </a:p>
          <a:p>
            <a:pPr marL="0" indent="0">
              <a:buNone/>
            </a:pPr>
            <a:r>
              <a:rPr lang="en-US" dirty="0" err="1"/>
              <a:t>var</a:t>
            </a:r>
            <a:r>
              <a:rPr lang="en-US" dirty="0"/>
              <a:t> server = </a:t>
            </a:r>
            <a:r>
              <a:rPr lang="en-US" dirty="0" err="1"/>
              <a:t>app.listen</a:t>
            </a:r>
            <a:r>
              <a:rPr lang="en-US" dirty="0"/>
              <a:t>(8000, function () {  </a:t>
            </a:r>
          </a:p>
          <a:p>
            <a:pPr marL="0" indent="0">
              <a:buNone/>
            </a:pPr>
            <a:r>
              <a:rPr lang="en-US" dirty="0" err="1"/>
              <a:t>var</a:t>
            </a:r>
            <a:r>
              <a:rPr lang="en-US" dirty="0"/>
              <a:t> host = </a:t>
            </a:r>
            <a:r>
              <a:rPr lang="en-US" dirty="0" err="1"/>
              <a:t>server.address</a:t>
            </a:r>
            <a:r>
              <a:rPr lang="en-US" dirty="0"/>
              <a:t>().address  </a:t>
            </a:r>
          </a:p>
          <a:p>
            <a:pPr marL="0" indent="0">
              <a:buNone/>
            </a:pPr>
            <a:r>
              <a:rPr lang="en-US" dirty="0"/>
              <a:t>  </a:t>
            </a:r>
            <a:r>
              <a:rPr lang="en-US" dirty="0" err="1"/>
              <a:t>var</a:t>
            </a:r>
            <a:r>
              <a:rPr lang="en-US" dirty="0"/>
              <a:t> port = </a:t>
            </a:r>
            <a:r>
              <a:rPr lang="en-US" dirty="0" err="1"/>
              <a:t>server.address</a:t>
            </a:r>
            <a:r>
              <a:rPr lang="en-US" dirty="0"/>
              <a:t>().port  </a:t>
            </a:r>
          </a:p>
          <a:p>
            <a:pPr marL="0" indent="0">
              <a:buNone/>
            </a:pPr>
            <a:r>
              <a:rPr lang="en-US" dirty="0"/>
              <a:t>console.log("Example app listening at http://%s:%s", host, port)  </a:t>
            </a:r>
          </a:p>
          <a:p>
            <a:pPr marL="0" indent="0">
              <a:buNone/>
            </a:pPr>
            <a:r>
              <a:rPr lang="en-US" dirty="0"/>
              <a:t>})  </a:t>
            </a:r>
          </a:p>
        </p:txBody>
      </p:sp>
    </p:spTree>
    <p:extLst>
      <p:ext uri="{BB962C8B-B14F-4D97-AF65-F5344CB8AC3E}">
        <p14:creationId xmlns:p14="http://schemas.microsoft.com/office/powerpoint/2010/main" val="1060469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48512"/>
          </a:xfrm>
        </p:spPr>
        <p:txBody>
          <a:bodyPr>
            <a:normAutofit fontScale="90000"/>
          </a:bodyPr>
          <a:lstStyle/>
          <a:p>
            <a:r>
              <a:rPr lang="en-US" b="1" dirty="0" smtClean="0"/>
              <a:t>          Express.js </a:t>
            </a:r>
            <a:r>
              <a:rPr lang="en-US" b="1" dirty="0"/>
              <a:t>Middleware</a:t>
            </a:r>
            <a:br>
              <a:rPr lang="en-US" b="1" dirty="0"/>
            </a:br>
            <a:endParaRPr lang="en-US" b="1" dirty="0"/>
          </a:p>
        </p:txBody>
      </p:sp>
      <p:sp>
        <p:nvSpPr>
          <p:cNvPr id="3" name="Content Placeholder 2"/>
          <p:cNvSpPr>
            <a:spLocks noGrp="1"/>
          </p:cNvSpPr>
          <p:nvPr>
            <p:ph idx="1"/>
          </p:nvPr>
        </p:nvSpPr>
        <p:spPr>
          <a:xfrm>
            <a:off x="457200" y="1143000"/>
            <a:ext cx="8229600" cy="5715000"/>
          </a:xfrm>
        </p:spPr>
        <p:txBody>
          <a:bodyPr>
            <a:normAutofit lnSpcReduction="10000"/>
          </a:bodyPr>
          <a:lstStyle/>
          <a:p>
            <a:r>
              <a:rPr lang="en-US" sz="2000" dirty="0"/>
              <a:t>Express.js Middleware are different types of functions that are invoked by the Express.js routing layer before the final request handler. </a:t>
            </a:r>
            <a:endParaRPr lang="en-US" sz="2000" dirty="0" smtClean="0"/>
          </a:p>
          <a:p>
            <a:r>
              <a:rPr lang="en-US" sz="2000" dirty="0" smtClean="0"/>
              <a:t>As </a:t>
            </a:r>
            <a:r>
              <a:rPr lang="en-US" sz="2000" dirty="0"/>
              <a:t>the name specified, Middleware appears in the middle between an initial request and final intended route. </a:t>
            </a:r>
            <a:endParaRPr lang="en-US" sz="2000" dirty="0" smtClean="0"/>
          </a:p>
          <a:p>
            <a:r>
              <a:rPr lang="en-US" sz="2000" dirty="0" smtClean="0"/>
              <a:t>In </a:t>
            </a:r>
            <a:r>
              <a:rPr lang="en-US" sz="2000" dirty="0"/>
              <a:t>stack, middleware functions are always invoked in the order in which they are added</a:t>
            </a:r>
            <a:r>
              <a:rPr lang="en-US" sz="2000" dirty="0" smtClean="0"/>
              <a:t>.</a:t>
            </a:r>
          </a:p>
          <a:p>
            <a:r>
              <a:rPr lang="en-US" sz="2000" dirty="0"/>
              <a:t>Middleware is commonly used to perform tasks like body parsing for URL-encoded or JSON requests, cookie parsing for basic cookie handling, or even building JavaScript modules on the fly</a:t>
            </a:r>
            <a:r>
              <a:rPr lang="en-US" sz="2000" dirty="0" smtClean="0"/>
              <a:t>.</a:t>
            </a:r>
          </a:p>
          <a:p>
            <a:pPr marL="0" indent="0">
              <a:buNone/>
            </a:pPr>
            <a:r>
              <a:rPr lang="en-US" sz="2000" b="1" dirty="0"/>
              <a:t>What is a Middleware </a:t>
            </a:r>
            <a:r>
              <a:rPr lang="en-US" sz="2000" b="1" dirty="0" smtClean="0"/>
              <a:t>function?</a:t>
            </a:r>
          </a:p>
          <a:p>
            <a:pPr marL="0" indent="0">
              <a:buNone/>
            </a:pPr>
            <a:r>
              <a:rPr lang="en-US" sz="2000" dirty="0"/>
              <a:t>Middleware functions are the functions that access to the request and response object (</a:t>
            </a:r>
            <a:r>
              <a:rPr lang="en-US" sz="2000" dirty="0" err="1"/>
              <a:t>req</a:t>
            </a:r>
            <a:r>
              <a:rPr lang="en-US" sz="2000" dirty="0"/>
              <a:t>, res) in request-response cycle</a:t>
            </a:r>
            <a:r>
              <a:rPr lang="en-US" sz="2000" dirty="0" smtClean="0"/>
              <a:t>.</a:t>
            </a:r>
          </a:p>
          <a:p>
            <a:pPr marL="0" indent="0">
              <a:buNone/>
            </a:pPr>
            <a:r>
              <a:rPr lang="en-US" sz="2000" dirty="0" smtClean="0"/>
              <a:t> </a:t>
            </a:r>
            <a:r>
              <a:rPr lang="en-US" sz="2000" b="1" dirty="0" smtClean="0"/>
              <a:t>A </a:t>
            </a:r>
            <a:r>
              <a:rPr lang="en-US" sz="2000" b="1" dirty="0"/>
              <a:t>middleware function can perform the following tasks:</a:t>
            </a:r>
          </a:p>
          <a:p>
            <a:r>
              <a:rPr lang="en-US" sz="2000" dirty="0"/>
              <a:t>It can execute any code.</a:t>
            </a:r>
          </a:p>
          <a:p>
            <a:r>
              <a:rPr lang="en-US" sz="2000" dirty="0"/>
              <a:t>It can make changes to the request and the response objects.</a:t>
            </a:r>
          </a:p>
          <a:p>
            <a:r>
              <a:rPr lang="en-US" sz="2000" dirty="0"/>
              <a:t>It can end the request-response cycle.</a:t>
            </a:r>
          </a:p>
          <a:p>
            <a:r>
              <a:rPr lang="en-US" sz="2000" dirty="0"/>
              <a:t>It can call the next middleware function in the stack.</a:t>
            </a:r>
          </a:p>
          <a:p>
            <a:pPr marL="0" indent="0">
              <a:buNone/>
            </a:pPr>
            <a:endParaRPr lang="en-US" sz="2000" b="1" dirty="0"/>
          </a:p>
          <a:p>
            <a:pPr marL="0" indent="0">
              <a:buNone/>
            </a:pPr>
            <a:endParaRPr lang="en-US" sz="2000" dirty="0"/>
          </a:p>
        </p:txBody>
      </p:sp>
    </p:spTree>
    <p:extLst>
      <p:ext uri="{BB962C8B-B14F-4D97-AF65-F5344CB8AC3E}">
        <p14:creationId xmlns:p14="http://schemas.microsoft.com/office/powerpoint/2010/main" val="260567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3406"/>
            <a:ext cx="9144000" cy="6840794"/>
          </a:xfrm>
        </p:spPr>
        <p:txBody>
          <a:bodyPr>
            <a:noAutofit/>
          </a:bodyPr>
          <a:lstStyle/>
          <a:p>
            <a:pPr marL="0" indent="0">
              <a:buNone/>
            </a:pPr>
            <a:r>
              <a:rPr lang="en-US" sz="3600" b="1" dirty="0" smtClean="0"/>
              <a:t>                            Features </a:t>
            </a:r>
            <a:r>
              <a:rPr lang="en-US" sz="3600" b="1" dirty="0"/>
              <a:t>of </a:t>
            </a:r>
            <a:r>
              <a:rPr lang="en-US" sz="3600" b="1" dirty="0" smtClean="0"/>
              <a:t>Node.js</a:t>
            </a:r>
          </a:p>
          <a:p>
            <a:r>
              <a:rPr lang="en-US" sz="2000" b="1" dirty="0"/>
              <a:t>Extremely fast: </a:t>
            </a:r>
            <a:r>
              <a:rPr lang="en-US" sz="2000" dirty="0"/>
              <a:t>Node.js is built on Google Chrome's V8 JavaScript Engine, so its library is very fast in code execution.</a:t>
            </a:r>
          </a:p>
          <a:p>
            <a:r>
              <a:rPr lang="en-US" sz="2000" b="1" dirty="0"/>
              <a:t>I/O is Asynchronous and Event Driven: </a:t>
            </a:r>
            <a:r>
              <a:rPr lang="en-US" sz="2000" dirty="0"/>
              <a:t>All APIs of Node.js library are asynchronous i.e. non-blocking. So a Node.js based server never waits for an API to return data. The server moves to the next API after calling it and a notification mechanism of Events of Node.js helps the server to get a response from the previous API call. It is also a reason that it is very fast.</a:t>
            </a:r>
          </a:p>
          <a:p>
            <a:r>
              <a:rPr lang="en-US" sz="2000" b="1" dirty="0"/>
              <a:t>Single threaded: </a:t>
            </a:r>
            <a:r>
              <a:rPr lang="en-US" sz="2000" dirty="0"/>
              <a:t>Node.js follows a single threaded model with event looping.</a:t>
            </a:r>
          </a:p>
          <a:p>
            <a:r>
              <a:rPr lang="en-US" sz="2000" b="1" dirty="0"/>
              <a:t>Highly Scalable: </a:t>
            </a:r>
            <a:r>
              <a:rPr lang="en-US" sz="2000" dirty="0"/>
              <a:t>Node.js is highly scalable because event mechanism helps the server to respond in a non-blocking way.</a:t>
            </a:r>
          </a:p>
          <a:p>
            <a:r>
              <a:rPr lang="en-US" sz="2000" b="1" dirty="0"/>
              <a:t>No buffering: </a:t>
            </a:r>
            <a:r>
              <a:rPr lang="en-US" sz="2000" dirty="0"/>
              <a:t>Node.js cuts down the overall processing time while uploading audio and video files. Node.js applications never buffer any data. These applications simply output the data in chunks.</a:t>
            </a:r>
          </a:p>
          <a:p>
            <a:r>
              <a:rPr lang="en-US" sz="2000" b="1" dirty="0"/>
              <a:t>Open source: </a:t>
            </a:r>
            <a:r>
              <a:rPr lang="en-US" sz="2000" dirty="0"/>
              <a:t>Node.js has an open source community which has produced many excellent modules to add additional capabilities to Node.js applications.</a:t>
            </a:r>
          </a:p>
          <a:p>
            <a:r>
              <a:rPr lang="en-US" sz="2000" b="1" dirty="0"/>
              <a:t>License: </a:t>
            </a:r>
            <a:r>
              <a:rPr lang="en-US" sz="2000" dirty="0"/>
              <a:t>Node.js is released under the MIT license.</a:t>
            </a:r>
          </a:p>
          <a:p>
            <a:pPr marL="0" indent="0">
              <a:buNone/>
            </a:pPr>
            <a:endParaRPr lang="en-US" sz="2000" b="1" dirty="0" smtClean="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fontScale="90000"/>
          </a:bodyPr>
          <a:lstStyle/>
          <a:p>
            <a:pPr algn="ctr"/>
            <a:r>
              <a:rPr lang="en-US" b="1" dirty="0"/>
              <a:t>Express.js Middleware</a:t>
            </a:r>
            <a:br>
              <a:rPr lang="en-US" b="1" dirty="0"/>
            </a:br>
            <a:endParaRPr lang="en-US" b="1" dirty="0"/>
          </a:p>
        </p:txBody>
      </p:sp>
      <p:sp>
        <p:nvSpPr>
          <p:cNvPr id="3" name="Content Placeholder 2"/>
          <p:cNvSpPr>
            <a:spLocks noGrp="1"/>
          </p:cNvSpPr>
          <p:nvPr>
            <p:ph idx="1"/>
          </p:nvPr>
        </p:nvSpPr>
        <p:spPr>
          <a:xfrm>
            <a:off x="457200" y="1143000"/>
            <a:ext cx="8229600" cy="5181600"/>
          </a:xfrm>
        </p:spPr>
        <p:txBody>
          <a:bodyPr/>
          <a:lstStyle/>
          <a:p>
            <a:pPr marL="0" indent="0">
              <a:buNone/>
            </a:pPr>
            <a:endParaRPr lang="en-US" dirty="0" smtClean="0"/>
          </a:p>
          <a:p>
            <a:pPr marL="0" indent="0">
              <a:buNone/>
            </a:pPr>
            <a:r>
              <a:rPr lang="en-US" dirty="0" smtClean="0"/>
              <a:t>Following </a:t>
            </a:r>
            <a:r>
              <a:rPr lang="en-US" dirty="0"/>
              <a:t>is a list of possibly used middleware in Express.js app</a:t>
            </a:r>
            <a:r>
              <a:rPr lang="en-US" dirty="0" smtClean="0"/>
              <a:t>:</a:t>
            </a:r>
            <a:endParaRPr lang="en-US" dirty="0"/>
          </a:p>
          <a:p>
            <a:r>
              <a:rPr lang="en-US" dirty="0" smtClean="0"/>
              <a:t>Application-level </a:t>
            </a:r>
            <a:r>
              <a:rPr lang="en-US" dirty="0"/>
              <a:t>middleware</a:t>
            </a:r>
          </a:p>
          <a:p>
            <a:r>
              <a:rPr lang="en-US" dirty="0"/>
              <a:t>Router-level middleware</a:t>
            </a:r>
          </a:p>
          <a:p>
            <a:r>
              <a:rPr lang="en-US" dirty="0"/>
              <a:t>Error-handling middleware</a:t>
            </a:r>
          </a:p>
          <a:p>
            <a:r>
              <a:rPr lang="en-US" dirty="0"/>
              <a:t>Built-in middleware</a:t>
            </a:r>
          </a:p>
          <a:p>
            <a:r>
              <a:rPr lang="en-US" dirty="0"/>
              <a:t>Third-party middleware</a:t>
            </a:r>
          </a:p>
          <a:p>
            <a:pPr marL="0" indent="0">
              <a:buNone/>
            </a:pPr>
            <a:endParaRPr lang="en-US" dirty="0"/>
          </a:p>
        </p:txBody>
      </p:sp>
    </p:spTree>
    <p:extLst>
      <p:ext uri="{BB962C8B-B14F-4D97-AF65-F5344CB8AC3E}">
        <p14:creationId xmlns:p14="http://schemas.microsoft.com/office/powerpoint/2010/main" val="10369710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b="1" dirty="0" smtClean="0">
                <a:solidFill>
                  <a:srgbClr val="FF0000"/>
                </a:solidFill>
              </a:rPr>
              <a:t>                </a:t>
            </a:r>
            <a:r>
              <a:rPr lang="en-US" sz="3600" b="1" dirty="0" smtClean="0">
                <a:solidFill>
                  <a:srgbClr val="FF0000"/>
                </a:solidFill>
              </a:rPr>
              <a:t>middleware.js</a:t>
            </a:r>
            <a:endParaRPr lang="en-US" sz="3600" dirty="0"/>
          </a:p>
        </p:txBody>
      </p:sp>
      <p:sp>
        <p:nvSpPr>
          <p:cNvPr id="3" name="Content Placeholder 2"/>
          <p:cNvSpPr>
            <a:spLocks noGrp="1"/>
          </p:cNvSpPr>
          <p:nvPr>
            <p:ph idx="1"/>
          </p:nvPr>
        </p:nvSpPr>
        <p:spPr>
          <a:xfrm>
            <a:off x="457200" y="1524000"/>
            <a:ext cx="8229600" cy="4800600"/>
          </a:xfrm>
        </p:spPr>
        <p:txBody>
          <a:bodyPr>
            <a:normAutofit lnSpcReduction="10000"/>
          </a:bodyPr>
          <a:lstStyle/>
          <a:p>
            <a:pPr>
              <a:buNone/>
            </a:pPr>
            <a:r>
              <a:rPr lang="en-US" sz="2800" dirty="0" err="1"/>
              <a:t>var</a:t>
            </a:r>
            <a:r>
              <a:rPr lang="en-US" sz="2800" dirty="0"/>
              <a:t> express = require('express'); </a:t>
            </a:r>
          </a:p>
          <a:p>
            <a:pPr>
              <a:buNone/>
            </a:pPr>
            <a:r>
              <a:rPr lang="en-US" sz="2800" dirty="0" err="1"/>
              <a:t>var</a:t>
            </a:r>
            <a:r>
              <a:rPr lang="en-US" sz="2800" dirty="0"/>
              <a:t> app = express();</a:t>
            </a:r>
          </a:p>
          <a:p>
            <a:pPr>
              <a:buNone/>
            </a:pPr>
            <a:r>
              <a:rPr lang="en-US" sz="2800" dirty="0"/>
              <a:t> </a:t>
            </a:r>
            <a:r>
              <a:rPr lang="en-US" sz="2800" dirty="0">
                <a:solidFill>
                  <a:srgbClr val="FF0000"/>
                </a:solidFill>
              </a:rPr>
              <a:t>//Middleware function to log request protocol</a:t>
            </a:r>
          </a:p>
          <a:p>
            <a:pPr>
              <a:buNone/>
            </a:pPr>
            <a:r>
              <a:rPr lang="en-US" sz="2800" dirty="0"/>
              <a:t> </a:t>
            </a:r>
            <a:r>
              <a:rPr lang="en-US" sz="2800" dirty="0" err="1"/>
              <a:t>app.use</a:t>
            </a:r>
            <a:r>
              <a:rPr lang="en-US" sz="2800" dirty="0"/>
              <a:t>('/things', function(</a:t>
            </a:r>
            <a:r>
              <a:rPr lang="en-US" sz="2800" dirty="0" err="1"/>
              <a:t>req</a:t>
            </a:r>
            <a:r>
              <a:rPr lang="en-US" sz="2800" dirty="0"/>
              <a:t>, res, next){ </a:t>
            </a:r>
          </a:p>
          <a:p>
            <a:pPr>
              <a:buNone/>
            </a:pPr>
            <a:r>
              <a:rPr lang="en-US" sz="2800" dirty="0"/>
              <a:t>console.log("A request for things received at " + </a:t>
            </a:r>
            <a:r>
              <a:rPr lang="en-US" sz="2800" dirty="0" err="1"/>
              <a:t>Date.now</a:t>
            </a:r>
            <a:r>
              <a:rPr lang="en-US" sz="2800" dirty="0"/>
              <a:t>()); next(); });</a:t>
            </a:r>
          </a:p>
          <a:p>
            <a:pPr>
              <a:buNone/>
            </a:pPr>
            <a:r>
              <a:rPr lang="en-US" sz="2800" dirty="0">
                <a:solidFill>
                  <a:srgbClr val="FF0000"/>
                </a:solidFill>
              </a:rPr>
              <a:t> // Route handler that sends the response</a:t>
            </a:r>
          </a:p>
          <a:p>
            <a:pPr>
              <a:buNone/>
            </a:pPr>
            <a:r>
              <a:rPr lang="en-US" sz="2800" dirty="0"/>
              <a:t> </a:t>
            </a:r>
            <a:r>
              <a:rPr lang="en-US" sz="2800" dirty="0" err="1"/>
              <a:t>app.get</a:t>
            </a:r>
            <a:r>
              <a:rPr lang="en-US" sz="2800" dirty="0"/>
              <a:t>('/things', function(</a:t>
            </a:r>
            <a:r>
              <a:rPr lang="en-US" sz="2800" dirty="0" err="1"/>
              <a:t>req</a:t>
            </a:r>
            <a:r>
              <a:rPr lang="en-US" sz="2800" dirty="0"/>
              <a:t>, res){ </a:t>
            </a:r>
          </a:p>
          <a:p>
            <a:pPr>
              <a:buNone/>
            </a:pPr>
            <a:r>
              <a:rPr lang="en-US" sz="2800" dirty="0" err="1"/>
              <a:t>res.send</a:t>
            </a:r>
            <a:r>
              <a:rPr lang="en-US" sz="2800" dirty="0"/>
              <a:t>('Things'); }); </a:t>
            </a:r>
          </a:p>
          <a:p>
            <a:pPr>
              <a:buNone/>
            </a:pPr>
            <a:r>
              <a:rPr lang="en-US" sz="2800" dirty="0" err="1"/>
              <a:t>app.listen</a:t>
            </a:r>
            <a:r>
              <a:rPr lang="en-US" sz="2800" dirty="0"/>
              <a:t>(3000);</a:t>
            </a:r>
          </a:p>
          <a:p>
            <a:endParaRPr lang="en-US" dirty="0"/>
          </a:p>
        </p:txBody>
      </p:sp>
    </p:spTree>
    <p:extLst>
      <p:ext uri="{BB962C8B-B14F-4D97-AF65-F5344CB8AC3E}">
        <p14:creationId xmlns:p14="http://schemas.microsoft.com/office/powerpoint/2010/main" val="29025043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762000" y="990600"/>
            <a:ext cx="8229600" cy="5867400"/>
          </a:xfrm>
        </p:spPr>
        <p:txBody>
          <a:bodyPr>
            <a:normAutofit fontScale="62500" lnSpcReduction="20000"/>
          </a:bodyPr>
          <a:lstStyle/>
          <a:p>
            <a:pPr marL="0" indent="0">
              <a:buNone/>
            </a:pPr>
            <a:r>
              <a:rPr lang="en-US" sz="4500" b="1" dirty="0" smtClean="0"/>
              <a:t>Example: </a:t>
            </a:r>
            <a:r>
              <a:rPr lang="en-US" sz="3200" dirty="0" smtClean="0"/>
              <a:t>This </a:t>
            </a:r>
            <a:r>
              <a:rPr lang="en-US" sz="3200" dirty="0"/>
              <a:t>example summarizes how to use middleware before and after route handler; also how a route handler can be used as a middleware itself.</a:t>
            </a:r>
            <a:endParaRPr lang="en-US" sz="4500" b="1" dirty="0" smtClean="0"/>
          </a:p>
          <a:p>
            <a:endParaRPr lang="en-US" dirty="0" smtClean="0"/>
          </a:p>
          <a:p>
            <a:pPr marL="0" indent="0">
              <a:buNone/>
            </a:pPr>
            <a:r>
              <a:rPr lang="en-US" dirty="0" err="1" smtClean="0"/>
              <a:t>var</a:t>
            </a:r>
            <a:r>
              <a:rPr lang="en-US" dirty="0" smtClean="0"/>
              <a:t> express = require('express');</a:t>
            </a:r>
          </a:p>
          <a:p>
            <a:pPr marL="0" indent="0">
              <a:buNone/>
            </a:pPr>
            <a:r>
              <a:rPr lang="en-US" dirty="0" err="1" smtClean="0"/>
              <a:t>var</a:t>
            </a:r>
            <a:r>
              <a:rPr lang="en-US" dirty="0" smtClean="0"/>
              <a:t> app = express();</a:t>
            </a:r>
          </a:p>
          <a:p>
            <a:pPr marL="0" indent="0">
              <a:buNone/>
            </a:pPr>
            <a:r>
              <a:rPr lang="en-US" dirty="0" smtClean="0"/>
              <a:t/>
            </a:r>
            <a:br>
              <a:rPr lang="en-US" dirty="0" smtClean="0"/>
            </a:br>
            <a:r>
              <a:rPr lang="en-US" dirty="0" smtClean="0"/>
              <a:t>//First middleware before response is sent</a:t>
            </a:r>
          </a:p>
          <a:p>
            <a:pPr marL="0" indent="0">
              <a:buNone/>
            </a:pPr>
            <a:r>
              <a:rPr lang="en-US" dirty="0" err="1" smtClean="0"/>
              <a:t>app.use</a:t>
            </a:r>
            <a:r>
              <a:rPr lang="en-US" dirty="0" smtClean="0"/>
              <a:t>(function(</a:t>
            </a:r>
            <a:r>
              <a:rPr lang="en-US" dirty="0" err="1" smtClean="0"/>
              <a:t>req</a:t>
            </a:r>
            <a:r>
              <a:rPr lang="en-US" dirty="0" smtClean="0"/>
              <a:t>, res, next){</a:t>
            </a:r>
          </a:p>
          <a:p>
            <a:pPr marL="0" indent="0">
              <a:buNone/>
            </a:pPr>
            <a:r>
              <a:rPr lang="en-US" dirty="0" smtClean="0"/>
              <a:t>   console.log("Start");</a:t>
            </a:r>
          </a:p>
          <a:p>
            <a:pPr marL="0" indent="0">
              <a:buNone/>
            </a:pPr>
            <a:r>
              <a:rPr lang="en-US" dirty="0" smtClean="0"/>
              <a:t>   next();</a:t>
            </a:r>
          </a:p>
          <a:p>
            <a:pPr marL="0" indent="0">
              <a:buNone/>
            </a:pPr>
            <a:r>
              <a:rPr lang="en-US" dirty="0" smtClean="0"/>
              <a:t>});</a:t>
            </a:r>
          </a:p>
          <a:p>
            <a:pPr marL="0" indent="0">
              <a:buNone/>
            </a:pPr>
            <a:r>
              <a:rPr lang="en-US" dirty="0"/>
              <a:t/>
            </a:r>
            <a:br>
              <a:rPr lang="en-US" dirty="0"/>
            </a:br>
            <a:r>
              <a:rPr lang="en-US" dirty="0"/>
              <a:t>//Route handler</a:t>
            </a:r>
          </a:p>
          <a:p>
            <a:pPr marL="0" indent="0">
              <a:buNone/>
            </a:pPr>
            <a:r>
              <a:rPr lang="en-US" dirty="0" err="1"/>
              <a:t>app.get</a:t>
            </a:r>
            <a:r>
              <a:rPr lang="en-US" dirty="0"/>
              <a:t>('/', function(</a:t>
            </a:r>
            <a:r>
              <a:rPr lang="en-US" dirty="0" err="1"/>
              <a:t>req</a:t>
            </a:r>
            <a:r>
              <a:rPr lang="en-US" dirty="0"/>
              <a:t>, res, next){</a:t>
            </a:r>
          </a:p>
          <a:p>
            <a:pPr marL="0" indent="0">
              <a:buNone/>
            </a:pPr>
            <a:r>
              <a:rPr lang="en-US" dirty="0"/>
              <a:t>   </a:t>
            </a:r>
            <a:r>
              <a:rPr lang="en-US" dirty="0" err="1"/>
              <a:t>res.send</a:t>
            </a:r>
            <a:r>
              <a:rPr lang="en-US" dirty="0"/>
              <a:t>("Middle");</a:t>
            </a:r>
          </a:p>
          <a:p>
            <a:pPr marL="0" indent="0">
              <a:buNone/>
            </a:pPr>
            <a:r>
              <a:rPr lang="en-US" dirty="0"/>
              <a:t>   next();</a:t>
            </a:r>
          </a:p>
          <a:p>
            <a:pPr marL="0" indent="0">
              <a:buNone/>
            </a:pPr>
            <a:r>
              <a:rPr lang="en-US" dirty="0"/>
              <a:t>});</a:t>
            </a:r>
          </a:p>
          <a:p>
            <a:pPr marL="0" indent="0">
              <a:buNone/>
            </a:pPr>
            <a:r>
              <a:rPr lang="en-US" dirty="0"/>
              <a:t/>
            </a:r>
            <a:br>
              <a:rPr lang="en-US" dirty="0"/>
            </a:br>
            <a:r>
              <a:rPr lang="en-US" dirty="0" err="1"/>
              <a:t>app.use</a:t>
            </a:r>
            <a:r>
              <a:rPr lang="en-US" dirty="0"/>
              <a:t>('/', function(</a:t>
            </a:r>
            <a:r>
              <a:rPr lang="en-US" dirty="0" err="1"/>
              <a:t>req</a:t>
            </a:r>
            <a:r>
              <a:rPr lang="en-US" dirty="0"/>
              <a:t>, res){</a:t>
            </a:r>
          </a:p>
          <a:p>
            <a:pPr marL="0" indent="0">
              <a:buNone/>
            </a:pPr>
            <a:r>
              <a:rPr lang="en-US" dirty="0"/>
              <a:t>   console.log('End');</a:t>
            </a:r>
          </a:p>
          <a:p>
            <a:pPr marL="0" indent="0">
              <a:buNone/>
            </a:pPr>
            <a:r>
              <a:rPr lang="en-US" dirty="0"/>
              <a:t>});</a:t>
            </a:r>
          </a:p>
          <a:p>
            <a:pPr marL="0" indent="0">
              <a:buNone/>
            </a:pPr>
            <a:r>
              <a:rPr lang="en-US" dirty="0"/>
              <a:t/>
            </a:r>
            <a:br>
              <a:rPr lang="en-US" dirty="0"/>
            </a:br>
            <a:r>
              <a:rPr lang="en-US" dirty="0" err="1"/>
              <a:t>app.listen</a:t>
            </a:r>
            <a:r>
              <a:rPr lang="en-US" dirty="0"/>
              <a:t>(3000);</a:t>
            </a:r>
          </a:p>
          <a:p>
            <a:endParaRPr lang="en-US" dirty="0"/>
          </a:p>
        </p:txBody>
      </p:sp>
    </p:spTree>
    <p:extLst>
      <p:ext uri="{BB962C8B-B14F-4D97-AF65-F5344CB8AC3E}">
        <p14:creationId xmlns:p14="http://schemas.microsoft.com/office/powerpoint/2010/main" val="6764766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b="1" dirty="0" smtClean="0"/>
              <a:t>     Third </a:t>
            </a:r>
            <a:r>
              <a:rPr lang="en-US" b="1" dirty="0"/>
              <a:t>P</a:t>
            </a:r>
            <a:r>
              <a:rPr lang="en-US" b="1" dirty="0" smtClean="0"/>
              <a:t>arty middleware</a:t>
            </a:r>
            <a:endParaRPr lang="en-US" dirty="0">
              <a:solidFill>
                <a:schemeClr val="tx1"/>
              </a:solidFill>
            </a:endParaRPr>
          </a:p>
        </p:txBody>
      </p:sp>
      <p:sp>
        <p:nvSpPr>
          <p:cNvPr id="3" name="Content Placeholder 2"/>
          <p:cNvSpPr>
            <a:spLocks noGrp="1"/>
          </p:cNvSpPr>
          <p:nvPr>
            <p:ph idx="1"/>
          </p:nvPr>
        </p:nvSpPr>
        <p:spPr>
          <a:xfrm>
            <a:off x="457200" y="1981200"/>
            <a:ext cx="8229600" cy="3733800"/>
          </a:xfrm>
        </p:spPr>
        <p:txBody>
          <a:bodyPr/>
          <a:lstStyle/>
          <a:p>
            <a:r>
              <a:rPr lang="en-US" dirty="0"/>
              <a:t>body-parser</a:t>
            </a:r>
          </a:p>
          <a:p>
            <a:r>
              <a:rPr lang="en-US" dirty="0"/>
              <a:t>cookie-parser</a:t>
            </a:r>
          </a:p>
          <a:p>
            <a:r>
              <a:rPr lang="en-US" dirty="0"/>
              <a:t>express-session</a:t>
            </a:r>
          </a:p>
          <a:p>
            <a:pPr marL="0" indent="0">
              <a:buNone/>
            </a:pPr>
            <a:endParaRPr lang="en-US" dirty="0"/>
          </a:p>
        </p:txBody>
      </p:sp>
    </p:spTree>
    <p:extLst>
      <p:ext uri="{BB962C8B-B14F-4D97-AF65-F5344CB8AC3E}">
        <p14:creationId xmlns:p14="http://schemas.microsoft.com/office/powerpoint/2010/main" val="31632345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48512"/>
          </a:xfrm>
        </p:spPr>
        <p:txBody>
          <a:bodyPr>
            <a:normAutofit fontScale="90000"/>
          </a:bodyPr>
          <a:lstStyle/>
          <a:p>
            <a:r>
              <a:rPr lang="en-US" dirty="0" smtClean="0"/>
              <a:t>                 body-parser</a:t>
            </a:r>
            <a:r>
              <a:rPr lang="en-US" dirty="0"/>
              <a:t/>
            </a:r>
            <a:br>
              <a:rPr lang="en-US" dirty="0"/>
            </a:b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r>
              <a:rPr lang="en-US" dirty="0"/>
              <a:t>body-parser module parses the JSON, buffer, string and </a:t>
            </a:r>
            <a:r>
              <a:rPr lang="en-US" dirty="0" err="1"/>
              <a:t>url</a:t>
            </a:r>
            <a:r>
              <a:rPr lang="en-US" dirty="0"/>
              <a:t> encoded data submitted using HTTP POST </a:t>
            </a:r>
            <a:r>
              <a:rPr lang="en-US" dirty="0" smtClean="0"/>
              <a:t>request.</a:t>
            </a:r>
          </a:p>
          <a:p>
            <a:r>
              <a:rPr lang="en-US" dirty="0"/>
              <a:t>This is used to parse the body of requests which have payloads attached to them. To mount body parser, we need to install it using </a:t>
            </a:r>
            <a:r>
              <a:rPr lang="en-US" b="1" dirty="0" err="1">
                <a:solidFill>
                  <a:srgbClr val="FF0000"/>
                </a:solidFill>
              </a:rPr>
              <a:t>npm</a:t>
            </a:r>
            <a:r>
              <a:rPr lang="en-US" b="1" dirty="0">
                <a:solidFill>
                  <a:srgbClr val="FF0000"/>
                </a:solidFill>
              </a:rPr>
              <a:t> install</a:t>
            </a:r>
            <a:r>
              <a:rPr lang="en-US" dirty="0">
                <a:solidFill>
                  <a:srgbClr val="FF0000"/>
                </a:solidFill>
              </a:rPr>
              <a:t> --save body-parser</a:t>
            </a:r>
            <a:r>
              <a:rPr lang="en-US" dirty="0"/>
              <a:t> and to mount it, include the following lines in your </a:t>
            </a:r>
            <a:r>
              <a:rPr lang="en-US" dirty="0" smtClean="0"/>
              <a:t>index.js</a:t>
            </a:r>
          </a:p>
          <a:p>
            <a:pPr>
              <a:buNone/>
            </a:pPr>
            <a:r>
              <a:rPr lang="en-US" sz="2400" dirty="0" smtClean="0"/>
              <a:t>   </a:t>
            </a:r>
            <a:r>
              <a:rPr lang="en-US" sz="2400" dirty="0" err="1" smtClean="0"/>
              <a:t>var</a:t>
            </a:r>
            <a:r>
              <a:rPr lang="en-US" sz="2400" dirty="0" smtClean="0"/>
              <a:t> </a:t>
            </a:r>
            <a:r>
              <a:rPr lang="en-US" sz="2400" dirty="0" err="1"/>
              <a:t>bodyParser</a:t>
            </a:r>
            <a:r>
              <a:rPr lang="en-US" sz="2400" dirty="0"/>
              <a:t> = require('body-parser');</a:t>
            </a:r>
          </a:p>
          <a:p>
            <a:pPr>
              <a:buNone/>
            </a:pPr>
            <a:endParaRPr lang="en-US" sz="2400" dirty="0"/>
          </a:p>
          <a:p>
            <a:pPr>
              <a:buNone/>
            </a:pPr>
            <a:r>
              <a:rPr lang="en-US" sz="2400" dirty="0"/>
              <a:t>//To parse URL encoded data</a:t>
            </a:r>
          </a:p>
          <a:p>
            <a:pPr>
              <a:buNone/>
            </a:pPr>
            <a:r>
              <a:rPr lang="en-US" sz="2400" dirty="0" err="1"/>
              <a:t>app.use</a:t>
            </a:r>
            <a:r>
              <a:rPr lang="en-US" sz="2400" dirty="0"/>
              <a:t>(</a:t>
            </a:r>
            <a:r>
              <a:rPr lang="en-US" sz="2400" dirty="0" err="1"/>
              <a:t>bodyParser.urlencoded</a:t>
            </a:r>
            <a:r>
              <a:rPr lang="en-US" sz="2400" dirty="0"/>
              <a:t>({ extended: false }))</a:t>
            </a:r>
          </a:p>
          <a:p>
            <a:pPr>
              <a:buNone/>
            </a:pPr>
            <a:endParaRPr lang="en-US" sz="2400" dirty="0"/>
          </a:p>
          <a:p>
            <a:pPr>
              <a:buNone/>
            </a:pPr>
            <a:r>
              <a:rPr lang="en-US" sz="2400" dirty="0"/>
              <a:t>//To parse </a:t>
            </a:r>
            <a:r>
              <a:rPr lang="en-US" sz="2400" dirty="0" err="1"/>
              <a:t>json</a:t>
            </a:r>
            <a:r>
              <a:rPr lang="en-US" sz="2400" dirty="0"/>
              <a:t> data</a:t>
            </a:r>
          </a:p>
          <a:p>
            <a:pPr>
              <a:buNone/>
            </a:pPr>
            <a:r>
              <a:rPr lang="en-US" sz="2400" dirty="0" err="1"/>
              <a:t>app.use</a:t>
            </a:r>
            <a:r>
              <a:rPr lang="en-US" sz="2400" dirty="0"/>
              <a:t>(</a:t>
            </a:r>
            <a:r>
              <a:rPr lang="en-US" sz="2400" dirty="0" err="1"/>
              <a:t>bodyParser.json</a:t>
            </a:r>
            <a:r>
              <a:rPr lang="en-US" sz="2400" dirty="0"/>
              <a:t>())</a:t>
            </a:r>
          </a:p>
          <a:p>
            <a:endParaRPr lang="en-US" dirty="0"/>
          </a:p>
        </p:txBody>
      </p:sp>
    </p:spTree>
    <p:extLst>
      <p:ext uri="{BB962C8B-B14F-4D97-AF65-F5344CB8AC3E}">
        <p14:creationId xmlns:p14="http://schemas.microsoft.com/office/powerpoint/2010/main" val="30059411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r>
              <a:rPr lang="en-US" dirty="0" smtClean="0"/>
              <a:t>                     cookie-parser</a:t>
            </a:r>
            <a:endParaRPr lang="en-US" dirty="0"/>
          </a:p>
        </p:txBody>
      </p:sp>
      <p:sp>
        <p:nvSpPr>
          <p:cNvPr id="3" name="Content Placeholder 2"/>
          <p:cNvSpPr>
            <a:spLocks noGrp="1"/>
          </p:cNvSpPr>
          <p:nvPr>
            <p:ph idx="1"/>
          </p:nvPr>
        </p:nvSpPr>
        <p:spPr>
          <a:xfrm>
            <a:off x="457200" y="1828800"/>
            <a:ext cx="8229600" cy="4495799"/>
          </a:xfrm>
        </p:spPr>
        <p:txBody>
          <a:bodyPr/>
          <a:lstStyle/>
          <a:p>
            <a:r>
              <a:rPr lang="en-US" dirty="0"/>
              <a:t>Cookies are small piece of information i.e. sent from a website and stored in user's web browser when user browses that website. </a:t>
            </a:r>
            <a:endParaRPr lang="en-US" dirty="0" smtClean="0"/>
          </a:p>
          <a:p>
            <a:r>
              <a:rPr lang="en-US" dirty="0" smtClean="0"/>
              <a:t>Every </a:t>
            </a:r>
            <a:r>
              <a:rPr lang="en-US" dirty="0"/>
              <a:t>time the user loads that website back, the browser sends that stored data back to website or server, to recognize user.</a:t>
            </a:r>
          </a:p>
          <a:p>
            <a:pPr marL="0" indent="0">
              <a:buNone/>
            </a:pPr>
            <a:endParaRPr lang="en-US" dirty="0"/>
          </a:p>
        </p:txBody>
      </p:sp>
      <p:pic>
        <p:nvPicPr>
          <p:cNvPr id="1026" name="Picture 2" descr="cookies in express.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419600"/>
            <a:ext cx="4591050" cy="1291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2828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229600" cy="5410200"/>
          </a:xfrm>
        </p:spPr>
        <p:txBody>
          <a:bodyPr>
            <a:normAutofit fontScale="70000" lnSpcReduction="20000"/>
          </a:bodyPr>
          <a:lstStyle/>
          <a:p>
            <a:r>
              <a:rPr lang="en-US" dirty="0"/>
              <a:t>It parses </a:t>
            </a:r>
            <a:r>
              <a:rPr lang="en-US" i="1" dirty="0"/>
              <a:t>Cookie</a:t>
            </a:r>
            <a:r>
              <a:rPr lang="en-US" dirty="0"/>
              <a:t> header and populate </a:t>
            </a:r>
            <a:r>
              <a:rPr lang="en-US" dirty="0" err="1"/>
              <a:t>req.cookies</a:t>
            </a:r>
            <a:r>
              <a:rPr lang="en-US" dirty="0"/>
              <a:t> with an object keyed by cookie names. To mount cookie parser, we need to install it using </a:t>
            </a:r>
            <a:r>
              <a:rPr lang="en-US" dirty="0" err="1">
                <a:solidFill>
                  <a:srgbClr val="FF0000"/>
                </a:solidFill>
              </a:rPr>
              <a:t>npm</a:t>
            </a:r>
            <a:r>
              <a:rPr lang="en-US" dirty="0">
                <a:solidFill>
                  <a:srgbClr val="FF0000"/>
                </a:solidFill>
              </a:rPr>
              <a:t> install --save cookie-parser </a:t>
            </a:r>
            <a:r>
              <a:rPr lang="en-US" dirty="0"/>
              <a:t>and to mount it, include the following lines in your index.js −</a:t>
            </a:r>
          </a:p>
          <a:p>
            <a:pPr>
              <a:buNone/>
            </a:pPr>
            <a:r>
              <a:rPr lang="en-US" dirty="0" smtClean="0">
                <a:solidFill>
                  <a:srgbClr val="00B0F0"/>
                </a:solidFill>
              </a:rPr>
              <a:t>     </a:t>
            </a:r>
            <a:r>
              <a:rPr lang="en-US" dirty="0" err="1" smtClean="0">
                <a:solidFill>
                  <a:srgbClr val="00B0F0"/>
                </a:solidFill>
              </a:rPr>
              <a:t>var</a:t>
            </a:r>
            <a:r>
              <a:rPr lang="en-US" dirty="0" smtClean="0">
                <a:solidFill>
                  <a:srgbClr val="00B0F0"/>
                </a:solidFill>
              </a:rPr>
              <a:t> </a:t>
            </a:r>
            <a:r>
              <a:rPr lang="en-US" dirty="0" err="1">
                <a:solidFill>
                  <a:srgbClr val="00B0F0"/>
                </a:solidFill>
              </a:rPr>
              <a:t>cookieParser</a:t>
            </a:r>
            <a:r>
              <a:rPr lang="en-US" dirty="0">
                <a:solidFill>
                  <a:srgbClr val="00B0F0"/>
                </a:solidFill>
              </a:rPr>
              <a:t> = require('cookie-parser');</a:t>
            </a:r>
          </a:p>
          <a:p>
            <a:pPr>
              <a:buNone/>
            </a:pPr>
            <a:r>
              <a:rPr lang="en-US" dirty="0" smtClean="0">
                <a:solidFill>
                  <a:srgbClr val="00B0F0"/>
                </a:solidFill>
              </a:rPr>
              <a:t>        </a:t>
            </a:r>
            <a:r>
              <a:rPr lang="en-US" dirty="0" err="1" smtClean="0">
                <a:solidFill>
                  <a:srgbClr val="00B0F0"/>
                </a:solidFill>
              </a:rPr>
              <a:t>app.use</a:t>
            </a:r>
            <a:r>
              <a:rPr lang="en-US" dirty="0" smtClean="0">
                <a:solidFill>
                  <a:srgbClr val="00B0F0"/>
                </a:solidFill>
              </a:rPr>
              <a:t>(</a:t>
            </a:r>
            <a:r>
              <a:rPr lang="en-US" dirty="0" err="1" smtClean="0">
                <a:solidFill>
                  <a:srgbClr val="00B0F0"/>
                </a:solidFill>
              </a:rPr>
              <a:t>cookieParser</a:t>
            </a:r>
            <a:r>
              <a:rPr lang="en-US" dirty="0">
                <a:solidFill>
                  <a:srgbClr val="00B0F0"/>
                </a:solidFill>
              </a:rPr>
              <a:t>())</a:t>
            </a:r>
          </a:p>
          <a:p>
            <a:pPr marL="0" indent="0">
              <a:buNone/>
            </a:pPr>
            <a:r>
              <a:rPr lang="en-US" sz="4600" b="1" dirty="0" smtClean="0"/>
              <a:t>                     express-session</a:t>
            </a:r>
          </a:p>
          <a:p>
            <a:pPr marL="0" indent="0">
              <a:buNone/>
            </a:pPr>
            <a:r>
              <a:rPr lang="en-US" dirty="0"/>
              <a:t>This is a </a:t>
            </a:r>
            <a:r>
              <a:rPr lang="en-US" b="1" dirty="0">
                <a:hlinkClick r:id="rId2"/>
              </a:rPr>
              <a:t>Node.js</a:t>
            </a:r>
            <a:r>
              <a:rPr lang="en-US" dirty="0"/>
              <a:t> module available through the </a:t>
            </a:r>
            <a:r>
              <a:rPr lang="en-US" b="1" dirty="0" err="1">
                <a:hlinkClick r:id="rId3"/>
              </a:rPr>
              <a:t>npm</a:t>
            </a:r>
            <a:r>
              <a:rPr lang="en-US" b="1" dirty="0">
                <a:hlinkClick r:id="rId3"/>
              </a:rPr>
              <a:t> </a:t>
            </a:r>
            <a:r>
              <a:rPr lang="en-US" b="1" dirty="0" smtClean="0">
                <a:hlinkClick r:id="rId3"/>
              </a:rPr>
              <a:t>registry</a:t>
            </a:r>
            <a:r>
              <a:rPr lang="en-US" b="1" dirty="0" smtClean="0"/>
              <a:t>.</a:t>
            </a:r>
            <a:r>
              <a:rPr lang="en-US" dirty="0"/>
              <a:t> Installation is done using </a:t>
            </a:r>
            <a:r>
              <a:rPr lang="en-US" dirty="0" smtClean="0"/>
              <a:t>the </a:t>
            </a:r>
            <a:r>
              <a:rPr lang="en-US" dirty="0" err="1" smtClean="0"/>
              <a:t>npm</a:t>
            </a:r>
            <a:r>
              <a:rPr lang="en-US" dirty="0" smtClean="0"/>
              <a:t> install command:</a:t>
            </a:r>
          </a:p>
          <a:p>
            <a:pPr marL="0" lvl="0" indent="0">
              <a:buNone/>
            </a:pPr>
            <a:r>
              <a:rPr lang="en-US" sz="2800" b="1" dirty="0">
                <a:solidFill>
                  <a:srgbClr val="000000"/>
                </a:solidFill>
                <a:latin typeface="Courier New" panose="02070309020205020404" pitchFamily="49" charset="0"/>
                <a:cs typeface="Courier New" panose="02070309020205020404" pitchFamily="49" charset="0"/>
              </a:rPr>
              <a:t>$ </a:t>
            </a:r>
            <a:r>
              <a:rPr lang="en-US" sz="2800" b="1" dirty="0" err="1">
                <a:solidFill>
                  <a:srgbClr val="000000"/>
                </a:solidFill>
                <a:latin typeface="Courier New" panose="02070309020205020404" pitchFamily="49" charset="0"/>
                <a:cs typeface="Courier New" panose="02070309020205020404" pitchFamily="49" charset="0"/>
              </a:rPr>
              <a:t>npm</a:t>
            </a:r>
            <a:r>
              <a:rPr lang="en-US" sz="2800" b="1" dirty="0">
                <a:solidFill>
                  <a:srgbClr val="000000"/>
                </a:solidFill>
                <a:latin typeface="Courier New" panose="02070309020205020404" pitchFamily="49" charset="0"/>
                <a:cs typeface="Courier New" panose="02070309020205020404" pitchFamily="49" charset="0"/>
              </a:rPr>
              <a:t> install express-session</a:t>
            </a:r>
            <a:r>
              <a:rPr lang="en-US" sz="1400" b="1" dirty="0"/>
              <a:t> </a:t>
            </a:r>
            <a:endParaRPr lang="en-US" sz="1400" b="1" dirty="0" smtClean="0"/>
          </a:p>
          <a:p>
            <a:pPr marL="0" lvl="0" indent="0">
              <a:buNone/>
            </a:pPr>
            <a:r>
              <a:rPr lang="en-US" sz="2800" b="1" dirty="0" smtClean="0"/>
              <a:t>API:</a:t>
            </a:r>
          </a:p>
          <a:p>
            <a:pPr marL="0" indent="0">
              <a:buNone/>
            </a:pPr>
            <a:r>
              <a:rPr lang="en-US" dirty="0" err="1">
                <a:solidFill>
                  <a:srgbClr val="D73A49"/>
                </a:solidFill>
                <a:latin typeface="Courier New" panose="02070309020205020404" pitchFamily="49" charset="0"/>
                <a:cs typeface="Courier New" panose="02070309020205020404" pitchFamily="49" charset="0"/>
              </a:rPr>
              <a:t>var</a:t>
            </a:r>
            <a:r>
              <a:rPr lang="en-US" dirty="0">
                <a:solidFill>
                  <a:srgbClr val="000000"/>
                </a:solidFill>
                <a:latin typeface="Courier New" panose="02070309020205020404" pitchFamily="49" charset="0"/>
                <a:cs typeface="Courier New" panose="02070309020205020404" pitchFamily="49" charset="0"/>
              </a:rPr>
              <a:t> session </a:t>
            </a:r>
            <a:r>
              <a:rPr lang="en-US" dirty="0">
                <a:solidFill>
                  <a:srgbClr val="005CC5"/>
                </a:solidFill>
                <a:latin typeface="Courier New" panose="02070309020205020404" pitchFamily="49" charset="0"/>
                <a:cs typeface="Courier New" panose="02070309020205020404" pitchFamily="49" charset="0"/>
              </a:rPr>
              <a:t>=</a:t>
            </a:r>
            <a:r>
              <a:rPr lang="en-US" dirty="0">
                <a:solidFill>
                  <a:srgbClr val="000000"/>
                </a:solidFill>
                <a:latin typeface="Courier New" panose="02070309020205020404" pitchFamily="49" charset="0"/>
                <a:cs typeface="Courier New" panose="02070309020205020404" pitchFamily="49" charset="0"/>
              </a:rPr>
              <a:t> </a:t>
            </a:r>
            <a:r>
              <a:rPr lang="en-US" dirty="0">
                <a:solidFill>
                  <a:srgbClr val="6F42C1"/>
                </a:solidFill>
                <a:latin typeface="Courier New" panose="02070309020205020404" pitchFamily="49" charset="0"/>
                <a:cs typeface="Courier New" panose="02070309020205020404" pitchFamily="49" charset="0"/>
              </a:rPr>
              <a:t>require</a:t>
            </a:r>
            <a:r>
              <a:rPr lang="en-US" dirty="0">
                <a:solidFill>
                  <a:srgbClr val="000000"/>
                </a:solidFill>
                <a:latin typeface="Courier New" panose="02070309020205020404" pitchFamily="49" charset="0"/>
                <a:cs typeface="Courier New" panose="02070309020205020404" pitchFamily="49" charset="0"/>
              </a:rPr>
              <a:t>(</a:t>
            </a:r>
            <a:r>
              <a:rPr lang="en-US" dirty="0">
                <a:solidFill>
                  <a:srgbClr val="032F62"/>
                </a:solidFill>
                <a:latin typeface="Courier New" panose="02070309020205020404" pitchFamily="49" charset="0"/>
                <a:cs typeface="Courier New" panose="02070309020205020404" pitchFamily="49" charset="0"/>
              </a:rPr>
              <a:t>'express-session</a:t>
            </a:r>
            <a:r>
              <a:rPr lang="en-US" dirty="0" smtClean="0">
                <a:solidFill>
                  <a:srgbClr val="032F62"/>
                </a:solidFill>
                <a:latin typeface="Courier New" panose="02070309020205020404" pitchFamily="49" charset="0"/>
                <a:cs typeface="Courier New" panose="02070309020205020404" pitchFamily="49" charset="0"/>
              </a:rPr>
              <a:t>'</a:t>
            </a:r>
            <a:r>
              <a:rPr lang="en-US" dirty="0" smtClean="0">
                <a:solidFill>
                  <a:srgbClr val="000000"/>
                </a:solidFill>
                <a:latin typeface="Courier New" panose="02070309020205020404" pitchFamily="49" charset="0"/>
                <a:cs typeface="Courier New" panose="02070309020205020404" pitchFamily="49" charset="0"/>
              </a:rPr>
              <a:t>)</a:t>
            </a:r>
          </a:p>
          <a:p>
            <a:pPr marL="0" indent="0">
              <a:buNone/>
            </a:pPr>
            <a:r>
              <a:rPr lang="en-US" sz="3400" b="1" dirty="0"/>
              <a:t>session(options)</a:t>
            </a:r>
          </a:p>
          <a:p>
            <a:pPr marL="0" indent="0">
              <a:buNone/>
            </a:pPr>
            <a:r>
              <a:rPr lang="en-US" dirty="0"/>
              <a:t>Create a session middleware with the </a:t>
            </a:r>
            <a:r>
              <a:rPr lang="en-US" dirty="0" smtClean="0"/>
              <a:t>given options. </a:t>
            </a:r>
            <a:endParaRPr lang="en-US" dirty="0">
              <a:latin typeface="Arial" panose="020B0604020202020204" pitchFamily="34" charset="0"/>
            </a:endParaRPr>
          </a:p>
          <a:p>
            <a:pPr marL="0" lvl="0" indent="0">
              <a:buNone/>
            </a:pPr>
            <a:r>
              <a:rPr lang="en-US" sz="2800" dirty="0"/>
              <a:t>Session data is </a:t>
            </a:r>
            <a:r>
              <a:rPr lang="en-US" sz="2800" i="1" dirty="0"/>
              <a:t>not</a:t>
            </a:r>
            <a:r>
              <a:rPr lang="en-US" sz="2800" dirty="0"/>
              <a:t> saved in the cookie itself, just the session ID. Session data is stored server-side.</a:t>
            </a:r>
            <a:endParaRPr lang="en-US" sz="4000" b="1" dirty="0">
              <a:latin typeface="Arial" panose="020B0604020202020204" pitchFamily="34" charset="0"/>
            </a:endParaRPr>
          </a:p>
          <a:p>
            <a:pPr marL="0" indent="0">
              <a:buNone/>
            </a:pPr>
            <a:endParaRPr lang="en-US" b="1" dirty="0" smtClean="0"/>
          </a:p>
          <a:p>
            <a:pPr marL="0" indent="0">
              <a:buNone/>
            </a:pPr>
            <a:endParaRPr lang="en-US" b="1" dirty="0"/>
          </a:p>
          <a:p>
            <a:pPr marL="0" indent="0">
              <a:buNone/>
            </a:pPr>
            <a:r>
              <a:rPr lang="en-US" dirty="0" smtClean="0"/>
              <a:t>  </a:t>
            </a:r>
            <a:endParaRPr lang="en-US" dirty="0"/>
          </a:p>
        </p:txBody>
      </p:sp>
    </p:spTree>
    <p:extLst>
      <p:ext uri="{BB962C8B-B14F-4D97-AF65-F5344CB8AC3E}">
        <p14:creationId xmlns:p14="http://schemas.microsoft.com/office/powerpoint/2010/main" val="4271099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8229600" cy="1143000"/>
          </a:xfrm>
        </p:spPr>
        <p:txBody>
          <a:bodyPr>
            <a:normAutofit fontScale="90000"/>
          </a:bodyPr>
          <a:lstStyle/>
          <a:p>
            <a:pPr algn="ctr"/>
            <a:r>
              <a:rPr lang="en-US" dirty="0"/>
              <a:t>Express.js Template Engine</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r>
              <a:rPr lang="en-US" sz="3200" dirty="0"/>
              <a:t>A template engine </a:t>
            </a:r>
            <a:r>
              <a:rPr lang="en-US" sz="3200"/>
              <a:t>facilitates </a:t>
            </a:r>
            <a:r>
              <a:rPr lang="en-US" sz="3200" smtClean="0"/>
              <a:t>you </a:t>
            </a:r>
            <a:r>
              <a:rPr lang="en-US" sz="3200" dirty="0"/>
              <a:t>to use static template files </a:t>
            </a:r>
            <a:r>
              <a:rPr lang="en-US" sz="3200"/>
              <a:t>in </a:t>
            </a:r>
            <a:r>
              <a:rPr lang="en-US" sz="3200" smtClean="0"/>
              <a:t>your </a:t>
            </a:r>
            <a:r>
              <a:rPr lang="en-US" sz="3200" dirty="0"/>
              <a:t>applications. </a:t>
            </a:r>
            <a:endParaRPr lang="en-US" sz="3200" dirty="0" smtClean="0"/>
          </a:p>
          <a:p>
            <a:r>
              <a:rPr lang="en-US" sz="3200" dirty="0" smtClean="0"/>
              <a:t>At </a:t>
            </a:r>
            <a:r>
              <a:rPr lang="en-US" sz="3200" dirty="0"/>
              <a:t>runtime, it replaces variables in a template file with actual values, and transforms the template into an HTML file sent to the </a:t>
            </a:r>
            <a:r>
              <a:rPr lang="en-US" sz="3200" dirty="0" smtClean="0"/>
              <a:t>client</a:t>
            </a:r>
          </a:p>
          <a:p>
            <a:r>
              <a:rPr lang="en-US" sz="3200" dirty="0" smtClean="0"/>
              <a:t> </a:t>
            </a:r>
            <a:r>
              <a:rPr lang="en-US" sz="3200" dirty="0"/>
              <a:t>So this approach is preferred to design HTML pages easily.</a:t>
            </a:r>
          </a:p>
        </p:txBody>
      </p:sp>
    </p:spTree>
    <p:extLst>
      <p:ext uri="{BB962C8B-B14F-4D97-AF65-F5344CB8AC3E}">
        <p14:creationId xmlns:p14="http://schemas.microsoft.com/office/powerpoint/2010/main" val="33881398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172200"/>
          </a:xfrm>
        </p:spPr>
        <p:txBody>
          <a:bodyPr>
            <a:normAutofit fontScale="55000" lnSpcReduction="20000"/>
          </a:bodyPr>
          <a:lstStyle/>
          <a:p>
            <a:endParaRPr lang="en-US" sz="2800" dirty="0" smtClean="0"/>
          </a:p>
          <a:p>
            <a:r>
              <a:rPr lang="en-US" sz="4400" dirty="0"/>
              <a:t>list of some popular template engines that work with Express.js:</a:t>
            </a:r>
          </a:p>
          <a:p>
            <a:r>
              <a:rPr lang="en-US" sz="2800" dirty="0" smtClean="0"/>
              <a:t>Pug </a:t>
            </a:r>
            <a:r>
              <a:rPr lang="en-US" sz="2800" dirty="0"/>
              <a:t>(formerly known as jade)</a:t>
            </a:r>
          </a:p>
          <a:p>
            <a:r>
              <a:rPr lang="en-US" sz="2800" dirty="0"/>
              <a:t>mustache</a:t>
            </a:r>
          </a:p>
          <a:p>
            <a:r>
              <a:rPr lang="en-US" sz="2800" dirty="0"/>
              <a:t>dust</a:t>
            </a:r>
          </a:p>
          <a:p>
            <a:r>
              <a:rPr lang="en-US" sz="2800" dirty="0" err="1"/>
              <a:t>atpl</a:t>
            </a:r>
            <a:endParaRPr lang="en-US" sz="2800" dirty="0"/>
          </a:p>
          <a:p>
            <a:r>
              <a:rPr lang="en-US" sz="2800" dirty="0"/>
              <a:t>eco</a:t>
            </a:r>
          </a:p>
          <a:p>
            <a:r>
              <a:rPr lang="en-US" sz="2800" dirty="0" err="1"/>
              <a:t>ect</a:t>
            </a:r>
            <a:endParaRPr lang="en-US" sz="2800" dirty="0"/>
          </a:p>
          <a:p>
            <a:r>
              <a:rPr lang="en-US" sz="2800" dirty="0" err="1"/>
              <a:t>ejs</a:t>
            </a:r>
            <a:endParaRPr lang="en-US" sz="2800" dirty="0"/>
          </a:p>
          <a:p>
            <a:r>
              <a:rPr lang="en-US" sz="2800" dirty="0" err="1"/>
              <a:t>haml</a:t>
            </a:r>
            <a:endParaRPr lang="en-US" sz="2800" dirty="0"/>
          </a:p>
          <a:p>
            <a:r>
              <a:rPr lang="en-US" sz="2800" dirty="0" err="1"/>
              <a:t>haml</a:t>
            </a:r>
            <a:r>
              <a:rPr lang="en-US" sz="2800" dirty="0"/>
              <a:t>-coffee</a:t>
            </a:r>
          </a:p>
          <a:p>
            <a:r>
              <a:rPr lang="en-US" sz="2800" dirty="0"/>
              <a:t>handlebars</a:t>
            </a:r>
          </a:p>
          <a:p>
            <a:r>
              <a:rPr lang="en-US" sz="2800" dirty="0" err="1"/>
              <a:t>hogan</a:t>
            </a:r>
            <a:endParaRPr lang="en-US" sz="2800" dirty="0"/>
          </a:p>
          <a:p>
            <a:r>
              <a:rPr lang="en-US" sz="2800" dirty="0"/>
              <a:t>jazz</a:t>
            </a:r>
          </a:p>
          <a:p>
            <a:r>
              <a:rPr lang="en-US" sz="2800" dirty="0" err="1"/>
              <a:t>jqtpl</a:t>
            </a:r>
            <a:endParaRPr lang="en-US" sz="2800" dirty="0"/>
          </a:p>
          <a:p>
            <a:r>
              <a:rPr lang="en-US" sz="2800" dirty="0"/>
              <a:t>JUST</a:t>
            </a:r>
          </a:p>
          <a:p>
            <a:r>
              <a:rPr lang="en-US" sz="2800" dirty="0"/>
              <a:t>liquor</a:t>
            </a:r>
          </a:p>
          <a:p>
            <a:r>
              <a:rPr lang="en-US" sz="2800" dirty="0"/>
              <a:t>QEJS</a:t>
            </a:r>
          </a:p>
          <a:p>
            <a:r>
              <a:rPr lang="en-US" sz="2800" dirty="0"/>
              <a:t>swig</a:t>
            </a:r>
          </a:p>
          <a:p>
            <a:r>
              <a:rPr lang="en-US" sz="2800" dirty="0" err="1"/>
              <a:t>templayed</a:t>
            </a:r>
            <a:endParaRPr lang="en-US" sz="2800" dirty="0"/>
          </a:p>
          <a:p>
            <a:r>
              <a:rPr lang="en-US" sz="2800" dirty="0"/>
              <a:t>toffee</a:t>
            </a:r>
          </a:p>
          <a:p>
            <a:r>
              <a:rPr lang="en-US" sz="2800" dirty="0"/>
              <a:t>underscore</a:t>
            </a:r>
          </a:p>
          <a:p>
            <a:r>
              <a:rPr lang="en-US" sz="2800" dirty="0"/>
              <a:t>walrus</a:t>
            </a:r>
          </a:p>
          <a:p>
            <a:r>
              <a:rPr lang="en-US" sz="2800" dirty="0"/>
              <a:t>whiskers</a:t>
            </a:r>
          </a:p>
          <a:p>
            <a:pPr marL="0" indent="0">
              <a:buNone/>
            </a:pPr>
            <a:endParaRPr lang="en-US" dirty="0"/>
          </a:p>
        </p:txBody>
      </p:sp>
    </p:spTree>
    <p:extLst>
      <p:ext uri="{BB962C8B-B14F-4D97-AF65-F5344CB8AC3E}">
        <p14:creationId xmlns:p14="http://schemas.microsoft.com/office/powerpoint/2010/main" val="34716344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Using template engines with Express</a:t>
            </a:r>
            <a:br>
              <a:rPr lang="en-US" sz="3200" b="1" dirty="0"/>
            </a:br>
            <a:endParaRPr lang="en-US" sz="3200" b="1" dirty="0"/>
          </a:p>
        </p:txBody>
      </p:sp>
      <p:sp>
        <p:nvSpPr>
          <p:cNvPr id="3" name="Content Placeholder 2"/>
          <p:cNvSpPr>
            <a:spLocks noGrp="1"/>
          </p:cNvSpPr>
          <p:nvPr>
            <p:ph idx="1"/>
          </p:nvPr>
        </p:nvSpPr>
        <p:spPr>
          <a:xfrm>
            <a:off x="457200" y="1447800"/>
            <a:ext cx="8229600" cy="4876800"/>
          </a:xfrm>
        </p:spPr>
        <p:txBody>
          <a:bodyPr/>
          <a:lstStyle/>
          <a:p>
            <a:r>
              <a:rPr lang="en-US" dirty="0"/>
              <a:t>Template engine makes you able to use static template files in your application. To render template files you have to set the following application setting properties:</a:t>
            </a:r>
          </a:p>
          <a:p>
            <a:r>
              <a:rPr lang="en-US" b="1" dirty="0"/>
              <a:t>Views:</a:t>
            </a:r>
            <a:r>
              <a:rPr lang="en-US" dirty="0"/>
              <a:t> It specifies a directory where the template files are located.</a:t>
            </a:r>
          </a:p>
          <a:p>
            <a:r>
              <a:rPr lang="en-US" b="1" dirty="0"/>
              <a:t>For example:</a:t>
            </a:r>
            <a:r>
              <a:rPr lang="en-US" dirty="0"/>
              <a:t> </a:t>
            </a:r>
            <a:r>
              <a:rPr lang="en-US" dirty="0" err="1"/>
              <a:t>app.set</a:t>
            </a:r>
            <a:r>
              <a:rPr lang="en-US" dirty="0"/>
              <a:t>('views', './views').</a:t>
            </a:r>
          </a:p>
          <a:p>
            <a:r>
              <a:rPr lang="en-US" b="1" dirty="0"/>
              <a:t>view engine:</a:t>
            </a:r>
            <a:r>
              <a:rPr lang="en-US" dirty="0"/>
              <a:t> It specifies the template engine that you use. For example, to use the Pug template engine: </a:t>
            </a:r>
            <a:r>
              <a:rPr lang="en-US" b="1" dirty="0" err="1"/>
              <a:t>app.set</a:t>
            </a:r>
            <a:r>
              <a:rPr lang="en-US" b="1" dirty="0"/>
              <a:t>('view engine', 'pug').</a:t>
            </a:r>
          </a:p>
          <a:p>
            <a:endParaRPr lang="en-US" dirty="0"/>
          </a:p>
        </p:txBody>
      </p:sp>
    </p:spTree>
    <p:extLst>
      <p:ext uri="{BB962C8B-B14F-4D97-AF65-F5344CB8AC3E}">
        <p14:creationId xmlns:p14="http://schemas.microsoft.com/office/powerpoint/2010/main" val="302574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685800"/>
          </a:xfrm>
        </p:spPr>
        <p:txBody>
          <a:bodyPr>
            <a:normAutofit/>
          </a:bodyPr>
          <a:lstStyle/>
          <a:p>
            <a:pPr algn="ctr"/>
            <a:r>
              <a:rPr lang="en-US" sz="2800" b="1" dirty="0"/>
              <a:t>Different parts of Node.js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06625" y="4912458"/>
            <a:ext cx="8229600" cy="4460142"/>
          </a:xfrm>
        </p:spPr>
        <p:txBody>
          <a:bodyPr>
            <a:normAutofit/>
          </a:bodyPr>
          <a:lstStyle/>
          <a:p>
            <a:pPr marL="0" indent="0">
              <a:buNone/>
            </a:pPr>
            <a:endParaRPr lang="en-US" dirty="0"/>
          </a:p>
          <a:p>
            <a:endParaRPr lang="en-US" dirty="0"/>
          </a:p>
        </p:txBody>
      </p:sp>
      <p:pic>
        <p:nvPicPr>
          <p:cNvPr id="1026" name="Picture 2" descr="what is nodejs"/>
          <p:cNvPicPr>
            <a:picLocks noChangeAspect="1" noChangeArrowheads="1"/>
          </p:cNvPicPr>
          <p:nvPr/>
        </p:nvPicPr>
        <p:blipFill rotWithShape="1">
          <a:blip r:embed="rId2">
            <a:extLst>
              <a:ext uri="{28A0092B-C50C-407E-A947-70E740481C1C}">
                <a14:useLocalDpi xmlns:a14="http://schemas.microsoft.com/office/drawing/2010/main" val="0"/>
              </a:ext>
            </a:extLst>
          </a:blip>
          <a:srcRect l="-2041" t="1587" r="2041" b="-1587"/>
          <a:stretch/>
        </p:blipFill>
        <p:spPr bwMode="auto">
          <a:xfrm>
            <a:off x="1143000" y="1524000"/>
            <a:ext cx="7467600" cy="480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61" y="381000"/>
            <a:ext cx="8229600" cy="1143000"/>
          </a:xfrm>
        </p:spPr>
        <p:txBody>
          <a:bodyPr/>
          <a:lstStyle/>
          <a:p>
            <a:r>
              <a:rPr lang="en-US" dirty="0" smtClean="0">
                <a:solidFill>
                  <a:srgbClr val="FF0000"/>
                </a:solidFill>
              </a:rPr>
              <a:t>      Pug </a:t>
            </a:r>
            <a:r>
              <a:rPr lang="en-US" dirty="0">
                <a:solidFill>
                  <a:srgbClr val="FF0000"/>
                </a:solidFill>
              </a:rPr>
              <a:t>Template Engine</a:t>
            </a: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a:t>Let's learn how to use pug template engine in Node.js application using Express.js. Pug is a template engine for Node.js. Pug uses whitespaces and indentation as the part of the syntax. Its syntax is </a:t>
            </a:r>
            <a:r>
              <a:rPr lang="en-US" dirty="0" smtClean="0"/>
              <a:t>easy </a:t>
            </a:r>
            <a:r>
              <a:rPr lang="en-US" dirty="0"/>
              <a:t>to learn</a:t>
            </a:r>
            <a:r>
              <a:rPr lang="en-US" dirty="0" smtClean="0"/>
              <a:t>.</a:t>
            </a:r>
          </a:p>
          <a:p>
            <a:r>
              <a:rPr lang="en-US" dirty="0">
                <a:solidFill>
                  <a:srgbClr val="FF0000"/>
                </a:solidFill>
              </a:rPr>
              <a:t>Install pug</a:t>
            </a:r>
          </a:p>
          <a:p>
            <a:r>
              <a:rPr lang="en-US" dirty="0"/>
              <a:t>Execute the following command to install pug template engine:</a:t>
            </a:r>
          </a:p>
          <a:p>
            <a:r>
              <a:rPr lang="en-US" dirty="0" err="1">
                <a:solidFill>
                  <a:srgbClr val="FF0000"/>
                </a:solidFill>
              </a:rPr>
              <a:t>npm</a:t>
            </a:r>
            <a:r>
              <a:rPr lang="en-US" dirty="0">
                <a:solidFill>
                  <a:srgbClr val="FF0000"/>
                </a:solidFill>
              </a:rPr>
              <a:t> install pug --save  </a:t>
            </a:r>
            <a:endParaRPr lang="en-US" dirty="0" smtClean="0">
              <a:solidFill>
                <a:srgbClr val="FF0000"/>
              </a:solidFill>
            </a:endParaRPr>
          </a:p>
          <a:p>
            <a:pPr marL="0" indent="0">
              <a:buNone/>
            </a:pPr>
            <a:r>
              <a:rPr lang="en-US" dirty="0" smtClean="0">
                <a:solidFill>
                  <a:srgbClr val="FF0000"/>
                </a:solidFill>
              </a:rPr>
              <a:t>Or</a:t>
            </a:r>
          </a:p>
          <a:p>
            <a:pPr marL="0" indent="0">
              <a:buNone/>
            </a:pPr>
            <a:r>
              <a:rPr lang="en-US" dirty="0" err="1">
                <a:solidFill>
                  <a:srgbClr val="FF0000"/>
                </a:solidFill>
              </a:rPr>
              <a:t>n</a:t>
            </a:r>
            <a:r>
              <a:rPr lang="en-US" dirty="0" err="1" smtClean="0">
                <a:solidFill>
                  <a:srgbClr val="FF0000"/>
                </a:solidFill>
              </a:rPr>
              <a:t>pm</a:t>
            </a:r>
            <a:r>
              <a:rPr lang="en-US" dirty="0" smtClean="0">
                <a:solidFill>
                  <a:srgbClr val="FF0000"/>
                </a:solidFill>
              </a:rPr>
              <a:t> install pug</a:t>
            </a: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26143452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r>
              <a:rPr lang="en-US" dirty="0"/>
              <a:t>Pug template must be written inside .pug file and all .pug files must be put inside views folder in the root folder of Node.js application.</a:t>
            </a:r>
          </a:p>
          <a:p>
            <a:r>
              <a:rPr lang="en-US" b="1" dirty="0"/>
              <a:t>Note:</a:t>
            </a:r>
            <a:r>
              <a:rPr lang="en-US" dirty="0"/>
              <a:t> By default Express.js searches all the views in the views folder under the root folder. you can also set to another folder using views property in express. For example: </a:t>
            </a:r>
            <a:r>
              <a:rPr lang="en-US" dirty="0" err="1"/>
              <a:t>app.set</a:t>
            </a:r>
            <a:r>
              <a:rPr lang="en-US" dirty="0"/>
              <a:t>('views','</a:t>
            </a:r>
            <a:r>
              <a:rPr lang="en-US" dirty="0" err="1"/>
              <a:t>MyViews</a:t>
            </a:r>
            <a:r>
              <a:rPr lang="en-US" dirty="0"/>
              <a:t>').</a:t>
            </a:r>
          </a:p>
          <a:p>
            <a:r>
              <a:rPr lang="en-US" dirty="0"/>
              <a:t>The pug template engine takes the input in a simple way and produces the output in HTML. See how it renders HTML:</a:t>
            </a:r>
          </a:p>
          <a:p>
            <a:endParaRPr lang="en-US" dirty="0"/>
          </a:p>
        </p:txBody>
      </p:sp>
    </p:spTree>
    <p:extLst>
      <p:ext uri="{BB962C8B-B14F-4D97-AF65-F5344CB8AC3E}">
        <p14:creationId xmlns:p14="http://schemas.microsoft.com/office/powerpoint/2010/main" val="33540513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                 </a:t>
            </a:r>
            <a:r>
              <a:rPr lang="en-US" b="1" dirty="0" err="1" smtClean="0">
                <a:solidFill>
                  <a:srgbClr val="FF0000"/>
                </a:solidFill>
              </a:rPr>
              <a:t>index.pug</a:t>
            </a:r>
            <a:endParaRPr lang="en-US" dirty="0"/>
          </a:p>
        </p:txBody>
      </p:sp>
      <p:sp>
        <p:nvSpPr>
          <p:cNvPr id="3" name="Content Placeholder 2"/>
          <p:cNvSpPr>
            <a:spLocks noGrp="1"/>
          </p:cNvSpPr>
          <p:nvPr>
            <p:ph idx="1"/>
          </p:nvPr>
        </p:nvSpPr>
        <p:spPr/>
        <p:txBody>
          <a:bodyPr/>
          <a:lstStyle/>
          <a:p>
            <a:pPr>
              <a:buNone/>
            </a:pPr>
            <a:r>
              <a:rPr lang="en-US" dirty="0" err="1"/>
              <a:t>doctype</a:t>
            </a:r>
            <a:r>
              <a:rPr lang="en-US" dirty="0"/>
              <a:t> html  </a:t>
            </a:r>
          </a:p>
          <a:p>
            <a:pPr>
              <a:buNone/>
            </a:pPr>
            <a:r>
              <a:rPr lang="en-US" dirty="0"/>
              <a:t>html  </a:t>
            </a:r>
          </a:p>
          <a:p>
            <a:pPr>
              <a:buNone/>
            </a:pPr>
            <a:r>
              <a:rPr lang="en-US" dirty="0"/>
              <a:t>    head  </a:t>
            </a:r>
          </a:p>
          <a:p>
            <a:pPr>
              <a:buNone/>
            </a:pPr>
            <a:r>
              <a:rPr lang="en-US" dirty="0"/>
              <a:t>        title A simple pug example  </a:t>
            </a:r>
          </a:p>
          <a:p>
            <a:pPr>
              <a:buNone/>
            </a:pPr>
            <a:r>
              <a:rPr lang="en-US" dirty="0"/>
              <a:t>    body  </a:t>
            </a:r>
          </a:p>
          <a:p>
            <a:pPr>
              <a:buNone/>
            </a:pPr>
            <a:r>
              <a:rPr lang="en-US" dirty="0"/>
              <a:t>        </a:t>
            </a:r>
            <a:r>
              <a:rPr lang="en-US" sz="2400" dirty="0"/>
              <a:t>h1 This page is produced by pug template engine  </a:t>
            </a:r>
            <a:endParaRPr lang="en-US" dirty="0"/>
          </a:p>
          <a:p>
            <a:pPr>
              <a:buNone/>
            </a:pPr>
            <a:r>
              <a:rPr lang="en-US" dirty="0"/>
              <a:t>        </a:t>
            </a:r>
            <a:r>
              <a:rPr lang="en-US" sz="2400" dirty="0"/>
              <a:t>p some paragraph here.. </a:t>
            </a:r>
            <a:r>
              <a:rPr lang="en-US" dirty="0"/>
              <a:t> </a:t>
            </a:r>
          </a:p>
        </p:txBody>
      </p:sp>
    </p:spTree>
    <p:extLst>
      <p:ext uri="{BB962C8B-B14F-4D97-AF65-F5344CB8AC3E}">
        <p14:creationId xmlns:p14="http://schemas.microsoft.com/office/powerpoint/2010/main" val="34384635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                       server.js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err="1"/>
              <a:t>const</a:t>
            </a:r>
            <a:r>
              <a:rPr lang="en-US" dirty="0"/>
              <a:t> express = require('express')</a:t>
            </a:r>
          </a:p>
          <a:p>
            <a:pPr>
              <a:buNone/>
            </a:pPr>
            <a:r>
              <a:rPr lang="en-US" dirty="0" err="1"/>
              <a:t>const</a:t>
            </a:r>
            <a:r>
              <a:rPr lang="en-US" dirty="0"/>
              <a:t> app = express()</a:t>
            </a:r>
          </a:p>
          <a:p>
            <a:pPr>
              <a:buNone/>
            </a:pPr>
            <a:endParaRPr lang="en-US" dirty="0"/>
          </a:p>
          <a:p>
            <a:pPr>
              <a:buNone/>
            </a:pPr>
            <a:r>
              <a:rPr lang="en-US" dirty="0" err="1">
                <a:solidFill>
                  <a:srgbClr val="FF0000"/>
                </a:solidFill>
              </a:rPr>
              <a:t>app.set</a:t>
            </a:r>
            <a:r>
              <a:rPr lang="en-US" dirty="0">
                <a:solidFill>
                  <a:srgbClr val="FF0000"/>
                </a:solidFill>
              </a:rPr>
              <a:t>("view </a:t>
            </a:r>
            <a:r>
              <a:rPr lang="en-US" dirty="0" err="1">
                <a:solidFill>
                  <a:srgbClr val="FF0000"/>
                </a:solidFill>
              </a:rPr>
              <a:t>engine","pug</a:t>
            </a:r>
            <a:r>
              <a:rPr lang="en-US" dirty="0">
                <a:solidFill>
                  <a:srgbClr val="FF0000"/>
                </a:solidFill>
              </a:rPr>
              <a:t>")</a:t>
            </a:r>
          </a:p>
          <a:p>
            <a:pPr>
              <a:buNone/>
            </a:pPr>
            <a:r>
              <a:rPr lang="en-US" dirty="0" err="1">
                <a:solidFill>
                  <a:srgbClr val="FF0000"/>
                </a:solidFill>
              </a:rPr>
              <a:t>app.set</a:t>
            </a:r>
            <a:r>
              <a:rPr lang="en-US" dirty="0">
                <a:solidFill>
                  <a:srgbClr val="FF0000"/>
                </a:solidFill>
              </a:rPr>
              <a:t>('views','./views')</a:t>
            </a:r>
          </a:p>
          <a:p>
            <a:pPr>
              <a:buNone/>
            </a:pPr>
            <a:endParaRPr lang="en-US" dirty="0"/>
          </a:p>
          <a:p>
            <a:pPr>
              <a:buNone/>
            </a:pPr>
            <a:r>
              <a:rPr lang="en-US" dirty="0" err="1"/>
              <a:t>const</a:t>
            </a:r>
            <a:r>
              <a:rPr lang="en-US" dirty="0"/>
              <a:t> port = 3001</a:t>
            </a:r>
            <a:br>
              <a:rPr lang="en-US" dirty="0"/>
            </a:br>
            <a:r>
              <a:rPr lang="en-US" dirty="0"/>
              <a:t/>
            </a:r>
            <a:br>
              <a:rPr lang="en-US" dirty="0"/>
            </a:br>
            <a:r>
              <a:rPr lang="en-US" dirty="0" err="1"/>
              <a:t>app.get</a:t>
            </a:r>
            <a:r>
              <a:rPr lang="en-US" dirty="0"/>
              <a:t>('/', (</a:t>
            </a:r>
            <a:r>
              <a:rPr lang="en-US" dirty="0" err="1"/>
              <a:t>req</a:t>
            </a:r>
            <a:r>
              <a:rPr lang="en-US" dirty="0"/>
              <a:t>, res) =&gt; {</a:t>
            </a:r>
            <a:r>
              <a:rPr lang="en-US" dirty="0" err="1"/>
              <a:t>res.render</a:t>
            </a:r>
            <a:r>
              <a:rPr lang="en-US" dirty="0"/>
              <a:t>('index');})</a:t>
            </a:r>
          </a:p>
          <a:p>
            <a:pPr>
              <a:buNone/>
            </a:pPr>
            <a:r>
              <a:rPr lang="en-US" dirty="0"/>
              <a:t/>
            </a:r>
            <a:br>
              <a:rPr lang="en-US" dirty="0"/>
            </a:br>
            <a:r>
              <a:rPr lang="en-US" dirty="0" err="1"/>
              <a:t>app.listen</a:t>
            </a:r>
            <a:r>
              <a:rPr lang="en-US" dirty="0"/>
              <a:t>(port, () =&gt; {</a:t>
            </a:r>
          </a:p>
          <a:p>
            <a:pPr>
              <a:buNone/>
            </a:pPr>
            <a:r>
              <a:rPr lang="en-US" dirty="0"/>
              <a:t>  console.log(`Example app listening at http://localhost:${port}`)</a:t>
            </a:r>
          </a:p>
          <a:p>
            <a:pPr>
              <a:buNone/>
            </a:pPr>
            <a:r>
              <a:rPr lang="en-US" dirty="0"/>
              <a:t>})</a:t>
            </a:r>
          </a:p>
          <a:p>
            <a:endParaRPr lang="en-US" dirty="0"/>
          </a:p>
        </p:txBody>
      </p:sp>
    </p:spTree>
    <p:extLst>
      <p:ext uri="{BB962C8B-B14F-4D97-AF65-F5344CB8AC3E}">
        <p14:creationId xmlns:p14="http://schemas.microsoft.com/office/powerpoint/2010/main" val="39425724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Passing </a:t>
            </a:r>
            <a:r>
              <a:rPr lang="en-US" dirty="0">
                <a:solidFill>
                  <a:srgbClr val="FF0000"/>
                </a:solidFill>
              </a:rPr>
              <a:t>Values to Templates</a:t>
            </a:r>
            <a:endParaRPr lang="en-US" dirty="0"/>
          </a:p>
        </p:txBody>
      </p:sp>
      <p:sp>
        <p:nvSpPr>
          <p:cNvPr id="3" name="Content Placeholder 2"/>
          <p:cNvSpPr>
            <a:spLocks noGrp="1"/>
          </p:cNvSpPr>
          <p:nvPr>
            <p:ph idx="1"/>
          </p:nvPr>
        </p:nvSpPr>
        <p:spPr/>
        <p:txBody>
          <a:bodyPr/>
          <a:lstStyle/>
          <a:p>
            <a:pPr>
              <a:buNone/>
            </a:pPr>
            <a:r>
              <a:rPr lang="en-US" dirty="0" err="1"/>
              <a:t>var</a:t>
            </a:r>
            <a:r>
              <a:rPr lang="en-US" dirty="0"/>
              <a:t> express = require('express');</a:t>
            </a:r>
          </a:p>
          <a:p>
            <a:pPr>
              <a:buNone/>
            </a:pPr>
            <a:r>
              <a:rPr lang="en-US" dirty="0"/>
              <a:t> </a:t>
            </a:r>
            <a:r>
              <a:rPr lang="en-US" dirty="0" err="1"/>
              <a:t>var</a:t>
            </a:r>
            <a:r>
              <a:rPr lang="en-US" dirty="0"/>
              <a:t> app = express(); </a:t>
            </a:r>
          </a:p>
          <a:p>
            <a:pPr>
              <a:buNone/>
            </a:pPr>
            <a:r>
              <a:rPr lang="en-US" dirty="0" err="1"/>
              <a:t>app.get</a:t>
            </a:r>
            <a:r>
              <a:rPr lang="en-US" dirty="0"/>
              <a:t>('/</a:t>
            </a:r>
            <a:r>
              <a:rPr lang="en-US" dirty="0" err="1"/>
              <a:t>dynamic_view</a:t>
            </a:r>
            <a:r>
              <a:rPr lang="en-US" dirty="0"/>
              <a:t>', function(</a:t>
            </a:r>
            <a:r>
              <a:rPr lang="en-US" dirty="0" err="1"/>
              <a:t>req</a:t>
            </a:r>
            <a:r>
              <a:rPr lang="en-US" dirty="0"/>
              <a:t>, res){ </a:t>
            </a:r>
            <a:r>
              <a:rPr lang="en-US" dirty="0" err="1"/>
              <a:t>res.render</a:t>
            </a:r>
            <a:r>
              <a:rPr lang="en-US" dirty="0"/>
              <a:t>('dynamic',</a:t>
            </a:r>
          </a:p>
          <a:p>
            <a:pPr>
              <a:buNone/>
            </a:pPr>
            <a:r>
              <a:rPr lang="en-US" dirty="0"/>
              <a:t> { </a:t>
            </a:r>
          </a:p>
          <a:p>
            <a:pPr>
              <a:buNone/>
            </a:pPr>
            <a:r>
              <a:rPr lang="en-US" dirty="0"/>
              <a:t>name: “CSE",</a:t>
            </a:r>
          </a:p>
          <a:p>
            <a:pPr>
              <a:buNone/>
            </a:pPr>
            <a:r>
              <a:rPr lang="en-US" dirty="0"/>
              <a:t> url:"http://www.cse.com" });</a:t>
            </a:r>
          </a:p>
          <a:p>
            <a:pPr>
              <a:buNone/>
            </a:pPr>
            <a:r>
              <a:rPr lang="en-US" dirty="0"/>
              <a:t> });</a:t>
            </a:r>
          </a:p>
          <a:p>
            <a:pPr>
              <a:buNone/>
            </a:pPr>
            <a:r>
              <a:rPr lang="en-US" dirty="0"/>
              <a:t> </a:t>
            </a:r>
            <a:r>
              <a:rPr lang="en-US" dirty="0" err="1"/>
              <a:t>app.listen</a:t>
            </a:r>
            <a:r>
              <a:rPr lang="en-US" dirty="0"/>
              <a:t>(3000);</a:t>
            </a:r>
          </a:p>
          <a:p>
            <a:endParaRPr lang="en-US" dirty="0"/>
          </a:p>
        </p:txBody>
      </p:sp>
    </p:spTree>
    <p:extLst>
      <p:ext uri="{BB962C8B-B14F-4D97-AF65-F5344CB8AC3E}">
        <p14:creationId xmlns:p14="http://schemas.microsoft.com/office/powerpoint/2010/main" val="10312752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a:t>
            </a:r>
            <a:r>
              <a:rPr lang="en-US" dirty="0" err="1" smtClean="0">
                <a:solidFill>
                  <a:srgbClr val="FF0000"/>
                </a:solidFill>
              </a:rPr>
              <a:t>dynamic.pug</a:t>
            </a:r>
            <a:endParaRPr lang="en-US" dirty="0"/>
          </a:p>
        </p:txBody>
      </p:sp>
      <p:sp>
        <p:nvSpPr>
          <p:cNvPr id="3" name="Content Placeholder 2"/>
          <p:cNvSpPr>
            <a:spLocks noGrp="1"/>
          </p:cNvSpPr>
          <p:nvPr>
            <p:ph idx="1"/>
          </p:nvPr>
        </p:nvSpPr>
        <p:spPr/>
        <p:txBody>
          <a:bodyPr/>
          <a:lstStyle/>
          <a:p>
            <a:pPr>
              <a:buNone/>
            </a:pPr>
            <a:r>
              <a:rPr lang="en-US" dirty="0"/>
              <a:t>html </a:t>
            </a:r>
          </a:p>
          <a:p>
            <a:pPr>
              <a:buNone/>
            </a:pPr>
            <a:r>
              <a:rPr lang="en-US" dirty="0"/>
              <a:t>head </a:t>
            </a:r>
          </a:p>
          <a:p>
            <a:pPr>
              <a:buNone/>
            </a:pPr>
            <a:r>
              <a:rPr lang="en-US" dirty="0"/>
              <a:t>	title=name</a:t>
            </a:r>
          </a:p>
          <a:p>
            <a:pPr>
              <a:buNone/>
            </a:pPr>
            <a:r>
              <a:rPr lang="en-US" dirty="0"/>
              <a:t>body h1=name </a:t>
            </a:r>
          </a:p>
          <a:p>
            <a:pPr>
              <a:buNone/>
            </a:pPr>
            <a:r>
              <a:rPr lang="en-US" dirty="0"/>
              <a:t>	a(</a:t>
            </a:r>
            <a:r>
              <a:rPr lang="en-US" dirty="0" err="1"/>
              <a:t>href</a:t>
            </a:r>
            <a:r>
              <a:rPr lang="en-US" dirty="0"/>
              <a:t> = </a:t>
            </a:r>
            <a:r>
              <a:rPr lang="en-US" dirty="0" err="1"/>
              <a:t>url</a:t>
            </a:r>
            <a:r>
              <a:rPr lang="en-US" dirty="0"/>
              <a:t>) URL</a:t>
            </a:r>
          </a:p>
          <a:p>
            <a:pPr marL="0" indent="0">
              <a:buNone/>
            </a:pPr>
            <a:endParaRPr lang="en-US" dirty="0"/>
          </a:p>
        </p:txBody>
      </p:sp>
    </p:spTree>
    <p:extLst>
      <p:ext uri="{BB962C8B-B14F-4D97-AF65-F5344CB8AC3E}">
        <p14:creationId xmlns:p14="http://schemas.microsoft.com/office/powerpoint/2010/main" val="21168120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                        Forms</a:t>
            </a:r>
            <a:endParaRPr lang="en-US" dirty="0"/>
          </a:p>
        </p:txBody>
      </p:sp>
      <p:sp>
        <p:nvSpPr>
          <p:cNvPr id="3" name="Content Placeholder 2"/>
          <p:cNvSpPr>
            <a:spLocks noGrp="1"/>
          </p:cNvSpPr>
          <p:nvPr>
            <p:ph idx="1"/>
          </p:nvPr>
        </p:nvSpPr>
        <p:spPr>
          <a:xfrm>
            <a:off x="457200" y="1295400"/>
            <a:ext cx="8229600" cy="5029200"/>
          </a:xfrm>
        </p:spPr>
        <p:txBody>
          <a:bodyPr/>
          <a:lstStyle/>
          <a:p>
            <a:r>
              <a:rPr lang="en-US" sz="3200" dirty="0"/>
              <a:t>Forms are an integral part of the web. Almost every website we visit offers us forms that submit or fetch some information for us. To get started with forms, we will first install the </a:t>
            </a:r>
            <a:r>
              <a:rPr lang="en-US" sz="3200" i="1" dirty="0">
                <a:solidFill>
                  <a:srgbClr val="FF0000"/>
                </a:solidFill>
              </a:rPr>
              <a:t>body-parser</a:t>
            </a:r>
            <a:r>
              <a:rPr lang="en-US" sz="3200" dirty="0"/>
              <a:t>(for parsing JSON and </a:t>
            </a:r>
            <a:r>
              <a:rPr lang="en-US" sz="3200" dirty="0" err="1"/>
              <a:t>url</a:t>
            </a:r>
            <a:r>
              <a:rPr lang="en-US" sz="3200" dirty="0"/>
              <a:t>-encoded data) and </a:t>
            </a:r>
            <a:r>
              <a:rPr lang="en-US" sz="3200" dirty="0" err="1">
                <a:solidFill>
                  <a:srgbClr val="FF0000"/>
                </a:solidFill>
              </a:rPr>
              <a:t>multer</a:t>
            </a:r>
            <a:r>
              <a:rPr lang="en-US" sz="3200" dirty="0"/>
              <a:t>(for parsing multipart/form data) middleware.</a:t>
            </a:r>
          </a:p>
          <a:p>
            <a:endParaRPr lang="en-US" dirty="0"/>
          </a:p>
        </p:txBody>
      </p:sp>
    </p:spTree>
    <p:extLst>
      <p:ext uri="{BB962C8B-B14F-4D97-AF65-F5344CB8AC3E}">
        <p14:creationId xmlns:p14="http://schemas.microsoft.com/office/powerpoint/2010/main" val="36354774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839200" cy="6705600"/>
          </a:xfrm>
        </p:spPr>
        <p:txBody>
          <a:bodyPr>
            <a:normAutofit fontScale="40000" lnSpcReduction="20000"/>
          </a:bodyPr>
          <a:lstStyle/>
          <a:p>
            <a:pPr>
              <a:buNone/>
            </a:pPr>
            <a:r>
              <a:rPr lang="en-US" sz="3500" dirty="0" err="1"/>
              <a:t>var</a:t>
            </a:r>
            <a:r>
              <a:rPr lang="en-US" sz="3500" dirty="0"/>
              <a:t> express = require('express');</a:t>
            </a:r>
          </a:p>
          <a:p>
            <a:pPr>
              <a:buNone/>
            </a:pPr>
            <a:r>
              <a:rPr lang="en-US" sz="3500" dirty="0" err="1"/>
              <a:t>var</a:t>
            </a:r>
            <a:r>
              <a:rPr lang="en-US" sz="3500" dirty="0"/>
              <a:t> </a:t>
            </a:r>
            <a:r>
              <a:rPr lang="en-US" sz="3500" dirty="0" err="1"/>
              <a:t>bodyParser</a:t>
            </a:r>
            <a:r>
              <a:rPr lang="en-US" sz="3500" dirty="0"/>
              <a:t> = require('body-parser');</a:t>
            </a:r>
          </a:p>
          <a:p>
            <a:pPr>
              <a:buNone/>
            </a:pPr>
            <a:r>
              <a:rPr lang="en-US" sz="3500" dirty="0" err="1"/>
              <a:t>var</a:t>
            </a:r>
            <a:r>
              <a:rPr lang="en-US" sz="3500" dirty="0"/>
              <a:t> </a:t>
            </a:r>
            <a:r>
              <a:rPr lang="en-US" sz="3500" dirty="0" err="1"/>
              <a:t>multer</a:t>
            </a:r>
            <a:r>
              <a:rPr lang="en-US" sz="3500" dirty="0"/>
              <a:t> = require('</a:t>
            </a:r>
            <a:r>
              <a:rPr lang="en-US" sz="3500" dirty="0" err="1"/>
              <a:t>multer</a:t>
            </a:r>
            <a:r>
              <a:rPr lang="en-US" sz="3500" dirty="0"/>
              <a:t>');</a:t>
            </a:r>
          </a:p>
          <a:p>
            <a:pPr>
              <a:buNone/>
            </a:pPr>
            <a:r>
              <a:rPr lang="en-US" sz="3500" dirty="0" err="1"/>
              <a:t>var</a:t>
            </a:r>
            <a:r>
              <a:rPr lang="en-US" sz="3500" dirty="0"/>
              <a:t> upload = </a:t>
            </a:r>
            <a:r>
              <a:rPr lang="en-US" sz="3500" dirty="0" err="1"/>
              <a:t>multer</a:t>
            </a:r>
            <a:r>
              <a:rPr lang="en-US" sz="3500" dirty="0"/>
              <a:t>();</a:t>
            </a:r>
          </a:p>
          <a:p>
            <a:pPr>
              <a:buNone/>
            </a:pPr>
            <a:r>
              <a:rPr lang="en-US" sz="3500" dirty="0" err="1"/>
              <a:t>var</a:t>
            </a:r>
            <a:r>
              <a:rPr lang="en-US" sz="3500" dirty="0"/>
              <a:t> app = express();</a:t>
            </a:r>
          </a:p>
          <a:p>
            <a:pPr>
              <a:buNone/>
            </a:pPr>
            <a:endParaRPr lang="en-US" sz="3500" dirty="0"/>
          </a:p>
          <a:p>
            <a:pPr>
              <a:buNone/>
            </a:pPr>
            <a:r>
              <a:rPr lang="en-US" sz="3500" dirty="0" err="1"/>
              <a:t>app.get</a:t>
            </a:r>
            <a:r>
              <a:rPr lang="en-US" sz="3500" dirty="0"/>
              <a:t>('/', function(</a:t>
            </a:r>
            <a:r>
              <a:rPr lang="en-US" sz="3500" dirty="0" err="1"/>
              <a:t>req</a:t>
            </a:r>
            <a:r>
              <a:rPr lang="en-US" sz="3500" dirty="0"/>
              <a:t>, res){</a:t>
            </a:r>
          </a:p>
          <a:p>
            <a:pPr>
              <a:buNone/>
            </a:pPr>
            <a:r>
              <a:rPr lang="en-US" sz="3500" dirty="0"/>
              <a:t>   </a:t>
            </a:r>
            <a:r>
              <a:rPr lang="en-US" sz="3500" dirty="0" err="1"/>
              <a:t>res.render</a:t>
            </a:r>
            <a:r>
              <a:rPr lang="en-US" sz="3500" dirty="0"/>
              <a:t>('form');</a:t>
            </a:r>
          </a:p>
          <a:p>
            <a:pPr>
              <a:buNone/>
            </a:pPr>
            <a:r>
              <a:rPr lang="en-US" sz="3500" dirty="0"/>
              <a:t>});</a:t>
            </a:r>
          </a:p>
          <a:p>
            <a:pPr>
              <a:buNone/>
            </a:pPr>
            <a:endParaRPr lang="en-US" sz="3500" dirty="0"/>
          </a:p>
          <a:p>
            <a:pPr>
              <a:buNone/>
            </a:pPr>
            <a:r>
              <a:rPr lang="en-US" sz="3500" dirty="0" err="1"/>
              <a:t>app.set</a:t>
            </a:r>
            <a:r>
              <a:rPr lang="en-US" sz="3500" dirty="0"/>
              <a:t>('view engine', 'pug');</a:t>
            </a:r>
          </a:p>
          <a:p>
            <a:pPr>
              <a:buNone/>
            </a:pPr>
            <a:r>
              <a:rPr lang="en-US" sz="3500" dirty="0" err="1"/>
              <a:t>app.set</a:t>
            </a:r>
            <a:r>
              <a:rPr lang="en-US" sz="3500" dirty="0"/>
              <a:t>('views', './views');</a:t>
            </a:r>
          </a:p>
          <a:p>
            <a:pPr>
              <a:buNone/>
            </a:pPr>
            <a:endParaRPr lang="en-US" sz="3500" dirty="0"/>
          </a:p>
          <a:p>
            <a:pPr>
              <a:buNone/>
            </a:pPr>
            <a:r>
              <a:rPr lang="en-US" sz="3500" dirty="0"/>
              <a:t>// for parsing application/</a:t>
            </a:r>
            <a:r>
              <a:rPr lang="en-US" sz="3500" dirty="0" err="1"/>
              <a:t>json</a:t>
            </a:r>
            <a:endParaRPr lang="en-US" sz="3500" dirty="0"/>
          </a:p>
          <a:p>
            <a:pPr>
              <a:buNone/>
            </a:pPr>
            <a:r>
              <a:rPr lang="en-US" sz="3500" dirty="0" err="1"/>
              <a:t>app.use</a:t>
            </a:r>
            <a:r>
              <a:rPr lang="en-US" sz="3500" dirty="0"/>
              <a:t>(</a:t>
            </a:r>
            <a:r>
              <a:rPr lang="en-US" sz="3500" dirty="0" err="1"/>
              <a:t>bodyParser.json</a:t>
            </a:r>
            <a:r>
              <a:rPr lang="en-US" sz="3500" dirty="0"/>
              <a:t>()); </a:t>
            </a:r>
          </a:p>
          <a:p>
            <a:pPr>
              <a:buNone/>
            </a:pPr>
            <a:endParaRPr lang="en-US" sz="3500" dirty="0"/>
          </a:p>
          <a:p>
            <a:pPr>
              <a:buNone/>
            </a:pPr>
            <a:r>
              <a:rPr lang="en-US" sz="3500" dirty="0"/>
              <a:t>// for parsing application/</a:t>
            </a:r>
            <a:r>
              <a:rPr lang="en-US" sz="3500" dirty="0" err="1"/>
              <a:t>xwww</a:t>
            </a:r>
            <a:r>
              <a:rPr lang="en-US" sz="3500" dirty="0"/>
              <a:t>-</a:t>
            </a:r>
          </a:p>
          <a:p>
            <a:pPr>
              <a:buNone/>
            </a:pPr>
            <a:r>
              <a:rPr lang="en-US" sz="3500" dirty="0" err="1"/>
              <a:t>app.use</a:t>
            </a:r>
            <a:r>
              <a:rPr lang="en-US" sz="3500" dirty="0"/>
              <a:t>(</a:t>
            </a:r>
            <a:r>
              <a:rPr lang="en-US" sz="3500" dirty="0" err="1"/>
              <a:t>bodyParser.urlencoded</a:t>
            </a:r>
            <a:r>
              <a:rPr lang="en-US" sz="3500" dirty="0"/>
              <a:t>({ extended: true })); </a:t>
            </a:r>
          </a:p>
          <a:p>
            <a:pPr>
              <a:buNone/>
            </a:pPr>
            <a:r>
              <a:rPr lang="en-US" sz="3500" dirty="0"/>
              <a:t>//form-</a:t>
            </a:r>
            <a:r>
              <a:rPr lang="en-US" sz="3500" dirty="0" err="1"/>
              <a:t>urlencoded</a:t>
            </a:r>
            <a:endParaRPr lang="en-US" sz="3500" dirty="0"/>
          </a:p>
          <a:p>
            <a:pPr>
              <a:buNone/>
            </a:pPr>
            <a:endParaRPr lang="en-US" sz="3500" dirty="0"/>
          </a:p>
          <a:p>
            <a:pPr>
              <a:buNone/>
            </a:pPr>
            <a:r>
              <a:rPr lang="en-US" sz="3500" dirty="0"/>
              <a:t>// for parsing multipart/form-data</a:t>
            </a:r>
          </a:p>
          <a:p>
            <a:pPr>
              <a:buNone/>
            </a:pPr>
            <a:r>
              <a:rPr lang="en-US" sz="3500" dirty="0" err="1"/>
              <a:t>app.use</a:t>
            </a:r>
            <a:r>
              <a:rPr lang="en-US" sz="3500" dirty="0"/>
              <a:t>(</a:t>
            </a:r>
            <a:r>
              <a:rPr lang="en-US" sz="3500" dirty="0" err="1"/>
              <a:t>upload.array</a:t>
            </a:r>
            <a:r>
              <a:rPr lang="en-US" sz="3500" dirty="0"/>
              <a:t>()); </a:t>
            </a:r>
          </a:p>
          <a:p>
            <a:pPr>
              <a:buNone/>
            </a:pPr>
            <a:r>
              <a:rPr lang="en-US" sz="3500" dirty="0" err="1"/>
              <a:t>app.use</a:t>
            </a:r>
            <a:r>
              <a:rPr lang="en-US" sz="3500" dirty="0"/>
              <a:t>(</a:t>
            </a:r>
            <a:r>
              <a:rPr lang="en-US" sz="3500" dirty="0" err="1"/>
              <a:t>express.static</a:t>
            </a:r>
            <a:r>
              <a:rPr lang="en-US" sz="3500" dirty="0"/>
              <a:t>('public'));</a:t>
            </a:r>
          </a:p>
          <a:p>
            <a:pPr>
              <a:buNone/>
            </a:pPr>
            <a:endParaRPr lang="en-US" sz="3500" dirty="0"/>
          </a:p>
          <a:p>
            <a:pPr>
              <a:buNone/>
            </a:pPr>
            <a:r>
              <a:rPr lang="en-US" sz="3500" dirty="0" err="1"/>
              <a:t>app.post</a:t>
            </a:r>
            <a:r>
              <a:rPr lang="en-US" sz="3500" dirty="0"/>
              <a:t>('/', function(</a:t>
            </a:r>
            <a:r>
              <a:rPr lang="en-US" sz="3500" dirty="0" err="1"/>
              <a:t>req</a:t>
            </a:r>
            <a:r>
              <a:rPr lang="en-US" sz="3500" dirty="0"/>
              <a:t>, res){</a:t>
            </a:r>
          </a:p>
          <a:p>
            <a:pPr>
              <a:buNone/>
            </a:pPr>
            <a:r>
              <a:rPr lang="en-US" sz="3500" dirty="0"/>
              <a:t>   console.log(</a:t>
            </a:r>
            <a:r>
              <a:rPr lang="en-US" sz="3500" dirty="0" err="1"/>
              <a:t>req.body</a:t>
            </a:r>
            <a:r>
              <a:rPr lang="en-US" sz="3500" dirty="0"/>
              <a:t>);</a:t>
            </a:r>
          </a:p>
          <a:p>
            <a:pPr>
              <a:buNone/>
            </a:pPr>
            <a:r>
              <a:rPr lang="en-US" sz="3500" dirty="0"/>
              <a:t>   </a:t>
            </a:r>
            <a:r>
              <a:rPr lang="en-US" sz="3500" dirty="0" err="1"/>
              <a:t>res.send</a:t>
            </a:r>
            <a:r>
              <a:rPr lang="en-US" sz="3500" dirty="0"/>
              <a:t>("</a:t>
            </a:r>
            <a:r>
              <a:rPr lang="en-US" sz="3500" dirty="0" err="1"/>
              <a:t>recieved</a:t>
            </a:r>
            <a:r>
              <a:rPr lang="en-US" sz="3500" dirty="0"/>
              <a:t> your request!");</a:t>
            </a:r>
          </a:p>
          <a:p>
            <a:pPr>
              <a:buNone/>
            </a:pPr>
            <a:r>
              <a:rPr lang="en-US" sz="3500" dirty="0"/>
              <a:t>});</a:t>
            </a:r>
          </a:p>
          <a:p>
            <a:pPr>
              <a:buNone/>
            </a:pPr>
            <a:r>
              <a:rPr lang="en-US" sz="3500" dirty="0" err="1"/>
              <a:t>app.listen</a:t>
            </a:r>
            <a:r>
              <a:rPr lang="en-US" sz="3500" dirty="0"/>
              <a:t>(3000);</a:t>
            </a:r>
          </a:p>
          <a:p>
            <a:endParaRPr lang="en-US" dirty="0"/>
          </a:p>
        </p:txBody>
      </p:sp>
    </p:spTree>
    <p:extLst>
      <p:ext uri="{BB962C8B-B14F-4D97-AF65-F5344CB8AC3E}">
        <p14:creationId xmlns:p14="http://schemas.microsoft.com/office/powerpoint/2010/main" val="38588126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914400"/>
            <a:ext cx="8229600" cy="5410200"/>
          </a:xfrm>
        </p:spPr>
        <p:txBody>
          <a:bodyPr/>
          <a:lstStyle/>
          <a:p>
            <a:r>
              <a:rPr lang="en-US" sz="3200" dirty="0"/>
              <a:t>After importing the body parser and </a:t>
            </a:r>
            <a:r>
              <a:rPr lang="en-US" sz="3200" dirty="0" err="1"/>
              <a:t>multer</a:t>
            </a:r>
            <a:r>
              <a:rPr lang="en-US" sz="3200" dirty="0"/>
              <a:t>, we will use the </a:t>
            </a:r>
            <a:r>
              <a:rPr lang="en-US" sz="3200" b="1" dirty="0"/>
              <a:t>body-parser</a:t>
            </a:r>
            <a:r>
              <a:rPr lang="en-US" sz="3200" dirty="0"/>
              <a:t> for parsing </a:t>
            </a:r>
            <a:r>
              <a:rPr lang="en-US" sz="3200" dirty="0" err="1"/>
              <a:t>json</a:t>
            </a:r>
            <a:r>
              <a:rPr lang="en-US" sz="3200" dirty="0"/>
              <a:t> and x-www-form-</a:t>
            </a:r>
            <a:r>
              <a:rPr lang="en-US" sz="3200" dirty="0" err="1"/>
              <a:t>urlencoded</a:t>
            </a:r>
            <a:r>
              <a:rPr lang="en-US" sz="3200" dirty="0"/>
              <a:t> header requests, while we will use </a:t>
            </a:r>
            <a:r>
              <a:rPr lang="en-US" sz="3200" b="1" dirty="0" err="1"/>
              <a:t>multer</a:t>
            </a:r>
            <a:r>
              <a:rPr lang="en-US" sz="3200" dirty="0"/>
              <a:t> for parsing multipart/form-data.</a:t>
            </a:r>
          </a:p>
          <a:p>
            <a:r>
              <a:rPr lang="en-US" sz="3200" dirty="0"/>
              <a:t>Let us create an html form to test this out. Create a new view called </a:t>
            </a:r>
            <a:r>
              <a:rPr lang="en-US" sz="3200" b="1" dirty="0" err="1"/>
              <a:t>form.pug</a:t>
            </a:r>
            <a:r>
              <a:rPr lang="en-US" sz="3200" dirty="0"/>
              <a:t> with the following code −</a:t>
            </a:r>
          </a:p>
          <a:p>
            <a:endParaRPr lang="en-US" sz="3200" dirty="0"/>
          </a:p>
          <a:p>
            <a:pPr marL="0" indent="0">
              <a:buNone/>
            </a:pPr>
            <a:endParaRPr lang="en-US" dirty="0"/>
          </a:p>
        </p:txBody>
      </p:sp>
    </p:spTree>
    <p:extLst>
      <p:ext uri="{BB962C8B-B14F-4D97-AF65-F5344CB8AC3E}">
        <p14:creationId xmlns:p14="http://schemas.microsoft.com/office/powerpoint/2010/main" val="37097078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609600"/>
            <a:ext cx="8229600" cy="6248400"/>
          </a:xfrm>
        </p:spPr>
        <p:txBody>
          <a:bodyPr>
            <a:normAutofit/>
          </a:bodyPr>
          <a:lstStyle/>
          <a:p>
            <a:pPr>
              <a:buNone/>
            </a:pPr>
            <a:r>
              <a:rPr lang="en-US" sz="2000" dirty="0"/>
              <a:t>html</a:t>
            </a:r>
          </a:p>
          <a:p>
            <a:pPr>
              <a:buNone/>
            </a:pPr>
            <a:r>
              <a:rPr lang="en-US" sz="2000" dirty="0"/>
              <a:t>   head</a:t>
            </a:r>
          </a:p>
          <a:p>
            <a:pPr>
              <a:buNone/>
            </a:pPr>
            <a:r>
              <a:rPr lang="en-US" sz="2000" dirty="0"/>
              <a:t>      title Form Tester</a:t>
            </a:r>
          </a:p>
          <a:p>
            <a:pPr>
              <a:buNone/>
            </a:pPr>
            <a:r>
              <a:rPr lang="en-US" sz="2000" dirty="0"/>
              <a:t>   body</a:t>
            </a:r>
          </a:p>
          <a:p>
            <a:pPr>
              <a:buNone/>
            </a:pPr>
            <a:r>
              <a:rPr lang="en-US" sz="2000" dirty="0"/>
              <a:t>      form(action = "/", method = "POST")</a:t>
            </a:r>
          </a:p>
          <a:p>
            <a:pPr>
              <a:buNone/>
            </a:pPr>
            <a:r>
              <a:rPr lang="en-US" sz="2000" dirty="0"/>
              <a:t>         div</a:t>
            </a:r>
          </a:p>
          <a:p>
            <a:pPr>
              <a:buNone/>
            </a:pPr>
            <a:r>
              <a:rPr lang="en-US" sz="2000" dirty="0"/>
              <a:t>            label(for = "say") Say:</a:t>
            </a:r>
          </a:p>
          <a:p>
            <a:pPr>
              <a:buNone/>
            </a:pPr>
            <a:r>
              <a:rPr lang="en-US" sz="2000" dirty="0"/>
              <a:t>            input(name = "say" value = "Hi")</a:t>
            </a:r>
          </a:p>
          <a:p>
            <a:pPr>
              <a:buNone/>
            </a:pPr>
            <a:r>
              <a:rPr lang="en-US" sz="2000" dirty="0"/>
              <a:t>         </a:t>
            </a:r>
            <a:r>
              <a:rPr lang="en-US" sz="2000" dirty="0" err="1"/>
              <a:t>br</a:t>
            </a:r>
            <a:endParaRPr lang="en-US" sz="2000" dirty="0"/>
          </a:p>
          <a:p>
            <a:pPr>
              <a:buNone/>
            </a:pPr>
            <a:r>
              <a:rPr lang="en-US" sz="2000" dirty="0"/>
              <a:t>         div</a:t>
            </a:r>
          </a:p>
          <a:p>
            <a:pPr>
              <a:buNone/>
            </a:pPr>
            <a:r>
              <a:rPr lang="en-US" sz="2000" dirty="0"/>
              <a:t>            label(for = "to") To:</a:t>
            </a:r>
          </a:p>
          <a:p>
            <a:pPr>
              <a:buNone/>
            </a:pPr>
            <a:r>
              <a:rPr lang="en-US" sz="2000" dirty="0"/>
              <a:t>            input(name = "to" value = "Express forms")</a:t>
            </a:r>
          </a:p>
          <a:p>
            <a:pPr>
              <a:buNone/>
            </a:pPr>
            <a:r>
              <a:rPr lang="en-US" sz="2000" dirty="0"/>
              <a:t>         </a:t>
            </a:r>
            <a:r>
              <a:rPr lang="en-US" sz="2000" dirty="0" err="1"/>
              <a:t>br</a:t>
            </a:r>
            <a:endParaRPr lang="en-US" sz="2000" dirty="0"/>
          </a:p>
          <a:p>
            <a:pPr>
              <a:buNone/>
            </a:pPr>
            <a:r>
              <a:rPr lang="en-US" sz="2000" dirty="0"/>
              <a:t>         button(type = "submit") Send my </a:t>
            </a:r>
            <a:r>
              <a:rPr lang="en-US" sz="2000" dirty="0" smtClean="0"/>
              <a:t>greetings</a:t>
            </a:r>
          </a:p>
          <a:p>
            <a:pPr>
              <a:buNone/>
            </a:pPr>
            <a:r>
              <a:rPr lang="en-US" sz="2000"/>
              <a:t>Have a look at your console; it will show you the body of your request as a JavaScript object</a:t>
            </a:r>
          </a:p>
          <a:p>
            <a:pPr>
              <a:buNone/>
            </a:pPr>
            <a:endParaRPr lang="en-US" sz="2000" dirty="0"/>
          </a:p>
          <a:p>
            <a:endParaRPr lang="en-US" sz="2000" dirty="0"/>
          </a:p>
        </p:txBody>
      </p:sp>
    </p:spTree>
    <p:extLst>
      <p:ext uri="{BB962C8B-B14F-4D97-AF65-F5344CB8AC3E}">
        <p14:creationId xmlns:p14="http://schemas.microsoft.com/office/powerpoint/2010/main" val="196089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fontScale="90000"/>
          </a:bodyPr>
          <a:lstStyle/>
          <a:p>
            <a:pPr algn="ctr"/>
            <a:r>
              <a:rPr lang="en-US" sz="3200" dirty="0"/>
              <a:t>Install Node.js on Windows</a:t>
            </a:r>
            <a:br>
              <a:rPr lang="en-US" sz="3200" dirty="0"/>
            </a:br>
            <a:endParaRPr lang="en-US" sz="3200" dirty="0"/>
          </a:p>
        </p:txBody>
      </p:sp>
      <p:sp>
        <p:nvSpPr>
          <p:cNvPr id="3" name="Content Placeholder 2"/>
          <p:cNvSpPr>
            <a:spLocks noGrp="1"/>
          </p:cNvSpPr>
          <p:nvPr>
            <p:ph idx="1"/>
          </p:nvPr>
        </p:nvSpPr>
        <p:spPr>
          <a:xfrm>
            <a:off x="457200" y="1295400"/>
            <a:ext cx="8229600" cy="5029200"/>
          </a:xfrm>
        </p:spPr>
        <p:txBody>
          <a:bodyPr>
            <a:normAutofit fontScale="77500" lnSpcReduction="20000"/>
          </a:bodyPr>
          <a:lstStyle/>
          <a:p>
            <a:pPr marL="0" indent="0">
              <a:buNone/>
            </a:pPr>
            <a:r>
              <a:rPr lang="en-US" dirty="0"/>
              <a:t>To install and setup an environment for Node.js, </a:t>
            </a:r>
            <a:r>
              <a:rPr lang="en-US" dirty="0" smtClean="0"/>
              <a:t>we need </a:t>
            </a:r>
            <a:r>
              <a:rPr lang="en-US" dirty="0"/>
              <a:t>the following two softwares available on </a:t>
            </a:r>
            <a:r>
              <a:rPr lang="en-US" dirty="0" smtClean="0"/>
              <a:t>our </a:t>
            </a:r>
            <a:r>
              <a:rPr lang="en-US" dirty="0"/>
              <a:t>computer</a:t>
            </a:r>
            <a:r>
              <a:rPr lang="en-US" dirty="0" smtClean="0"/>
              <a:t>:</a:t>
            </a:r>
            <a:endParaRPr lang="en-US" dirty="0"/>
          </a:p>
          <a:p>
            <a:r>
              <a:rPr lang="en-US" dirty="0"/>
              <a:t>Text Editor.</a:t>
            </a:r>
          </a:p>
          <a:p>
            <a:r>
              <a:rPr lang="en-US" dirty="0"/>
              <a:t>Node.js Binary installable</a:t>
            </a:r>
          </a:p>
          <a:p>
            <a:pPr marL="0" indent="0">
              <a:buNone/>
            </a:pPr>
            <a:r>
              <a:rPr lang="en-US" b="1" dirty="0"/>
              <a:t>Text Editor</a:t>
            </a:r>
            <a:r>
              <a:rPr lang="en-US" b="1" dirty="0" smtClean="0"/>
              <a:t>:</a:t>
            </a:r>
          </a:p>
          <a:p>
            <a:pPr>
              <a:buFont typeface="Wingdings" panose="05000000000000000000" pitchFamily="2" charset="2"/>
              <a:buChar char="§"/>
            </a:pPr>
            <a:r>
              <a:rPr lang="en-US" dirty="0"/>
              <a:t>The text editor is used to type </a:t>
            </a:r>
            <a:r>
              <a:rPr lang="en-US" dirty="0" smtClean="0"/>
              <a:t>our </a:t>
            </a:r>
            <a:r>
              <a:rPr lang="en-US" dirty="0"/>
              <a:t>program. For example: Notepad is used in Windows, vim or vi can be used on Windows as well as Linux or UNIX. </a:t>
            </a:r>
            <a:endParaRPr lang="en-US" dirty="0" smtClean="0"/>
          </a:p>
          <a:p>
            <a:pPr>
              <a:buFont typeface="Wingdings" panose="05000000000000000000" pitchFamily="2" charset="2"/>
              <a:buChar char="§"/>
            </a:pPr>
            <a:r>
              <a:rPr lang="en-US" dirty="0" smtClean="0"/>
              <a:t>The </a:t>
            </a:r>
            <a:r>
              <a:rPr lang="en-US" dirty="0"/>
              <a:t>name and version of the text editor can be different from operating system to operating system</a:t>
            </a:r>
            <a:r>
              <a:rPr lang="en-US" dirty="0" smtClean="0"/>
              <a:t>.</a:t>
            </a:r>
          </a:p>
          <a:p>
            <a:pPr>
              <a:buFont typeface="Wingdings" panose="05000000000000000000" pitchFamily="2" charset="2"/>
              <a:buChar char="§"/>
            </a:pPr>
            <a:r>
              <a:rPr lang="en-US" dirty="0"/>
              <a:t>The files created with text editor are called source files and contain program source code. </a:t>
            </a:r>
            <a:endParaRPr lang="en-US" dirty="0" smtClean="0"/>
          </a:p>
          <a:p>
            <a:pPr>
              <a:buFont typeface="Wingdings" panose="05000000000000000000" pitchFamily="2" charset="2"/>
              <a:buChar char="§"/>
            </a:pPr>
            <a:r>
              <a:rPr lang="en-US" dirty="0" smtClean="0"/>
              <a:t>The </a:t>
            </a:r>
            <a:r>
              <a:rPr lang="en-US" dirty="0"/>
              <a:t>source files for Node.js programs are typically named with the extension ".</a:t>
            </a:r>
            <a:r>
              <a:rPr lang="en-US" dirty="0" err="1"/>
              <a:t>js</a:t>
            </a:r>
            <a:r>
              <a:rPr lang="en-US" dirty="0" smtClean="0"/>
              <a:t>".</a:t>
            </a:r>
          </a:p>
          <a:p>
            <a:pPr marL="0" indent="0">
              <a:buNone/>
            </a:pPr>
            <a:r>
              <a:rPr lang="en-US" b="1" dirty="0" smtClean="0"/>
              <a:t>   The </a:t>
            </a:r>
            <a:r>
              <a:rPr lang="en-US" b="1" dirty="0"/>
              <a:t>Node.js Runtime:</a:t>
            </a:r>
            <a:endParaRPr lang="en-US" dirty="0"/>
          </a:p>
          <a:p>
            <a:r>
              <a:rPr lang="en-US" dirty="0"/>
              <a:t>The source code written in source file is simply JavaScript. It is interpreted and executed by the Node.js interpreter.</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146888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7912"/>
          </a:xfrm>
        </p:spPr>
        <p:txBody>
          <a:bodyPr>
            <a:normAutofit fontScale="90000"/>
          </a:bodyPr>
          <a:lstStyle/>
          <a:p>
            <a:pPr algn="ctr"/>
            <a:r>
              <a:rPr lang="en-US" dirty="0" smtClean="0"/>
              <a:t>Node MongoDB Driver</a:t>
            </a:r>
            <a:endParaRPr lang="en-US" dirty="0"/>
          </a:p>
        </p:txBody>
      </p:sp>
      <p:sp>
        <p:nvSpPr>
          <p:cNvPr id="3" name="Content Placeholder 2"/>
          <p:cNvSpPr>
            <a:spLocks noGrp="1"/>
          </p:cNvSpPr>
          <p:nvPr>
            <p:ph idx="1"/>
          </p:nvPr>
        </p:nvSpPr>
        <p:spPr>
          <a:xfrm>
            <a:off x="457200" y="533400"/>
            <a:ext cx="8229600" cy="6019800"/>
          </a:xfrm>
        </p:spPr>
        <p:txBody>
          <a:bodyPr>
            <a:normAutofit lnSpcReduction="10000"/>
          </a:bodyPr>
          <a:lstStyle/>
          <a:p>
            <a:endParaRPr lang="en-US" sz="2400" b="1" dirty="0" smtClean="0"/>
          </a:p>
          <a:p>
            <a:pPr marL="0" indent="0">
              <a:buNone/>
            </a:pPr>
            <a:r>
              <a:rPr lang="en-US" sz="2400" b="1" dirty="0" smtClean="0"/>
              <a:t>Node.js</a:t>
            </a:r>
            <a:r>
              <a:rPr lang="en-US" sz="2400" b="1" dirty="0"/>
              <a:t> </a:t>
            </a:r>
            <a:r>
              <a:rPr lang="en-US" sz="2400" b="1" dirty="0" err="1" smtClean="0"/>
              <a:t>MongoDB</a:t>
            </a:r>
            <a:r>
              <a:rPr lang="en-US" sz="2400" b="1" dirty="0" smtClean="0"/>
              <a:t>:</a:t>
            </a:r>
          </a:p>
          <a:p>
            <a:pPr marL="0" indent="0">
              <a:buNone/>
            </a:pPr>
            <a:r>
              <a:rPr lang="en-US" sz="2400" dirty="0" smtClean="0"/>
              <a:t>Node.js </a:t>
            </a:r>
            <a:r>
              <a:rPr lang="en-US" sz="2400" dirty="0"/>
              <a:t>can be used in database applications.</a:t>
            </a:r>
          </a:p>
          <a:p>
            <a:pPr marL="0" indent="0">
              <a:buNone/>
            </a:pPr>
            <a:r>
              <a:rPr lang="en-US" sz="2400" dirty="0"/>
              <a:t>One of the most popular </a:t>
            </a:r>
            <a:r>
              <a:rPr lang="en-US" sz="2400" dirty="0" err="1"/>
              <a:t>NoSQL</a:t>
            </a:r>
            <a:r>
              <a:rPr lang="en-US" sz="2400" dirty="0"/>
              <a:t> database is </a:t>
            </a:r>
            <a:r>
              <a:rPr lang="en-US" sz="2400" dirty="0" err="1"/>
              <a:t>MongoDB</a:t>
            </a:r>
            <a:r>
              <a:rPr lang="en-US" sz="2400" dirty="0" smtClean="0"/>
              <a:t>.</a:t>
            </a:r>
            <a:endParaRPr lang="en-US" sz="2200" dirty="0"/>
          </a:p>
          <a:p>
            <a:r>
              <a:rPr lang="en-US" sz="2200" dirty="0" err="1" smtClean="0"/>
              <a:t>MongDB</a:t>
            </a:r>
            <a:r>
              <a:rPr lang="en-US" sz="2200" dirty="0" smtClean="0"/>
              <a:t> </a:t>
            </a:r>
            <a:r>
              <a:rPr lang="en-US" sz="2200" dirty="0"/>
              <a:t>is a cross-platform, document oriented database that provides, high performance, high availability, and easy scalability. </a:t>
            </a:r>
            <a:endParaRPr lang="en-US" sz="2200" dirty="0" smtClean="0"/>
          </a:p>
          <a:p>
            <a:r>
              <a:rPr lang="en-US" sz="2200" dirty="0" smtClean="0"/>
              <a:t>MongoDB </a:t>
            </a:r>
            <a:r>
              <a:rPr lang="en-US" sz="2200" dirty="0"/>
              <a:t>works on concept of collection and document</a:t>
            </a:r>
            <a:r>
              <a:rPr lang="en-US" sz="2200" dirty="0" smtClean="0"/>
              <a:t>.</a:t>
            </a:r>
          </a:p>
          <a:p>
            <a:pPr marL="0" indent="0">
              <a:buNone/>
            </a:pPr>
            <a:r>
              <a:rPr lang="en-US" sz="2200" b="1" dirty="0" err="1" smtClean="0"/>
              <a:t>Database:</a:t>
            </a:r>
            <a:r>
              <a:rPr lang="en-US" sz="2200" dirty="0" err="1"/>
              <a:t>Database</a:t>
            </a:r>
            <a:r>
              <a:rPr lang="en-US" sz="2200" dirty="0"/>
              <a:t> is a physical container for collections. Each database gets its own set of files on the file system. A single </a:t>
            </a:r>
            <a:r>
              <a:rPr lang="en-US" sz="2200" dirty="0" err="1"/>
              <a:t>MongoDB</a:t>
            </a:r>
            <a:r>
              <a:rPr lang="en-US" sz="2200" dirty="0"/>
              <a:t> server typically has multiple databases</a:t>
            </a:r>
            <a:r>
              <a:rPr lang="en-US" sz="2200" dirty="0" smtClean="0"/>
              <a:t>.</a:t>
            </a:r>
          </a:p>
          <a:p>
            <a:pPr marL="0" indent="0">
              <a:buNone/>
            </a:pPr>
            <a:r>
              <a:rPr lang="en-US" sz="2200" b="1" dirty="0" err="1" smtClean="0"/>
              <a:t>Collection:</a:t>
            </a:r>
            <a:r>
              <a:rPr lang="en-US" sz="2200" dirty="0" err="1"/>
              <a:t>Collection</a:t>
            </a:r>
            <a:r>
              <a:rPr lang="en-US" sz="2200" dirty="0"/>
              <a:t> is a group of </a:t>
            </a:r>
            <a:r>
              <a:rPr lang="en-US" sz="2200" dirty="0" err="1"/>
              <a:t>MongoDB</a:t>
            </a:r>
            <a:r>
              <a:rPr lang="en-US" sz="2200" dirty="0"/>
              <a:t> documents. It is the equivalent of an RDBMS table. </a:t>
            </a:r>
            <a:endParaRPr lang="en-US" sz="2200" dirty="0" smtClean="0"/>
          </a:p>
          <a:p>
            <a:pPr marL="0" indent="0">
              <a:buNone/>
            </a:pPr>
            <a:r>
              <a:rPr lang="en-US" sz="2200" dirty="0" smtClean="0"/>
              <a:t>A </a:t>
            </a:r>
            <a:r>
              <a:rPr lang="en-US" sz="2200" dirty="0"/>
              <a:t>collection exists within a single database. Collections do not enforce a schema. Documents within a collection can have different fields. Typically, all documents in a collection are of similar or related purpose.</a:t>
            </a:r>
            <a:endParaRPr lang="en-US" sz="2200" b="1" dirty="0"/>
          </a:p>
          <a:p>
            <a:pPr marL="0" indent="0">
              <a:buNone/>
            </a:pPr>
            <a:endParaRPr lang="en-US" sz="2200" b="1" dirty="0"/>
          </a:p>
          <a:p>
            <a:endParaRPr lang="en-US" dirty="0"/>
          </a:p>
        </p:txBody>
      </p:sp>
    </p:spTree>
    <p:extLst>
      <p:ext uri="{BB962C8B-B14F-4D97-AF65-F5344CB8AC3E}">
        <p14:creationId xmlns:p14="http://schemas.microsoft.com/office/powerpoint/2010/main" val="8884157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lstStyle/>
          <a:p>
            <a:pPr marL="0" indent="0">
              <a:buNone/>
            </a:pPr>
            <a:r>
              <a:rPr lang="en-US" sz="2000" b="1" dirty="0" err="1" smtClean="0"/>
              <a:t>Document:</a:t>
            </a:r>
            <a:r>
              <a:rPr lang="en-US" sz="2000" dirty="0" err="1"/>
              <a:t>A</a:t>
            </a:r>
            <a:r>
              <a:rPr lang="en-US" sz="2000" dirty="0"/>
              <a:t> document is a set of key-value pairs. Documents have dynamic schema. Dynamic schema means that documents in the same collection do not need to have the same set of fields or structure, and common fields in a collection's documents may hold different types of data.</a:t>
            </a:r>
            <a:endParaRPr lang="en-US" sz="2000" b="1" dirty="0"/>
          </a:p>
          <a:p>
            <a:pPr marL="0" indent="0">
              <a:buNone/>
            </a:pPr>
            <a:r>
              <a:rPr lang="en-US" sz="2000" dirty="0"/>
              <a:t>The following table shows the relationship of RDBMS terminology with </a:t>
            </a:r>
            <a:r>
              <a:rPr lang="en-US" sz="2000" dirty="0" err="1" smtClean="0"/>
              <a:t>MongoDB</a:t>
            </a:r>
            <a:r>
              <a:rPr lang="en-US" sz="2000" dirty="0" smtClean="0"/>
              <a:t>:</a:t>
            </a:r>
          </a:p>
          <a:p>
            <a:pPr marL="0" indent="0">
              <a:buNone/>
            </a:pPr>
            <a:endParaRPr lang="en-US"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0168274"/>
              </p:ext>
            </p:extLst>
          </p:nvPr>
        </p:nvGraphicFramePr>
        <p:xfrm>
          <a:off x="1828800" y="2286005"/>
          <a:ext cx="6096000" cy="4380036"/>
        </p:xfrm>
        <a:graphic>
          <a:graphicData uri="http://schemas.openxmlformats.org/drawingml/2006/table">
            <a:tbl>
              <a:tblPr/>
              <a:tblGrid>
                <a:gridCol w="2655857">
                  <a:extLst>
                    <a:ext uri="{9D8B030D-6E8A-4147-A177-3AD203B41FA5}">
                      <a16:colId xmlns:a16="http://schemas.microsoft.com/office/drawing/2014/main" val="20000"/>
                    </a:ext>
                  </a:extLst>
                </a:gridCol>
                <a:gridCol w="3440143">
                  <a:extLst>
                    <a:ext uri="{9D8B030D-6E8A-4147-A177-3AD203B41FA5}">
                      <a16:colId xmlns:a16="http://schemas.microsoft.com/office/drawing/2014/main" val="20001"/>
                    </a:ext>
                  </a:extLst>
                </a:gridCol>
              </a:tblGrid>
              <a:tr h="317638">
                <a:tc>
                  <a:txBody>
                    <a:bodyPr/>
                    <a:lstStyle/>
                    <a:p>
                      <a:pPr algn="ctr" fontAlgn="t"/>
                      <a:r>
                        <a:rPr lang="en-US" sz="1700">
                          <a:effectLst/>
                        </a:rPr>
                        <a:t>RDBMS</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700">
                          <a:effectLst/>
                        </a:rPr>
                        <a:t>MongoDB</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17638">
                <a:tc>
                  <a:txBody>
                    <a:bodyPr/>
                    <a:lstStyle/>
                    <a:p>
                      <a:pPr fontAlgn="t"/>
                      <a:r>
                        <a:rPr lang="en-US" sz="1700">
                          <a:effectLst/>
                        </a:rPr>
                        <a:t>Database</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Database</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317638">
                <a:tc>
                  <a:txBody>
                    <a:bodyPr/>
                    <a:lstStyle/>
                    <a:p>
                      <a:pPr fontAlgn="t"/>
                      <a:r>
                        <a:rPr lang="en-US" sz="1700">
                          <a:effectLst/>
                        </a:rPr>
                        <a:t>Table</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Collection</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317638">
                <a:tc>
                  <a:txBody>
                    <a:bodyPr/>
                    <a:lstStyle/>
                    <a:p>
                      <a:pPr fontAlgn="t"/>
                      <a:r>
                        <a:rPr lang="en-US" sz="1700">
                          <a:effectLst/>
                        </a:rPr>
                        <a:t>Tuple/Row</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Document</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317638">
                <a:tc>
                  <a:txBody>
                    <a:bodyPr/>
                    <a:lstStyle/>
                    <a:p>
                      <a:pPr fontAlgn="t"/>
                      <a:r>
                        <a:rPr lang="en-US" sz="1700">
                          <a:effectLst/>
                        </a:rPr>
                        <a:t>column</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Field</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317638">
                <a:tc>
                  <a:txBody>
                    <a:bodyPr/>
                    <a:lstStyle/>
                    <a:p>
                      <a:pPr fontAlgn="t"/>
                      <a:r>
                        <a:rPr lang="en-US" sz="1700">
                          <a:effectLst/>
                        </a:rPr>
                        <a:t>Table Join</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Embedded Documents</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722652">
                <a:tc>
                  <a:txBody>
                    <a:bodyPr/>
                    <a:lstStyle/>
                    <a:p>
                      <a:pPr fontAlgn="t"/>
                      <a:r>
                        <a:rPr lang="en-US" sz="1700">
                          <a:effectLst/>
                        </a:rPr>
                        <a:t>Primary Key</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Primary Key (Default key _id provided by MongoDB itself)</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317638">
                <a:tc gridSpan="2">
                  <a:txBody>
                    <a:bodyPr/>
                    <a:lstStyle/>
                    <a:p>
                      <a:pPr algn="ctr" fontAlgn="t"/>
                      <a:r>
                        <a:rPr lang="en-US" sz="1700">
                          <a:effectLst/>
                        </a:rPr>
                        <a:t>Database Server and Client</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extLst>
                  <a:ext uri="{0D108BD9-81ED-4DB2-BD59-A6C34878D82A}">
                    <a16:rowId xmlns:a16="http://schemas.microsoft.com/office/drawing/2014/main" val="10007"/>
                  </a:ext>
                </a:extLst>
              </a:tr>
              <a:tr h="317638">
                <a:tc>
                  <a:txBody>
                    <a:bodyPr/>
                    <a:lstStyle/>
                    <a:p>
                      <a:pPr fontAlgn="t"/>
                      <a:r>
                        <a:rPr lang="en-US" sz="1700">
                          <a:effectLst/>
                        </a:rPr>
                        <a:t>mysqld/Oracle</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mongod</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317638">
                <a:tc>
                  <a:txBody>
                    <a:bodyPr/>
                    <a:lstStyle/>
                    <a:p>
                      <a:pPr fontAlgn="t"/>
                      <a:r>
                        <a:rPr lang="en-US" sz="1700">
                          <a:effectLst/>
                        </a:rPr>
                        <a:t>mysql/sqlplus</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dirty="0">
                          <a:effectLst/>
                        </a:rPr>
                        <a:t>mongo</a:t>
                      </a:r>
                    </a:p>
                  </a:txBody>
                  <a:tcPr marL="73648" marR="73648" marT="73648" marB="736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7874634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t>Advantages of </a:t>
            </a:r>
            <a:r>
              <a:rPr lang="en-US" sz="2800" dirty="0" err="1"/>
              <a:t>MongoDB</a:t>
            </a:r>
            <a:r>
              <a:rPr lang="en-US" sz="2800" dirty="0"/>
              <a:t> over RDBMS</a:t>
            </a:r>
            <a:br>
              <a:rPr lang="en-US" sz="2800" dirty="0"/>
            </a:br>
            <a:endParaRPr lang="en-US" sz="2800" dirty="0"/>
          </a:p>
        </p:txBody>
      </p:sp>
      <p:sp>
        <p:nvSpPr>
          <p:cNvPr id="3" name="Content Placeholder 2"/>
          <p:cNvSpPr>
            <a:spLocks noGrp="1"/>
          </p:cNvSpPr>
          <p:nvPr>
            <p:ph idx="1"/>
          </p:nvPr>
        </p:nvSpPr>
        <p:spPr>
          <a:xfrm>
            <a:off x="457200" y="1447800"/>
            <a:ext cx="8229600" cy="4876800"/>
          </a:xfrm>
        </p:spPr>
        <p:txBody>
          <a:bodyPr>
            <a:normAutofit fontScale="85000" lnSpcReduction="20000"/>
          </a:bodyPr>
          <a:lstStyle/>
          <a:p>
            <a:r>
              <a:rPr lang="en-US" b="1" dirty="0"/>
              <a:t>Schema less</a:t>
            </a:r>
            <a:r>
              <a:rPr lang="en-US" dirty="0"/>
              <a:t> − </a:t>
            </a:r>
            <a:r>
              <a:rPr lang="en-US" dirty="0" err="1"/>
              <a:t>MongoDB</a:t>
            </a:r>
            <a:r>
              <a:rPr lang="en-US" dirty="0"/>
              <a:t> is a document database in which one collection holds different documents. Number of fields, content and size of the document can differ from one document to another.</a:t>
            </a:r>
          </a:p>
          <a:p>
            <a:r>
              <a:rPr lang="en-US" dirty="0"/>
              <a:t>Structure of a single object is clear.</a:t>
            </a:r>
          </a:p>
          <a:p>
            <a:r>
              <a:rPr lang="en-US" dirty="0"/>
              <a:t>No complex joins.</a:t>
            </a:r>
          </a:p>
          <a:p>
            <a:r>
              <a:rPr lang="en-US" dirty="0"/>
              <a:t>Deep query-ability. </a:t>
            </a:r>
            <a:r>
              <a:rPr lang="en-US" dirty="0" err="1"/>
              <a:t>MongoDB</a:t>
            </a:r>
            <a:r>
              <a:rPr lang="en-US" dirty="0"/>
              <a:t> supports dynamic queries on documents using a document-based query language that's nearly as powerful as SQL.</a:t>
            </a:r>
          </a:p>
          <a:p>
            <a:r>
              <a:rPr lang="en-US" dirty="0"/>
              <a:t>Tuning.</a:t>
            </a:r>
          </a:p>
          <a:p>
            <a:r>
              <a:rPr lang="en-US" b="1" dirty="0"/>
              <a:t>Ease of scale-out</a:t>
            </a:r>
            <a:r>
              <a:rPr lang="en-US" dirty="0"/>
              <a:t> − </a:t>
            </a:r>
            <a:r>
              <a:rPr lang="en-US" dirty="0" err="1"/>
              <a:t>MongoDB</a:t>
            </a:r>
            <a:r>
              <a:rPr lang="en-US" dirty="0"/>
              <a:t> is easy to scale.</a:t>
            </a:r>
          </a:p>
          <a:p>
            <a:r>
              <a:rPr lang="en-US" dirty="0"/>
              <a:t>Conversion/mapping of application objects to database objects not needed.</a:t>
            </a:r>
          </a:p>
          <a:p>
            <a:r>
              <a:rPr lang="en-US" dirty="0"/>
              <a:t>Uses internal memory for storing the (windowed) working set, enabling faster access of data.</a:t>
            </a:r>
          </a:p>
          <a:p>
            <a:pPr marL="0" indent="0">
              <a:buNone/>
            </a:pPr>
            <a:endParaRPr lang="en-US" dirty="0"/>
          </a:p>
        </p:txBody>
      </p:sp>
    </p:spTree>
    <p:extLst>
      <p:ext uri="{BB962C8B-B14F-4D97-AF65-F5344CB8AC3E}">
        <p14:creationId xmlns:p14="http://schemas.microsoft.com/office/powerpoint/2010/main" val="23521687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10000"/>
          </a:bodyPr>
          <a:lstStyle/>
          <a:p>
            <a:pPr marL="0" indent="0">
              <a:buNone/>
            </a:pPr>
            <a:r>
              <a:rPr lang="en-US" b="1" dirty="0" smtClean="0"/>
              <a:t>  Why </a:t>
            </a:r>
            <a:r>
              <a:rPr lang="en-US" b="1" dirty="0"/>
              <a:t>Use </a:t>
            </a:r>
            <a:r>
              <a:rPr lang="en-US" b="1" dirty="0" err="1"/>
              <a:t>MongoDB</a:t>
            </a:r>
            <a:r>
              <a:rPr lang="en-US" b="1" dirty="0"/>
              <a:t>?</a:t>
            </a:r>
          </a:p>
          <a:p>
            <a:r>
              <a:rPr lang="en-US" sz="2000" b="1" dirty="0"/>
              <a:t>Document Oriented Storage</a:t>
            </a:r>
            <a:r>
              <a:rPr lang="en-US" sz="2000" dirty="0"/>
              <a:t> − Data is stored in the form of JSON style documents.</a:t>
            </a:r>
          </a:p>
          <a:p>
            <a:r>
              <a:rPr lang="en-US" sz="2000" dirty="0"/>
              <a:t>Index on any attribute</a:t>
            </a:r>
          </a:p>
          <a:p>
            <a:r>
              <a:rPr lang="en-US" sz="2000" dirty="0"/>
              <a:t>Replication and high availability</a:t>
            </a:r>
          </a:p>
          <a:p>
            <a:r>
              <a:rPr lang="en-US" sz="2000" dirty="0"/>
              <a:t>Auto-</a:t>
            </a:r>
            <a:r>
              <a:rPr lang="en-US" sz="2000" dirty="0" err="1"/>
              <a:t>Sharding</a:t>
            </a:r>
            <a:endParaRPr lang="en-US" sz="2000" dirty="0"/>
          </a:p>
          <a:p>
            <a:r>
              <a:rPr lang="en-US" sz="2000" dirty="0"/>
              <a:t>Rich queries</a:t>
            </a:r>
          </a:p>
          <a:p>
            <a:r>
              <a:rPr lang="en-US" sz="2000" dirty="0"/>
              <a:t>Fast in-place updates</a:t>
            </a:r>
          </a:p>
          <a:p>
            <a:r>
              <a:rPr lang="en-US" sz="2000" dirty="0"/>
              <a:t>Professional support by </a:t>
            </a:r>
            <a:r>
              <a:rPr lang="en-US" sz="2000" dirty="0" err="1"/>
              <a:t>MongoDB</a:t>
            </a:r>
            <a:endParaRPr lang="en-US" sz="2000" dirty="0"/>
          </a:p>
          <a:p>
            <a:pPr marL="0" indent="0">
              <a:buNone/>
            </a:pPr>
            <a:r>
              <a:rPr lang="en-US" b="1" dirty="0"/>
              <a:t>Where to Use </a:t>
            </a:r>
            <a:r>
              <a:rPr lang="en-US" b="1" dirty="0" err="1"/>
              <a:t>MongoDB</a:t>
            </a:r>
            <a:r>
              <a:rPr lang="en-US" b="1" dirty="0"/>
              <a:t>?</a:t>
            </a:r>
          </a:p>
          <a:p>
            <a:r>
              <a:rPr lang="en-US" sz="2200" dirty="0"/>
              <a:t>Big Data</a:t>
            </a:r>
          </a:p>
          <a:p>
            <a:r>
              <a:rPr lang="en-US" sz="2200" dirty="0"/>
              <a:t>Content Management and Delivery</a:t>
            </a:r>
          </a:p>
          <a:p>
            <a:r>
              <a:rPr lang="en-US" sz="2200" dirty="0"/>
              <a:t>Mobile and Social Infrastructure</a:t>
            </a:r>
          </a:p>
          <a:p>
            <a:r>
              <a:rPr lang="en-US" sz="2200" dirty="0"/>
              <a:t>User Data Management</a:t>
            </a:r>
          </a:p>
          <a:p>
            <a:r>
              <a:rPr lang="en-US" sz="2200" dirty="0"/>
              <a:t>Data Hub</a:t>
            </a:r>
          </a:p>
          <a:p>
            <a:pPr marL="0" indent="0">
              <a:buNone/>
            </a:pPr>
            <a:endParaRPr lang="en-US" dirty="0"/>
          </a:p>
        </p:txBody>
      </p:sp>
    </p:spTree>
    <p:extLst>
      <p:ext uri="{BB962C8B-B14F-4D97-AF65-F5344CB8AC3E}">
        <p14:creationId xmlns:p14="http://schemas.microsoft.com/office/powerpoint/2010/main" val="42230947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pPr algn="ctr"/>
            <a:r>
              <a:rPr lang="en-US" sz="3200" b="1" dirty="0">
                <a:latin typeface="+mn-lt"/>
              </a:rPr>
              <a:t>Download &amp; Install </a:t>
            </a:r>
            <a:r>
              <a:rPr lang="en-US" sz="3200" b="1" dirty="0" err="1">
                <a:latin typeface="+mn-lt"/>
              </a:rPr>
              <a:t>MongoDB</a:t>
            </a:r>
            <a:r>
              <a:rPr lang="en-US" sz="3200" b="1" dirty="0">
                <a:latin typeface="+mn-lt"/>
              </a:rPr>
              <a:t> on Windows</a:t>
            </a:r>
          </a:p>
        </p:txBody>
      </p:sp>
      <p:sp>
        <p:nvSpPr>
          <p:cNvPr id="3" name="Content Placeholder 2"/>
          <p:cNvSpPr>
            <a:spLocks noGrp="1"/>
          </p:cNvSpPr>
          <p:nvPr>
            <p:ph idx="1"/>
          </p:nvPr>
        </p:nvSpPr>
        <p:spPr>
          <a:xfrm>
            <a:off x="987425" y="5494338"/>
            <a:ext cx="8229600" cy="5105400"/>
          </a:xfrm>
        </p:spPr>
        <p:txBody>
          <a:bodyPr/>
          <a:lstStyle/>
          <a:p>
            <a:r>
              <a:rPr lang="en-US" b="1" dirty="0"/>
              <a:t>Step 1) </a:t>
            </a:r>
            <a:r>
              <a:rPr lang="en-US" dirty="0"/>
              <a:t>Go to </a:t>
            </a:r>
            <a:r>
              <a:rPr lang="en-US" dirty="0">
                <a:hlinkClick r:id="rId3"/>
              </a:rPr>
              <a:t>link</a:t>
            </a:r>
            <a:r>
              <a:rPr lang="en-US" dirty="0"/>
              <a:t> and Download </a:t>
            </a:r>
            <a:r>
              <a:rPr lang="en-US" dirty="0" err="1"/>
              <a:t>MongoDB</a:t>
            </a:r>
            <a:r>
              <a:rPr lang="en-US" dirty="0"/>
              <a:t> Community Server. We will install the 64-bit version for Windows</a:t>
            </a:r>
            <a:r>
              <a:rPr lang="en-US" dirty="0" smtClean="0"/>
              <a:t>.</a:t>
            </a:r>
          </a:p>
          <a:p>
            <a:endParaRPr lang="en-US" dirty="0"/>
          </a:p>
        </p:txBody>
      </p:sp>
      <p:pic>
        <p:nvPicPr>
          <p:cNvPr id="1026" name="Picture 2" descr="Install Mongo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676400"/>
            <a:ext cx="6800850"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3655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1225" y="477775"/>
            <a:ext cx="7176655" cy="7093096"/>
          </a:xfrm>
        </p:spPr>
        <p:txBody>
          <a:bodyPr/>
          <a:lstStyle/>
          <a:p>
            <a:r>
              <a:rPr lang="en-US" b="1" dirty="0"/>
              <a:t>Step 2)</a:t>
            </a:r>
            <a:r>
              <a:rPr lang="en-US" dirty="0"/>
              <a:t> Once download is complete open the </a:t>
            </a:r>
            <a:r>
              <a:rPr lang="en-US" dirty="0" err="1"/>
              <a:t>msi</a:t>
            </a:r>
            <a:r>
              <a:rPr lang="en-US" dirty="0"/>
              <a:t> file. Click Next in the start up </a:t>
            </a:r>
            <a:r>
              <a:rPr lang="en-US" dirty="0" smtClean="0"/>
              <a:t>screen.</a:t>
            </a:r>
          </a:p>
          <a:p>
            <a:pPr marL="0" indent="0">
              <a:buNone/>
            </a:pPr>
            <a:endParaRPr lang="en-US" dirty="0"/>
          </a:p>
          <a:p>
            <a:pPr marL="0" indent="0">
              <a:buNone/>
            </a:pPr>
            <a:endParaRPr lang="en-US" dirty="0"/>
          </a:p>
        </p:txBody>
      </p:sp>
      <p:pic>
        <p:nvPicPr>
          <p:cNvPr id="2050" name="Picture 2" descr="Install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524000"/>
            <a:ext cx="4334643"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8256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662" y="746052"/>
            <a:ext cx="8102138" cy="5578548"/>
          </a:xfrm>
        </p:spPr>
        <p:txBody>
          <a:bodyPr/>
          <a:lstStyle/>
          <a:p>
            <a:pPr marL="0" indent="0">
              <a:buNone/>
            </a:pPr>
            <a:r>
              <a:rPr lang="en-US" b="1" dirty="0"/>
              <a:t>Step 3)</a:t>
            </a:r>
            <a:r>
              <a:rPr lang="en-US" dirty="0"/>
              <a:t> </a:t>
            </a:r>
          </a:p>
          <a:p>
            <a:r>
              <a:rPr lang="en-US" dirty="0"/>
              <a:t>Accept the End-User License Agreement</a:t>
            </a:r>
          </a:p>
          <a:p>
            <a:r>
              <a:rPr lang="en-US" dirty="0"/>
              <a:t>Click </a:t>
            </a:r>
            <a:r>
              <a:rPr lang="en-US" dirty="0" smtClean="0"/>
              <a:t>Nest</a:t>
            </a:r>
          </a:p>
          <a:p>
            <a:endParaRPr lang="en-US" dirty="0"/>
          </a:p>
          <a:p>
            <a:pPr marL="0" indent="0">
              <a:buNone/>
            </a:pPr>
            <a:endParaRPr lang="en-US" dirty="0"/>
          </a:p>
          <a:p>
            <a:pPr marL="0" indent="0">
              <a:buNone/>
            </a:pPr>
            <a:endParaRPr lang="en-US" dirty="0"/>
          </a:p>
        </p:txBody>
      </p:sp>
      <p:pic>
        <p:nvPicPr>
          <p:cNvPr id="3074" name="Picture 2" descr="Install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09800"/>
            <a:ext cx="6705600" cy="374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6582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212" y="216196"/>
            <a:ext cx="8218881" cy="6032204"/>
          </a:xfrm>
        </p:spPr>
        <p:txBody>
          <a:bodyPr/>
          <a:lstStyle/>
          <a:p>
            <a:r>
              <a:rPr lang="en-US" b="1" dirty="0"/>
              <a:t>Step 4)</a:t>
            </a:r>
            <a:r>
              <a:rPr lang="en-US" dirty="0"/>
              <a:t> Click on the "complete" button to install all of the components. The custom option can be used to install selective components or if you want to change the location of the installation</a:t>
            </a:r>
            <a:r>
              <a:rPr lang="en-US" dirty="0" smtClean="0"/>
              <a:t>.</a:t>
            </a:r>
          </a:p>
          <a:p>
            <a:endParaRPr lang="en-US" dirty="0"/>
          </a:p>
        </p:txBody>
      </p:sp>
      <p:pic>
        <p:nvPicPr>
          <p:cNvPr id="4098" name="Picture 2" descr="Install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981200"/>
            <a:ext cx="5183925" cy="4052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55036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7055764" cy="5410199"/>
          </a:xfrm>
        </p:spPr>
        <p:txBody>
          <a:bodyPr/>
          <a:lstStyle/>
          <a:p>
            <a:pPr marL="0" indent="0">
              <a:buNone/>
            </a:pPr>
            <a:r>
              <a:rPr lang="en-US" b="1" dirty="0"/>
              <a:t>Step 5)</a:t>
            </a:r>
            <a:r>
              <a:rPr lang="en-US" dirty="0"/>
              <a:t> </a:t>
            </a:r>
          </a:p>
          <a:p>
            <a:r>
              <a:rPr lang="en-US" dirty="0"/>
              <a:t>Select “Run service as Network Service user”. make a note of the data directory, we’ll need this later.</a:t>
            </a:r>
          </a:p>
          <a:p>
            <a:r>
              <a:rPr lang="en-US" dirty="0"/>
              <a:t>Click </a:t>
            </a:r>
            <a:r>
              <a:rPr lang="en-US" dirty="0" smtClean="0"/>
              <a:t>Next</a:t>
            </a:r>
          </a:p>
          <a:p>
            <a:pPr marL="0" indent="0">
              <a:buNone/>
            </a:pPr>
            <a:endParaRPr lang="en-US" dirty="0"/>
          </a:p>
          <a:p>
            <a:pPr marL="0" indent="0">
              <a:buNone/>
            </a:pPr>
            <a:r>
              <a:rPr lang="en-US" dirty="0"/>
              <a:t/>
            </a:r>
            <a:br>
              <a:rPr lang="en-US" dirty="0"/>
            </a:br>
            <a:endParaRPr lang="en-US" dirty="0"/>
          </a:p>
        </p:txBody>
      </p:sp>
      <p:pic>
        <p:nvPicPr>
          <p:cNvPr id="5122" name="Picture 2" descr="Install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19400"/>
            <a:ext cx="7543800" cy="3664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1774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76600"/>
            <a:ext cx="8501149" cy="3051424"/>
          </a:xfrm>
        </p:spPr>
        <p:txBody>
          <a:bodyPr/>
          <a:lstStyle/>
          <a:p>
            <a:r>
              <a:rPr lang="en-US" b="1" dirty="0"/>
              <a:t>Step 6)</a:t>
            </a:r>
            <a:r>
              <a:rPr lang="en-US" dirty="0"/>
              <a:t> Click on the Install button to start the installation</a:t>
            </a:r>
            <a:r>
              <a:rPr lang="en-US" dirty="0" smtClean="0"/>
              <a:t>.</a:t>
            </a:r>
          </a:p>
          <a:p>
            <a:endParaRPr lang="en-US" dirty="0"/>
          </a:p>
        </p:txBody>
      </p:sp>
      <p:pic>
        <p:nvPicPr>
          <p:cNvPr id="6146" name="Picture 2" descr="Install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924800" cy="2147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43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lgn="ctr"/>
            <a:r>
              <a:rPr lang="en-US" sz="3200" b="1" dirty="0">
                <a:latin typeface="+mn-lt"/>
              </a:rPr>
              <a:t>How to download </a:t>
            </a:r>
            <a:r>
              <a:rPr lang="en-US" sz="3200" b="1" dirty="0" smtClean="0">
                <a:latin typeface="+mn-lt"/>
              </a:rPr>
              <a:t>Node.js</a:t>
            </a:r>
            <a:endParaRPr lang="en-US" sz="3200" dirty="0">
              <a:latin typeface="+mn-lt"/>
            </a:endParaRPr>
          </a:p>
        </p:txBody>
      </p:sp>
      <p:sp>
        <p:nvSpPr>
          <p:cNvPr id="3" name="Content Placeholder 2"/>
          <p:cNvSpPr>
            <a:spLocks noGrp="1"/>
          </p:cNvSpPr>
          <p:nvPr>
            <p:ph idx="1"/>
          </p:nvPr>
        </p:nvSpPr>
        <p:spPr>
          <a:xfrm>
            <a:off x="457200" y="1600199"/>
            <a:ext cx="8229600" cy="6189383"/>
          </a:xfrm>
        </p:spPr>
        <p:txBody>
          <a:bodyPr>
            <a:normAutofit/>
          </a:bodyPr>
          <a:lstStyle/>
          <a:p>
            <a:r>
              <a:rPr lang="en-US" sz="2000" dirty="0" smtClean="0"/>
              <a:t>we </a:t>
            </a:r>
            <a:r>
              <a:rPr lang="en-US" sz="2000" dirty="0"/>
              <a:t>can download the latest version of Node.js installable archive file from </a:t>
            </a:r>
            <a:r>
              <a:rPr lang="en-US" sz="2000" dirty="0">
                <a:hlinkClick r:id="rId2"/>
              </a:rPr>
              <a:t>https://</a:t>
            </a:r>
            <a:r>
              <a:rPr lang="en-US" sz="2000" dirty="0" smtClean="0">
                <a:hlinkClick r:id="rId2"/>
              </a:rPr>
              <a:t>nodejs.org/en/</a:t>
            </a:r>
            <a:endParaRPr lang="en-US" sz="2000" dirty="0" smtClean="0"/>
          </a:p>
          <a:p>
            <a:endParaRPr lang="en-US" sz="2000" dirty="0"/>
          </a:p>
        </p:txBody>
      </p:sp>
      <p:pic>
        <p:nvPicPr>
          <p:cNvPr id="2050" name="Picture 2" descr="Install Node.js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90800"/>
            <a:ext cx="7696200" cy="3824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5717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4625" y="4343401"/>
            <a:ext cx="6022975" cy="4309630"/>
          </a:xfrm>
        </p:spPr>
        <p:txBody>
          <a:bodyPr/>
          <a:lstStyle/>
          <a:p>
            <a:r>
              <a:rPr lang="en-US" b="1" dirty="0"/>
              <a:t>Step 7)</a:t>
            </a:r>
            <a:r>
              <a:rPr lang="en-US" dirty="0"/>
              <a:t> Installation begins. Click Next once </a:t>
            </a:r>
            <a:r>
              <a:rPr lang="en-US" dirty="0" smtClean="0"/>
              <a:t>completed</a:t>
            </a:r>
          </a:p>
          <a:p>
            <a:endParaRPr lang="en-US" dirty="0"/>
          </a:p>
          <a:p>
            <a:pPr marL="0" indent="0">
              <a:buNone/>
            </a:pPr>
            <a:endParaRPr lang="en-US" dirty="0"/>
          </a:p>
        </p:txBody>
      </p:sp>
      <p:pic>
        <p:nvPicPr>
          <p:cNvPr id="7170" name="Picture 2" descr="Install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67818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6639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3962400"/>
            <a:ext cx="7772401" cy="4640420"/>
          </a:xfrm>
        </p:spPr>
        <p:txBody>
          <a:bodyPr/>
          <a:lstStyle/>
          <a:p>
            <a:r>
              <a:rPr lang="en-US" b="1" dirty="0"/>
              <a:t>Step 8) Click</a:t>
            </a:r>
            <a:r>
              <a:rPr lang="en-US" dirty="0"/>
              <a:t> on the Finish button to complete the </a:t>
            </a:r>
            <a:r>
              <a:rPr lang="en-US" dirty="0" smtClean="0"/>
              <a:t>installation.</a:t>
            </a:r>
          </a:p>
          <a:p>
            <a:endParaRPr lang="en-US" dirty="0"/>
          </a:p>
          <a:p>
            <a:endParaRPr lang="en-US" dirty="0"/>
          </a:p>
        </p:txBody>
      </p:sp>
      <p:pic>
        <p:nvPicPr>
          <p:cNvPr id="8194" name="Picture 2" descr="Install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533400"/>
            <a:ext cx="7388225"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2181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pPr algn="ctr"/>
            <a:r>
              <a:rPr lang="en-US" dirty="0" err="1"/>
              <a:t>MongoDB</a:t>
            </a:r>
            <a:r>
              <a:rPr lang="en-US" dirty="0"/>
              <a:t/>
            </a:r>
            <a:br>
              <a:rPr lang="en-US" dirty="0"/>
            </a:br>
            <a:endParaRPr lang="en-US" dirty="0"/>
          </a:p>
        </p:txBody>
      </p:sp>
      <p:sp>
        <p:nvSpPr>
          <p:cNvPr id="3" name="Content Placeholder 2"/>
          <p:cNvSpPr>
            <a:spLocks noGrp="1"/>
          </p:cNvSpPr>
          <p:nvPr>
            <p:ph idx="1"/>
          </p:nvPr>
        </p:nvSpPr>
        <p:spPr>
          <a:xfrm>
            <a:off x="457200" y="838200"/>
            <a:ext cx="8229600" cy="5486400"/>
          </a:xfrm>
        </p:spPr>
        <p:txBody>
          <a:bodyPr/>
          <a:lstStyle/>
          <a:p>
            <a:r>
              <a:rPr lang="en-US" sz="2000" dirty="0" smtClean="0"/>
              <a:t>We can </a:t>
            </a:r>
            <a:r>
              <a:rPr lang="en-US" sz="2000" dirty="0"/>
              <a:t>download a free </a:t>
            </a:r>
            <a:r>
              <a:rPr lang="en-US" sz="2000" dirty="0" err="1"/>
              <a:t>MongoDB</a:t>
            </a:r>
            <a:r>
              <a:rPr lang="en-US" sz="2000" dirty="0"/>
              <a:t> database at </a:t>
            </a:r>
            <a:r>
              <a:rPr lang="en-US" sz="2000" dirty="0">
                <a:hlinkClick r:id="rId2"/>
              </a:rPr>
              <a:t>https://www.mongodb.com</a:t>
            </a:r>
            <a:r>
              <a:rPr lang="en-US" sz="2000" dirty="0"/>
              <a:t>.</a:t>
            </a:r>
          </a:p>
          <a:p>
            <a:r>
              <a:rPr lang="en-US" sz="2000" dirty="0"/>
              <a:t>Or get started right away with a </a:t>
            </a:r>
            <a:r>
              <a:rPr lang="en-US" sz="2000" dirty="0" err="1"/>
              <a:t>MongoDB</a:t>
            </a:r>
            <a:r>
              <a:rPr lang="en-US" sz="2000" dirty="0"/>
              <a:t> cloud service at </a:t>
            </a:r>
            <a:r>
              <a:rPr lang="en-US" sz="2000" dirty="0">
                <a:hlinkClick r:id="rId3"/>
              </a:rPr>
              <a:t>https://www.mongodb.com/cloud/atlas</a:t>
            </a:r>
            <a:r>
              <a:rPr lang="en-US" sz="2000" dirty="0"/>
              <a:t>.</a:t>
            </a:r>
          </a:p>
          <a:p>
            <a:pPr marL="0" indent="0">
              <a:buNone/>
            </a:pPr>
            <a:r>
              <a:rPr lang="en-US" sz="2000" dirty="0" smtClean="0"/>
              <a:t> </a:t>
            </a:r>
            <a:r>
              <a:rPr lang="en-US" sz="2000" b="1" dirty="0" smtClean="0"/>
              <a:t>Install </a:t>
            </a:r>
            <a:r>
              <a:rPr lang="en-US" sz="2000" b="1" dirty="0" err="1"/>
              <a:t>MongoDB</a:t>
            </a:r>
            <a:r>
              <a:rPr lang="en-US" sz="2000" b="1" dirty="0"/>
              <a:t> </a:t>
            </a:r>
            <a:r>
              <a:rPr lang="en-US" sz="2000" b="1" dirty="0" smtClean="0"/>
              <a:t>Driver</a:t>
            </a:r>
          </a:p>
          <a:p>
            <a:r>
              <a:rPr lang="en-US" sz="2000" dirty="0"/>
              <a:t>Let us try to access a </a:t>
            </a:r>
            <a:r>
              <a:rPr lang="en-US" sz="2000" dirty="0" err="1"/>
              <a:t>MongoDB</a:t>
            </a:r>
            <a:r>
              <a:rPr lang="en-US" sz="2000" dirty="0"/>
              <a:t> database with Node.js.</a:t>
            </a:r>
          </a:p>
          <a:p>
            <a:r>
              <a:rPr lang="en-US" sz="2000" dirty="0"/>
              <a:t>To download and install the official </a:t>
            </a:r>
            <a:r>
              <a:rPr lang="en-US" sz="2000" dirty="0" err="1"/>
              <a:t>MongoDB</a:t>
            </a:r>
            <a:r>
              <a:rPr lang="en-US" sz="2000" dirty="0"/>
              <a:t> driver, open the Command Terminal and execute the following:</a:t>
            </a:r>
          </a:p>
          <a:p>
            <a:pPr marL="0" indent="0">
              <a:buNone/>
            </a:pPr>
            <a:r>
              <a:rPr lang="en-US" sz="2000" b="1" dirty="0"/>
              <a:t>Download and install </a:t>
            </a:r>
            <a:r>
              <a:rPr lang="en-US" sz="2000" b="1" dirty="0" err="1"/>
              <a:t>mongodb</a:t>
            </a:r>
            <a:r>
              <a:rPr lang="en-US" sz="2000" b="1" dirty="0"/>
              <a:t> package:</a:t>
            </a:r>
          </a:p>
          <a:p>
            <a:pPr marL="0" indent="0">
              <a:buNone/>
            </a:pPr>
            <a:r>
              <a:rPr lang="en-US" sz="2000" b="1" dirty="0"/>
              <a:t>C:\Users\</a:t>
            </a:r>
            <a:r>
              <a:rPr lang="en-US" sz="2000" b="1" i="1" dirty="0"/>
              <a:t>Your </a:t>
            </a:r>
            <a:r>
              <a:rPr lang="en-US" sz="2000" b="1" i="1" dirty="0" smtClean="0"/>
              <a:t>\</a:t>
            </a:r>
            <a:r>
              <a:rPr lang="en-US" sz="2000" b="1" i="1" dirty="0" err="1" smtClean="0"/>
              <a:t>npm</a:t>
            </a:r>
            <a:r>
              <a:rPr lang="en-US" sz="2000" b="1" i="1" dirty="0" smtClean="0"/>
              <a:t> install </a:t>
            </a:r>
            <a:r>
              <a:rPr lang="en-US" sz="2000" b="1" i="1" dirty="0" err="1" smtClean="0"/>
              <a:t>mongodb</a:t>
            </a:r>
            <a:endParaRPr lang="en-US" sz="2000" b="1" dirty="0" smtClean="0"/>
          </a:p>
          <a:p>
            <a:r>
              <a:rPr lang="en-US" sz="2000" dirty="0"/>
              <a:t>Now </a:t>
            </a:r>
            <a:r>
              <a:rPr lang="en-US" sz="2000" dirty="0" smtClean="0"/>
              <a:t>we have </a:t>
            </a:r>
            <a:r>
              <a:rPr lang="en-US" sz="2000" dirty="0"/>
              <a:t>downloaded and installed a </a:t>
            </a:r>
            <a:r>
              <a:rPr lang="en-US" sz="2000" dirty="0" err="1"/>
              <a:t>mongodb</a:t>
            </a:r>
            <a:r>
              <a:rPr lang="en-US" sz="2000" dirty="0"/>
              <a:t> database driver.</a:t>
            </a:r>
          </a:p>
          <a:p>
            <a:r>
              <a:rPr lang="en-US" sz="2000" dirty="0"/>
              <a:t>Node.js can use this module to manipulate </a:t>
            </a:r>
            <a:r>
              <a:rPr lang="en-US" sz="2000" dirty="0" err="1"/>
              <a:t>MongoDB</a:t>
            </a:r>
            <a:r>
              <a:rPr lang="en-US" sz="2000" dirty="0"/>
              <a:t> databases</a:t>
            </a:r>
            <a:r>
              <a:rPr lang="en-US" sz="2000" dirty="0" smtClean="0"/>
              <a:t>:</a:t>
            </a:r>
          </a:p>
          <a:p>
            <a:pPr marL="0" indent="0">
              <a:buNone/>
            </a:pPr>
            <a:r>
              <a:rPr lang="en-US" sz="2000" b="1" dirty="0" smtClean="0"/>
              <a:t>        </a:t>
            </a:r>
            <a:r>
              <a:rPr lang="en-US" sz="2000" b="1" dirty="0" err="1" smtClean="0"/>
              <a:t>var</a:t>
            </a:r>
            <a:r>
              <a:rPr lang="en-US" sz="2000" b="1" dirty="0"/>
              <a:t> mongo = require('</a:t>
            </a:r>
            <a:r>
              <a:rPr lang="en-US" sz="2000" b="1" dirty="0" err="1"/>
              <a:t>mongodb</a:t>
            </a:r>
            <a:r>
              <a:rPr lang="en-US" sz="2000" b="1" dirty="0"/>
              <a:t>');</a:t>
            </a:r>
          </a:p>
          <a:p>
            <a:pPr marL="0" indent="0">
              <a:buNone/>
            </a:pPr>
            <a:endParaRPr lang="en-US" sz="2000" b="1" dirty="0" smtClean="0"/>
          </a:p>
          <a:p>
            <a:pPr marL="0" indent="0">
              <a:buNone/>
            </a:pPr>
            <a:endParaRPr lang="en-US" b="1" dirty="0"/>
          </a:p>
        </p:txBody>
      </p:sp>
    </p:spTree>
    <p:extLst>
      <p:ext uri="{BB962C8B-B14F-4D97-AF65-F5344CB8AC3E}">
        <p14:creationId xmlns:p14="http://schemas.microsoft.com/office/powerpoint/2010/main" val="4986723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fontScale="90000"/>
          </a:bodyPr>
          <a:lstStyle/>
          <a:p>
            <a:pPr algn="ctr"/>
            <a:r>
              <a:rPr lang="en-US" sz="3100" b="1" dirty="0"/>
              <a:t>Node.js </a:t>
            </a:r>
            <a:r>
              <a:rPr lang="en-US" sz="3100" b="1" dirty="0" err="1"/>
              <a:t>MongoDB</a:t>
            </a:r>
            <a:r>
              <a:rPr lang="en-US" sz="3100" b="1" dirty="0"/>
              <a:t> Create Database</a:t>
            </a:r>
            <a:r>
              <a:rPr lang="en-US" dirty="0"/>
              <a:t/>
            </a:r>
            <a:br>
              <a:rPr lang="en-US" dirty="0"/>
            </a:br>
            <a:endParaRPr lang="en-US" dirty="0"/>
          </a:p>
        </p:txBody>
      </p:sp>
      <p:sp>
        <p:nvSpPr>
          <p:cNvPr id="3" name="Content Placeholder 2"/>
          <p:cNvSpPr>
            <a:spLocks noGrp="1"/>
          </p:cNvSpPr>
          <p:nvPr>
            <p:ph idx="1"/>
          </p:nvPr>
        </p:nvSpPr>
        <p:spPr>
          <a:xfrm>
            <a:off x="457200" y="1295400"/>
            <a:ext cx="8229600" cy="5029200"/>
          </a:xfrm>
        </p:spPr>
        <p:txBody>
          <a:bodyPr>
            <a:normAutofit fontScale="92500" lnSpcReduction="10000"/>
          </a:bodyPr>
          <a:lstStyle/>
          <a:p>
            <a:pPr marL="0" indent="0">
              <a:buNone/>
            </a:pPr>
            <a:r>
              <a:rPr lang="en-US" b="1" dirty="0"/>
              <a:t>Creating a </a:t>
            </a:r>
            <a:r>
              <a:rPr lang="en-US" b="1" dirty="0" smtClean="0"/>
              <a:t>Database:</a:t>
            </a:r>
          </a:p>
          <a:p>
            <a:pPr>
              <a:buFont typeface="Wingdings" panose="05000000000000000000" pitchFamily="2" charset="2"/>
              <a:buChar char="§"/>
            </a:pPr>
            <a:r>
              <a:rPr lang="en-US" sz="2000" dirty="0" smtClean="0"/>
              <a:t>To </a:t>
            </a:r>
            <a:r>
              <a:rPr lang="en-US" sz="2000" dirty="0"/>
              <a:t>create a database in </a:t>
            </a:r>
            <a:r>
              <a:rPr lang="en-US" sz="2000" dirty="0" err="1"/>
              <a:t>MongoDB</a:t>
            </a:r>
            <a:r>
              <a:rPr lang="en-US" sz="2000" dirty="0"/>
              <a:t>, start by creating a </a:t>
            </a:r>
            <a:r>
              <a:rPr lang="en-US" sz="2000" dirty="0" err="1" smtClean="0"/>
              <a:t>MongoClient</a:t>
            </a:r>
            <a:r>
              <a:rPr lang="en-US" sz="2000" dirty="0" smtClean="0"/>
              <a:t> object</a:t>
            </a:r>
            <a:r>
              <a:rPr lang="en-US" sz="2000" dirty="0"/>
              <a:t>, then specify a connection URL with the correct </a:t>
            </a:r>
            <a:r>
              <a:rPr lang="en-US" sz="2000" dirty="0" err="1"/>
              <a:t>ip</a:t>
            </a:r>
            <a:r>
              <a:rPr lang="en-US" sz="2000" dirty="0"/>
              <a:t> address and the name of the database </a:t>
            </a:r>
            <a:r>
              <a:rPr lang="en-US" sz="2000" dirty="0" smtClean="0"/>
              <a:t>we want </a:t>
            </a:r>
            <a:r>
              <a:rPr lang="en-US" sz="2000" dirty="0"/>
              <a:t>to create</a:t>
            </a:r>
            <a:r>
              <a:rPr lang="en-US" sz="2000" dirty="0" smtClean="0"/>
              <a:t>.</a:t>
            </a:r>
          </a:p>
          <a:p>
            <a:pPr>
              <a:buFont typeface="Wingdings" panose="05000000000000000000" pitchFamily="2" charset="2"/>
              <a:buChar char="§"/>
            </a:pPr>
            <a:r>
              <a:rPr lang="en-US" sz="2000" dirty="0" err="1"/>
              <a:t>MongoDB</a:t>
            </a:r>
            <a:r>
              <a:rPr lang="en-US" sz="2000" dirty="0"/>
              <a:t> will create the database if it does not exist, and make a connection to it</a:t>
            </a:r>
            <a:r>
              <a:rPr lang="en-US" sz="2000" dirty="0" smtClean="0"/>
              <a:t>.</a:t>
            </a:r>
          </a:p>
          <a:p>
            <a:pPr marL="0" indent="0">
              <a:buNone/>
            </a:pPr>
            <a:r>
              <a:rPr lang="en-US" sz="2000" dirty="0" smtClean="0"/>
              <a:t> </a:t>
            </a:r>
            <a:r>
              <a:rPr lang="en-US" sz="2000" b="1" dirty="0" smtClean="0"/>
              <a:t>Example:</a:t>
            </a:r>
            <a:endParaRPr lang="en-US" sz="2000" b="1" dirty="0"/>
          </a:p>
          <a:p>
            <a:r>
              <a:rPr lang="en-US" sz="2000" dirty="0"/>
              <a:t>Create a database called "</a:t>
            </a:r>
            <a:r>
              <a:rPr lang="en-US" sz="2000" dirty="0" err="1"/>
              <a:t>mydb</a:t>
            </a:r>
            <a:r>
              <a:rPr lang="en-US" sz="2000" dirty="0" smtClean="0"/>
              <a:t>":</a:t>
            </a:r>
          </a:p>
          <a:p>
            <a:pPr marL="0" indent="0">
              <a:buNone/>
            </a:pPr>
            <a:r>
              <a:rPr lang="en-US" sz="2000" dirty="0" err="1"/>
              <a:t>var</a:t>
            </a:r>
            <a:r>
              <a:rPr lang="en-US" sz="2000" dirty="0"/>
              <a:t> </a:t>
            </a:r>
            <a:r>
              <a:rPr lang="en-US" sz="2000" dirty="0" err="1"/>
              <a:t>MongoClient</a:t>
            </a:r>
            <a:r>
              <a:rPr lang="en-US" sz="2000" dirty="0"/>
              <a:t> = require('</a:t>
            </a:r>
            <a:r>
              <a:rPr lang="en-US" sz="2000" dirty="0" err="1"/>
              <a:t>mongodb</a:t>
            </a:r>
            <a:r>
              <a:rPr lang="en-US" sz="2000" dirty="0"/>
              <a:t>').</a:t>
            </a:r>
            <a:r>
              <a:rPr lang="en-US" sz="2000" dirty="0" err="1"/>
              <a:t>MongoClient</a:t>
            </a:r>
            <a:r>
              <a:rPr lang="en-US" sz="2000" dirty="0"/>
              <a:t>;</a:t>
            </a:r>
          </a:p>
          <a:p>
            <a:pPr marL="0" indent="0">
              <a:buNone/>
            </a:pPr>
            <a:r>
              <a:rPr lang="en-US" sz="2000" dirty="0"/>
              <a:t>//Create a database named "</a:t>
            </a:r>
            <a:r>
              <a:rPr lang="en-US" sz="2000" dirty="0" err="1"/>
              <a:t>mydb</a:t>
            </a:r>
            <a:r>
              <a:rPr lang="en-US" sz="2000" dirty="0"/>
              <a:t>":</a:t>
            </a:r>
          </a:p>
          <a:p>
            <a:pPr marL="0" indent="0">
              <a:buNone/>
            </a:pPr>
            <a:r>
              <a:rPr lang="en-US" sz="2000" dirty="0" err="1"/>
              <a:t>var</a:t>
            </a:r>
            <a:r>
              <a:rPr lang="en-US" sz="2000" dirty="0"/>
              <a:t> </a:t>
            </a:r>
            <a:r>
              <a:rPr lang="en-US" sz="2000" dirty="0" err="1"/>
              <a:t>url</a:t>
            </a:r>
            <a:r>
              <a:rPr lang="en-US" sz="2000" dirty="0"/>
              <a:t> = "</a:t>
            </a:r>
            <a:r>
              <a:rPr lang="en-US" sz="2000" dirty="0" err="1"/>
              <a:t>mongodb</a:t>
            </a:r>
            <a:r>
              <a:rPr lang="en-US" sz="2000" dirty="0"/>
              <a:t>://localhost:27017/</a:t>
            </a:r>
            <a:r>
              <a:rPr lang="en-US" sz="2000" dirty="0" err="1"/>
              <a:t>mydb</a:t>
            </a:r>
            <a:r>
              <a:rPr lang="en-US" sz="2000" dirty="0" smtClean="0"/>
              <a:t>";</a:t>
            </a:r>
            <a:endParaRPr lang="en-US" sz="2000" dirty="0"/>
          </a:p>
          <a:p>
            <a:pPr marL="0" indent="0">
              <a:buNone/>
            </a:pPr>
            <a:r>
              <a:rPr lang="en-US" sz="2000" dirty="0" err="1"/>
              <a:t>MongoClient.connect</a:t>
            </a:r>
            <a:r>
              <a:rPr lang="en-US" sz="2000" dirty="0"/>
              <a:t>(</a:t>
            </a:r>
            <a:r>
              <a:rPr lang="en-US" sz="2000" dirty="0" err="1"/>
              <a:t>url</a:t>
            </a:r>
            <a:r>
              <a:rPr lang="en-US" sz="2000" dirty="0"/>
              <a:t>, function(err, </a:t>
            </a:r>
            <a:r>
              <a:rPr lang="en-US" sz="2000" dirty="0" err="1"/>
              <a:t>db</a:t>
            </a:r>
            <a:r>
              <a:rPr lang="en-US" sz="2000" dirty="0"/>
              <a:t>) {</a:t>
            </a:r>
          </a:p>
          <a:p>
            <a:pPr marL="0" indent="0">
              <a:buNone/>
            </a:pPr>
            <a:r>
              <a:rPr lang="en-US" sz="2000" dirty="0"/>
              <a:t>  if (err) throw err;</a:t>
            </a:r>
          </a:p>
          <a:p>
            <a:pPr marL="0" indent="0">
              <a:buNone/>
            </a:pPr>
            <a:r>
              <a:rPr lang="en-US" sz="2000" dirty="0"/>
              <a:t>  console.log("Database created!");</a:t>
            </a:r>
          </a:p>
          <a:p>
            <a:pPr marL="0" indent="0">
              <a:buNone/>
            </a:pPr>
            <a:r>
              <a:rPr lang="en-US" sz="2000" dirty="0"/>
              <a:t>  </a:t>
            </a:r>
            <a:r>
              <a:rPr lang="en-US" sz="2000" dirty="0" err="1"/>
              <a:t>db.close</a:t>
            </a:r>
            <a:r>
              <a:rPr lang="en-US" sz="2000" dirty="0"/>
              <a:t>();</a:t>
            </a:r>
          </a:p>
          <a:p>
            <a:pPr marL="0" indent="0">
              <a:buNone/>
            </a:pPr>
            <a:r>
              <a:rPr lang="en-US" sz="2000" dirty="0"/>
              <a:t>});</a:t>
            </a:r>
          </a:p>
          <a:p>
            <a:endParaRPr lang="en-US" sz="2000" dirty="0"/>
          </a:p>
          <a:p>
            <a:pPr marL="0" indent="0">
              <a:buNone/>
            </a:pPr>
            <a:endParaRPr lang="en-US" sz="2000" dirty="0" smtClean="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9513641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pPr algn="ctr"/>
            <a:r>
              <a:rPr lang="en-US" sz="3200" b="1" dirty="0"/>
              <a:t>Node.js </a:t>
            </a:r>
            <a:r>
              <a:rPr lang="en-US" sz="3200" b="1" dirty="0" err="1"/>
              <a:t>MongoDB</a:t>
            </a:r>
            <a:r>
              <a:rPr lang="en-US" sz="3200" b="1" dirty="0"/>
              <a:t> Create Collection</a:t>
            </a:r>
            <a:br>
              <a:rPr lang="en-US" sz="3200" b="1" dirty="0"/>
            </a:br>
            <a:endParaRPr lang="en-US" sz="3200" b="1" dirty="0"/>
          </a:p>
        </p:txBody>
      </p:sp>
      <p:sp>
        <p:nvSpPr>
          <p:cNvPr id="3" name="Content Placeholder 2"/>
          <p:cNvSpPr>
            <a:spLocks noGrp="1"/>
          </p:cNvSpPr>
          <p:nvPr>
            <p:ph idx="1"/>
          </p:nvPr>
        </p:nvSpPr>
        <p:spPr>
          <a:xfrm>
            <a:off x="457200" y="1219200"/>
            <a:ext cx="8229600" cy="5105400"/>
          </a:xfrm>
        </p:spPr>
        <p:txBody>
          <a:bodyPr>
            <a:normAutofit fontScale="62500" lnSpcReduction="20000"/>
          </a:bodyPr>
          <a:lstStyle/>
          <a:p>
            <a:pPr marL="0" indent="0">
              <a:buNone/>
            </a:pPr>
            <a:r>
              <a:rPr lang="en-US" sz="3800" b="1" dirty="0"/>
              <a:t>Creating a </a:t>
            </a:r>
            <a:r>
              <a:rPr lang="en-US" sz="3800" b="1" dirty="0" smtClean="0"/>
              <a:t>Collection:  </a:t>
            </a:r>
            <a:r>
              <a:rPr lang="en-US" sz="3800" dirty="0"/>
              <a:t>To create a collection in </a:t>
            </a:r>
            <a:r>
              <a:rPr lang="en-US" sz="3800" dirty="0" err="1"/>
              <a:t>MongoDB</a:t>
            </a:r>
            <a:r>
              <a:rPr lang="en-US" sz="3800" dirty="0"/>
              <a:t>, use </a:t>
            </a:r>
            <a:r>
              <a:rPr lang="en-US" sz="3800" dirty="0" smtClean="0"/>
              <a:t>the </a:t>
            </a:r>
            <a:r>
              <a:rPr lang="en-US" sz="3800" dirty="0" err="1" smtClean="0"/>
              <a:t>createCollection</a:t>
            </a:r>
            <a:r>
              <a:rPr lang="en-US" sz="3800" dirty="0" smtClean="0"/>
              <a:t>() method:</a:t>
            </a:r>
          </a:p>
          <a:p>
            <a:pPr marL="0" indent="0">
              <a:buNone/>
            </a:pPr>
            <a:r>
              <a:rPr lang="en-US" sz="4000" b="1" dirty="0" smtClean="0"/>
              <a:t>Example:</a:t>
            </a:r>
            <a:endParaRPr lang="en-US" sz="4000" b="1" dirty="0"/>
          </a:p>
          <a:p>
            <a:r>
              <a:rPr lang="en-US" sz="2900" dirty="0"/>
              <a:t>Create a collection called "customers</a:t>
            </a:r>
            <a:r>
              <a:rPr lang="en-US" sz="2900" dirty="0" smtClean="0"/>
              <a:t>":</a:t>
            </a:r>
          </a:p>
          <a:p>
            <a:pPr marL="0" indent="0">
              <a:buNone/>
            </a:pPr>
            <a:r>
              <a:rPr lang="en-US" sz="2900" dirty="0" err="1"/>
              <a:t>var</a:t>
            </a:r>
            <a:r>
              <a:rPr lang="en-US" sz="2900" dirty="0"/>
              <a:t> </a:t>
            </a:r>
            <a:r>
              <a:rPr lang="en-US" sz="2900" dirty="0" err="1"/>
              <a:t>MongoClient</a:t>
            </a:r>
            <a:r>
              <a:rPr lang="en-US" sz="2900" dirty="0"/>
              <a:t> = require('</a:t>
            </a:r>
            <a:r>
              <a:rPr lang="en-US" sz="2900" dirty="0" err="1"/>
              <a:t>mongodb</a:t>
            </a:r>
            <a:r>
              <a:rPr lang="en-US" sz="2900" dirty="0"/>
              <a:t>').</a:t>
            </a:r>
            <a:r>
              <a:rPr lang="en-US" sz="2900" dirty="0" err="1"/>
              <a:t>MongoClient</a:t>
            </a:r>
            <a:r>
              <a:rPr lang="en-US" sz="2900" dirty="0"/>
              <a:t>;</a:t>
            </a:r>
          </a:p>
          <a:p>
            <a:pPr marL="0" indent="0">
              <a:buNone/>
            </a:pPr>
            <a:r>
              <a:rPr lang="en-US" sz="2900" dirty="0" err="1"/>
              <a:t>var</a:t>
            </a:r>
            <a:r>
              <a:rPr lang="en-US" sz="2900" dirty="0"/>
              <a:t> </a:t>
            </a:r>
            <a:r>
              <a:rPr lang="en-US" sz="2900" dirty="0" err="1"/>
              <a:t>url</a:t>
            </a:r>
            <a:r>
              <a:rPr lang="en-US" sz="2900" dirty="0"/>
              <a:t> = "</a:t>
            </a:r>
            <a:r>
              <a:rPr lang="en-US" sz="2900" dirty="0" err="1"/>
              <a:t>mongodb</a:t>
            </a:r>
            <a:r>
              <a:rPr lang="en-US" sz="2900" dirty="0"/>
              <a:t>://localhost:27017/";</a:t>
            </a:r>
          </a:p>
          <a:p>
            <a:pPr marL="0" indent="0">
              <a:buNone/>
            </a:pPr>
            <a:endParaRPr lang="en-US" sz="2900" dirty="0"/>
          </a:p>
          <a:p>
            <a:pPr marL="0" indent="0">
              <a:buNone/>
            </a:pPr>
            <a:r>
              <a:rPr lang="en-US" sz="2900" dirty="0" err="1"/>
              <a:t>MongoClient.connect</a:t>
            </a:r>
            <a:r>
              <a:rPr lang="en-US" sz="2900" dirty="0"/>
              <a:t>(</a:t>
            </a:r>
            <a:r>
              <a:rPr lang="en-US" sz="2900" dirty="0" err="1"/>
              <a:t>url</a:t>
            </a:r>
            <a:r>
              <a:rPr lang="en-US" sz="2900" dirty="0"/>
              <a:t>, function(err, </a:t>
            </a:r>
            <a:r>
              <a:rPr lang="en-US" sz="2900" dirty="0" err="1"/>
              <a:t>db</a:t>
            </a:r>
            <a:r>
              <a:rPr lang="en-US" sz="2900" dirty="0"/>
              <a:t>) {</a:t>
            </a:r>
          </a:p>
          <a:p>
            <a:pPr marL="0" indent="0">
              <a:buNone/>
            </a:pPr>
            <a:r>
              <a:rPr lang="en-US" sz="2900" dirty="0"/>
              <a:t>  if (err) throw err;</a:t>
            </a:r>
          </a:p>
          <a:p>
            <a:pPr marL="0" indent="0">
              <a:buNone/>
            </a:pPr>
            <a:r>
              <a:rPr lang="en-US" sz="2900" dirty="0"/>
              <a:t>  </a:t>
            </a:r>
            <a:r>
              <a:rPr lang="en-US" sz="2900" dirty="0" err="1"/>
              <a:t>var</a:t>
            </a:r>
            <a:r>
              <a:rPr lang="en-US" sz="2900" dirty="0"/>
              <a:t> </a:t>
            </a:r>
            <a:r>
              <a:rPr lang="en-US" sz="2900" dirty="0" err="1"/>
              <a:t>dbo</a:t>
            </a:r>
            <a:r>
              <a:rPr lang="en-US" sz="2900" dirty="0"/>
              <a:t> = </a:t>
            </a:r>
            <a:r>
              <a:rPr lang="en-US" sz="2900" dirty="0" err="1"/>
              <a:t>db.db</a:t>
            </a:r>
            <a:r>
              <a:rPr lang="en-US" sz="2900" dirty="0"/>
              <a:t>("</a:t>
            </a:r>
            <a:r>
              <a:rPr lang="en-US" sz="2900" dirty="0" err="1"/>
              <a:t>mydb</a:t>
            </a:r>
            <a:r>
              <a:rPr lang="en-US" sz="2900" dirty="0"/>
              <a:t>");</a:t>
            </a:r>
          </a:p>
          <a:p>
            <a:pPr marL="0" indent="0">
              <a:buNone/>
            </a:pPr>
            <a:r>
              <a:rPr lang="en-US" sz="2900" dirty="0"/>
              <a:t>  //Create a collection name "customers":</a:t>
            </a:r>
          </a:p>
          <a:p>
            <a:pPr marL="0" indent="0">
              <a:buNone/>
            </a:pPr>
            <a:r>
              <a:rPr lang="en-US" sz="2900" dirty="0"/>
              <a:t>  </a:t>
            </a:r>
            <a:r>
              <a:rPr lang="en-US" sz="2900" dirty="0" err="1"/>
              <a:t>dbo.createCollection</a:t>
            </a:r>
            <a:r>
              <a:rPr lang="en-US" sz="2900" dirty="0"/>
              <a:t>("customers", function(err, res) {</a:t>
            </a:r>
          </a:p>
          <a:p>
            <a:pPr marL="0" indent="0">
              <a:buNone/>
            </a:pPr>
            <a:r>
              <a:rPr lang="en-US" sz="2900" dirty="0"/>
              <a:t>    if (err) throw err;</a:t>
            </a:r>
          </a:p>
          <a:p>
            <a:pPr marL="0" indent="0">
              <a:buNone/>
            </a:pPr>
            <a:r>
              <a:rPr lang="en-US" sz="2900" dirty="0"/>
              <a:t>    console.log("Collection created!");</a:t>
            </a:r>
          </a:p>
          <a:p>
            <a:pPr marL="0" indent="0">
              <a:buNone/>
            </a:pPr>
            <a:r>
              <a:rPr lang="en-US" sz="2900" dirty="0"/>
              <a:t>    </a:t>
            </a:r>
            <a:r>
              <a:rPr lang="en-US" sz="2900" dirty="0" err="1"/>
              <a:t>db.close</a:t>
            </a:r>
            <a:r>
              <a:rPr lang="en-US" sz="2900" dirty="0"/>
              <a:t>();</a:t>
            </a:r>
          </a:p>
          <a:p>
            <a:pPr marL="0" indent="0">
              <a:buNone/>
            </a:pPr>
            <a:r>
              <a:rPr lang="en-US" sz="2900" dirty="0"/>
              <a:t>  });</a:t>
            </a:r>
          </a:p>
          <a:p>
            <a:pPr marL="0" indent="0">
              <a:buNone/>
            </a:pPr>
            <a:r>
              <a:rPr lang="en-US" sz="2900" dirty="0"/>
              <a:t>});</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902697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Form Validation and User Register</a:t>
            </a:r>
          </a:p>
        </p:txBody>
      </p:sp>
      <p:sp>
        <p:nvSpPr>
          <p:cNvPr id="3" name="Content Placeholder 2"/>
          <p:cNvSpPr>
            <a:spLocks noGrp="1"/>
          </p:cNvSpPr>
          <p:nvPr>
            <p:ph idx="1"/>
          </p:nvPr>
        </p:nvSpPr>
        <p:spPr/>
        <p:txBody>
          <a:bodyPr/>
          <a:lstStyle/>
          <a:p>
            <a:r>
              <a:rPr lang="en-IN" dirty="0" smtClean="0"/>
              <a:t>Refer lab program 8</a:t>
            </a:r>
            <a:endParaRPr lang="en-IN" dirty="0"/>
          </a:p>
        </p:txBody>
      </p:sp>
    </p:spTree>
    <p:extLst>
      <p:ext uri="{BB962C8B-B14F-4D97-AF65-F5344CB8AC3E}">
        <p14:creationId xmlns:p14="http://schemas.microsoft.com/office/powerpoint/2010/main" val="10636348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Password Encryption</a:t>
            </a:r>
          </a:p>
        </p:txBody>
      </p:sp>
      <p:sp>
        <p:nvSpPr>
          <p:cNvPr id="3" name="Content Placeholder 2"/>
          <p:cNvSpPr>
            <a:spLocks noGrp="1"/>
          </p:cNvSpPr>
          <p:nvPr>
            <p:ph idx="1"/>
          </p:nvPr>
        </p:nvSpPr>
        <p:spPr/>
        <p:txBody>
          <a:bodyPr>
            <a:normAutofit fontScale="92500" lnSpcReduction="10000"/>
          </a:bodyPr>
          <a:lstStyle/>
          <a:p>
            <a:r>
              <a:rPr lang="en-IN" dirty="0"/>
              <a:t>As an additional security measure, you can encrypt the MongoDB password instead of storing it in plain text</a:t>
            </a:r>
            <a:r>
              <a:rPr lang="en-IN" dirty="0" smtClean="0"/>
              <a:t>.</a:t>
            </a:r>
          </a:p>
          <a:p>
            <a:r>
              <a:rPr lang="en-IN" dirty="0"/>
              <a:t>Store a hashed password in a MongoDB database using </a:t>
            </a:r>
            <a:r>
              <a:rPr lang="en-IN" b="1" dirty="0">
                <a:hlinkClick r:id="rId2"/>
              </a:rPr>
              <a:t>Mongoose</a:t>
            </a:r>
            <a:r>
              <a:rPr lang="en-IN" dirty="0"/>
              <a:t>. To create the hashed password, we'll use the Node.js implementation of </a:t>
            </a:r>
            <a:r>
              <a:rPr lang="en-IN" b="1" dirty="0" err="1">
                <a:hlinkClick r:id="rId3"/>
              </a:rPr>
              <a:t>Bcrypt</a:t>
            </a:r>
            <a:r>
              <a:rPr lang="en-IN" dirty="0"/>
              <a:t> called </a:t>
            </a:r>
            <a:r>
              <a:rPr lang="en-IN" b="1" dirty="0">
                <a:hlinkClick r:id="rId4"/>
              </a:rPr>
              <a:t>bcrypt.js</a:t>
            </a:r>
            <a:r>
              <a:rPr lang="en-IN" dirty="0" smtClean="0"/>
              <a:t>.</a:t>
            </a:r>
          </a:p>
          <a:p>
            <a:r>
              <a:rPr lang="en-IN" dirty="0" smtClean="0"/>
              <a:t>Install </a:t>
            </a:r>
            <a:r>
              <a:rPr lang="en-IN" dirty="0" err="1" smtClean="0"/>
              <a:t>bcrypty</a:t>
            </a:r>
            <a:r>
              <a:rPr lang="en-IN" dirty="0" smtClean="0"/>
              <a:t> package.</a:t>
            </a:r>
          </a:p>
          <a:p>
            <a:r>
              <a:rPr lang="en-IN" dirty="0"/>
              <a:t>Create a Mongoose method that checks if a user-inputted password matches the hash that's stored in the database. This will simulate what would happen on a login page of your website</a:t>
            </a:r>
            <a:r>
              <a:rPr lang="en-IN" dirty="0" smtClean="0"/>
              <a:t>.</a:t>
            </a:r>
          </a:p>
          <a:p>
            <a:r>
              <a:rPr lang="en-IN" dirty="0" smtClean="0"/>
              <a:t>Example:-lab program 8</a:t>
            </a:r>
            <a:endParaRPr lang="en-IN" dirty="0"/>
          </a:p>
          <a:p>
            <a:pPr marL="0" indent="0">
              <a:buNone/>
            </a:pPr>
            <a:endParaRPr lang="en-IN" dirty="0"/>
          </a:p>
          <a:p>
            <a:endParaRPr lang="en-IN" dirty="0"/>
          </a:p>
        </p:txBody>
      </p:sp>
    </p:spTree>
    <p:extLst>
      <p:ext uri="{BB962C8B-B14F-4D97-AF65-F5344CB8AC3E}">
        <p14:creationId xmlns:p14="http://schemas.microsoft.com/office/powerpoint/2010/main" val="20283955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Login Functionality</a:t>
            </a:r>
          </a:p>
        </p:txBody>
      </p:sp>
      <p:sp>
        <p:nvSpPr>
          <p:cNvPr id="3" name="Content Placeholder 2"/>
          <p:cNvSpPr>
            <a:spLocks noGrp="1"/>
          </p:cNvSpPr>
          <p:nvPr>
            <p:ph idx="1"/>
          </p:nvPr>
        </p:nvSpPr>
        <p:spPr/>
        <p:txBody>
          <a:bodyPr/>
          <a:lstStyle/>
          <a:p>
            <a:r>
              <a:rPr lang="en-IN" dirty="0" smtClean="0"/>
              <a:t>Refer lab program 8</a:t>
            </a:r>
          </a:p>
          <a:p>
            <a:r>
              <a:rPr lang="en-IN" dirty="0" smtClean="0"/>
              <a:t>Write about the packages that need to be installed with syntax and example.</a:t>
            </a:r>
            <a:endParaRPr lang="en-IN" dirty="0"/>
          </a:p>
        </p:txBody>
      </p:sp>
    </p:spTree>
    <p:extLst>
      <p:ext uri="{BB962C8B-B14F-4D97-AF65-F5344CB8AC3E}">
        <p14:creationId xmlns:p14="http://schemas.microsoft.com/office/powerpoint/2010/main" val="49976021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2" y="177856"/>
            <a:ext cx="8229600" cy="1143000"/>
          </a:xfrm>
        </p:spPr>
        <p:txBody>
          <a:bodyPr/>
          <a:lstStyle/>
          <a:p>
            <a:r>
              <a:rPr lang="en-IN" dirty="0" smtClean="0"/>
              <a:t>Access Control &amp; Logout</a:t>
            </a:r>
            <a:endParaRPr lang="en-IN" dirty="0"/>
          </a:p>
        </p:txBody>
      </p:sp>
      <p:sp>
        <p:nvSpPr>
          <p:cNvPr id="3" name="Content Placeholder 2"/>
          <p:cNvSpPr>
            <a:spLocks noGrp="1"/>
          </p:cNvSpPr>
          <p:nvPr>
            <p:ph idx="1"/>
          </p:nvPr>
        </p:nvSpPr>
        <p:spPr>
          <a:xfrm>
            <a:off x="152400" y="1352810"/>
            <a:ext cx="8991600" cy="5276589"/>
          </a:xfrm>
        </p:spPr>
        <p:txBody>
          <a:bodyPr>
            <a:noAutofit/>
          </a:bodyPr>
          <a:lstStyle/>
          <a:p>
            <a:r>
              <a:rPr lang="en-IN" sz="2400" dirty="0"/>
              <a:t>MongoDB employs Role-Based Access Control (RBAC) to govern access to a MongoDB system. A user is granted one or more </a:t>
            </a:r>
            <a:r>
              <a:rPr lang="en-IN" sz="2400" dirty="0">
                <a:hlinkClick r:id="rId2"/>
              </a:rPr>
              <a:t>roles</a:t>
            </a:r>
            <a:r>
              <a:rPr lang="en-IN" sz="2400" dirty="0"/>
              <a:t> that determine the user's access to database resources and operations. Outside of role assignments, the user has no access to the </a:t>
            </a:r>
            <a:r>
              <a:rPr lang="en-IN" sz="2400" dirty="0" smtClean="0"/>
              <a:t>system.</a:t>
            </a:r>
          </a:p>
          <a:p>
            <a:r>
              <a:rPr lang="en-US" altLang="en-US" sz="2400" b="1" dirty="0" smtClean="0">
                <a:solidFill>
                  <a:srgbClr val="21313C"/>
                </a:solidFill>
              </a:rPr>
              <a:t>Enable </a:t>
            </a:r>
            <a:r>
              <a:rPr lang="en-US" altLang="en-US" sz="2400" b="1" dirty="0">
                <a:solidFill>
                  <a:srgbClr val="21313C"/>
                </a:solidFill>
              </a:rPr>
              <a:t>Access Control</a:t>
            </a:r>
          </a:p>
          <a:p>
            <a:pPr marL="0" lvl="0" indent="0" eaLnBrk="0" fontAlgn="base" hangingPunct="0">
              <a:spcBef>
                <a:spcPct val="0"/>
              </a:spcBef>
              <a:spcAft>
                <a:spcPct val="0"/>
              </a:spcAft>
              <a:buClrTx/>
              <a:buSzTx/>
              <a:buNone/>
            </a:pPr>
            <a:r>
              <a:rPr lang="en-US" altLang="en-US" sz="2400" dirty="0">
                <a:solidFill>
                  <a:srgbClr val="21313C"/>
                </a:solidFill>
              </a:rPr>
              <a:t>MongoDB does not enable access control by default. You can enable authorization using the </a:t>
            </a:r>
            <a:r>
              <a:rPr lang="en-US" altLang="en-US" sz="2400" dirty="0">
                <a:solidFill>
                  <a:srgbClr val="007CAD"/>
                </a:solidFill>
                <a:hlinkClick r:id="rId3"/>
              </a:rPr>
              <a:t>--</a:t>
            </a:r>
            <a:r>
              <a:rPr lang="en-US" altLang="en-US" sz="2400" dirty="0" err="1">
                <a:solidFill>
                  <a:srgbClr val="007CAD"/>
                </a:solidFill>
                <a:hlinkClick r:id="rId3"/>
              </a:rPr>
              <a:t>auth</a:t>
            </a:r>
            <a:r>
              <a:rPr lang="en-US" altLang="en-US" sz="2400" dirty="0">
                <a:solidFill>
                  <a:srgbClr val="21313C"/>
                </a:solidFill>
              </a:rPr>
              <a:t> or the </a:t>
            </a:r>
            <a:r>
              <a:rPr lang="en-US" altLang="en-US" sz="2400" dirty="0" err="1">
                <a:solidFill>
                  <a:srgbClr val="007CAD"/>
                </a:solidFill>
                <a:hlinkClick r:id="rId4"/>
              </a:rPr>
              <a:t>security.authorization</a:t>
            </a:r>
            <a:r>
              <a:rPr lang="en-US" altLang="en-US" sz="2400" dirty="0">
                <a:solidFill>
                  <a:srgbClr val="21313C"/>
                </a:solidFill>
              </a:rPr>
              <a:t> setting. Enabling </a:t>
            </a:r>
            <a:r>
              <a:rPr lang="en-US" altLang="en-US" sz="2400" dirty="0">
                <a:solidFill>
                  <a:srgbClr val="007CAD"/>
                </a:solidFill>
                <a:hlinkClick r:id="rId5"/>
              </a:rPr>
              <a:t>internal authentication</a:t>
            </a:r>
            <a:r>
              <a:rPr lang="en-US" altLang="en-US" sz="2400" dirty="0">
                <a:solidFill>
                  <a:srgbClr val="21313C"/>
                </a:solidFill>
              </a:rPr>
              <a:t> also enables client authorization.</a:t>
            </a:r>
            <a:endParaRPr lang="en-US" altLang="en-US" sz="2400" dirty="0"/>
          </a:p>
          <a:p>
            <a:pPr marL="0" lvl="0" indent="0" eaLnBrk="0" fontAlgn="base" hangingPunct="0">
              <a:spcBef>
                <a:spcPct val="0"/>
              </a:spcBef>
              <a:spcAft>
                <a:spcPct val="0"/>
              </a:spcAft>
              <a:buClrTx/>
              <a:buSzTx/>
              <a:buNone/>
            </a:pPr>
            <a:r>
              <a:rPr lang="en-US" altLang="en-US" sz="2400" dirty="0">
                <a:solidFill>
                  <a:srgbClr val="21313C"/>
                </a:solidFill>
              </a:rPr>
              <a:t>Once access control is enabled, users must </a:t>
            </a:r>
            <a:r>
              <a:rPr lang="en-US" altLang="en-US" sz="2400" dirty="0">
                <a:solidFill>
                  <a:srgbClr val="007CAD"/>
                </a:solidFill>
                <a:hlinkClick r:id="rId6"/>
              </a:rPr>
              <a:t>authenticate</a:t>
            </a:r>
            <a:r>
              <a:rPr lang="en-US" altLang="en-US" sz="2400" dirty="0">
                <a:solidFill>
                  <a:srgbClr val="21313C"/>
                </a:solidFill>
              </a:rPr>
              <a:t> themselves.</a:t>
            </a:r>
            <a:endParaRPr lang="en-US" altLang="en-US" sz="2400" dirty="0"/>
          </a:p>
          <a:p>
            <a:endParaRPr lang="en-IN" sz="2400" dirty="0" smtClean="0"/>
          </a:p>
          <a:p>
            <a:endParaRPr lang="en-IN" sz="2400" dirty="0"/>
          </a:p>
        </p:txBody>
      </p:sp>
      <p:sp>
        <p:nvSpPr>
          <p:cNvPr id="4" name="Rectangle 1"/>
          <p:cNvSpPr>
            <a:spLocks noChangeArrowheads="1"/>
          </p:cNvSpPr>
          <p:nvPr/>
        </p:nvSpPr>
        <p:spPr bwMode="auto">
          <a:xfrm>
            <a:off x="0" y="-126236"/>
            <a:ext cx="65" cy="7096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14245" rIns="0" bIns="21424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520275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28600" y="136267"/>
            <a:ext cx="8686800" cy="15406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4245" rIns="0" bIns="21424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1313C"/>
                </a:solidFill>
                <a:effectLst/>
                <a:latin typeface="Akzidenz"/>
              </a:rPr>
              <a:t>Roles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1313C"/>
                </a:solidFill>
                <a:effectLst/>
                <a:latin typeface="Akzidenz"/>
              </a:rPr>
              <a:t>A role grants privileges to perform the specified </a:t>
            </a:r>
            <a:r>
              <a:rPr kumimoji="0" lang="en-US" altLang="en-US" b="0" i="0" u="none" strike="noStrike" cap="none" normalizeH="0" baseline="0" dirty="0" smtClean="0">
                <a:ln>
                  <a:noFill/>
                </a:ln>
                <a:solidFill>
                  <a:srgbClr val="007CAD"/>
                </a:solidFill>
                <a:effectLst/>
                <a:latin typeface="Akzidenz"/>
                <a:hlinkClick r:id="rId2"/>
              </a:rPr>
              <a:t>actions</a:t>
            </a:r>
            <a:r>
              <a:rPr kumimoji="0" lang="en-US" altLang="en-US" b="0" i="0" u="none" strike="noStrike" cap="none" normalizeH="0" baseline="0" dirty="0" smtClean="0">
                <a:ln>
                  <a:noFill/>
                </a:ln>
                <a:solidFill>
                  <a:srgbClr val="21313C"/>
                </a:solidFill>
                <a:effectLst/>
                <a:latin typeface="Akzidenz"/>
              </a:rPr>
              <a:t> on </a:t>
            </a:r>
            <a:r>
              <a:rPr kumimoji="0" lang="en-US" altLang="en-US" b="0" i="0" u="none" strike="noStrike" cap="none" normalizeH="0" baseline="0" dirty="0" smtClean="0">
                <a:ln>
                  <a:noFill/>
                </a:ln>
                <a:solidFill>
                  <a:srgbClr val="007CAD"/>
                </a:solidFill>
                <a:effectLst/>
                <a:latin typeface="Akzidenz"/>
                <a:hlinkClick r:id="rId3"/>
              </a:rPr>
              <a:t>resource</a:t>
            </a:r>
            <a:r>
              <a:rPr kumimoji="0" lang="en-US" altLang="en-US" b="0" i="0" u="none" strike="noStrike" cap="none" normalizeH="0" baseline="0" dirty="0" smtClean="0">
                <a:ln>
                  <a:noFill/>
                </a:ln>
                <a:solidFill>
                  <a:srgbClr val="21313C"/>
                </a:solidFill>
                <a:effectLst/>
                <a:latin typeface="Akzidenz"/>
              </a:rPr>
              <a:t>. Each privilege is either specified explicitly in the role or inherited from another role or both.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rPr>
              <a:t> </a:t>
            </a:r>
          </a:p>
        </p:txBody>
      </p:sp>
      <p:sp>
        <p:nvSpPr>
          <p:cNvPr id="5" name="Rectangle 4"/>
          <p:cNvSpPr>
            <a:spLocks noChangeArrowheads="1"/>
          </p:cNvSpPr>
          <p:nvPr/>
        </p:nvSpPr>
        <p:spPr bwMode="auto">
          <a:xfrm>
            <a:off x="228600" y="1219200"/>
            <a:ext cx="8686800" cy="2648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4245" rIns="0" bIns="21424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21313C"/>
                </a:solidFill>
                <a:effectLst/>
                <a:latin typeface="Akzidenz"/>
              </a:rPr>
              <a:t>Privileges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1313C"/>
                </a:solidFill>
                <a:effectLst/>
                <a:latin typeface="Akzidenz"/>
              </a:rPr>
              <a:t>A privilege consists of a specified resource and the actions permitted on the resource.</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1313C"/>
                </a:solidFill>
                <a:effectLst/>
                <a:latin typeface="Akzidenz"/>
              </a:rPr>
              <a:t>A </a:t>
            </a:r>
            <a:r>
              <a:rPr kumimoji="0" lang="en-US" altLang="en-US" b="0" i="0" u="none" strike="noStrike" cap="none" normalizeH="0" baseline="0" dirty="0" smtClean="0">
                <a:ln>
                  <a:noFill/>
                </a:ln>
                <a:solidFill>
                  <a:srgbClr val="007CAD"/>
                </a:solidFill>
                <a:effectLst/>
                <a:latin typeface="Akzidenz"/>
                <a:hlinkClick r:id="rId3"/>
              </a:rPr>
              <a:t>resource</a:t>
            </a:r>
            <a:r>
              <a:rPr kumimoji="0" lang="en-US" altLang="en-US" b="0" i="0" u="none" strike="noStrike" cap="none" normalizeH="0" baseline="0" dirty="0" smtClean="0">
                <a:ln>
                  <a:noFill/>
                </a:ln>
                <a:solidFill>
                  <a:srgbClr val="21313C"/>
                </a:solidFill>
                <a:effectLst/>
                <a:latin typeface="Akzidenz"/>
              </a:rPr>
              <a:t> is a database, collection, set of collections, or the cluster. If the resource is the cluster, the affiliated actions affect the state of the system rather than a specific database or collection. For information on the resource documents, see </a:t>
            </a:r>
            <a:r>
              <a:rPr kumimoji="0" lang="en-US" altLang="en-US" b="0" i="0" u="none" strike="noStrike" cap="none" normalizeH="0" baseline="0" dirty="0" smtClean="0">
                <a:ln>
                  <a:noFill/>
                </a:ln>
                <a:solidFill>
                  <a:srgbClr val="007CAD"/>
                </a:solidFill>
                <a:effectLst/>
                <a:latin typeface="Akzidenz"/>
                <a:hlinkClick r:id="rId3"/>
              </a:rPr>
              <a:t>Resource Document</a:t>
            </a:r>
            <a:r>
              <a:rPr kumimoji="0" lang="en-US" altLang="en-US" b="0" i="0" u="none" strike="noStrike" cap="none" normalizeH="0" baseline="0" dirty="0" smtClean="0">
                <a:ln>
                  <a:noFill/>
                </a:ln>
                <a:solidFill>
                  <a:srgbClr val="21313C"/>
                </a:solidFill>
                <a:effectLst/>
                <a:latin typeface="Akzidenz"/>
              </a:rPr>
              <a:t>.</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21313C"/>
                </a:solidFill>
                <a:effectLst/>
                <a:latin typeface="Akzidenz"/>
              </a:rPr>
              <a:t>An </a:t>
            </a:r>
            <a:r>
              <a:rPr kumimoji="0" lang="en-US" altLang="en-US" b="0" i="0" u="none" strike="noStrike" cap="none" normalizeH="0" baseline="0" dirty="0" smtClean="0">
                <a:ln>
                  <a:noFill/>
                </a:ln>
                <a:solidFill>
                  <a:srgbClr val="007CAD"/>
                </a:solidFill>
                <a:effectLst/>
                <a:latin typeface="Akzidenz"/>
                <a:hlinkClick r:id="rId4"/>
              </a:rPr>
              <a:t>action</a:t>
            </a:r>
            <a:r>
              <a:rPr kumimoji="0" lang="en-US" altLang="en-US" b="0" i="0" u="none" strike="noStrike" cap="none" normalizeH="0" baseline="0" dirty="0" smtClean="0">
                <a:ln>
                  <a:noFill/>
                </a:ln>
                <a:solidFill>
                  <a:srgbClr val="21313C"/>
                </a:solidFill>
                <a:effectLst/>
                <a:latin typeface="Akzidenz"/>
              </a:rPr>
              <a:t> specifies the operation allowed on the resource. For available actions see </a:t>
            </a:r>
            <a:r>
              <a:rPr kumimoji="0" lang="en-US" altLang="en-US" b="0" i="0" u="none" strike="noStrike" cap="none" normalizeH="0" baseline="0" dirty="0" smtClean="0">
                <a:ln>
                  <a:noFill/>
                </a:ln>
                <a:solidFill>
                  <a:srgbClr val="007CAD"/>
                </a:solidFill>
                <a:effectLst/>
                <a:latin typeface="Akzidenz"/>
                <a:hlinkClick r:id="rId4"/>
              </a:rPr>
              <a:t>Privilege Actions</a:t>
            </a:r>
            <a:r>
              <a:rPr kumimoji="0" lang="en-US" altLang="en-US" b="0" i="0" u="none" strike="noStrike" cap="none" normalizeH="0" baseline="0" dirty="0" smtClean="0">
                <a:ln>
                  <a:noFill/>
                </a:ln>
                <a:solidFill>
                  <a:srgbClr val="21313C"/>
                </a:solidFill>
                <a:effectLst/>
                <a:latin typeface="Akzidenz"/>
              </a:rPr>
              <a:t>.</a:t>
            </a:r>
            <a:endParaRPr kumimoji="0" lang="en-US" altLang="en-US" b="0" i="0" u="none" strike="noStrike" cap="none" normalizeH="0" baseline="0" dirty="0" smtClean="0">
              <a:ln>
                <a:noFill/>
              </a:ln>
              <a:solidFill>
                <a:schemeClr val="tx1"/>
              </a:solidFill>
              <a:effectLst/>
            </a:endParaRPr>
          </a:p>
        </p:txBody>
      </p:sp>
      <p:sp>
        <p:nvSpPr>
          <p:cNvPr id="6" name="Rectangle 5"/>
          <p:cNvSpPr/>
          <p:nvPr/>
        </p:nvSpPr>
        <p:spPr>
          <a:xfrm>
            <a:off x="1" y="3867866"/>
            <a:ext cx="8915400" cy="2308324"/>
          </a:xfrm>
          <a:prstGeom prst="rect">
            <a:avLst/>
          </a:prstGeom>
        </p:spPr>
        <p:txBody>
          <a:bodyPr wrap="square">
            <a:spAutoFit/>
          </a:bodyPr>
          <a:lstStyle/>
          <a:p>
            <a:r>
              <a:rPr lang="en-IN" b="1" dirty="0">
                <a:solidFill>
                  <a:srgbClr val="21313C"/>
                </a:solidFill>
                <a:latin typeface="Akzidenz"/>
              </a:rPr>
              <a:t>Inherited </a:t>
            </a:r>
            <a:r>
              <a:rPr lang="en-IN" b="1" dirty="0" smtClean="0">
                <a:solidFill>
                  <a:srgbClr val="21313C"/>
                </a:solidFill>
                <a:latin typeface="Akzidenz"/>
              </a:rPr>
              <a:t>Privileges</a:t>
            </a:r>
          </a:p>
          <a:p>
            <a:r>
              <a:rPr lang="en-US" altLang="en-US" dirty="0">
                <a:solidFill>
                  <a:srgbClr val="21313C"/>
                </a:solidFill>
                <a:latin typeface="Akzidenz"/>
              </a:rPr>
              <a:t>A role can inherit privileges from other roles in its database. A role created on the </a:t>
            </a:r>
            <a:r>
              <a:rPr lang="en-US" altLang="en-US" dirty="0">
                <a:solidFill>
                  <a:srgbClr val="21313C"/>
                </a:solidFill>
                <a:latin typeface="Source Code Pro"/>
              </a:rPr>
              <a:t>admin</a:t>
            </a:r>
            <a:r>
              <a:rPr lang="en-US" altLang="en-US" dirty="0">
                <a:solidFill>
                  <a:srgbClr val="21313C"/>
                </a:solidFill>
                <a:latin typeface="Akzidenz"/>
              </a:rPr>
              <a:t> database can inherit privileges from roles in any database.</a:t>
            </a:r>
            <a:r>
              <a:rPr lang="en-US" altLang="en-US" sz="1050" dirty="0"/>
              <a:t> </a:t>
            </a:r>
            <a:endParaRPr lang="en-US" altLang="en-US" sz="2800" dirty="0">
              <a:latin typeface="Arial" panose="020B0604020202020204" pitchFamily="34" charset="0"/>
            </a:endParaRPr>
          </a:p>
          <a:p>
            <a:r>
              <a:rPr lang="en-IN" b="1" i="0" dirty="0" smtClean="0">
                <a:solidFill>
                  <a:srgbClr val="21313C"/>
                </a:solidFill>
                <a:effectLst/>
                <a:latin typeface="Akzidenz"/>
              </a:rPr>
              <a:t> </a:t>
            </a:r>
            <a:r>
              <a:rPr lang="en-IN" b="1" dirty="0"/>
              <a:t>View Role's Privileges</a:t>
            </a:r>
          </a:p>
          <a:p>
            <a:r>
              <a:rPr lang="en-US" altLang="en-US" dirty="0">
                <a:solidFill>
                  <a:srgbClr val="21313C"/>
                </a:solidFill>
                <a:latin typeface="Akzidenz"/>
              </a:rPr>
              <a:t>You can view the privileges for a role by issuing the </a:t>
            </a:r>
            <a:r>
              <a:rPr lang="en-US" altLang="en-US" dirty="0" err="1">
                <a:solidFill>
                  <a:srgbClr val="007CAD"/>
                </a:solidFill>
                <a:latin typeface="Source Code Pro"/>
                <a:hlinkClick r:id="rId5"/>
              </a:rPr>
              <a:t>rolesInfo</a:t>
            </a:r>
            <a:r>
              <a:rPr lang="en-US" altLang="en-US" dirty="0">
                <a:solidFill>
                  <a:srgbClr val="21313C"/>
                </a:solidFill>
                <a:latin typeface="Akzidenz"/>
              </a:rPr>
              <a:t> command with the </a:t>
            </a:r>
            <a:r>
              <a:rPr lang="en-US" altLang="en-US" dirty="0" err="1">
                <a:solidFill>
                  <a:srgbClr val="21313C"/>
                </a:solidFill>
                <a:latin typeface="Source Code Pro"/>
              </a:rPr>
              <a:t>showPrivileges</a:t>
            </a:r>
            <a:r>
              <a:rPr lang="en-US" altLang="en-US" dirty="0">
                <a:solidFill>
                  <a:srgbClr val="21313C"/>
                </a:solidFill>
                <a:latin typeface="Akzidenz"/>
              </a:rPr>
              <a:t> and </a:t>
            </a:r>
            <a:r>
              <a:rPr lang="en-US" altLang="en-US" dirty="0" err="1">
                <a:solidFill>
                  <a:srgbClr val="21313C"/>
                </a:solidFill>
                <a:latin typeface="Source Code Pro"/>
              </a:rPr>
              <a:t>showBuiltinRoles</a:t>
            </a:r>
            <a:r>
              <a:rPr lang="en-US" altLang="en-US" dirty="0">
                <a:solidFill>
                  <a:srgbClr val="21313C"/>
                </a:solidFill>
                <a:latin typeface="Akzidenz"/>
              </a:rPr>
              <a:t> fields both set to </a:t>
            </a:r>
            <a:r>
              <a:rPr lang="en-US" altLang="en-US" dirty="0">
                <a:solidFill>
                  <a:srgbClr val="21313C"/>
                </a:solidFill>
                <a:latin typeface="Source Code Pro"/>
              </a:rPr>
              <a:t>true</a:t>
            </a:r>
            <a:r>
              <a:rPr lang="en-US" altLang="en-US" dirty="0">
                <a:solidFill>
                  <a:srgbClr val="21313C"/>
                </a:solidFill>
                <a:latin typeface="Akzidenz"/>
              </a:rPr>
              <a:t>.</a:t>
            </a:r>
            <a:r>
              <a:rPr lang="en-US" altLang="en-US" sz="1050" dirty="0"/>
              <a:t> </a:t>
            </a:r>
            <a:endParaRPr lang="en-US" altLang="en-US" sz="2800" dirty="0">
              <a:latin typeface="Arial" panose="020B0604020202020204" pitchFamily="34" charset="0"/>
            </a:endParaRPr>
          </a:p>
          <a:p>
            <a:endParaRPr lang="en-IN" b="1" i="0" dirty="0" smtClean="0">
              <a:solidFill>
                <a:srgbClr val="21313C"/>
              </a:solidFill>
              <a:effectLst/>
              <a:latin typeface="Akzidenz"/>
            </a:endParaRPr>
          </a:p>
          <a:p>
            <a:endParaRPr lang="en-IN" b="1" i="0" dirty="0">
              <a:solidFill>
                <a:srgbClr val="21313C"/>
              </a:solidFill>
              <a:effectLst/>
              <a:latin typeface="Akzidenz"/>
            </a:endParaRPr>
          </a:p>
        </p:txBody>
      </p:sp>
      <p:sp>
        <p:nvSpPr>
          <p:cNvPr id="7" name="Rectangle 5"/>
          <p:cNvSpPr>
            <a:spLocks noChangeArrowheads="1"/>
          </p:cNvSpPr>
          <p:nvPr/>
        </p:nvSpPr>
        <p:spPr bwMode="auto">
          <a:xfrm>
            <a:off x="0" y="-184666"/>
            <a:ext cx="184731" cy="369332"/>
          </a:xfrm>
          <a:prstGeom prst="rect">
            <a:avLst/>
          </a:prstGeom>
          <a:solidFill>
            <a:srgbClr val="F9FB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34571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4170</TotalTime>
  <Words>8521</Words>
  <Application>Microsoft Office PowerPoint</Application>
  <PresentationFormat>On-screen Show (4:3)</PresentationFormat>
  <Paragraphs>819</Paragraphs>
  <Slides>100</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100</vt:i4>
      </vt:variant>
    </vt:vector>
  </HeadingPairs>
  <TitlesOfParts>
    <vt:vector size="115" baseType="lpstr">
      <vt:lpstr>Akzidenz</vt:lpstr>
      <vt:lpstr>Arial</vt:lpstr>
      <vt:lpstr>Arial Unicode MS</vt:lpstr>
      <vt:lpstr>Calibri</vt:lpstr>
      <vt:lpstr>Consolas</vt:lpstr>
      <vt:lpstr>Constantia</vt:lpstr>
      <vt:lpstr>Courier New</vt:lpstr>
      <vt:lpstr>Open Sans</vt:lpstr>
      <vt:lpstr>Source Code Pro</vt:lpstr>
      <vt:lpstr>Times New Roman</vt:lpstr>
      <vt:lpstr>urw-din</vt:lpstr>
      <vt:lpstr>Verdana</vt:lpstr>
      <vt:lpstr>Wingdings</vt:lpstr>
      <vt:lpstr>Wingdings 2</vt:lpstr>
      <vt:lpstr>Flow</vt:lpstr>
      <vt:lpstr>  UNIT - 3 </vt:lpstr>
      <vt:lpstr>    Node.js </vt:lpstr>
      <vt:lpstr>PowerPoint Presentation</vt:lpstr>
      <vt:lpstr>PowerPoint Presentation</vt:lpstr>
      <vt:lpstr>PowerPoint Presentation</vt:lpstr>
      <vt:lpstr>PowerPoint Presentation</vt:lpstr>
      <vt:lpstr>Different parts of Node.js</vt:lpstr>
      <vt:lpstr>Install Node.js on Windows </vt:lpstr>
      <vt:lpstr>How to download Node.js</vt:lpstr>
      <vt:lpstr>We deploy the installation of node-v4.4.2 LTS recommended for most users.</vt:lpstr>
      <vt:lpstr>PowerPoint Presentation</vt:lpstr>
      <vt:lpstr>Accept the terms of license agreement.</vt:lpstr>
      <vt:lpstr>Choose the location where you want to install.</vt:lpstr>
      <vt:lpstr>Ready to install</vt:lpstr>
      <vt:lpstr>PowerPoint Presentation</vt:lpstr>
      <vt:lpstr>PowerPoint Presentation</vt:lpstr>
      <vt:lpstr>PowerPoint Presentation</vt:lpstr>
      <vt:lpstr>Node.js Get Started </vt:lpstr>
      <vt:lpstr>PowerPoint Presentation</vt:lpstr>
      <vt:lpstr>                  Node.js web-based Example  </vt:lpstr>
      <vt:lpstr>How to create node.js web applications</vt:lpstr>
      <vt:lpstr>3.Combine step1 and step2 together in a file named “first.js". </vt:lpstr>
      <vt:lpstr>           Code Explanation</vt:lpstr>
      <vt:lpstr>Executing the code</vt:lpstr>
      <vt:lpstr>Initiate the Node.js File</vt:lpstr>
      <vt:lpstr>Check Output</vt:lpstr>
      <vt:lpstr>          Node.js Modules</vt:lpstr>
      <vt:lpstr>     Include Modules</vt:lpstr>
      <vt:lpstr>  Create our Own Modules</vt:lpstr>
      <vt:lpstr>Include our Own Module</vt:lpstr>
      <vt:lpstr>PowerPoint Presentation</vt:lpstr>
      <vt:lpstr>Node.js as a File Server </vt:lpstr>
      <vt:lpstr>Read Files </vt:lpstr>
      <vt:lpstr>PowerPoint Presentation</vt:lpstr>
      <vt:lpstr>Create Files </vt:lpstr>
      <vt:lpstr>The fs.open() method takes a "flag" as the second argument, if the flag is "w" for "writing", the specified file is opened for writing. If the file does not exist, an empty file is created:  </vt:lpstr>
      <vt:lpstr>                 Update Files </vt:lpstr>
      <vt:lpstr>PowerPoint Presentation</vt:lpstr>
      <vt:lpstr>               Delete Files </vt:lpstr>
      <vt:lpstr>              Rename Files </vt:lpstr>
      <vt:lpstr>Node.js NPM </vt:lpstr>
      <vt:lpstr>Download a Package </vt:lpstr>
      <vt:lpstr>           Using a Package </vt:lpstr>
      <vt:lpstr>Node.js Events </vt:lpstr>
      <vt:lpstr>Node.js Upload Files </vt:lpstr>
      <vt:lpstr>Node.js Upload Files </vt:lpstr>
      <vt:lpstr>   Step 2: Parse the Uploaded File </vt:lpstr>
      <vt:lpstr>Node.js Send an Email </vt:lpstr>
      <vt:lpstr>Send an Email </vt:lpstr>
      <vt:lpstr>Express.js </vt:lpstr>
      <vt:lpstr>PowerPoint Presentation</vt:lpstr>
      <vt:lpstr>PowerPoint Presentation</vt:lpstr>
      <vt:lpstr>Express.js Installing </vt:lpstr>
      <vt:lpstr>  Hello world example (app.js)</vt:lpstr>
      <vt:lpstr>                 Basic routing</vt:lpstr>
      <vt:lpstr>Route definition takes the following structure:</vt:lpstr>
      <vt:lpstr>PowerPoint Presentation</vt:lpstr>
      <vt:lpstr>PowerPoint Presentation</vt:lpstr>
      <vt:lpstr>          Express.js Middleware </vt:lpstr>
      <vt:lpstr>Express.js Middleware </vt:lpstr>
      <vt:lpstr>                middleware.js</vt:lpstr>
      <vt:lpstr>PowerPoint Presentation</vt:lpstr>
      <vt:lpstr>     Third Party middleware</vt:lpstr>
      <vt:lpstr>                 body-parser </vt:lpstr>
      <vt:lpstr>                     cookie-parser</vt:lpstr>
      <vt:lpstr>PowerPoint Presentation</vt:lpstr>
      <vt:lpstr>Express.js Template Engine </vt:lpstr>
      <vt:lpstr>PowerPoint Presentation</vt:lpstr>
      <vt:lpstr>Using template engines with Express </vt:lpstr>
      <vt:lpstr>      Pug Template Engine</vt:lpstr>
      <vt:lpstr>PowerPoint Presentation</vt:lpstr>
      <vt:lpstr>                 index.pug</vt:lpstr>
      <vt:lpstr>                       server.js</vt:lpstr>
      <vt:lpstr>   Passing Values to Templates</vt:lpstr>
      <vt:lpstr>           dynamic.pug</vt:lpstr>
      <vt:lpstr>                        Forms</vt:lpstr>
      <vt:lpstr>PowerPoint Presentation</vt:lpstr>
      <vt:lpstr>PowerPoint Presentation</vt:lpstr>
      <vt:lpstr>PowerPoint Presentation</vt:lpstr>
      <vt:lpstr>Node MongoDB Driver</vt:lpstr>
      <vt:lpstr>PowerPoint Presentation</vt:lpstr>
      <vt:lpstr>Advantages of MongoDB over RDBMS </vt:lpstr>
      <vt:lpstr>PowerPoint Presentation</vt:lpstr>
      <vt:lpstr>Download &amp; Install MongoDB on Windows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MongoDB </vt:lpstr>
      <vt:lpstr>Node.js MongoDB Create Database </vt:lpstr>
      <vt:lpstr>Node.js MongoDB Create Collection </vt:lpstr>
      <vt:lpstr>Form Validation and User Register</vt:lpstr>
      <vt:lpstr>Password Encryption</vt:lpstr>
      <vt:lpstr>Login Functionality</vt:lpstr>
      <vt:lpstr>Access Control &amp; Logout</vt:lpstr>
      <vt:lpstr>PowerPoint Presentation</vt:lpstr>
      <vt:lpstr>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  UNIT - 1</dc:title>
  <dc:creator>student</dc:creator>
  <cp:lastModifiedBy>DELL</cp:lastModifiedBy>
  <cp:revision>880</cp:revision>
  <dcterms:created xsi:type="dcterms:W3CDTF">2021-04-01T04:31:13Z</dcterms:created>
  <dcterms:modified xsi:type="dcterms:W3CDTF">2022-05-25T04:18:56Z</dcterms:modified>
</cp:coreProperties>
</file>