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4befa66b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4befa66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4befa66b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4befa66b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4befa66b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4befa66b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4befa66b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4befa66b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65d3323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65d3323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65d3323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65d3323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65d3323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65d3323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65d3323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65d33237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89b2bb9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89b2bb9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65d3323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65d3323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4befa6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4befa6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65d33237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65d33237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89b2bb9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89b2bb9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89b2bb9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89b2bb9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89b2bb94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89b2bb94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89b2bb94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89b2bb94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89b2bb94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89b2bb94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89b2bb94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89b2bb94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89b2bb94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89b2bb94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89b2bb94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89b2bb94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89b2bb94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89b2bb94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a4da531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a4da531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889b2bb9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889b2bb9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6a4da531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6a4da531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6a4da531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6a4da531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6a4da531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6a4da531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a4da531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a4da531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a4da531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a4da531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4befa66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4befa66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ictinstitute.nl/security-verified/" TargetMode="External"/><Relationship Id="rId4" Type="http://schemas.openxmlformats.org/officeDocument/2006/relationships/hyperlink" Target="https://ictinstitute.nl/security-verified-certificate-regist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iso.org/standard/82875.html" TargetMode="External"/><Relationship Id="rId4" Type="http://schemas.openxmlformats.org/officeDocument/2006/relationships/hyperlink" Target="https://www.iso.org/search.html?q=2700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legislative.gov.in/sites/default/files/A1872-01.pdf" TargetMode="External"/><Relationship Id="rId4" Type="http://schemas.openxmlformats.org/officeDocument/2006/relationships/hyperlink" Target="https://www.indiacode.nic.in/bitstream/123456789/2322/1/A1891-18.pdf" TargetMode="External"/><Relationship Id="rId5" Type="http://schemas.openxmlformats.org/officeDocument/2006/relationships/hyperlink" Target="https://legislative.gov.in/sites/default/files/A1934-2_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Security policy and IT Act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unit-5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127650" y="0"/>
            <a:ext cx="8888700" cy="49605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SzPts val="1100"/>
              <a:buFont typeface="Roboto"/>
              <a:buChar char="●"/>
            </a:pPr>
            <a:r>
              <a:rPr lang="en" sz="1100">
                <a:latin typeface="Roboto"/>
                <a:ea typeface="Roboto"/>
                <a:cs typeface="Roboto"/>
                <a:sym typeface="Roboto"/>
              </a:rPr>
              <a:t> policy review is most effective when it's done regularly and proactively, not in reaction to an event (more on that in a minute). Don't wait for a problem or violation to decide to review your company policies. If you had an ongoing review process, you could confidently address any issues or events that you face, and head off a lot of potential problems.</a:t>
            </a:r>
            <a:endParaRPr sz="1100">
              <a:latin typeface="Roboto"/>
              <a:ea typeface="Roboto"/>
              <a:cs typeface="Roboto"/>
              <a:sym typeface="Roboto"/>
            </a:endParaRPr>
          </a:p>
          <a:p>
            <a:pPr indent="0" lvl="0" marL="0" rtl="0" algn="l">
              <a:spcBef>
                <a:spcPts val="1800"/>
              </a:spcBef>
              <a:spcAft>
                <a:spcPts val="0"/>
              </a:spcAft>
              <a:buNone/>
            </a:pPr>
            <a:r>
              <a:rPr b="1" lang="en" sz="1100">
                <a:solidFill>
                  <a:srgbClr val="282828"/>
                </a:solidFill>
              </a:rPr>
              <a:t>Security review process</a:t>
            </a:r>
            <a:endParaRPr b="1" sz="1100">
              <a:solidFill>
                <a:srgbClr val="282828"/>
              </a:solidFill>
            </a:endParaRPr>
          </a:p>
          <a:p>
            <a:pPr indent="-298450" lvl="0" marL="457200" rtl="0" algn="l">
              <a:lnSpc>
                <a:spcPct val="171428"/>
              </a:lnSpc>
              <a:spcBef>
                <a:spcPts val="1100"/>
              </a:spcBef>
              <a:spcAft>
                <a:spcPts val="0"/>
              </a:spcAft>
              <a:buClr>
                <a:srgbClr val="282828"/>
              </a:buClr>
              <a:buSzPts val="1100"/>
              <a:buAutoNum type="arabicPeriod"/>
            </a:pPr>
            <a:r>
              <a:rPr b="1" lang="en" sz="1100">
                <a:solidFill>
                  <a:srgbClr val="282828"/>
                </a:solidFill>
              </a:rPr>
              <a:t>Intake</a:t>
            </a:r>
            <a:r>
              <a:rPr lang="en" sz="1100">
                <a:solidFill>
                  <a:srgbClr val="282828"/>
                </a:solidFill>
              </a:rPr>
              <a:t>: A meeting between management or information security team of the organisation and a senior reviewer to determine the goals, scope, approach and timeline for the review.</a:t>
            </a:r>
            <a:endParaRPr sz="1100">
              <a:solidFill>
                <a:srgbClr val="282828"/>
              </a:solidFill>
            </a:endParaRPr>
          </a:p>
          <a:p>
            <a:pPr indent="-298450" lvl="0" marL="457200" rtl="0" algn="l">
              <a:lnSpc>
                <a:spcPct val="171428"/>
              </a:lnSpc>
              <a:spcBef>
                <a:spcPts val="0"/>
              </a:spcBef>
              <a:spcAft>
                <a:spcPts val="0"/>
              </a:spcAft>
              <a:buClr>
                <a:srgbClr val="282828"/>
              </a:buClr>
              <a:buSzPts val="1100"/>
              <a:buAutoNum type="arabicPeriod"/>
            </a:pPr>
            <a:r>
              <a:rPr b="1" lang="en" sz="1100">
                <a:solidFill>
                  <a:srgbClr val="282828"/>
                </a:solidFill>
              </a:rPr>
              <a:t>Preparation</a:t>
            </a:r>
            <a:r>
              <a:rPr lang="en" sz="1100">
                <a:solidFill>
                  <a:srgbClr val="282828"/>
                </a:solidFill>
              </a:rPr>
              <a:t>: the information security team collects the information security policy documents and process descriptions and sends it (securely) to the review team. The review team analyses the documents and prepares questions</a:t>
            </a:r>
            <a:endParaRPr sz="1100">
              <a:solidFill>
                <a:srgbClr val="282828"/>
              </a:solidFill>
            </a:endParaRPr>
          </a:p>
          <a:p>
            <a:pPr indent="-298450" lvl="0" marL="457200" rtl="0" algn="l">
              <a:lnSpc>
                <a:spcPct val="171428"/>
              </a:lnSpc>
              <a:spcBef>
                <a:spcPts val="0"/>
              </a:spcBef>
              <a:spcAft>
                <a:spcPts val="0"/>
              </a:spcAft>
              <a:buClr>
                <a:srgbClr val="282828"/>
              </a:buClr>
              <a:buSzPts val="1100"/>
              <a:buAutoNum type="arabicPeriod"/>
            </a:pPr>
            <a:r>
              <a:rPr b="1" lang="en" sz="1100">
                <a:solidFill>
                  <a:srgbClr val="282828"/>
                </a:solidFill>
              </a:rPr>
              <a:t>Site visit</a:t>
            </a:r>
            <a:r>
              <a:rPr lang="en" sz="1100">
                <a:solidFill>
                  <a:srgbClr val="282828"/>
                </a:solidFill>
              </a:rPr>
              <a:t>: The review team (consisting of two information security experts) visits the organisation on site, interviews the information security team, inspects additional documents/evidence and asks control questions to management or staff during an office inspection</a:t>
            </a:r>
            <a:endParaRPr sz="1100">
              <a:solidFill>
                <a:srgbClr val="282828"/>
              </a:solidFill>
            </a:endParaRPr>
          </a:p>
          <a:p>
            <a:pPr indent="-298450" lvl="0" marL="457200" rtl="0" algn="l">
              <a:lnSpc>
                <a:spcPct val="171428"/>
              </a:lnSpc>
              <a:spcBef>
                <a:spcPts val="0"/>
              </a:spcBef>
              <a:spcAft>
                <a:spcPts val="0"/>
              </a:spcAft>
              <a:buClr>
                <a:srgbClr val="282828"/>
              </a:buClr>
              <a:buSzPts val="1100"/>
              <a:buAutoNum type="arabicPeriod"/>
            </a:pPr>
            <a:r>
              <a:rPr b="1" lang="en" sz="1100">
                <a:solidFill>
                  <a:srgbClr val="282828"/>
                </a:solidFill>
              </a:rPr>
              <a:t>Issue resolution</a:t>
            </a:r>
            <a:r>
              <a:rPr lang="en" sz="1100">
                <a:solidFill>
                  <a:srgbClr val="282828"/>
                </a:solidFill>
              </a:rPr>
              <a:t>. The review team shares the initial findings and suggested improvements with the information security team. The information security team has to handle each finding within two weeks and report back how each issue has been handled. Ways of handling issues are to either take immediate action, plan an action, modify a policy, or add the issue to a backlog so that it is resolved within reasonable time via an already existing improvement process.</a:t>
            </a:r>
            <a:endParaRPr sz="1100">
              <a:solidFill>
                <a:srgbClr val="282828"/>
              </a:solidFill>
            </a:endParaRPr>
          </a:p>
          <a:p>
            <a:pPr indent="-298450" lvl="0" marL="457200" rtl="0" algn="l">
              <a:lnSpc>
                <a:spcPct val="171428"/>
              </a:lnSpc>
              <a:spcBef>
                <a:spcPts val="0"/>
              </a:spcBef>
              <a:spcAft>
                <a:spcPts val="0"/>
              </a:spcAft>
              <a:buClr>
                <a:srgbClr val="282828"/>
              </a:buClr>
              <a:buSzPts val="1100"/>
              <a:buAutoNum type="arabicPeriod"/>
            </a:pPr>
            <a:r>
              <a:rPr b="1" lang="en" sz="1100">
                <a:solidFill>
                  <a:srgbClr val="282828"/>
                </a:solidFill>
              </a:rPr>
              <a:t>Report creation</a:t>
            </a:r>
            <a:r>
              <a:rPr lang="en" sz="1100">
                <a:solidFill>
                  <a:srgbClr val="282828"/>
                </a:solidFill>
              </a:rPr>
              <a:t>. The review team prepares the final review report. Each expert in the review fills in the checklist of criteria objectively, based on their own observations. If all criteria are met, they can conclude that the organisation qualifies for a certificate.</a:t>
            </a:r>
            <a:endParaRPr sz="1100">
              <a:solidFill>
                <a:srgbClr val="282828"/>
              </a:solidFill>
            </a:endParaRPr>
          </a:p>
          <a:p>
            <a:pPr indent="-298450" lvl="0" marL="457200" rtl="0" algn="l">
              <a:lnSpc>
                <a:spcPct val="171428"/>
              </a:lnSpc>
              <a:spcBef>
                <a:spcPts val="0"/>
              </a:spcBef>
              <a:spcAft>
                <a:spcPts val="0"/>
              </a:spcAft>
              <a:buClr>
                <a:srgbClr val="282828"/>
              </a:buClr>
              <a:buSzPts val="1100"/>
              <a:buAutoNum type="arabicPeriod"/>
            </a:pPr>
            <a:r>
              <a:rPr b="1" lang="en" sz="1100">
                <a:solidFill>
                  <a:srgbClr val="282828"/>
                </a:solidFill>
              </a:rPr>
              <a:t>Final results and possibly certification</a:t>
            </a:r>
            <a:r>
              <a:rPr lang="en" sz="1100">
                <a:solidFill>
                  <a:srgbClr val="282828"/>
                </a:solidFill>
              </a:rPr>
              <a:t>. The organisation receives the final review report. If the organisation qualifies according to the review report, a ‘</a:t>
            </a:r>
            <a:r>
              <a:rPr lang="en" sz="1100" u="sng">
                <a:solidFill>
                  <a:srgbClr val="289EA2"/>
                </a:solidFill>
                <a:hlinkClick r:id="rId3">
                  <a:extLst>
                    <a:ext uri="{A12FA001-AC4F-418D-AE19-62706E023703}">
                      <ahyp:hlinkClr val="tx"/>
                    </a:ext>
                  </a:extLst>
                </a:hlinkClick>
              </a:rPr>
              <a:t>Security Verified</a:t>
            </a:r>
            <a:r>
              <a:rPr lang="en" sz="1100">
                <a:solidFill>
                  <a:srgbClr val="282828"/>
                </a:solidFill>
              </a:rPr>
              <a:t>‘ </a:t>
            </a:r>
            <a:r>
              <a:rPr lang="en" sz="1100" u="sng">
                <a:solidFill>
                  <a:srgbClr val="289EA2"/>
                </a:solidFill>
                <a:hlinkClick r:id="rId4">
                  <a:extLst>
                    <a:ext uri="{A12FA001-AC4F-418D-AE19-62706E023703}">
                      <ahyp:hlinkClr val="tx"/>
                    </a:ext>
                  </a:extLst>
                </a:hlinkClick>
              </a:rPr>
              <a:t>certificate</a:t>
            </a:r>
            <a:r>
              <a:rPr lang="en" sz="1100">
                <a:solidFill>
                  <a:srgbClr val="282828"/>
                </a:solidFill>
              </a:rPr>
              <a:t> can also issued.</a:t>
            </a:r>
            <a:endParaRPr sz="1100">
              <a:solidFill>
                <a:srgbClr val="282828"/>
              </a:solidFill>
            </a:endParaRPr>
          </a:p>
          <a:p>
            <a:pPr indent="0" lvl="0" marL="457200" rtl="0" algn="just">
              <a:spcBef>
                <a:spcPts val="1100"/>
              </a:spcBef>
              <a:spcAft>
                <a:spcPts val="0"/>
              </a:spcAft>
              <a:buNone/>
            </a:pPr>
            <a:r>
              <a:t/>
            </a:r>
            <a:endParaRPr sz="1100">
              <a:latin typeface="Roboto"/>
              <a:ea typeface="Roboto"/>
              <a:cs typeface="Roboto"/>
              <a:sym typeface="Roboto"/>
            </a:endParaRPr>
          </a:p>
          <a:p>
            <a:pPr indent="0" lvl="0" marL="457200" rtl="0" algn="just">
              <a:spcBef>
                <a:spcPts val="0"/>
              </a:spcBef>
              <a:spcAft>
                <a:spcPts val="0"/>
              </a:spcAft>
              <a:buNone/>
            </a:pPr>
            <a:r>
              <a:t/>
            </a:r>
            <a:endParaRPr sz="1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Corporate Policy</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Corporate policy is formal declaration of principles and procedures according to which a company will operates those principle and </a:t>
            </a:r>
            <a:r>
              <a:rPr lang="en">
                <a:solidFill>
                  <a:schemeClr val="dk1"/>
                </a:solidFill>
              </a:rPr>
              <a:t>guidelines</a:t>
            </a:r>
            <a:r>
              <a:rPr lang="en">
                <a:solidFill>
                  <a:schemeClr val="dk1"/>
                </a:solidFill>
              </a:rPr>
              <a:t> are executed by board of directors, </a:t>
            </a:r>
            <a:r>
              <a:rPr lang="en">
                <a:solidFill>
                  <a:schemeClr val="dk1"/>
                </a:solidFill>
              </a:rPr>
              <a:t>company</a:t>
            </a:r>
            <a:r>
              <a:rPr lang="en">
                <a:solidFill>
                  <a:schemeClr val="dk1"/>
                </a:solidFill>
              </a:rPr>
              <a:t> senior management, policy committee.</a:t>
            </a:r>
            <a:endParaRPr>
              <a:solidFill>
                <a:schemeClr val="dk1"/>
              </a:solidFill>
            </a:endParaRPr>
          </a:p>
          <a:p>
            <a:pPr indent="0" lvl="0" marL="0" rtl="0" algn="l">
              <a:spcBef>
                <a:spcPts val="1200"/>
              </a:spcBef>
              <a:spcAft>
                <a:spcPts val="0"/>
              </a:spcAft>
              <a:buNone/>
            </a:pPr>
            <a:r>
              <a:rPr lang="en">
                <a:solidFill>
                  <a:schemeClr val="dk1"/>
                </a:solidFill>
              </a:rPr>
              <a:t>A corporate policy includes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Company mission statement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Company objective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Principles on the basis of which strategic decisions are made.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Security Policy</a:t>
            </a:r>
            <a:endParaRPr/>
          </a:p>
        </p:txBody>
      </p:sp>
      <p:sp>
        <p:nvSpPr>
          <p:cNvPr id="118" name="Google Shape;118;p24"/>
          <p:cNvSpPr txBox="1"/>
          <p:nvPr>
            <p:ph idx="1" type="body"/>
          </p:nvPr>
        </p:nvSpPr>
        <p:spPr>
          <a:xfrm>
            <a:off x="311700" y="1152475"/>
            <a:ext cx="8520600" cy="3912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The sample security policy looks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information security policy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Aim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Purpose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Responsibilities of User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Risk Assessment &amp; classification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Risk assessment of information and personal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Protection of information system and assess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Protection of confidential information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Risk Identification and Analysis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Threats and Risks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Appendix</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Sample Risk Assessment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glossary</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publishing and notification requirements of the policies</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just">
              <a:lnSpc>
                <a:spcPct val="165000"/>
              </a:lnSpc>
              <a:spcBef>
                <a:spcPts val="1100"/>
              </a:spcBef>
              <a:spcAft>
                <a:spcPts val="0"/>
              </a:spcAft>
              <a:buClr>
                <a:schemeClr val="dk1"/>
              </a:buClr>
              <a:buSzPct val="120000"/>
              <a:buChar char="●"/>
            </a:pPr>
            <a:r>
              <a:rPr lang="en" sz="1500">
                <a:solidFill>
                  <a:schemeClr val="dk1"/>
                </a:solidFill>
                <a:highlight>
                  <a:srgbClr val="FFFFFF"/>
                </a:highlight>
              </a:rPr>
              <a:t>After the policies have been written, they will not do your organization any good if they sit on the shelf collecting dust. Not only should it be a living document, but it also should be accessible to all users. </a:t>
            </a:r>
            <a:endParaRPr sz="1500">
              <a:solidFill>
                <a:schemeClr val="dk1"/>
              </a:solidFill>
              <a:highlight>
                <a:srgbClr val="FFFFFF"/>
              </a:highlight>
            </a:endParaRPr>
          </a:p>
          <a:p>
            <a:pPr indent="-334327" lvl="0" marL="457200" rtl="0" algn="just">
              <a:lnSpc>
                <a:spcPct val="165000"/>
              </a:lnSpc>
              <a:spcBef>
                <a:spcPts val="0"/>
              </a:spcBef>
              <a:spcAft>
                <a:spcPts val="0"/>
              </a:spcAft>
              <a:buClr>
                <a:schemeClr val="dk1"/>
              </a:buClr>
              <a:buSzPct val="120000"/>
              <a:buChar char="●"/>
            </a:pPr>
            <a:r>
              <a:rPr lang="en" sz="1500">
                <a:solidFill>
                  <a:schemeClr val="dk1"/>
                </a:solidFill>
                <a:highlight>
                  <a:srgbClr val="FFFFFF"/>
                </a:highlight>
              </a:rPr>
              <a:t>A common way of doing this is to publish the policies on the organization’s intranet. This way, not only are the policies available to all users, but your organization will save on printing costs—and updates can be made in one central location without having to ensure they are distributed.</a:t>
            </a:r>
            <a:endParaRPr sz="1500">
              <a:solidFill>
                <a:schemeClr val="dk1"/>
              </a:solidFill>
              <a:highlight>
                <a:srgbClr val="FFFFFF"/>
              </a:highlight>
            </a:endParaRPr>
          </a:p>
          <a:p>
            <a:pPr indent="-334327" lvl="0" marL="457200" rtl="0" algn="just">
              <a:lnSpc>
                <a:spcPct val="165000"/>
              </a:lnSpc>
              <a:spcBef>
                <a:spcPts val="0"/>
              </a:spcBef>
              <a:spcAft>
                <a:spcPts val="0"/>
              </a:spcAft>
              <a:buClr>
                <a:schemeClr val="dk1"/>
              </a:buClr>
              <a:buSzPct val="120000"/>
              <a:buChar char="●"/>
            </a:pPr>
            <a:r>
              <a:rPr lang="en" sz="1500">
                <a:solidFill>
                  <a:schemeClr val="dk1"/>
                </a:solidFill>
                <a:highlight>
                  <a:srgbClr val="FFFFFF"/>
                </a:highlight>
              </a:rPr>
              <a:t>Policies in this area should cover both the publishing of the policy documents and notification of when published. This policy also should cover who is responsible for these acts. </a:t>
            </a:r>
            <a:endParaRPr sz="1500">
              <a:solidFill>
                <a:schemeClr val="dk1"/>
              </a:solidFill>
              <a:highlight>
                <a:srgbClr val="FFFFFF"/>
              </a:highlight>
            </a:endParaRPr>
          </a:p>
          <a:p>
            <a:pPr indent="0" lvl="0" marL="457200" rtl="0" algn="just">
              <a:spcBef>
                <a:spcPts val="19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Security Standards ISO</a:t>
            </a:r>
            <a:endParaRPr/>
          </a:p>
        </p:txBody>
      </p:sp>
      <p:sp>
        <p:nvSpPr>
          <p:cNvPr id="130" name="Google Shape;130;p26"/>
          <p:cNvSpPr txBox="1"/>
          <p:nvPr>
            <p:ph idx="1" type="body"/>
          </p:nvPr>
        </p:nvSpPr>
        <p:spPr>
          <a:xfrm>
            <a:off x="311700" y="1152475"/>
            <a:ext cx="8520600" cy="3810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Information security standards are techniques generally outlined in published materials that attempt to protect the cyber environment of a user or organization. </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This environment includes users themselves, networks, devices, all software, processes, information in storage or transit, applications, services, and systems that can be connected directly or indirectly to networks.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The principal objective is to reduce the risks, including preventing or mitigating cyber attacks.</a:t>
            </a:r>
            <a:endParaRPr sz="1200">
              <a:solidFill>
                <a:schemeClr val="dk1"/>
              </a:solidFill>
              <a:highlight>
                <a:srgbClr val="FFFFFF"/>
              </a:highlight>
            </a:endParaRPr>
          </a:p>
          <a:p>
            <a:pPr indent="0" lvl="0" marL="0" rtl="0" algn="just">
              <a:lnSpc>
                <a:spcPct val="130000"/>
              </a:lnSpc>
              <a:spcBef>
                <a:spcPts val="1800"/>
              </a:spcBef>
              <a:spcAft>
                <a:spcPts val="0"/>
              </a:spcAft>
              <a:buNone/>
            </a:pPr>
            <a:r>
              <a:rPr lang="en" sz="1500">
                <a:solidFill>
                  <a:schemeClr val="dk1"/>
                </a:solidFill>
                <a:highlight>
                  <a:srgbClr val="FFFFFF"/>
                </a:highlight>
              </a:rPr>
              <a:t>ISO</a:t>
            </a:r>
            <a:endParaRPr sz="1500">
              <a:solidFill>
                <a:schemeClr val="dk1"/>
              </a:solidFill>
              <a:highlight>
                <a:srgbClr val="FFFFFF"/>
              </a:highlight>
            </a:endParaRPr>
          </a:p>
          <a:p>
            <a:pPr indent="-295275" lvl="0" marL="457200" rtl="0" algn="just">
              <a:spcBef>
                <a:spcPts val="400"/>
              </a:spcBef>
              <a:spcAft>
                <a:spcPts val="0"/>
              </a:spcAft>
              <a:buClr>
                <a:schemeClr val="dk1"/>
              </a:buClr>
              <a:buSzPts val="1050"/>
              <a:buChar char="●"/>
            </a:pPr>
            <a:r>
              <a:rPr lang="en" sz="1200">
                <a:solidFill>
                  <a:schemeClr val="dk1"/>
                </a:solidFill>
                <a:highlight>
                  <a:srgbClr val="FFFFFF"/>
                </a:highlight>
              </a:rPr>
              <a:t>ISO stands for International Organization for Standardization. International Standards make things to work. These standards provide a world-class specification for products, services and computers, to ensure quality, safety and efficiency. They are instrumental in facilitating international trade.</a:t>
            </a:r>
            <a:endParaRPr sz="1200">
              <a:solidFill>
                <a:schemeClr val="dk1"/>
              </a:solidFill>
              <a:highlight>
                <a:srgbClr val="FFFFFF"/>
              </a:highlight>
            </a:endParaRPr>
          </a:p>
          <a:p>
            <a:pPr indent="-304800" lvl="0" marL="457200" rtl="0" algn="just">
              <a:spcBef>
                <a:spcPts val="0"/>
              </a:spcBef>
              <a:spcAft>
                <a:spcPts val="0"/>
              </a:spcAft>
              <a:buClr>
                <a:schemeClr val="dk1"/>
              </a:buClr>
              <a:buSzPts val="1200"/>
              <a:buChar char="●"/>
            </a:pPr>
            <a:r>
              <a:rPr lang="en" sz="1200">
                <a:solidFill>
                  <a:schemeClr val="dk1"/>
                </a:solidFill>
                <a:highlight>
                  <a:srgbClr val="FFFFFF"/>
                </a:highlight>
              </a:rPr>
              <a:t>ISO standard is officially established On 23 February 1947. It is an independent, non-governmental international organization. Today, it has a membership of 162 national standards bodies and 784 technical committees and subcommittees to take care of standards development. ISO has published over 22336 International Standards and its related documents which covers almost every industry, from information technology, to food safety, to agriculture and healthcare.</a:t>
            </a:r>
            <a:endParaRPr sz="12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64450"/>
            <a:ext cx="8520600" cy="19980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68750"/>
              <a:buFont typeface="Arial"/>
              <a:buNone/>
            </a:pPr>
            <a:r>
              <a:rPr lang="en" sz="1600">
                <a:solidFill>
                  <a:srgbClr val="610B4B"/>
                </a:solidFill>
                <a:highlight>
                  <a:srgbClr val="FFFFFF"/>
                </a:highlight>
              </a:rPr>
              <a:t>ISO 27000 Series</a:t>
            </a:r>
            <a:endParaRPr sz="1600">
              <a:solidFill>
                <a:srgbClr val="610B4B"/>
              </a:solidFill>
              <a:highlight>
                <a:srgbClr val="FFFFFF"/>
              </a:highlight>
            </a:endParaRPr>
          </a:p>
          <a:p>
            <a:pPr indent="0" lvl="0" marL="0" rtl="0" algn="just">
              <a:lnSpc>
                <a:spcPct val="115000"/>
              </a:lnSpc>
              <a:spcBef>
                <a:spcPts val="1200"/>
              </a:spcBef>
              <a:spcAft>
                <a:spcPts val="0"/>
              </a:spcAft>
              <a:buClr>
                <a:schemeClr val="dk1"/>
              </a:buClr>
              <a:buSzPct val="77343"/>
              <a:buFont typeface="Arial"/>
              <a:buNone/>
            </a:pPr>
            <a:r>
              <a:rPr lang="en" sz="1422">
                <a:solidFill>
                  <a:srgbClr val="333333"/>
                </a:solidFill>
                <a:highlight>
                  <a:srgbClr val="FFFFFF"/>
                </a:highlight>
                <a:latin typeface="Roboto"/>
                <a:ea typeface="Roboto"/>
                <a:cs typeface="Roboto"/>
                <a:sym typeface="Roboto"/>
              </a:rPr>
              <a:t>It is the family of information security standards which is developed by the International Organization for Standardization and the International Electrotechnical Commission to provide a globally recognized framework for best information security management. It helps the organization to keep their information assets secure such as employee details, financial information, and intellectual property.</a:t>
            </a:r>
            <a:endParaRPr sz="1422">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ct val="77343"/>
              <a:buFont typeface="Arial"/>
              <a:buNone/>
            </a:pPr>
            <a:r>
              <a:rPr lang="en" sz="1422">
                <a:solidFill>
                  <a:srgbClr val="333333"/>
                </a:solidFill>
                <a:highlight>
                  <a:srgbClr val="FFFFFF"/>
                </a:highlight>
                <a:latin typeface="Roboto"/>
                <a:ea typeface="Roboto"/>
                <a:cs typeface="Roboto"/>
                <a:sym typeface="Roboto"/>
              </a:rPr>
              <a:t>The need of ISO 27000 series arises because of the risk of cyber-attacks which the organization face. The cyber-attacks are growing day by day making hackers a constant threat to any industry that uses technology.</a:t>
            </a:r>
            <a:endParaRPr sz="1422">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ct val="77343"/>
              <a:buFont typeface="Arial"/>
              <a:buNone/>
            </a:pPr>
            <a:r>
              <a:rPr lang="en" sz="1422">
                <a:solidFill>
                  <a:srgbClr val="333333"/>
                </a:solidFill>
                <a:highlight>
                  <a:srgbClr val="FFFFFF"/>
                </a:highlight>
                <a:latin typeface="Roboto"/>
                <a:ea typeface="Roboto"/>
                <a:cs typeface="Roboto"/>
                <a:sym typeface="Roboto"/>
              </a:rPr>
              <a:t>The ISO 27000 series can be categorized into many types. They are-</a:t>
            </a:r>
            <a:endParaRPr sz="1422">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136" name="Google Shape;136;p27"/>
          <p:cNvSpPr txBox="1"/>
          <p:nvPr>
            <p:ph idx="1" type="body"/>
          </p:nvPr>
        </p:nvSpPr>
        <p:spPr>
          <a:xfrm>
            <a:off x="311700" y="2571750"/>
            <a:ext cx="8520600" cy="2500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ISO 27001</a:t>
            </a:r>
            <a:r>
              <a:rPr lang="en" sz="1200">
                <a:solidFill>
                  <a:srgbClr val="333333"/>
                </a:solidFill>
                <a:highlight>
                  <a:srgbClr val="FFFFFF"/>
                </a:highlight>
                <a:latin typeface="Roboto"/>
                <a:ea typeface="Roboto"/>
                <a:cs typeface="Roboto"/>
                <a:sym typeface="Roboto"/>
              </a:rPr>
              <a:t>- </a:t>
            </a:r>
            <a:r>
              <a:rPr lang="en" sz="1200">
                <a:solidFill>
                  <a:srgbClr val="212529"/>
                </a:solidFill>
                <a:highlight>
                  <a:schemeClr val="lt1"/>
                </a:highlight>
              </a:rPr>
              <a:t>ISO/IEC 27001 is is the world’s best-known </a:t>
            </a:r>
            <a:r>
              <a:rPr lang="en" sz="1200">
                <a:solidFill>
                  <a:schemeClr val="hlink"/>
                </a:solidFill>
                <a:highlight>
                  <a:schemeClr val="lt1"/>
                </a:highlight>
                <a:uFill>
                  <a:noFill/>
                </a:uFill>
                <a:hlinkClick r:id="rId3"/>
              </a:rPr>
              <a:t>standard for information security management systems (ISMS)</a:t>
            </a:r>
            <a:r>
              <a:rPr lang="en" sz="1200">
                <a:solidFill>
                  <a:srgbClr val="212529"/>
                </a:solidFill>
                <a:highlight>
                  <a:schemeClr val="lt1"/>
                </a:highlight>
              </a:rPr>
              <a:t> and their requirements. Additional best practice in data protection and cyber resilience are covered by more than a dozen </a:t>
            </a:r>
            <a:r>
              <a:rPr lang="en" sz="1200">
                <a:solidFill>
                  <a:schemeClr val="hlink"/>
                </a:solidFill>
                <a:highlight>
                  <a:schemeClr val="lt1"/>
                </a:highlight>
                <a:uFill>
                  <a:noFill/>
                </a:uFill>
                <a:hlinkClick r:id="rId4"/>
              </a:rPr>
              <a:t>standards in the ISO/IEC 27000 family</a:t>
            </a:r>
            <a:r>
              <a:rPr lang="en" sz="1200">
                <a:solidFill>
                  <a:srgbClr val="212529"/>
                </a:solidFill>
                <a:highlight>
                  <a:schemeClr val="lt1"/>
                </a:highlight>
              </a:rPr>
              <a:t>. Together, they enable organizations of all sectors and sizes to manage the security of assets such as financial information, intellectual property, employee data and information entrusted by third parties.</a:t>
            </a:r>
            <a:endParaRPr sz="1200">
              <a:solidFill>
                <a:srgbClr val="333333"/>
              </a:solidFill>
              <a:highlight>
                <a:schemeClr val="lt1"/>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This standard allows us to prove the clients and stakeholders of any organization to managing the best security of their confidential data and information. This standard involves a process-based approach for establishing, implementing, operating, monitoring, maintaining, and improving our ISMS.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sz="1200">
                <a:solidFill>
                  <a:srgbClr val="333333"/>
                </a:solidFill>
                <a:highlight>
                  <a:srgbClr val="FFFFFF"/>
                </a:highlight>
                <a:latin typeface="Roboto"/>
                <a:ea typeface="Roboto"/>
                <a:cs typeface="Roboto"/>
                <a:sym typeface="Roboto"/>
              </a:rPr>
              <a:t>ISO 27000</a:t>
            </a:r>
            <a:r>
              <a:rPr lang="en" sz="1200">
                <a:solidFill>
                  <a:srgbClr val="333333"/>
                </a:solidFill>
                <a:highlight>
                  <a:srgbClr val="FFFFFF"/>
                </a:highlight>
                <a:latin typeface="Roboto"/>
                <a:ea typeface="Roboto"/>
                <a:cs typeface="Roboto"/>
                <a:sym typeface="Roboto"/>
              </a:rPr>
              <a:t>- This standard provides an explanation of terminologies used in ISO 27001.</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2945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200">
                <a:solidFill>
                  <a:srgbClr val="333333"/>
                </a:solidFill>
                <a:highlight>
                  <a:srgbClr val="FFFFFF"/>
                </a:highlight>
                <a:latin typeface="Roboto"/>
                <a:ea typeface="Roboto"/>
                <a:cs typeface="Roboto"/>
                <a:sym typeface="Roboto"/>
              </a:rPr>
              <a:t>ISO 27002</a:t>
            </a:r>
            <a:r>
              <a:rPr lang="en" sz="1200">
                <a:solidFill>
                  <a:srgbClr val="333333"/>
                </a:solidFill>
                <a:highlight>
                  <a:srgbClr val="FFFFFF"/>
                </a:highlight>
                <a:latin typeface="Roboto"/>
                <a:ea typeface="Roboto"/>
                <a:cs typeface="Roboto"/>
                <a:sym typeface="Roboto"/>
              </a:rPr>
              <a:t>- This standard provides guidelines for organizational information security standards and information security management practices. It includes the selection, implementation, operating and management of controls taking into consideration the organization's information security risk environment(s).</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200">
                <a:solidFill>
                  <a:srgbClr val="333333"/>
                </a:solidFill>
                <a:highlight>
                  <a:srgbClr val="FFFFFF"/>
                </a:highlight>
                <a:latin typeface="Roboto"/>
                <a:ea typeface="Roboto"/>
                <a:cs typeface="Roboto"/>
                <a:sym typeface="Roboto"/>
              </a:rPr>
              <a:t>ISO 27005</a:t>
            </a:r>
            <a:r>
              <a:rPr lang="en" sz="1200">
                <a:solidFill>
                  <a:srgbClr val="333333"/>
                </a:solidFill>
                <a:highlight>
                  <a:srgbClr val="FFFFFF"/>
                </a:highlight>
                <a:latin typeface="Roboto"/>
                <a:ea typeface="Roboto"/>
                <a:cs typeface="Roboto"/>
                <a:sym typeface="Roboto"/>
              </a:rPr>
              <a:t>- This standard supports the general concepts specified in 27001. It is designed to provide the guidelines for implementation of information security based on a risk management approach. To completely understand the ISO/IEC 27005, the knowledge of the concepts, models, processes, and terminologies described in ISO/IEC 27001 and ISO/IEC 27002 is required. This standard is capable for all kind of organizations such as non-government organization, government agencies, and commercial enterprises.</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b="1" lang="en" sz="1200">
                <a:solidFill>
                  <a:srgbClr val="333333"/>
                </a:solidFill>
                <a:highlight>
                  <a:srgbClr val="FFFFFF"/>
                </a:highlight>
                <a:latin typeface="Roboto"/>
                <a:ea typeface="Roboto"/>
                <a:cs typeface="Roboto"/>
                <a:sym typeface="Roboto"/>
              </a:rPr>
              <a:t>ISO 27032</a:t>
            </a:r>
            <a:r>
              <a:rPr lang="en" sz="1200">
                <a:solidFill>
                  <a:srgbClr val="333333"/>
                </a:solidFill>
                <a:highlight>
                  <a:srgbClr val="FFFFFF"/>
                </a:highlight>
                <a:latin typeface="Roboto"/>
                <a:ea typeface="Roboto"/>
                <a:cs typeface="Roboto"/>
                <a:sym typeface="Roboto"/>
              </a:rPr>
              <a:t>- It is the international Standard which focuses explicitly on cybersecurity. This Standard includes guidelines for protecting the information beyond the borders of an organization such as in collaborations, partnerships or other information sharing arrangements with clients and suppliers.</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laws in India</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150">
                <a:solidFill>
                  <a:srgbClr val="222222"/>
                </a:solidFill>
                <a:highlight>
                  <a:srgbClr val="FFFFFF"/>
                </a:highlight>
                <a:latin typeface="Verdana"/>
                <a:ea typeface="Verdana"/>
                <a:cs typeface="Verdana"/>
                <a:sym typeface="Verdana"/>
              </a:rPr>
              <a:t>In terms of cybersecurity, there are five main types of laws that must be followed. </a:t>
            </a:r>
            <a:endParaRPr sz="1150">
              <a:solidFill>
                <a:srgbClr val="222222"/>
              </a:solidFill>
              <a:highlight>
                <a:srgbClr val="FFFFFF"/>
              </a:highlight>
              <a:latin typeface="Verdana"/>
              <a:ea typeface="Verdana"/>
              <a:cs typeface="Verdana"/>
              <a:sym typeface="Verdana"/>
            </a:endParaRPr>
          </a:p>
          <a:p>
            <a:pPr indent="-342900" lvl="0" marL="457200" rtl="0" algn="l">
              <a:spcBef>
                <a:spcPts val="0"/>
              </a:spcBef>
              <a:spcAft>
                <a:spcPts val="0"/>
              </a:spcAft>
              <a:buSzPts val="1800"/>
              <a:buChar char="●"/>
            </a:pPr>
            <a:r>
              <a:rPr lang="en" sz="1150">
                <a:solidFill>
                  <a:srgbClr val="222222"/>
                </a:solidFill>
                <a:highlight>
                  <a:srgbClr val="FFFFFF"/>
                </a:highlight>
                <a:latin typeface="Verdana"/>
                <a:ea typeface="Verdana"/>
                <a:cs typeface="Verdana"/>
                <a:sym typeface="Verdana"/>
              </a:rPr>
              <a:t>Cyber laws are becoming increasingly important in countries such as India which have extremely extensive internet use. </a:t>
            </a:r>
            <a:endParaRPr sz="1150">
              <a:solidFill>
                <a:srgbClr val="222222"/>
              </a:solidFill>
              <a:highlight>
                <a:srgbClr val="FFFFFF"/>
              </a:highlight>
              <a:latin typeface="Verdana"/>
              <a:ea typeface="Verdana"/>
              <a:cs typeface="Verdana"/>
              <a:sym typeface="Verdana"/>
            </a:endParaRPr>
          </a:p>
          <a:p>
            <a:pPr indent="-342900" lvl="0" marL="457200" rtl="0" algn="l">
              <a:spcBef>
                <a:spcPts val="0"/>
              </a:spcBef>
              <a:spcAft>
                <a:spcPts val="0"/>
              </a:spcAft>
              <a:buSzPts val="1800"/>
              <a:buChar char="●"/>
            </a:pPr>
            <a:r>
              <a:rPr lang="en" sz="1150">
                <a:solidFill>
                  <a:srgbClr val="222222"/>
                </a:solidFill>
                <a:highlight>
                  <a:srgbClr val="FFFFFF"/>
                </a:highlight>
                <a:latin typeface="Verdana"/>
                <a:ea typeface="Verdana"/>
                <a:cs typeface="Verdana"/>
                <a:sym typeface="Verdana"/>
              </a:rPr>
              <a:t>There are strict laws that govern the use of cyberspace and supervise the use of information, software, electronic commerce, and financial transactions in the digital environment. </a:t>
            </a:r>
            <a:endParaRPr sz="1150">
              <a:solidFill>
                <a:srgbClr val="222222"/>
              </a:solidFill>
              <a:highlight>
                <a:srgbClr val="FFFFFF"/>
              </a:highlight>
              <a:latin typeface="Verdana"/>
              <a:ea typeface="Verdana"/>
              <a:cs typeface="Verdana"/>
              <a:sym typeface="Verdana"/>
            </a:endParaRPr>
          </a:p>
          <a:p>
            <a:pPr indent="-342900" lvl="0" marL="457200" rtl="0" algn="l">
              <a:spcBef>
                <a:spcPts val="0"/>
              </a:spcBef>
              <a:spcAft>
                <a:spcPts val="0"/>
              </a:spcAft>
              <a:buSzPts val="1800"/>
              <a:buChar char="●"/>
            </a:pPr>
            <a:r>
              <a:rPr lang="en" sz="1150">
                <a:solidFill>
                  <a:srgbClr val="222222"/>
                </a:solidFill>
                <a:highlight>
                  <a:srgbClr val="FFFFFF"/>
                </a:highlight>
                <a:latin typeface="Verdana"/>
                <a:ea typeface="Verdana"/>
                <a:cs typeface="Verdana"/>
                <a:sym typeface="Verdana"/>
              </a:rPr>
              <a:t>India’s cyber laws have helped to enable electronic commerce and electronic governance to flourish in India by safeguarding maximum connectivity and minimizing security concerns. </a:t>
            </a:r>
            <a:endParaRPr sz="1150">
              <a:solidFill>
                <a:srgbClr val="222222"/>
              </a:solidFill>
              <a:highlight>
                <a:srgbClr val="FFFFFF"/>
              </a:highlight>
              <a:latin typeface="Verdana"/>
              <a:ea typeface="Verdana"/>
              <a:cs typeface="Verdana"/>
              <a:sym typeface="Verdana"/>
            </a:endParaRPr>
          </a:p>
          <a:p>
            <a:pPr indent="-342900" lvl="0" marL="457200" rtl="0" algn="l">
              <a:spcBef>
                <a:spcPts val="0"/>
              </a:spcBef>
              <a:spcAft>
                <a:spcPts val="0"/>
              </a:spcAft>
              <a:buSzPts val="1800"/>
              <a:buChar char="●"/>
            </a:pPr>
            <a:r>
              <a:rPr lang="en" sz="1150">
                <a:solidFill>
                  <a:srgbClr val="222222"/>
                </a:solidFill>
                <a:highlight>
                  <a:srgbClr val="FFFFFF"/>
                </a:highlight>
                <a:latin typeface="Verdana"/>
                <a:ea typeface="Verdana"/>
                <a:cs typeface="Verdana"/>
                <a:sym typeface="Verdana"/>
              </a:rPr>
              <a:t>This has also made digital media accessible in a wider range of applications and enhanced its scope and effectiveness.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idx="1" type="body"/>
          </p:nvPr>
        </p:nvSpPr>
        <p:spPr>
          <a:xfrm>
            <a:off x="275925" y="429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50">
                <a:solidFill>
                  <a:srgbClr val="333333"/>
                </a:solidFill>
                <a:highlight>
                  <a:schemeClr val="lt1"/>
                </a:highlight>
              </a:rPr>
              <a:t>Importance of Cyber Laws</a:t>
            </a:r>
            <a:endParaRPr b="1" sz="1450">
              <a:solidFill>
                <a:srgbClr val="333333"/>
              </a:solidFill>
              <a:highlight>
                <a:schemeClr val="lt1"/>
              </a:highlight>
            </a:endParaRPr>
          </a:p>
          <a:p>
            <a:pPr indent="-320675" lvl="0" marL="457200" rtl="0" algn="l">
              <a:spcBef>
                <a:spcPts val="1200"/>
              </a:spcBef>
              <a:spcAft>
                <a:spcPts val="0"/>
              </a:spcAft>
              <a:buClr>
                <a:srgbClr val="333333"/>
              </a:buClr>
              <a:buSzPts val="1450"/>
              <a:buChar char="●"/>
            </a:pPr>
            <a:r>
              <a:rPr lang="en" sz="1450">
                <a:solidFill>
                  <a:srgbClr val="333333"/>
                </a:solidFill>
                <a:highlight>
                  <a:schemeClr val="lt1"/>
                </a:highlight>
              </a:rPr>
              <a:t>We are living in highly digitalized world.</a:t>
            </a:r>
            <a:endParaRPr sz="1450">
              <a:solidFill>
                <a:srgbClr val="333333"/>
              </a:solidFill>
              <a:highlight>
                <a:schemeClr val="lt1"/>
              </a:highlight>
            </a:endParaRPr>
          </a:p>
          <a:p>
            <a:pPr indent="-320675" lvl="0" marL="457200" rtl="0" algn="l">
              <a:spcBef>
                <a:spcPts val="0"/>
              </a:spcBef>
              <a:spcAft>
                <a:spcPts val="0"/>
              </a:spcAft>
              <a:buClr>
                <a:srgbClr val="333333"/>
              </a:buClr>
              <a:buSzPts val="1450"/>
              <a:buChar char="●"/>
            </a:pPr>
            <a:r>
              <a:rPr lang="en" sz="1450">
                <a:solidFill>
                  <a:srgbClr val="333333"/>
                </a:solidFill>
                <a:highlight>
                  <a:schemeClr val="lt1"/>
                </a:highlight>
              </a:rPr>
              <a:t>All companies depend upon their computer networks and keep their valuable data in electronic form.</a:t>
            </a:r>
            <a:endParaRPr sz="1450">
              <a:solidFill>
                <a:srgbClr val="333333"/>
              </a:solidFill>
              <a:highlight>
                <a:schemeClr val="lt1"/>
              </a:highlight>
            </a:endParaRPr>
          </a:p>
          <a:p>
            <a:pPr indent="-320675" lvl="0" marL="457200" rtl="0" algn="l">
              <a:spcBef>
                <a:spcPts val="0"/>
              </a:spcBef>
              <a:spcAft>
                <a:spcPts val="0"/>
              </a:spcAft>
              <a:buClr>
                <a:srgbClr val="333333"/>
              </a:buClr>
              <a:buSzPts val="1450"/>
              <a:buChar char="●"/>
            </a:pPr>
            <a:r>
              <a:rPr lang="en" sz="1450">
                <a:solidFill>
                  <a:srgbClr val="333333"/>
                </a:solidFill>
                <a:highlight>
                  <a:schemeClr val="lt1"/>
                </a:highlight>
              </a:rPr>
              <a:t>Government forms including income tax returns, company law forms etc are now filled in electronic form.</a:t>
            </a:r>
            <a:endParaRPr sz="1450">
              <a:solidFill>
                <a:srgbClr val="333333"/>
              </a:solidFill>
              <a:highlight>
                <a:schemeClr val="lt1"/>
              </a:highlight>
            </a:endParaRPr>
          </a:p>
          <a:p>
            <a:pPr indent="-320675" lvl="0" marL="457200" rtl="0" algn="l">
              <a:spcBef>
                <a:spcPts val="0"/>
              </a:spcBef>
              <a:spcAft>
                <a:spcPts val="0"/>
              </a:spcAft>
              <a:buClr>
                <a:srgbClr val="333333"/>
              </a:buClr>
              <a:buSzPts val="1450"/>
              <a:buChar char="●"/>
            </a:pPr>
            <a:r>
              <a:rPr lang="en" sz="1450">
                <a:solidFill>
                  <a:srgbClr val="333333"/>
                </a:solidFill>
                <a:highlight>
                  <a:schemeClr val="lt1"/>
                </a:highlight>
              </a:rPr>
              <a:t>Consumers are increasingly using credit cards for shopping.</a:t>
            </a:r>
            <a:endParaRPr sz="1450">
              <a:solidFill>
                <a:srgbClr val="333333"/>
              </a:solidFill>
              <a:highlight>
                <a:schemeClr val="lt1"/>
              </a:highlight>
            </a:endParaRPr>
          </a:p>
          <a:p>
            <a:pPr indent="-320675" lvl="0" marL="457200" rtl="0" algn="l">
              <a:spcBef>
                <a:spcPts val="0"/>
              </a:spcBef>
              <a:spcAft>
                <a:spcPts val="0"/>
              </a:spcAft>
              <a:buClr>
                <a:srgbClr val="333333"/>
              </a:buClr>
              <a:buSzPts val="1450"/>
              <a:buChar char="●"/>
            </a:pPr>
            <a:r>
              <a:rPr lang="en" sz="1450">
                <a:solidFill>
                  <a:srgbClr val="333333"/>
                </a:solidFill>
                <a:highlight>
                  <a:schemeClr val="lt1"/>
                </a:highlight>
              </a:rPr>
              <a:t>Most people are using email, cell phones and SMS messages for communication.</a:t>
            </a:r>
            <a:endParaRPr sz="1450">
              <a:solidFill>
                <a:srgbClr val="333333"/>
              </a:solidFill>
              <a:highlight>
                <a:schemeClr val="lt1"/>
              </a:highlight>
            </a:endParaRPr>
          </a:p>
          <a:p>
            <a:pPr indent="-320675" lvl="0" marL="457200" rtl="0" algn="l">
              <a:spcBef>
                <a:spcPts val="0"/>
              </a:spcBef>
              <a:spcAft>
                <a:spcPts val="0"/>
              </a:spcAft>
              <a:buClr>
                <a:srgbClr val="333333"/>
              </a:buClr>
              <a:buSzPts val="1450"/>
              <a:buChar char="●"/>
            </a:pPr>
            <a:r>
              <a:rPr lang="en" sz="1450">
                <a:solidFill>
                  <a:srgbClr val="333333"/>
                </a:solidFill>
                <a:highlight>
                  <a:schemeClr val="lt1"/>
                </a:highlight>
              </a:rPr>
              <a:t>Even in “non-cyber crime” cases, important evidence is found in computers/ cell phones e.g. in cases of divorce, murder, kidnapping, organized crime, terrorist operations, counterfeit currency etc.</a:t>
            </a:r>
            <a:endParaRPr sz="1450">
              <a:solidFill>
                <a:srgbClr val="333333"/>
              </a:solidFill>
              <a:highlight>
                <a:schemeClr val="lt1"/>
              </a:highlight>
            </a:endParaRPr>
          </a:p>
          <a:p>
            <a:pPr indent="-320675" lvl="0" marL="457200" rtl="0" algn="l">
              <a:spcBef>
                <a:spcPts val="0"/>
              </a:spcBef>
              <a:spcAft>
                <a:spcPts val="0"/>
              </a:spcAft>
              <a:buClr>
                <a:srgbClr val="333333"/>
              </a:buClr>
              <a:buSzPts val="1450"/>
              <a:buChar char="●"/>
            </a:pPr>
            <a:r>
              <a:rPr lang="en" sz="1450">
                <a:solidFill>
                  <a:srgbClr val="333333"/>
                </a:solidFill>
                <a:highlight>
                  <a:schemeClr val="lt1"/>
                </a:highlight>
              </a:rPr>
              <a:t>Since it touches all the aspects of transactions and activities on and concerning the Internet, the World Wide Web and Cyberspace therefore Cyber law is extremely important.</a:t>
            </a:r>
            <a:endParaRPr sz="2200">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2055900"/>
          </a:xfrm>
          <a:prstGeom prst="rect">
            <a:avLst/>
          </a:prstGeom>
        </p:spPr>
        <p:txBody>
          <a:bodyPr anchorCtr="0" anchor="t" bIns="91425" lIns="91425" spcFirstLastPara="1" rIns="91425" wrap="square" tIns="91425">
            <a:normAutofit fontScale="90000"/>
          </a:bodyPr>
          <a:lstStyle/>
          <a:p>
            <a:pPr indent="0" lvl="0" marL="0" rtl="0" algn="l">
              <a:lnSpc>
                <a:spcPct val="139024"/>
              </a:lnSpc>
              <a:spcBef>
                <a:spcPts val="2300"/>
              </a:spcBef>
              <a:spcAft>
                <a:spcPts val="0"/>
              </a:spcAft>
              <a:buNone/>
            </a:pPr>
            <a:r>
              <a:rPr lang="en" sz="2050">
                <a:solidFill>
                  <a:srgbClr val="111111"/>
                </a:solidFill>
                <a:highlight>
                  <a:srgbClr val="FFFFFF"/>
                </a:highlight>
                <a:latin typeface="Roboto"/>
                <a:ea typeface="Roboto"/>
                <a:cs typeface="Roboto"/>
                <a:sym typeface="Roboto"/>
              </a:rPr>
              <a:t>Information Technology Act, 2000 (IT Act):</a:t>
            </a:r>
            <a:endParaRPr sz="2050">
              <a:solidFill>
                <a:srgbClr val="111111"/>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 sz="1261">
                <a:solidFill>
                  <a:srgbClr val="222222"/>
                </a:solidFill>
                <a:highlight>
                  <a:srgbClr val="FFFFFF"/>
                </a:highlight>
                <a:latin typeface="Verdana"/>
                <a:ea typeface="Verdana"/>
                <a:cs typeface="Verdana"/>
                <a:sym typeface="Verdana"/>
              </a:rPr>
              <a:t>It is the first cyberlaw to be approved by the Indian Parliament. The Act defines the following as its object:</a:t>
            </a:r>
            <a:endParaRPr sz="1261">
              <a:solidFill>
                <a:srgbClr val="222222"/>
              </a:solidFill>
              <a:highlight>
                <a:srgbClr val="FFFFFF"/>
              </a:highlight>
              <a:latin typeface="Verdana"/>
              <a:ea typeface="Verdana"/>
              <a:cs typeface="Verdana"/>
              <a:sym typeface="Verdana"/>
            </a:endParaRPr>
          </a:p>
          <a:p>
            <a:pPr indent="0" lvl="0" marL="0" rtl="0" algn="just">
              <a:lnSpc>
                <a:spcPct val="115000"/>
              </a:lnSpc>
              <a:spcBef>
                <a:spcPts val="2000"/>
              </a:spcBef>
              <a:spcAft>
                <a:spcPts val="0"/>
              </a:spcAft>
              <a:buNone/>
            </a:pPr>
            <a:r>
              <a:rPr lang="en" sz="1261">
                <a:solidFill>
                  <a:srgbClr val="222222"/>
                </a:solidFill>
                <a:highlight>
                  <a:srgbClr val="FFFFFF"/>
                </a:highlight>
                <a:latin typeface="Verdana"/>
                <a:ea typeface="Verdana"/>
                <a:cs typeface="Verdana"/>
                <a:sym typeface="Verdana"/>
              </a:rPr>
              <a:t>“to provide legal recognition for transactions carried out by means of electronic data interchange and other means of electronic communication, commonly referred to as electronic methods of communication and storage of information, to facilitate electronic filing of documents with the Government agencies and further to amend the Indian Penal Code, the </a:t>
            </a:r>
            <a:r>
              <a:rPr lang="en" sz="1261">
                <a:solidFill>
                  <a:srgbClr val="4DB2EC"/>
                </a:solidFill>
                <a:highlight>
                  <a:srgbClr val="FFFFFF"/>
                </a:highlight>
                <a:uFill>
                  <a:noFill/>
                </a:uFill>
                <a:latin typeface="Verdana"/>
                <a:ea typeface="Verdana"/>
                <a:cs typeface="Verdana"/>
                <a:sym typeface="Verdana"/>
                <a:hlinkClick r:id="rId3">
                  <a:extLst>
                    <a:ext uri="{A12FA001-AC4F-418D-AE19-62706E023703}">
                      <ahyp:hlinkClr val="tx"/>
                    </a:ext>
                  </a:extLst>
                </a:hlinkClick>
              </a:rPr>
              <a:t>Indian Evidence Act, 1872</a:t>
            </a:r>
            <a:r>
              <a:rPr lang="en" sz="1261">
                <a:solidFill>
                  <a:srgbClr val="222222"/>
                </a:solidFill>
                <a:highlight>
                  <a:srgbClr val="FFFFFF"/>
                </a:highlight>
                <a:latin typeface="Verdana"/>
                <a:ea typeface="Verdana"/>
                <a:cs typeface="Verdana"/>
                <a:sym typeface="Verdana"/>
              </a:rPr>
              <a:t>, the </a:t>
            </a:r>
            <a:r>
              <a:rPr lang="en" sz="1261">
                <a:solidFill>
                  <a:srgbClr val="4DB2EC"/>
                </a:solidFill>
                <a:highlight>
                  <a:srgbClr val="FFFFFF"/>
                </a:highlight>
                <a:uFill>
                  <a:noFill/>
                </a:uFill>
                <a:latin typeface="Verdana"/>
                <a:ea typeface="Verdana"/>
                <a:cs typeface="Verdana"/>
                <a:sym typeface="Verdana"/>
                <a:hlinkClick r:id="rId4">
                  <a:extLst>
                    <a:ext uri="{A12FA001-AC4F-418D-AE19-62706E023703}">
                      <ahyp:hlinkClr val="tx"/>
                    </a:ext>
                  </a:extLst>
                </a:hlinkClick>
              </a:rPr>
              <a:t>Banker’s Book Evidence Act, 1891</a:t>
            </a:r>
            <a:r>
              <a:rPr lang="en" sz="1261">
                <a:solidFill>
                  <a:srgbClr val="222222"/>
                </a:solidFill>
                <a:highlight>
                  <a:srgbClr val="FFFFFF"/>
                </a:highlight>
                <a:latin typeface="Verdana"/>
                <a:ea typeface="Verdana"/>
                <a:cs typeface="Verdana"/>
                <a:sym typeface="Verdana"/>
              </a:rPr>
              <a:t> and the </a:t>
            </a:r>
            <a:r>
              <a:rPr lang="en" sz="1261">
                <a:solidFill>
                  <a:srgbClr val="4DB2EC"/>
                </a:solidFill>
                <a:highlight>
                  <a:srgbClr val="FFFFFF"/>
                </a:highlight>
                <a:uFill>
                  <a:noFill/>
                </a:uFill>
                <a:latin typeface="Verdana"/>
                <a:ea typeface="Verdana"/>
                <a:cs typeface="Verdana"/>
                <a:sym typeface="Verdana"/>
                <a:hlinkClick r:id="rId5">
                  <a:extLst>
                    <a:ext uri="{A12FA001-AC4F-418D-AE19-62706E023703}">
                      <ahyp:hlinkClr val="tx"/>
                    </a:ext>
                  </a:extLst>
                </a:hlinkClick>
              </a:rPr>
              <a:t>Reserve Bank of India Act, 1934</a:t>
            </a:r>
            <a:r>
              <a:rPr lang="en" sz="1261">
                <a:solidFill>
                  <a:srgbClr val="222222"/>
                </a:solidFill>
                <a:highlight>
                  <a:srgbClr val="FFFFFF"/>
                </a:highlight>
                <a:latin typeface="Verdana"/>
                <a:ea typeface="Verdana"/>
                <a:cs typeface="Verdana"/>
                <a:sym typeface="Verdana"/>
              </a:rPr>
              <a:t> and for matters connected therewith or incidental thereto.”</a:t>
            </a:r>
            <a:endParaRPr sz="1261">
              <a:solidFill>
                <a:srgbClr val="222222"/>
              </a:solidFill>
              <a:highlight>
                <a:srgbClr val="FFFFFF"/>
              </a:highlight>
              <a:latin typeface="Verdana"/>
              <a:ea typeface="Verdana"/>
              <a:cs typeface="Verdana"/>
              <a:sym typeface="Verdana"/>
            </a:endParaRPr>
          </a:p>
          <a:p>
            <a:pPr indent="0" lvl="0" marL="0" rtl="0" algn="l">
              <a:lnSpc>
                <a:spcPct val="139024"/>
              </a:lnSpc>
              <a:spcBef>
                <a:spcPts val="2300"/>
              </a:spcBef>
              <a:spcAft>
                <a:spcPts val="0"/>
              </a:spcAft>
              <a:buClr>
                <a:schemeClr val="dk1"/>
              </a:buClr>
              <a:buSzPct val="53658"/>
              <a:buFont typeface="Arial"/>
              <a:buNone/>
            </a:pPr>
            <a:r>
              <a:t/>
            </a:r>
            <a:endParaRPr sz="2050">
              <a:solidFill>
                <a:srgbClr val="111111"/>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
        <p:nvSpPr>
          <p:cNvPr id="158" name="Google Shape;158;p31"/>
          <p:cNvSpPr txBox="1"/>
          <p:nvPr>
            <p:ph idx="1" type="body"/>
          </p:nvPr>
        </p:nvSpPr>
        <p:spPr>
          <a:xfrm>
            <a:off x="311700" y="2784450"/>
            <a:ext cx="8520600" cy="2256000"/>
          </a:xfrm>
          <a:prstGeom prst="rect">
            <a:avLst/>
          </a:prstGeom>
        </p:spPr>
        <p:txBody>
          <a:bodyPr anchorCtr="0" anchor="t" bIns="91425" lIns="91425" spcFirstLastPara="1" rIns="91425" wrap="square" tIns="91425">
            <a:normAutofit lnSpcReduction="20000"/>
          </a:bodyPr>
          <a:lstStyle/>
          <a:p>
            <a:pPr indent="-301625" lvl="0" marL="457200" rtl="0" algn="l">
              <a:spcBef>
                <a:spcPts val="0"/>
              </a:spcBef>
              <a:spcAft>
                <a:spcPts val="0"/>
              </a:spcAft>
              <a:buClr>
                <a:srgbClr val="222222"/>
              </a:buClr>
              <a:buSzPts val="1150"/>
              <a:buFont typeface="Verdana"/>
              <a:buChar char="●"/>
            </a:pPr>
            <a:r>
              <a:rPr lang="en" sz="1150">
                <a:solidFill>
                  <a:srgbClr val="222222"/>
                </a:solidFill>
                <a:highlight>
                  <a:srgbClr val="FFFFFF"/>
                </a:highlight>
                <a:latin typeface="Verdana"/>
                <a:ea typeface="Verdana"/>
                <a:cs typeface="Verdana"/>
                <a:sym typeface="Verdana"/>
              </a:rPr>
              <a:t>However, as cyber-attacks become dangerous, along with the tendency of humans to misunderstand technology, several amendments are being made to the legislation. </a:t>
            </a:r>
            <a:endParaRPr sz="1150">
              <a:solidFill>
                <a:srgbClr val="222222"/>
              </a:solidFill>
              <a:highlight>
                <a:srgbClr val="FFFFFF"/>
              </a:highlight>
              <a:latin typeface="Verdana"/>
              <a:ea typeface="Verdana"/>
              <a:cs typeface="Verdana"/>
              <a:sym typeface="Verdana"/>
            </a:endParaRPr>
          </a:p>
          <a:p>
            <a:pPr indent="-301625" lvl="0" marL="457200" rtl="0" algn="l">
              <a:spcBef>
                <a:spcPts val="0"/>
              </a:spcBef>
              <a:spcAft>
                <a:spcPts val="0"/>
              </a:spcAft>
              <a:buClr>
                <a:srgbClr val="222222"/>
              </a:buClr>
              <a:buSzPts val="1150"/>
              <a:buFont typeface="Verdana"/>
              <a:buChar char="●"/>
            </a:pPr>
            <a:r>
              <a:rPr lang="en" sz="1150">
                <a:solidFill>
                  <a:srgbClr val="222222"/>
                </a:solidFill>
                <a:highlight>
                  <a:srgbClr val="FFFFFF"/>
                </a:highlight>
                <a:latin typeface="Verdana"/>
                <a:ea typeface="Verdana"/>
                <a:cs typeface="Verdana"/>
                <a:sym typeface="Verdana"/>
              </a:rPr>
              <a:t>It highlights the grievous penalties and sanctions that have been enacted by the Parliament of India as a means to protect the e-governance, e-banking, and e-commerce sectors. </a:t>
            </a:r>
            <a:endParaRPr sz="1150">
              <a:solidFill>
                <a:srgbClr val="222222"/>
              </a:solidFill>
              <a:highlight>
                <a:srgbClr val="FFFFFF"/>
              </a:highlight>
              <a:latin typeface="Verdana"/>
              <a:ea typeface="Verdana"/>
              <a:cs typeface="Verdana"/>
              <a:sym typeface="Verdana"/>
            </a:endParaRPr>
          </a:p>
          <a:p>
            <a:pPr indent="-301625" lvl="0" marL="457200" rtl="0" algn="l">
              <a:spcBef>
                <a:spcPts val="0"/>
              </a:spcBef>
              <a:spcAft>
                <a:spcPts val="0"/>
              </a:spcAft>
              <a:buClr>
                <a:srgbClr val="222222"/>
              </a:buClr>
              <a:buSzPts val="1150"/>
              <a:buFont typeface="Verdana"/>
              <a:buChar char="●"/>
            </a:pPr>
            <a:r>
              <a:rPr lang="en" sz="1150">
                <a:solidFill>
                  <a:srgbClr val="222222"/>
                </a:solidFill>
                <a:highlight>
                  <a:srgbClr val="FFFFFF"/>
                </a:highlight>
                <a:latin typeface="Verdana"/>
                <a:ea typeface="Verdana"/>
                <a:cs typeface="Verdana"/>
                <a:sym typeface="Verdana"/>
              </a:rPr>
              <a:t>It is important to note that the IT Act’s scope has now been broadened to include all the latest communication devices.</a:t>
            </a:r>
            <a:endParaRPr sz="1150">
              <a:solidFill>
                <a:srgbClr val="222222"/>
              </a:solidFill>
              <a:highlight>
                <a:srgbClr val="FFFFFF"/>
              </a:highlight>
              <a:latin typeface="Verdana"/>
              <a:ea typeface="Verdana"/>
              <a:cs typeface="Verdana"/>
              <a:sym typeface="Verdana"/>
            </a:endParaRPr>
          </a:p>
          <a:p>
            <a:pPr indent="-301625" lvl="0" marL="457200" rtl="0" algn="l">
              <a:spcBef>
                <a:spcPts val="0"/>
              </a:spcBef>
              <a:spcAft>
                <a:spcPts val="0"/>
              </a:spcAft>
              <a:buClr>
                <a:srgbClr val="222222"/>
              </a:buClr>
              <a:buSzPts val="1150"/>
              <a:buFont typeface="Verdana"/>
              <a:buChar char="●"/>
            </a:pPr>
            <a:r>
              <a:rPr lang="en" sz="1150">
                <a:solidFill>
                  <a:srgbClr val="222222"/>
                </a:solidFill>
                <a:highlight>
                  <a:srgbClr val="FFFFFF"/>
                </a:highlight>
                <a:latin typeface="Verdana"/>
                <a:ea typeface="Verdana"/>
                <a:cs typeface="Verdana"/>
                <a:sym typeface="Verdana"/>
              </a:rPr>
              <a:t>The Act states that an acceptance of a contract may be expressed electronically unless otherwise agreed and that the same shall have legal validity and be enforceable.</a:t>
            </a:r>
            <a:endParaRPr sz="1150">
              <a:solidFill>
                <a:srgbClr val="222222"/>
              </a:solidFill>
              <a:highlight>
                <a:srgbClr val="FFFFFF"/>
              </a:highlight>
              <a:latin typeface="Verdana"/>
              <a:ea typeface="Verdana"/>
              <a:cs typeface="Verdana"/>
              <a:sym typeface="Verdana"/>
            </a:endParaRPr>
          </a:p>
          <a:p>
            <a:pPr indent="-301625" lvl="0" marL="457200" rtl="0" algn="l">
              <a:spcBef>
                <a:spcPts val="0"/>
              </a:spcBef>
              <a:spcAft>
                <a:spcPts val="0"/>
              </a:spcAft>
              <a:buClr>
                <a:srgbClr val="222222"/>
              </a:buClr>
              <a:buSzPts val="1150"/>
              <a:buFont typeface="Verdana"/>
              <a:buChar char="●"/>
            </a:pPr>
            <a:r>
              <a:rPr lang="en" sz="1150">
                <a:solidFill>
                  <a:srgbClr val="222222"/>
                </a:solidFill>
                <a:highlight>
                  <a:srgbClr val="FFFFFF"/>
                </a:highlight>
                <a:latin typeface="Verdana"/>
                <a:ea typeface="Verdana"/>
                <a:cs typeface="Verdana"/>
                <a:sym typeface="Verdana"/>
              </a:rPr>
              <a:t> In addition, the Act is intended to achieve its objectives of promoting and developing an environment conducive to the implementation of electronic commerce.</a:t>
            </a:r>
            <a:endParaRPr sz="1150">
              <a:solidFill>
                <a:srgbClr val="222222"/>
              </a:solidFill>
              <a:highlight>
                <a:srgbClr val="FFFFFF"/>
              </a:highlight>
              <a:latin typeface="Verdana"/>
              <a:ea typeface="Verdana"/>
              <a:cs typeface="Verdana"/>
              <a:sym typeface="Verdana"/>
            </a:endParaRPr>
          </a:p>
          <a:p>
            <a:pPr indent="0" lvl="0" marL="0" rtl="0" algn="l">
              <a:spcBef>
                <a:spcPts val="1200"/>
              </a:spcBef>
              <a:spcAft>
                <a:spcPts val="1200"/>
              </a:spcAft>
              <a:buNone/>
            </a:pPr>
            <a:r>
              <a:t/>
            </a: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301000" y="1156425"/>
            <a:ext cx="8401825" cy="1290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447625" y="115950"/>
            <a:ext cx="8520600" cy="4777200"/>
          </a:xfrm>
          <a:prstGeom prst="rect">
            <a:avLst/>
          </a:prstGeom>
        </p:spPr>
        <p:txBody>
          <a:bodyPr anchorCtr="0" anchor="t" bIns="91425" lIns="91425" spcFirstLastPara="1" rIns="91425" wrap="square" tIns="91425">
            <a:noAutofit/>
          </a:bodyPr>
          <a:lstStyle/>
          <a:p>
            <a:pPr indent="0" lvl="0" marL="0" rtl="0" algn="l">
              <a:lnSpc>
                <a:spcPct val="136363"/>
              </a:lnSpc>
              <a:spcBef>
                <a:spcPts val="2000"/>
              </a:spcBef>
              <a:spcAft>
                <a:spcPts val="0"/>
              </a:spcAft>
              <a:buClr>
                <a:schemeClr val="dk1"/>
              </a:buClr>
              <a:buSzPts val="1100"/>
              <a:buFont typeface="Arial"/>
              <a:buNone/>
            </a:pPr>
            <a:r>
              <a:rPr lang="en" sz="1850">
                <a:solidFill>
                  <a:srgbClr val="111111"/>
                </a:solidFill>
                <a:highlight>
                  <a:srgbClr val="FFFFFF"/>
                </a:highlight>
                <a:latin typeface="Roboto"/>
                <a:ea typeface="Roboto"/>
                <a:cs typeface="Roboto"/>
                <a:sym typeface="Roboto"/>
              </a:rPr>
              <a:t>The important provisions of the Act</a:t>
            </a:r>
            <a:endParaRPr sz="1850">
              <a:solidFill>
                <a:srgbClr val="111111"/>
              </a:solidFill>
              <a:highlight>
                <a:srgbClr val="FFFFFF"/>
              </a:highlight>
              <a:latin typeface="Roboto"/>
              <a:ea typeface="Roboto"/>
              <a:cs typeface="Roboto"/>
              <a:sym typeface="Roboto"/>
            </a:endParaRPr>
          </a:p>
          <a:p>
            <a:pPr indent="0" lvl="0" marL="0" rtl="0" algn="l">
              <a:spcBef>
                <a:spcPts val="1300"/>
              </a:spcBef>
              <a:spcAft>
                <a:spcPts val="0"/>
              </a:spcAft>
              <a:buNone/>
            </a:pPr>
            <a:r>
              <a:rPr lang="en" sz="1350">
                <a:solidFill>
                  <a:srgbClr val="111111"/>
                </a:solidFill>
                <a:highlight>
                  <a:srgbClr val="FFFFFF"/>
                </a:highlight>
                <a:latin typeface="Verdana"/>
                <a:ea typeface="Verdana"/>
                <a:cs typeface="Verdana"/>
                <a:sym typeface="Verdana"/>
              </a:rPr>
              <a:t>Section 43:  Data Protection at corporate level</a:t>
            </a:r>
            <a:endParaRPr sz="1350">
              <a:solidFill>
                <a:srgbClr val="11111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111111"/>
                </a:solidFill>
                <a:highlight>
                  <a:schemeClr val="lt1"/>
                </a:highlight>
                <a:latin typeface="Verdana"/>
                <a:ea typeface="Verdana"/>
                <a:cs typeface="Verdana"/>
                <a:sym typeface="Verdana"/>
              </a:rPr>
              <a:t>Section 6</a:t>
            </a:r>
            <a:r>
              <a:rPr lang="en" sz="1350">
                <a:solidFill>
                  <a:srgbClr val="111111"/>
                </a:solidFill>
                <a:highlight>
                  <a:srgbClr val="FFFFFF"/>
                </a:highlight>
                <a:latin typeface="Verdana"/>
                <a:ea typeface="Verdana"/>
                <a:cs typeface="Verdana"/>
                <a:sym typeface="Verdana"/>
              </a:rPr>
              <a:t>5: Tampering with computer resources documents</a:t>
            </a:r>
            <a:endParaRPr sz="1350">
              <a:solidFill>
                <a:srgbClr val="111111"/>
              </a:solidFill>
              <a:highlight>
                <a:srgbClr val="FFFFFF"/>
              </a:highlight>
              <a:latin typeface="Verdana"/>
              <a:ea typeface="Verdana"/>
              <a:cs typeface="Verdana"/>
              <a:sym typeface="Verdana"/>
            </a:endParaRPr>
          </a:p>
          <a:p>
            <a:pPr indent="457200" lvl="0" marL="457200" rtl="0" algn="l">
              <a:spcBef>
                <a:spcPts val="0"/>
              </a:spcBef>
              <a:spcAft>
                <a:spcPts val="0"/>
              </a:spcAft>
              <a:buNone/>
            </a:pPr>
            <a:r>
              <a:rPr lang="en" sz="1350">
                <a:solidFill>
                  <a:srgbClr val="111111"/>
                </a:solidFill>
                <a:highlight>
                  <a:srgbClr val="FFFFFF"/>
                </a:highlight>
                <a:latin typeface="Verdana"/>
                <a:ea typeface="Verdana"/>
                <a:cs typeface="Verdana"/>
                <a:sym typeface="Verdana"/>
              </a:rPr>
              <a:t> —</a:t>
            </a:r>
            <a:r>
              <a:rPr lang="en" sz="1250">
                <a:solidFill>
                  <a:srgbClr val="111111"/>
                </a:solidFill>
                <a:highlight>
                  <a:srgbClr val="FFFFFF"/>
                </a:highlight>
              </a:rPr>
              <a:t>punished with 3 years’ imprisonment or a fine of 2 Lakhs INR or both</a:t>
            </a:r>
            <a:endParaRPr sz="1350">
              <a:solidFill>
                <a:srgbClr val="11111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111111"/>
                </a:solidFill>
                <a:highlight>
                  <a:srgbClr val="FFFFFF"/>
                </a:highlight>
                <a:latin typeface="Verdana"/>
                <a:ea typeface="Verdana"/>
                <a:cs typeface="Verdana"/>
                <a:sym typeface="Verdana"/>
              </a:rPr>
              <a:t>Section 66:dishonest or fraudulent using passwords.</a:t>
            </a:r>
            <a:endParaRPr sz="1350">
              <a:solidFill>
                <a:srgbClr val="111111"/>
              </a:solidFill>
              <a:highlight>
                <a:srgbClr val="FFFFFF"/>
              </a:highlight>
              <a:latin typeface="Verdana"/>
              <a:ea typeface="Verdana"/>
              <a:cs typeface="Verdana"/>
              <a:sym typeface="Verdana"/>
            </a:endParaRPr>
          </a:p>
          <a:p>
            <a:pPr indent="0" lvl="0" marL="914400" rtl="0" algn="l">
              <a:spcBef>
                <a:spcPts val="0"/>
              </a:spcBef>
              <a:spcAft>
                <a:spcPts val="0"/>
              </a:spcAft>
              <a:buNone/>
            </a:pPr>
            <a:r>
              <a:rPr lang="en" sz="1350">
                <a:solidFill>
                  <a:srgbClr val="111111"/>
                </a:solidFill>
                <a:highlight>
                  <a:srgbClr val="FFFFFF"/>
                </a:highlight>
                <a:latin typeface="Verdana"/>
                <a:ea typeface="Verdana"/>
                <a:cs typeface="Verdana"/>
                <a:sym typeface="Verdana"/>
              </a:rPr>
              <a:t> --</a:t>
            </a:r>
            <a:r>
              <a:rPr lang="en" sz="1250">
                <a:solidFill>
                  <a:srgbClr val="111111"/>
                </a:solidFill>
                <a:highlight>
                  <a:srgbClr val="FFFFFF"/>
                </a:highlight>
              </a:rPr>
              <a:t> imprisonment up to 3 years or/and a fine of 1 Lakh INR.</a:t>
            </a:r>
            <a:endParaRPr sz="1350">
              <a:solidFill>
                <a:srgbClr val="11111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111111"/>
                </a:solidFill>
                <a:highlight>
                  <a:srgbClr val="FFFFFF"/>
                </a:highlight>
                <a:latin typeface="Verdana"/>
                <a:ea typeface="Verdana"/>
                <a:cs typeface="Verdana"/>
                <a:sym typeface="Verdana"/>
              </a:rPr>
              <a:t>Section 66D:</a:t>
            </a:r>
            <a:r>
              <a:rPr lang="en" sz="1350">
                <a:solidFill>
                  <a:srgbClr val="111111"/>
                </a:solidFill>
                <a:highlight>
                  <a:srgbClr val="FFFFFF"/>
                </a:highlight>
                <a:latin typeface="Verdana"/>
                <a:ea typeface="Verdana"/>
                <a:cs typeface="Verdana"/>
                <a:sym typeface="Verdana"/>
              </a:rPr>
              <a:t>Cheating using computer resources </a:t>
            </a:r>
            <a:endParaRPr sz="1350">
              <a:solidFill>
                <a:srgbClr val="111111"/>
              </a:solidFill>
              <a:highlight>
                <a:srgbClr val="FFFFFF"/>
              </a:highlight>
              <a:latin typeface="Verdana"/>
              <a:ea typeface="Verdana"/>
              <a:cs typeface="Verdana"/>
              <a:sym typeface="Verdana"/>
            </a:endParaRPr>
          </a:p>
          <a:p>
            <a:pPr indent="457200" lvl="0" marL="457200" rtl="0" algn="l">
              <a:spcBef>
                <a:spcPts val="0"/>
              </a:spcBef>
              <a:spcAft>
                <a:spcPts val="0"/>
              </a:spcAft>
              <a:buNone/>
            </a:pPr>
            <a:r>
              <a:rPr lang="en" sz="1350">
                <a:solidFill>
                  <a:srgbClr val="111111"/>
                </a:solidFill>
                <a:highlight>
                  <a:srgbClr val="FFFFFF"/>
                </a:highlight>
                <a:latin typeface="Verdana"/>
                <a:ea typeface="Verdana"/>
                <a:cs typeface="Verdana"/>
                <a:sym typeface="Verdana"/>
              </a:rPr>
              <a:t>-- </a:t>
            </a:r>
            <a:r>
              <a:rPr lang="en" sz="1250">
                <a:solidFill>
                  <a:srgbClr val="111111"/>
                </a:solidFill>
                <a:highlight>
                  <a:srgbClr val="FFFFFF"/>
                </a:highlight>
              </a:rPr>
              <a:t>imprisonment up to 3 years or/and fine up to 1 Lakh INR</a:t>
            </a:r>
            <a:endParaRPr sz="1350">
              <a:solidFill>
                <a:srgbClr val="11111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111111"/>
                </a:solidFill>
                <a:highlight>
                  <a:srgbClr val="FFFFFF"/>
                </a:highlight>
                <a:latin typeface="Verdana"/>
                <a:ea typeface="Verdana"/>
                <a:cs typeface="Verdana"/>
                <a:sym typeface="Verdana"/>
              </a:rPr>
              <a:t>Section 66E: Publishing private images of others </a:t>
            </a:r>
            <a:endParaRPr sz="1350">
              <a:solidFill>
                <a:srgbClr val="111111"/>
              </a:solidFill>
              <a:highlight>
                <a:srgbClr val="FFFFFF"/>
              </a:highlight>
              <a:latin typeface="Verdana"/>
              <a:ea typeface="Verdana"/>
              <a:cs typeface="Verdana"/>
              <a:sym typeface="Verdana"/>
            </a:endParaRPr>
          </a:p>
          <a:p>
            <a:pPr indent="457200" lvl="0" marL="457200" rtl="0" algn="l">
              <a:spcBef>
                <a:spcPts val="0"/>
              </a:spcBef>
              <a:spcAft>
                <a:spcPts val="0"/>
              </a:spcAft>
              <a:buNone/>
            </a:pPr>
            <a:r>
              <a:rPr lang="en" sz="1350">
                <a:solidFill>
                  <a:srgbClr val="111111"/>
                </a:solidFill>
                <a:highlight>
                  <a:srgbClr val="FFFFFF"/>
                </a:highlight>
                <a:latin typeface="Verdana"/>
                <a:ea typeface="Verdana"/>
                <a:cs typeface="Verdana"/>
                <a:sym typeface="Verdana"/>
              </a:rPr>
              <a:t>– </a:t>
            </a:r>
            <a:r>
              <a:rPr lang="en" sz="1250">
                <a:solidFill>
                  <a:srgbClr val="111111"/>
                </a:solidFill>
                <a:highlight>
                  <a:srgbClr val="FFFFFF"/>
                </a:highlight>
              </a:rPr>
              <a:t>imprisonment up to 3 years of fine up to 2 Lakhs INR or both</a:t>
            </a:r>
            <a:endParaRPr sz="1350">
              <a:solidFill>
                <a:srgbClr val="11111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111111"/>
                </a:solidFill>
                <a:highlight>
                  <a:srgbClr val="FFFFFF"/>
                </a:highlight>
                <a:latin typeface="Verdana"/>
                <a:ea typeface="Verdana"/>
                <a:cs typeface="Verdana"/>
                <a:sym typeface="Verdana"/>
              </a:rPr>
              <a:t>Section 66F:Acts of cyber Terrorism </a:t>
            </a:r>
            <a:endParaRPr sz="1350">
              <a:solidFill>
                <a:srgbClr val="111111"/>
              </a:solidFill>
              <a:highlight>
                <a:srgbClr val="FFFFFF"/>
              </a:highlight>
              <a:latin typeface="Verdana"/>
              <a:ea typeface="Verdana"/>
              <a:cs typeface="Verdana"/>
              <a:sym typeface="Verdana"/>
            </a:endParaRPr>
          </a:p>
          <a:p>
            <a:pPr indent="457200" lvl="0" marL="457200" rtl="0" algn="l">
              <a:spcBef>
                <a:spcPts val="0"/>
              </a:spcBef>
              <a:spcAft>
                <a:spcPts val="0"/>
              </a:spcAft>
              <a:buNone/>
            </a:pPr>
            <a:r>
              <a:rPr lang="en" sz="1350">
                <a:solidFill>
                  <a:srgbClr val="111111"/>
                </a:solidFill>
                <a:highlight>
                  <a:srgbClr val="FFFFFF"/>
                </a:highlight>
                <a:latin typeface="Verdana"/>
                <a:ea typeface="Verdana"/>
                <a:cs typeface="Verdana"/>
                <a:sym typeface="Verdana"/>
              </a:rPr>
              <a:t>– </a:t>
            </a:r>
            <a:r>
              <a:rPr lang="en" sz="1250">
                <a:solidFill>
                  <a:srgbClr val="111111"/>
                </a:solidFill>
                <a:highlight>
                  <a:srgbClr val="FFFFFF"/>
                </a:highlight>
              </a:rPr>
              <a:t>life imprisonment </a:t>
            </a:r>
            <a:endParaRPr sz="1350">
              <a:solidFill>
                <a:srgbClr val="11111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111111"/>
                </a:solidFill>
                <a:highlight>
                  <a:srgbClr val="FFFFFF"/>
                </a:highlight>
                <a:latin typeface="Verdana"/>
                <a:ea typeface="Verdana"/>
                <a:cs typeface="Verdana"/>
                <a:sym typeface="Verdana"/>
              </a:rPr>
              <a:t>Section  67:Publishing child porn or predating children online </a:t>
            </a:r>
            <a:endParaRPr sz="1350">
              <a:solidFill>
                <a:srgbClr val="111111"/>
              </a:solidFill>
              <a:highlight>
                <a:srgbClr val="FFFFFF"/>
              </a:highlight>
              <a:latin typeface="Verdana"/>
              <a:ea typeface="Verdana"/>
              <a:cs typeface="Verdana"/>
              <a:sym typeface="Verdana"/>
            </a:endParaRPr>
          </a:p>
          <a:p>
            <a:pPr indent="457200" lvl="0" marL="457200" rtl="0" algn="l">
              <a:spcBef>
                <a:spcPts val="0"/>
              </a:spcBef>
              <a:spcAft>
                <a:spcPts val="0"/>
              </a:spcAft>
              <a:buNone/>
            </a:pPr>
            <a:r>
              <a:rPr lang="en" sz="1350">
                <a:solidFill>
                  <a:srgbClr val="111111"/>
                </a:solidFill>
                <a:highlight>
                  <a:srgbClr val="FFFFFF"/>
                </a:highlight>
                <a:latin typeface="Verdana"/>
                <a:ea typeface="Verdana"/>
                <a:cs typeface="Verdana"/>
                <a:sym typeface="Verdana"/>
              </a:rPr>
              <a:t>–</a:t>
            </a:r>
            <a:r>
              <a:rPr lang="en" sz="1250">
                <a:solidFill>
                  <a:srgbClr val="111111"/>
                </a:solidFill>
                <a:highlight>
                  <a:srgbClr val="FFFFFF"/>
                </a:highlight>
              </a:rPr>
              <a:t>imprisonment up to 7 years or fine up to 10 lakhs INR or both</a:t>
            </a:r>
            <a:endParaRPr sz="1250">
              <a:solidFill>
                <a:srgbClr val="111111"/>
              </a:solidFill>
              <a:highlight>
                <a:srgbClr val="FFFFFF"/>
              </a:highlight>
            </a:endParaRPr>
          </a:p>
          <a:p>
            <a:pPr indent="0" lvl="0" marL="0" rtl="0" algn="l">
              <a:spcBef>
                <a:spcPts val="0"/>
              </a:spcBef>
              <a:spcAft>
                <a:spcPts val="0"/>
              </a:spcAft>
              <a:buNone/>
            </a:pPr>
            <a:r>
              <a:rPr lang="en" sz="1350">
                <a:solidFill>
                  <a:srgbClr val="111111"/>
                </a:solidFill>
                <a:highlight>
                  <a:srgbClr val="FFFFFF"/>
                </a:highlight>
              </a:rPr>
              <a:t>Section 69: Govt’s power to block websites</a:t>
            </a:r>
            <a:endParaRPr sz="1350">
              <a:solidFill>
                <a:srgbClr val="111111"/>
              </a:solidFill>
              <a:highlight>
                <a:srgbClr val="FFFFFF"/>
              </a:highlight>
            </a:endParaRPr>
          </a:p>
          <a:p>
            <a:pPr indent="0" lvl="0" marL="0" rtl="0" algn="l">
              <a:spcBef>
                <a:spcPts val="0"/>
              </a:spcBef>
              <a:spcAft>
                <a:spcPts val="0"/>
              </a:spcAft>
              <a:buNone/>
            </a:pPr>
            <a:r>
              <a:t/>
            </a:r>
            <a:endParaRPr sz="1250">
              <a:solidFill>
                <a:srgbClr val="111111"/>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Intellectual Property Rights</a:t>
            </a:r>
            <a:endParaRPr/>
          </a:p>
        </p:txBody>
      </p:sp>
      <p:sp>
        <p:nvSpPr>
          <p:cNvPr id="169" name="Google Shape;16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3B3B3B"/>
              </a:buClr>
              <a:buSzPts val="1500"/>
              <a:buChar char="●"/>
            </a:pPr>
            <a:r>
              <a:rPr lang="en" sz="1500">
                <a:solidFill>
                  <a:srgbClr val="3B3B3B"/>
                </a:solidFill>
                <a:highlight>
                  <a:srgbClr val="FAFAFA"/>
                </a:highlight>
              </a:rPr>
              <a:t>Intellectual property (IP) refers to creations of the mind, such as inventions; literary and artistic works; designs; and symbols, names and images used in commerce.</a:t>
            </a:r>
            <a:endParaRPr sz="1500">
              <a:solidFill>
                <a:srgbClr val="3B3B3B"/>
              </a:solidFill>
              <a:highlight>
                <a:srgbClr val="FAFAFA"/>
              </a:highlight>
            </a:endParaRPr>
          </a:p>
          <a:p>
            <a:pPr indent="-323850" lvl="0" marL="457200" rtl="0" algn="l">
              <a:spcBef>
                <a:spcPts val="0"/>
              </a:spcBef>
              <a:spcAft>
                <a:spcPts val="0"/>
              </a:spcAft>
              <a:buClr>
                <a:srgbClr val="212529"/>
              </a:buClr>
              <a:buSzPts val="1500"/>
              <a:buChar char="●"/>
            </a:pPr>
            <a:r>
              <a:rPr lang="en" sz="1500">
                <a:solidFill>
                  <a:srgbClr val="212529"/>
                </a:solidFill>
                <a:highlight>
                  <a:srgbClr val="FFFFFF"/>
                </a:highlight>
              </a:rPr>
              <a:t>India has laws covering various areas of intellectual property as enumerated herein below:</a:t>
            </a:r>
            <a:endParaRPr sz="1500">
              <a:solidFill>
                <a:srgbClr val="212529"/>
              </a:solidFill>
              <a:highlight>
                <a:srgbClr val="FFFFFF"/>
              </a:highlight>
            </a:endParaRPr>
          </a:p>
          <a:p>
            <a:pPr indent="-323850" lvl="0" marL="914400" rtl="0" algn="l">
              <a:lnSpc>
                <a:spcPct val="115909"/>
              </a:lnSpc>
              <a:spcBef>
                <a:spcPts val="0"/>
              </a:spcBef>
              <a:spcAft>
                <a:spcPts val="0"/>
              </a:spcAft>
              <a:buClr>
                <a:srgbClr val="212529"/>
              </a:buClr>
              <a:buSzPts val="1500"/>
              <a:buChar char="●"/>
            </a:pPr>
            <a:r>
              <a:rPr lang="en" sz="1500">
                <a:solidFill>
                  <a:srgbClr val="212529"/>
                </a:solidFill>
                <a:highlight>
                  <a:srgbClr val="FFFFFF"/>
                </a:highlight>
              </a:rPr>
              <a:t>Trade Marks</a:t>
            </a:r>
            <a:endParaRPr sz="1500">
              <a:solidFill>
                <a:srgbClr val="212529"/>
              </a:solidFill>
              <a:highlight>
                <a:srgbClr val="FFFFFF"/>
              </a:highlight>
            </a:endParaRPr>
          </a:p>
          <a:p>
            <a:pPr indent="-323850" lvl="0" marL="914400" rtl="0" algn="l">
              <a:lnSpc>
                <a:spcPct val="115909"/>
              </a:lnSpc>
              <a:spcBef>
                <a:spcPts val="0"/>
              </a:spcBef>
              <a:spcAft>
                <a:spcPts val="0"/>
              </a:spcAft>
              <a:buClr>
                <a:srgbClr val="212529"/>
              </a:buClr>
              <a:buSzPts val="1500"/>
              <a:buChar char="●"/>
            </a:pPr>
            <a:r>
              <a:rPr lang="en" sz="1500">
                <a:solidFill>
                  <a:srgbClr val="212529"/>
                </a:solidFill>
                <a:highlight>
                  <a:srgbClr val="FFFFFF"/>
                </a:highlight>
              </a:rPr>
              <a:t>Patents</a:t>
            </a:r>
            <a:endParaRPr sz="1500">
              <a:solidFill>
                <a:srgbClr val="212529"/>
              </a:solidFill>
              <a:highlight>
                <a:srgbClr val="FFFFFF"/>
              </a:highlight>
            </a:endParaRPr>
          </a:p>
          <a:p>
            <a:pPr indent="-323850" lvl="0" marL="914400" rtl="0" algn="l">
              <a:lnSpc>
                <a:spcPct val="115909"/>
              </a:lnSpc>
              <a:spcBef>
                <a:spcPts val="0"/>
              </a:spcBef>
              <a:spcAft>
                <a:spcPts val="0"/>
              </a:spcAft>
              <a:buClr>
                <a:srgbClr val="212529"/>
              </a:buClr>
              <a:buSzPts val="1500"/>
              <a:buChar char="●"/>
            </a:pPr>
            <a:r>
              <a:rPr lang="en" sz="1500">
                <a:solidFill>
                  <a:srgbClr val="212529"/>
                </a:solidFill>
                <a:highlight>
                  <a:srgbClr val="FFFFFF"/>
                </a:highlight>
              </a:rPr>
              <a:t>Copyrights and Related Rights</a:t>
            </a:r>
            <a:endParaRPr sz="1500">
              <a:solidFill>
                <a:srgbClr val="212529"/>
              </a:solidFill>
              <a:highlight>
                <a:srgbClr val="FFFFFF"/>
              </a:highlight>
            </a:endParaRPr>
          </a:p>
          <a:p>
            <a:pPr indent="-323850" lvl="0" marL="914400" rtl="0" algn="l">
              <a:lnSpc>
                <a:spcPct val="115909"/>
              </a:lnSpc>
              <a:spcBef>
                <a:spcPts val="0"/>
              </a:spcBef>
              <a:spcAft>
                <a:spcPts val="0"/>
              </a:spcAft>
              <a:buClr>
                <a:srgbClr val="212529"/>
              </a:buClr>
              <a:buSzPts val="1500"/>
              <a:buChar char="●"/>
            </a:pPr>
            <a:r>
              <a:rPr lang="en" sz="1500">
                <a:solidFill>
                  <a:srgbClr val="212529"/>
                </a:solidFill>
                <a:highlight>
                  <a:srgbClr val="FFFFFF"/>
                </a:highlight>
              </a:rPr>
              <a:t>Industrial Designs</a:t>
            </a:r>
            <a:endParaRPr sz="1500">
              <a:solidFill>
                <a:srgbClr val="212529"/>
              </a:solidFill>
              <a:highlight>
                <a:srgbClr val="FFFFFF"/>
              </a:highlight>
            </a:endParaRPr>
          </a:p>
          <a:p>
            <a:pPr indent="-323850" lvl="0" marL="914400" rtl="0" algn="l">
              <a:lnSpc>
                <a:spcPct val="115909"/>
              </a:lnSpc>
              <a:spcBef>
                <a:spcPts val="0"/>
              </a:spcBef>
              <a:spcAft>
                <a:spcPts val="0"/>
              </a:spcAft>
              <a:buClr>
                <a:srgbClr val="212529"/>
              </a:buClr>
              <a:buSzPts val="1500"/>
              <a:buChar char="●"/>
            </a:pPr>
            <a:r>
              <a:rPr lang="en" sz="1500">
                <a:solidFill>
                  <a:srgbClr val="212529"/>
                </a:solidFill>
                <a:highlight>
                  <a:srgbClr val="FFFFFF"/>
                </a:highlight>
              </a:rPr>
              <a:t>Geographical Indications</a:t>
            </a:r>
            <a:endParaRPr sz="1500">
              <a:solidFill>
                <a:srgbClr val="212529"/>
              </a:solidFill>
              <a:highlight>
                <a:srgbClr val="FFFFFF"/>
              </a:highlight>
            </a:endParaRPr>
          </a:p>
          <a:p>
            <a:pPr indent="-323850" lvl="0" marL="914400" rtl="0" algn="l">
              <a:lnSpc>
                <a:spcPct val="115909"/>
              </a:lnSpc>
              <a:spcBef>
                <a:spcPts val="0"/>
              </a:spcBef>
              <a:spcAft>
                <a:spcPts val="0"/>
              </a:spcAft>
              <a:buClr>
                <a:srgbClr val="212529"/>
              </a:buClr>
              <a:buSzPts val="1500"/>
              <a:buChar char="●"/>
            </a:pPr>
            <a:r>
              <a:rPr lang="en" sz="1500">
                <a:solidFill>
                  <a:srgbClr val="212529"/>
                </a:solidFill>
                <a:highlight>
                  <a:srgbClr val="FFFFFF"/>
                </a:highlight>
              </a:rPr>
              <a:t>Layout Designs of Integrated Circuits</a:t>
            </a:r>
            <a:endParaRPr sz="1500">
              <a:solidFill>
                <a:srgbClr val="212529"/>
              </a:solidFill>
              <a:highlight>
                <a:srgbClr val="FFFFFF"/>
              </a:highlight>
            </a:endParaRPr>
          </a:p>
          <a:p>
            <a:pPr indent="-323850" lvl="0" marL="914400" rtl="0" algn="l">
              <a:lnSpc>
                <a:spcPct val="115909"/>
              </a:lnSpc>
              <a:spcBef>
                <a:spcPts val="0"/>
              </a:spcBef>
              <a:spcAft>
                <a:spcPts val="0"/>
              </a:spcAft>
              <a:buClr>
                <a:srgbClr val="212529"/>
              </a:buClr>
              <a:buSzPts val="1500"/>
              <a:buChar char="●"/>
            </a:pPr>
            <a:r>
              <a:rPr lang="en" sz="1500">
                <a:solidFill>
                  <a:srgbClr val="212529"/>
                </a:solidFill>
                <a:highlight>
                  <a:srgbClr val="FFFFFF"/>
                </a:highlight>
              </a:rPr>
              <a:t>Plant Varieties</a:t>
            </a:r>
            <a:endParaRPr sz="1500">
              <a:solidFill>
                <a:srgbClr val="212529"/>
              </a:solidFill>
              <a:highlight>
                <a:srgbClr val="FFFFFF"/>
              </a:highlight>
            </a:endParaRPr>
          </a:p>
          <a:p>
            <a:pPr indent="-323850" lvl="0" marL="914400" rtl="0" algn="l">
              <a:lnSpc>
                <a:spcPct val="115909"/>
              </a:lnSpc>
              <a:spcBef>
                <a:spcPts val="0"/>
              </a:spcBef>
              <a:spcAft>
                <a:spcPts val="0"/>
              </a:spcAft>
              <a:buClr>
                <a:srgbClr val="212529"/>
              </a:buClr>
              <a:buSzPts val="1500"/>
              <a:buChar char="●"/>
            </a:pPr>
            <a:r>
              <a:rPr lang="en" sz="1500">
                <a:solidFill>
                  <a:srgbClr val="212529"/>
                </a:solidFill>
                <a:highlight>
                  <a:srgbClr val="FFFFFF"/>
                </a:highlight>
              </a:rPr>
              <a:t>Information Technology and Cyber crimes</a:t>
            </a:r>
            <a:endParaRPr sz="1500">
              <a:solidFill>
                <a:srgbClr val="212529"/>
              </a:solidFill>
              <a:highlight>
                <a:srgbClr val="FFFFFF"/>
              </a:highlight>
            </a:endParaRPr>
          </a:p>
          <a:p>
            <a:pPr indent="-323850" lvl="0" marL="914400" rtl="0" algn="l">
              <a:lnSpc>
                <a:spcPct val="115909"/>
              </a:lnSpc>
              <a:spcBef>
                <a:spcPts val="0"/>
              </a:spcBef>
              <a:spcAft>
                <a:spcPts val="0"/>
              </a:spcAft>
              <a:buClr>
                <a:srgbClr val="212529"/>
              </a:buClr>
              <a:buSzPts val="1500"/>
              <a:buChar char="●"/>
            </a:pPr>
            <a:r>
              <a:rPr lang="en" sz="1500">
                <a:solidFill>
                  <a:srgbClr val="212529"/>
                </a:solidFill>
                <a:highlight>
                  <a:srgbClr val="FFFFFF"/>
                </a:highlight>
              </a:rPr>
              <a:t>Data Protection</a:t>
            </a:r>
            <a:endParaRPr sz="1500">
              <a:solidFill>
                <a:srgbClr val="212529"/>
              </a:solidFill>
              <a:highlight>
                <a:srgbClr val="FFFFFF"/>
              </a:highlight>
            </a:endParaRPr>
          </a:p>
          <a:p>
            <a:pPr indent="0" lvl="0" marL="457200" rtl="0" algn="l">
              <a:spcBef>
                <a:spcPts val="1200"/>
              </a:spcBef>
              <a:spcAft>
                <a:spcPts val="1200"/>
              </a:spcAft>
              <a:buNone/>
            </a:pPr>
            <a:r>
              <a:t/>
            </a:r>
            <a:endParaRPr sz="1500">
              <a:solidFill>
                <a:srgbClr val="3B3B3B"/>
              </a:solidFill>
              <a:highlight>
                <a:srgbClr val="FAFAFA"/>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idx="1" type="body"/>
          </p:nvPr>
        </p:nvSpPr>
        <p:spPr>
          <a:xfrm>
            <a:off x="311700" y="314750"/>
            <a:ext cx="8520600" cy="42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212529"/>
                </a:solidFill>
                <a:highlight>
                  <a:srgbClr val="FFFFFF"/>
                </a:highlight>
              </a:rPr>
              <a:t>Broadly, the following acts deal with the protection of intellectual property:</a:t>
            </a:r>
            <a:endParaRPr sz="1400">
              <a:solidFill>
                <a:srgbClr val="212529"/>
              </a:solidFill>
              <a:highlight>
                <a:srgbClr val="FFFFFF"/>
              </a:highlight>
            </a:endParaRPr>
          </a:p>
          <a:p>
            <a:pPr indent="-317500" lvl="0" marL="457200" rtl="0" algn="l">
              <a:lnSpc>
                <a:spcPct val="115909"/>
              </a:lnSpc>
              <a:spcBef>
                <a:spcPts val="1200"/>
              </a:spcBef>
              <a:spcAft>
                <a:spcPts val="0"/>
              </a:spcAft>
              <a:buClr>
                <a:srgbClr val="212529"/>
              </a:buClr>
              <a:buSzPts val="1400"/>
              <a:buAutoNum type="arabicPeriod"/>
            </a:pPr>
            <a:r>
              <a:rPr lang="en" sz="1400">
                <a:solidFill>
                  <a:srgbClr val="212529"/>
                </a:solidFill>
                <a:highlight>
                  <a:srgbClr val="FFFFFF"/>
                </a:highlight>
              </a:rPr>
              <a:t>Trade Marks Act, 1999</a:t>
            </a:r>
            <a:endParaRPr sz="1400">
              <a:solidFill>
                <a:srgbClr val="212529"/>
              </a:solidFill>
              <a:highlight>
                <a:srgbClr val="FFFFFF"/>
              </a:highlight>
            </a:endParaRPr>
          </a:p>
          <a:p>
            <a:pPr indent="-317500" lvl="0" marL="457200" rtl="0" algn="l">
              <a:lnSpc>
                <a:spcPct val="115909"/>
              </a:lnSpc>
              <a:spcBef>
                <a:spcPts val="0"/>
              </a:spcBef>
              <a:spcAft>
                <a:spcPts val="0"/>
              </a:spcAft>
              <a:buClr>
                <a:srgbClr val="212529"/>
              </a:buClr>
              <a:buSzPts val="1400"/>
              <a:buAutoNum type="arabicPeriod"/>
            </a:pPr>
            <a:r>
              <a:rPr lang="en" sz="1400">
                <a:solidFill>
                  <a:srgbClr val="212529"/>
                </a:solidFill>
                <a:highlight>
                  <a:srgbClr val="FFFFFF"/>
                </a:highlight>
              </a:rPr>
              <a:t>The Patents Act, 1970 (as amended in 2005)</a:t>
            </a:r>
            <a:endParaRPr sz="1400">
              <a:solidFill>
                <a:srgbClr val="212529"/>
              </a:solidFill>
              <a:highlight>
                <a:srgbClr val="FFFFFF"/>
              </a:highlight>
            </a:endParaRPr>
          </a:p>
          <a:p>
            <a:pPr indent="-317500" lvl="0" marL="457200" rtl="0" algn="l">
              <a:lnSpc>
                <a:spcPct val="115909"/>
              </a:lnSpc>
              <a:spcBef>
                <a:spcPts val="0"/>
              </a:spcBef>
              <a:spcAft>
                <a:spcPts val="0"/>
              </a:spcAft>
              <a:buClr>
                <a:srgbClr val="212529"/>
              </a:buClr>
              <a:buSzPts val="1400"/>
              <a:buAutoNum type="arabicPeriod"/>
            </a:pPr>
            <a:r>
              <a:rPr lang="en" sz="1400">
                <a:solidFill>
                  <a:srgbClr val="212529"/>
                </a:solidFill>
                <a:highlight>
                  <a:srgbClr val="FFFFFF"/>
                </a:highlight>
              </a:rPr>
              <a:t>The Copyright Act, 1957</a:t>
            </a:r>
            <a:endParaRPr sz="1400">
              <a:solidFill>
                <a:srgbClr val="212529"/>
              </a:solidFill>
              <a:highlight>
                <a:srgbClr val="FFFFFF"/>
              </a:highlight>
            </a:endParaRPr>
          </a:p>
          <a:p>
            <a:pPr indent="-317500" lvl="0" marL="457200" rtl="0" algn="l">
              <a:lnSpc>
                <a:spcPct val="115909"/>
              </a:lnSpc>
              <a:spcBef>
                <a:spcPts val="0"/>
              </a:spcBef>
              <a:spcAft>
                <a:spcPts val="0"/>
              </a:spcAft>
              <a:buClr>
                <a:srgbClr val="212529"/>
              </a:buClr>
              <a:buSzPts val="1400"/>
              <a:buAutoNum type="arabicPeriod"/>
            </a:pPr>
            <a:r>
              <a:rPr lang="en" sz="1400">
                <a:solidFill>
                  <a:srgbClr val="212529"/>
                </a:solidFill>
                <a:highlight>
                  <a:srgbClr val="FFFFFF"/>
                </a:highlight>
              </a:rPr>
              <a:t>The Designs Act, 2000</a:t>
            </a:r>
            <a:endParaRPr sz="1400">
              <a:solidFill>
                <a:srgbClr val="212529"/>
              </a:solidFill>
              <a:highlight>
                <a:srgbClr val="FFFFFF"/>
              </a:highlight>
            </a:endParaRPr>
          </a:p>
          <a:p>
            <a:pPr indent="-317500" lvl="0" marL="457200" rtl="0" algn="l">
              <a:lnSpc>
                <a:spcPct val="115909"/>
              </a:lnSpc>
              <a:spcBef>
                <a:spcPts val="0"/>
              </a:spcBef>
              <a:spcAft>
                <a:spcPts val="0"/>
              </a:spcAft>
              <a:buClr>
                <a:srgbClr val="212529"/>
              </a:buClr>
              <a:buSzPts val="1400"/>
              <a:buAutoNum type="arabicPeriod"/>
            </a:pPr>
            <a:r>
              <a:rPr lang="en" sz="1400">
                <a:solidFill>
                  <a:srgbClr val="212529"/>
                </a:solidFill>
                <a:highlight>
                  <a:srgbClr val="FFFFFF"/>
                </a:highlight>
              </a:rPr>
              <a:t>The Geographical Indications of Goods (Registration and Protection) Act, 1999</a:t>
            </a:r>
            <a:endParaRPr sz="1400">
              <a:solidFill>
                <a:srgbClr val="212529"/>
              </a:solidFill>
              <a:highlight>
                <a:srgbClr val="FFFFFF"/>
              </a:highlight>
            </a:endParaRPr>
          </a:p>
          <a:p>
            <a:pPr indent="-317500" lvl="0" marL="457200" rtl="0" algn="l">
              <a:lnSpc>
                <a:spcPct val="115909"/>
              </a:lnSpc>
              <a:spcBef>
                <a:spcPts val="0"/>
              </a:spcBef>
              <a:spcAft>
                <a:spcPts val="0"/>
              </a:spcAft>
              <a:buClr>
                <a:srgbClr val="212529"/>
              </a:buClr>
              <a:buSzPts val="1400"/>
              <a:buAutoNum type="arabicPeriod"/>
            </a:pPr>
            <a:r>
              <a:rPr lang="en" sz="1400">
                <a:solidFill>
                  <a:srgbClr val="212529"/>
                </a:solidFill>
                <a:highlight>
                  <a:srgbClr val="FFFFFF"/>
                </a:highlight>
              </a:rPr>
              <a:t>The Semiconductor Integrated Circuits Layout Design Act, 2000</a:t>
            </a:r>
            <a:endParaRPr sz="1400">
              <a:solidFill>
                <a:srgbClr val="212529"/>
              </a:solidFill>
              <a:highlight>
                <a:srgbClr val="FFFFFF"/>
              </a:highlight>
            </a:endParaRPr>
          </a:p>
          <a:p>
            <a:pPr indent="-317500" lvl="0" marL="457200" rtl="0" algn="l">
              <a:lnSpc>
                <a:spcPct val="115909"/>
              </a:lnSpc>
              <a:spcBef>
                <a:spcPts val="0"/>
              </a:spcBef>
              <a:spcAft>
                <a:spcPts val="0"/>
              </a:spcAft>
              <a:buClr>
                <a:srgbClr val="212529"/>
              </a:buClr>
              <a:buSzPts val="1400"/>
              <a:buAutoNum type="arabicPeriod"/>
            </a:pPr>
            <a:r>
              <a:rPr lang="en" sz="1400">
                <a:solidFill>
                  <a:srgbClr val="212529"/>
                </a:solidFill>
                <a:highlight>
                  <a:srgbClr val="FFFFFF"/>
                </a:highlight>
              </a:rPr>
              <a:t>The Protection of Plant Varieties and Farmers' Right Act, 2001</a:t>
            </a:r>
            <a:endParaRPr sz="1400">
              <a:solidFill>
                <a:srgbClr val="212529"/>
              </a:solidFill>
              <a:highlight>
                <a:srgbClr val="FFFFFF"/>
              </a:highlight>
            </a:endParaRPr>
          </a:p>
          <a:p>
            <a:pPr indent="-317500" lvl="0" marL="457200" rtl="0" algn="l">
              <a:lnSpc>
                <a:spcPct val="115909"/>
              </a:lnSpc>
              <a:spcBef>
                <a:spcPts val="0"/>
              </a:spcBef>
              <a:spcAft>
                <a:spcPts val="0"/>
              </a:spcAft>
              <a:buClr>
                <a:srgbClr val="212529"/>
              </a:buClr>
              <a:buSzPts val="1400"/>
              <a:buAutoNum type="arabicPeriod"/>
            </a:pPr>
            <a:r>
              <a:rPr lang="en" sz="1400">
                <a:solidFill>
                  <a:srgbClr val="212529"/>
                </a:solidFill>
                <a:highlight>
                  <a:srgbClr val="FFFFFF"/>
                </a:highlight>
              </a:rPr>
              <a:t>The Information Technology Act, 2000</a:t>
            </a:r>
            <a:endParaRPr sz="1400">
              <a:solidFill>
                <a:srgbClr val="212529"/>
              </a:solidFill>
              <a:highlight>
                <a:srgbClr val="FFFFFF"/>
              </a:highlight>
            </a:endParaRPr>
          </a:p>
          <a:p>
            <a:pPr indent="0" lvl="0" marL="0" rtl="0" algn="l">
              <a:spcBef>
                <a:spcPts val="1200"/>
              </a:spcBef>
              <a:spcAft>
                <a:spcPts val="1200"/>
              </a:spcAft>
              <a:buNone/>
            </a:pPr>
            <a:r>
              <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 Law</a:t>
            </a:r>
            <a:endParaRPr/>
          </a:p>
        </p:txBody>
      </p:sp>
      <p:sp>
        <p:nvSpPr>
          <p:cNvPr id="180" name="Google Shape;180;p35"/>
          <p:cNvSpPr txBox="1"/>
          <p:nvPr>
            <p:ph idx="1" type="body"/>
          </p:nvPr>
        </p:nvSpPr>
        <p:spPr>
          <a:xfrm>
            <a:off x="311700" y="1152475"/>
            <a:ext cx="8520600" cy="37551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dk1"/>
              </a:buClr>
              <a:buSzPts val="1150"/>
              <a:buFont typeface="Times New Roman"/>
              <a:buChar char="●"/>
            </a:pPr>
            <a:r>
              <a:rPr lang="en" sz="1150">
                <a:solidFill>
                  <a:schemeClr val="dk1"/>
                </a:solidFill>
                <a:highlight>
                  <a:schemeClr val="lt1"/>
                </a:highlight>
                <a:latin typeface="Times New Roman"/>
                <a:ea typeface="Times New Roman"/>
                <a:cs typeface="Times New Roman"/>
                <a:sym typeface="Times New Roman"/>
              </a:rPr>
              <a:t>Copyright is a form of intellectual property protection granted under Indian law to the creators of original works of authorship such as literary works (including computer programs, tables and compilations including computer databases which may be expressed in words, codes, schemes or in any other form, including a machine readable medium), dramatic, musical and artistic works, cinematographic films and sound recordings.</a:t>
            </a:r>
            <a:endParaRPr sz="1100">
              <a:solidFill>
                <a:schemeClr val="dk1"/>
              </a:solidFill>
              <a:highlight>
                <a:schemeClr val="lt1"/>
              </a:highlight>
              <a:latin typeface="Times New Roman"/>
              <a:ea typeface="Times New Roman"/>
              <a:cs typeface="Times New Roman"/>
              <a:sym typeface="Times New Roman"/>
            </a:endParaRPr>
          </a:p>
          <a:p>
            <a:pPr indent="-301625" lvl="0" marL="457200" rtl="0" algn="l">
              <a:spcBef>
                <a:spcPts val="0"/>
              </a:spcBef>
              <a:spcAft>
                <a:spcPts val="0"/>
              </a:spcAft>
              <a:buClr>
                <a:schemeClr val="dk1"/>
              </a:buClr>
              <a:buSzPts val="1150"/>
              <a:buFont typeface="Times New Roman"/>
              <a:buChar char="●"/>
            </a:pPr>
            <a:r>
              <a:rPr lang="en" sz="1150">
                <a:solidFill>
                  <a:schemeClr val="dk1"/>
                </a:solidFill>
                <a:highlight>
                  <a:schemeClr val="lt1"/>
                </a:highlight>
                <a:latin typeface="Times New Roman"/>
                <a:ea typeface="Times New Roman"/>
                <a:cs typeface="Times New Roman"/>
                <a:sym typeface="Times New Roman"/>
              </a:rPr>
              <a:t>Copyright law protects expressions of ideas rather than the ideas themselves. Under section 13 of the Copyright Act 1957, copyright protection is conferred on literary works, dramatic works, musical works, artistic works, cinematograph films and sound recording. For example, books, computer programs are protected under the Act as literary works.</a:t>
            </a:r>
            <a:endParaRPr sz="1100">
              <a:solidFill>
                <a:schemeClr val="dk1"/>
              </a:solidFill>
              <a:highlight>
                <a:schemeClr val="lt1"/>
              </a:highlight>
              <a:latin typeface="Times New Roman"/>
              <a:ea typeface="Times New Roman"/>
              <a:cs typeface="Times New Roman"/>
              <a:sym typeface="Times New Roman"/>
            </a:endParaRPr>
          </a:p>
          <a:p>
            <a:pPr indent="-301625" lvl="0" marL="457200" rtl="0" algn="l">
              <a:spcBef>
                <a:spcPts val="0"/>
              </a:spcBef>
              <a:spcAft>
                <a:spcPts val="0"/>
              </a:spcAft>
              <a:buClr>
                <a:schemeClr val="dk1"/>
              </a:buClr>
              <a:buSzPts val="1150"/>
              <a:buFont typeface="Times New Roman"/>
              <a:buChar char="●"/>
            </a:pPr>
            <a:r>
              <a:rPr lang="en" sz="1150">
                <a:solidFill>
                  <a:schemeClr val="dk1"/>
                </a:solidFill>
                <a:highlight>
                  <a:schemeClr val="lt1"/>
                </a:highlight>
                <a:latin typeface="Times New Roman"/>
                <a:ea typeface="Times New Roman"/>
                <a:cs typeface="Times New Roman"/>
                <a:sym typeface="Times New Roman"/>
              </a:rPr>
              <a:t>Copyright refers to a bundle of exclusive rights vested in the owner of copyright by virtue of Section 14 of the Act. These rights can be exercised only by the owner of copyright or by any other person who is duly licensed in this regard by the owner of copyright. These rights include the right of adaptation, right of reproduction, right of publication, right to make translations, communication to public etc.</a:t>
            </a:r>
            <a:endParaRPr sz="1100">
              <a:solidFill>
                <a:schemeClr val="dk1"/>
              </a:solidFill>
              <a:highlight>
                <a:schemeClr val="lt1"/>
              </a:highlight>
              <a:latin typeface="Times New Roman"/>
              <a:ea typeface="Times New Roman"/>
              <a:cs typeface="Times New Roman"/>
              <a:sym typeface="Times New Roman"/>
            </a:endParaRPr>
          </a:p>
          <a:p>
            <a:pPr indent="-301625" lvl="0" marL="457200" rtl="0" algn="l">
              <a:spcBef>
                <a:spcPts val="0"/>
              </a:spcBef>
              <a:spcAft>
                <a:spcPts val="0"/>
              </a:spcAft>
              <a:buClr>
                <a:schemeClr val="dk1"/>
              </a:buClr>
              <a:buSzPts val="1150"/>
              <a:buFont typeface="Times New Roman"/>
              <a:buChar char="●"/>
            </a:pPr>
            <a:r>
              <a:rPr lang="en" sz="1150">
                <a:solidFill>
                  <a:schemeClr val="dk1"/>
                </a:solidFill>
                <a:highlight>
                  <a:schemeClr val="lt1"/>
                </a:highlight>
                <a:latin typeface="Times New Roman"/>
                <a:ea typeface="Times New Roman"/>
                <a:cs typeface="Times New Roman"/>
                <a:sym typeface="Times New Roman"/>
              </a:rPr>
              <a:t>Copyright protection is conferred on all Original literary, artistic, musical or dramatic, cinematograph and sound recording works. Original means, that the work has not been copied from any other source. Copyright protection commences the moment a work is created, and its registration is optional. However it is always advisable to obtain a registration for a better protection. Copyright registration does not confer any rights and is merely a prima facie proof of an entry in respect of the work in the Copyright Register maintained by the Registrar of Copyrights.</a:t>
            </a:r>
            <a:endParaRPr sz="12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idx="1" type="body"/>
          </p:nvPr>
        </p:nvSpPr>
        <p:spPr>
          <a:xfrm>
            <a:off x="104250" y="93725"/>
            <a:ext cx="8520600" cy="49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The law creates eight categories of works that copyright protects. These are:</a:t>
            </a:r>
            <a:endParaRPr sz="1200">
              <a:solidFill>
                <a:schemeClr val="dk1"/>
              </a:solidFill>
              <a:highlight>
                <a:srgbClr val="FFFFFF"/>
              </a:highlight>
              <a:latin typeface="Roboto"/>
              <a:ea typeface="Roboto"/>
              <a:cs typeface="Roboto"/>
              <a:sym typeface="Roboto"/>
            </a:endParaRPr>
          </a:p>
          <a:p>
            <a:pPr indent="-304800" lvl="0" marL="457200" rtl="0" algn="l">
              <a:spcBef>
                <a:spcPts val="12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literary works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musical works, including accompanying words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dramatic works, including accompanying music</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pantomimes and choreographic works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pictorial, graphic, and sculptural works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motion pictures and other audiovisual works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sound recordings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architectural works</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chemeClr val="dk1"/>
                </a:solidFill>
                <a:highlight>
                  <a:srgbClr val="FFFFFF"/>
                </a:highlight>
                <a:latin typeface="Roboto"/>
                <a:ea typeface="Roboto"/>
                <a:cs typeface="Roboto"/>
                <a:sym typeface="Roboto"/>
              </a:rPr>
              <a:t>Copyright does not protect:</a:t>
            </a:r>
            <a:endParaRPr sz="1200">
              <a:solidFill>
                <a:schemeClr val="dk1"/>
              </a:solidFill>
              <a:highlight>
                <a:srgbClr val="FFFFFF"/>
              </a:highlight>
              <a:latin typeface="Roboto"/>
              <a:ea typeface="Roboto"/>
              <a:cs typeface="Roboto"/>
              <a:sym typeface="Roboto"/>
            </a:endParaRPr>
          </a:p>
          <a:p>
            <a:pPr indent="-304800" lvl="0" marL="457200" rtl="0" algn="l">
              <a:spcBef>
                <a:spcPts val="12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ideas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procedures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processes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systems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methods of operation</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concepts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principles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names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titles</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short phrases</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License</a:t>
            </a:r>
            <a:endParaRPr/>
          </a:p>
        </p:txBody>
      </p:sp>
      <p:sp>
        <p:nvSpPr>
          <p:cNvPr id="191" name="Google Shape;19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67000"/>
              </a:lnSpc>
              <a:spcBef>
                <a:spcPts val="600"/>
              </a:spcBef>
              <a:spcAft>
                <a:spcPts val="0"/>
              </a:spcAft>
              <a:buClr>
                <a:schemeClr val="dk1"/>
              </a:buClr>
              <a:buSzPts val="1200"/>
              <a:buChar char="●"/>
            </a:pPr>
            <a:r>
              <a:rPr lang="en" sz="1200">
                <a:solidFill>
                  <a:schemeClr val="dk1"/>
                </a:solidFill>
                <a:highlight>
                  <a:srgbClr val="FFFFFF"/>
                </a:highlight>
              </a:rPr>
              <a:t>A software license is a document that provides legally binding guidelines for the use and distribution of software.</a:t>
            </a:r>
            <a:endParaRPr sz="1200">
              <a:solidFill>
                <a:schemeClr val="dk1"/>
              </a:solidFill>
              <a:highlight>
                <a:srgbClr val="FFFFFF"/>
              </a:highlight>
            </a:endParaRPr>
          </a:p>
          <a:p>
            <a:pPr indent="-304800" lvl="0" marL="457200" rtl="0" algn="l">
              <a:lnSpc>
                <a:spcPct val="167000"/>
              </a:lnSpc>
              <a:spcBef>
                <a:spcPts val="0"/>
              </a:spcBef>
              <a:spcAft>
                <a:spcPts val="0"/>
              </a:spcAft>
              <a:buClr>
                <a:schemeClr val="dk1"/>
              </a:buClr>
              <a:buSzPts val="1200"/>
              <a:buChar char="●"/>
            </a:pPr>
            <a:r>
              <a:rPr lang="en" sz="1200">
                <a:solidFill>
                  <a:schemeClr val="dk1"/>
                </a:solidFill>
                <a:highlight>
                  <a:srgbClr val="FFFFFF"/>
                </a:highlight>
              </a:rPr>
              <a:t>Software licenses typically provide end users with the right to one or more copies of the software without violating copyrights.</a:t>
            </a:r>
            <a:endParaRPr sz="1200">
              <a:solidFill>
                <a:schemeClr val="dk1"/>
              </a:solidFill>
              <a:highlight>
                <a:srgbClr val="FFFFFF"/>
              </a:highlight>
            </a:endParaRPr>
          </a:p>
          <a:p>
            <a:pPr indent="-304800" lvl="0" marL="457200" rtl="0" algn="l">
              <a:lnSpc>
                <a:spcPct val="167000"/>
              </a:lnSpc>
              <a:spcBef>
                <a:spcPts val="0"/>
              </a:spcBef>
              <a:spcAft>
                <a:spcPts val="0"/>
              </a:spcAft>
              <a:buClr>
                <a:schemeClr val="dk1"/>
              </a:buClr>
              <a:buSzPts val="1200"/>
              <a:buChar char="●"/>
            </a:pPr>
            <a:r>
              <a:rPr lang="en" sz="1200">
                <a:solidFill>
                  <a:schemeClr val="dk1"/>
                </a:solidFill>
                <a:highlight>
                  <a:srgbClr val="FFFFFF"/>
                </a:highlight>
              </a:rPr>
              <a:t> The license also defines the responsibilities of the parties entering into the license agreement and may impose restrictions on how the software can be used.</a:t>
            </a:r>
            <a:endParaRPr sz="1200">
              <a:solidFill>
                <a:schemeClr val="dk1"/>
              </a:solidFill>
              <a:highlight>
                <a:srgbClr val="FFFFFF"/>
              </a:highlight>
            </a:endParaRPr>
          </a:p>
          <a:p>
            <a:pPr indent="-304800" lvl="0" marL="457200" rtl="0" algn="l">
              <a:lnSpc>
                <a:spcPct val="167000"/>
              </a:lnSpc>
              <a:spcBef>
                <a:spcPts val="0"/>
              </a:spcBef>
              <a:spcAft>
                <a:spcPts val="0"/>
              </a:spcAft>
              <a:buClr>
                <a:schemeClr val="dk1"/>
              </a:buClr>
              <a:buSzPts val="1200"/>
              <a:buChar char="●"/>
            </a:pPr>
            <a:r>
              <a:rPr lang="en" sz="1200">
                <a:solidFill>
                  <a:schemeClr val="dk1"/>
                </a:solidFill>
                <a:highlight>
                  <a:srgbClr val="FFFFFF"/>
                </a:highlight>
              </a:rPr>
              <a:t>Software licensing terms and conditions usually include fair use of the software, the limitations of liability, warranties and disclaimers. </a:t>
            </a:r>
            <a:endParaRPr sz="1200">
              <a:solidFill>
                <a:schemeClr val="dk1"/>
              </a:solidFill>
              <a:highlight>
                <a:srgbClr val="FFFFFF"/>
              </a:highlight>
            </a:endParaRPr>
          </a:p>
          <a:p>
            <a:pPr indent="-304800" lvl="0" marL="457200" rtl="0" algn="l">
              <a:lnSpc>
                <a:spcPct val="167000"/>
              </a:lnSpc>
              <a:spcBef>
                <a:spcPts val="0"/>
              </a:spcBef>
              <a:spcAft>
                <a:spcPts val="0"/>
              </a:spcAft>
              <a:buClr>
                <a:schemeClr val="dk1"/>
              </a:buClr>
              <a:buSzPts val="1200"/>
              <a:buChar char="●"/>
            </a:pPr>
            <a:r>
              <a:rPr lang="en" sz="1200">
                <a:solidFill>
                  <a:schemeClr val="dk1"/>
                </a:solidFill>
                <a:highlight>
                  <a:srgbClr val="FFFFFF"/>
                </a:highlight>
              </a:rPr>
              <a:t>They also specify protections if the software or its use infringes on the intellectual property rights of others.</a:t>
            </a:r>
            <a:endParaRPr sz="1200">
              <a:solidFill>
                <a:schemeClr val="dk1"/>
              </a:solidFill>
              <a:highlight>
                <a:srgbClr val="FFFFFF"/>
              </a:highlight>
            </a:endParaRPr>
          </a:p>
          <a:p>
            <a:pPr indent="-304800" lvl="0" marL="457200" rtl="0" algn="l">
              <a:lnSpc>
                <a:spcPct val="167000"/>
              </a:lnSpc>
              <a:spcBef>
                <a:spcPts val="0"/>
              </a:spcBef>
              <a:spcAft>
                <a:spcPts val="0"/>
              </a:spcAft>
              <a:buClr>
                <a:schemeClr val="dk1"/>
              </a:buClr>
              <a:buSzPts val="1200"/>
              <a:buChar char="●"/>
            </a:pPr>
            <a:r>
              <a:rPr lang="en" sz="1200">
                <a:solidFill>
                  <a:schemeClr val="dk1"/>
                </a:solidFill>
                <a:highlight>
                  <a:srgbClr val="FFFFFF"/>
                </a:highlight>
              </a:rPr>
              <a:t>Software licenses typically are proprietary, free or open source. The distinguishing feature is the terms under which users may redistribute or copy the software for future development or use.</a:t>
            </a:r>
            <a:endParaRPr sz="1200">
              <a:solidFill>
                <a:schemeClr val="dk1"/>
              </a:solidFill>
              <a:highlight>
                <a:srgbClr val="FFFFFF"/>
              </a:highlight>
            </a:endParaRPr>
          </a:p>
          <a:p>
            <a:pPr indent="0" lvl="0" marL="0" rtl="0" algn="l">
              <a:spcBef>
                <a:spcPts val="2000"/>
              </a:spcBef>
              <a:spcAft>
                <a:spcPts val="1200"/>
              </a:spcAft>
              <a:buNone/>
            </a:pPr>
            <a:r>
              <a:t/>
            </a:r>
            <a:endParaRPr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190075" y="214200"/>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990"/>
              <a:buFont typeface="Arial"/>
              <a:buNone/>
            </a:pPr>
            <a:r>
              <a:rPr b="1" lang="en" sz="1650">
                <a:solidFill>
                  <a:srgbClr val="323232"/>
                </a:solidFill>
                <a:highlight>
                  <a:srgbClr val="FFFFFF"/>
                </a:highlight>
              </a:rPr>
              <a:t>How do software licenses work?</a:t>
            </a:r>
            <a:endParaRPr b="1" sz="1650">
              <a:solidFill>
                <a:srgbClr val="323232"/>
              </a:solidFill>
              <a:highlight>
                <a:srgbClr val="FFFFFF"/>
              </a:highlight>
            </a:endParaRPr>
          </a:p>
          <a:p>
            <a:pPr indent="0" lvl="0" marL="0" rtl="0" algn="l">
              <a:spcBef>
                <a:spcPts val="0"/>
              </a:spcBef>
              <a:spcAft>
                <a:spcPts val="0"/>
              </a:spcAft>
              <a:buSzPts val="990"/>
              <a:buNone/>
            </a:pPr>
            <a:r>
              <a:t/>
            </a:r>
            <a:endParaRPr sz="2820"/>
          </a:p>
        </p:txBody>
      </p:sp>
      <p:sp>
        <p:nvSpPr>
          <p:cNvPr id="197" name="Google Shape;197;p38"/>
          <p:cNvSpPr txBox="1"/>
          <p:nvPr>
            <p:ph idx="1" type="body"/>
          </p:nvPr>
        </p:nvSpPr>
        <p:spPr>
          <a:xfrm>
            <a:off x="311700" y="786900"/>
            <a:ext cx="8520600" cy="3782100"/>
          </a:xfrm>
          <a:prstGeom prst="rect">
            <a:avLst/>
          </a:prstGeom>
        </p:spPr>
        <p:txBody>
          <a:bodyPr anchorCtr="0" anchor="t" bIns="91425" lIns="91425" spcFirstLastPara="1" rIns="91425" wrap="square" tIns="91425">
            <a:noAutofit/>
          </a:bodyPr>
          <a:lstStyle/>
          <a:p>
            <a:pPr indent="-311150" lvl="0" marL="457200" rtl="0" algn="l">
              <a:lnSpc>
                <a:spcPct val="167000"/>
              </a:lnSpc>
              <a:spcBef>
                <a:spcPts val="600"/>
              </a:spcBef>
              <a:spcAft>
                <a:spcPts val="0"/>
              </a:spcAft>
              <a:buClr>
                <a:schemeClr val="dk1"/>
              </a:buClr>
              <a:buSzPts val="1300"/>
              <a:buChar char="●"/>
            </a:pPr>
            <a:r>
              <a:rPr lang="en" sz="1300">
                <a:solidFill>
                  <a:schemeClr val="dk1"/>
                </a:solidFill>
                <a:highlight>
                  <a:srgbClr val="FFFFFF"/>
                </a:highlight>
              </a:rPr>
              <a:t>A software license is a document that states the rights of the developer and user of a piece of software. It defines how the software can be used and how it will be paid for. The following are some examples of specifications a license might include:</a:t>
            </a:r>
            <a:endParaRPr sz="1300">
              <a:solidFill>
                <a:schemeClr val="dk1"/>
              </a:solidFill>
              <a:highlight>
                <a:srgbClr val="FFFFFF"/>
              </a:highlight>
            </a:endParaRPr>
          </a:p>
          <a:p>
            <a:pPr indent="-311150" lvl="1" marL="914400" rtl="0" algn="l">
              <a:lnSpc>
                <a:spcPct val="167000"/>
              </a:lnSpc>
              <a:spcBef>
                <a:spcPts val="0"/>
              </a:spcBef>
              <a:spcAft>
                <a:spcPts val="0"/>
              </a:spcAft>
              <a:buClr>
                <a:schemeClr val="dk1"/>
              </a:buClr>
              <a:buSzPts val="1300"/>
              <a:buAutoNum type="alphaLcPeriod"/>
            </a:pPr>
            <a:r>
              <a:rPr lang="en" sz="1300">
                <a:solidFill>
                  <a:schemeClr val="dk1"/>
                </a:solidFill>
                <a:highlight>
                  <a:srgbClr val="FFFFFF"/>
                </a:highlight>
              </a:rPr>
              <a:t>how many times the software can be downloaded;</a:t>
            </a:r>
            <a:endParaRPr sz="1300">
              <a:solidFill>
                <a:schemeClr val="dk1"/>
              </a:solidFill>
              <a:highlight>
                <a:srgbClr val="FFFFFF"/>
              </a:highlight>
            </a:endParaRPr>
          </a:p>
          <a:p>
            <a:pPr indent="-311150" lvl="1" marL="914400" rtl="0" algn="l">
              <a:lnSpc>
                <a:spcPct val="167000"/>
              </a:lnSpc>
              <a:spcBef>
                <a:spcPts val="0"/>
              </a:spcBef>
              <a:spcAft>
                <a:spcPts val="0"/>
              </a:spcAft>
              <a:buClr>
                <a:schemeClr val="dk1"/>
              </a:buClr>
              <a:buSzPts val="1300"/>
              <a:buAutoNum type="alphaLcPeriod"/>
            </a:pPr>
            <a:r>
              <a:rPr lang="en" sz="1300">
                <a:solidFill>
                  <a:schemeClr val="dk1"/>
                </a:solidFill>
                <a:highlight>
                  <a:srgbClr val="FFFFFF"/>
                </a:highlight>
              </a:rPr>
              <a:t>what the software will cost; and</a:t>
            </a:r>
            <a:endParaRPr sz="1300">
              <a:solidFill>
                <a:schemeClr val="dk1"/>
              </a:solidFill>
              <a:highlight>
                <a:srgbClr val="FFFFFF"/>
              </a:highlight>
            </a:endParaRPr>
          </a:p>
          <a:p>
            <a:pPr indent="-311150" lvl="1" marL="914400" rtl="0" algn="l">
              <a:lnSpc>
                <a:spcPct val="167000"/>
              </a:lnSpc>
              <a:spcBef>
                <a:spcPts val="0"/>
              </a:spcBef>
              <a:spcAft>
                <a:spcPts val="0"/>
              </a:spcAft>
              <a:buClr>
                <a:schemeClr val="dk1"/>
              </a:buClr>
              <a:buSzPts val="1300"/>
              <a:buAutoNum type="alphaLcPeriod"/>
            </a:pPr>
            <a:r>
              <a:rPr lang="en" sz="1300">
                <a:solidFill>
                  <a:schemeClr val="dk1"/>
                </a:solidFill>
                <a:highlight>
                  <a:srgbClr val="FFFFFF"/>
                </a:highlight>
              </a:rPr>
              <a:t>what level of access users will have to the source code.</a:t>
            </a:r>
            <a:endParaRPr sz="1300">
              <a:solidFill>
                <a:schemeClr val="dk1"/>
              </a:solidFill>
              <a:highlight>
                <a:srgbClr val="FFFFFF"/>
              </a:highlight>
            </a:endParaRPr>
          </a:p>
          <a:p>
            <a:pPr indent="-311150" lvl="0" marL="457200" rtl="0" algn="l">
              <a:lnSpc>
                <a:spcPct val="167000"/>
              </a:lnSpc>
              <a:spcBef>
                <a:spcPts val="0"/>
              </a:spcBef>
              <a:spcAft>
                <a:spcPts val="0"/>
              </a:spcAft>
              <a:buClr>
                <a:schemeClr val="dk1"/>
              </a:buClr>
              <a:buSzPts val="1300"/>
              <a:buChar char="●"/>
            </a:pPr>
            <a:r>
              <a:rPr lang="en" sz="1300">
                <a:solidFill>
                  <a:schemeClr val="dk1"/>
                </a:solidFill>
                <a:highlight>
                  <a:srgbClr val="FFFFFF"/>
                </a:highlight>
              </a:rPr>
              <a:t>Licenses typically are expressed as an end-user license agreement or an enterprise license agreement. The license is a contract between the user or user organization and the developer. It defines the terms of the license. A user must agree to the terms of the license when acquiring the software.</a:t>
            </a:r>
            <a:endParaRPr sz="1300">
              <a:solidFill>
                <a:schemeClr val="dk1"/>
              </a:solidFill>
              <a:highlight>
                <a:srgbClr val="FFFFFF"/>
              </a:highlight>
            </a:endParaRPr>
          </a:p>
          <a:p>
            <a:pPr indent="-311150" lvl="0" marL="457200" rtl="0" algn="l">
              <a:lnSpc>
                <a:spcPct val="167000"/>
              </a:lnSpc>
              <a:spcBef>
                <a:spcPts val="0"/>
              </a:spcBef>
              <a:spcAft>
                <a:spcPts val="0"/>
              </a:spcAft>
              <a:buClr>
                <a:schemeClr val="dk1"/>
              </a:buClr>
              <a:buSzPts val="1300"/>
              <a:buChar char="●"/>
            </a:pPr>
            <a:r>
              <a:rPr lang="en" sz="1300">
                <a:solidFill>
                  <a:schemeClr val="dk1"/>
                </a:solidFill>
                <a:highlight>
                  <a:srgbClr val="FFFFFF"/>
                </a:highlight>
              </a:rPr>
              <a:t>Software also comes with a license key or product key. The key is used to identify and verify the specific version of the software. It is also used to activate the software on a specific computer or device.</a:t>
            </a:r>
            <a:endParaRPr sz="1300">
              <a:solidFill>
                <a:schemeClr val="dk1"/>
              </a:solidFill>
              <a:highlight>
                <a:srgbClr val="FFFFFF"/>
              </a:highlight>
            </a:endParaRPr>
          </a:p>
          <a:p>
            <a:pPr indent="0" lvl="0" marL="0" rtl="0" algn="l">
              <a:spcBef>
                <a:spcPts val="2000"/>
              </a:spcBef>
              <a:spcAft>
                <a:spcPts val="1200"/>
              </a:spcAft>
              <a:buNone/>
            </a:pPr>
            <a:r>
              <a:t/>
            </a:r>
            <a:endParaRPr sz="13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161475" y="967250"/>
            <a:ext cx="8520600" cy="28170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200">
                <a:highlight>
                  <a:srgbClr val="FFFFFF"/>
                </a:highlight>
              </a:rPr>
              <a:t>What are the different types of software licenses?</a:t>
            </a:r>
            <a:endParaRPr b="1" sz="1200">
              <a:highlight>
                <a:srgbClr val="FFFFFF"/>
              </a:highlight>
            </a:endParaRPr>
          </a:p>
          <a:p>
            <a:pPr indent="0" lvl="0" marL="0" rtl="0" algn="l">
              <a:lnSpc>
                <a:spcPct val="167000"/>
              </a:lnSpc>
              <a:spcBef>
                <a:spcPts val="600"/>
              </a:spcBef>
              <a:spcAft>
                <a:spcPts val="0"/>
              </a:spcAft>
              <a:buClr>
                <a:schemeClr val="dk1"/>
              </a:buClr>
              <a:buSzPts val="1100"/>
              <a:buFont typeface="Arial"/>
              <a:buNone/>
            </a:pPr>
            <a:r>
              <a:rPr lang="en" sz="1200">
                <a:highlight>
                  <a:srgbClr val="FFFFFF"/>
                </a:highlight>
              </a:rPr>
              <a:t>There are two general types of software licenses that differ based on how they are viewed under copyright law.</a:t>
            </a:r>
            <a:endParaRPr sz="1200">
              <a:highlight>
                <a:srgbClr val="FFFFFF"/>
              </a:highlight>
            </a:endParaRPr>
          </a:p>
          <a:p>
            <a:pPr indent="-304800" lvl="0" marL="698500" rtl="0" algn="l">
              <a:lnSpc>
                <a:spcPct val="167000"/>
              </a:lnSpc>
              <a:spcBef>
                <a:spcPts val="2000"/>
              </a:spcBef>
              <a:spcAft>
                <a:spcPts val="0"/>
              </a:spcAft>
              <a:buClr>
                <a:schemeClr val="dk1"/>
              </a:buClr>
              <a:buSzPts val="1200"/>
              <a:buChar char="●"/>
            </a:pPr>
            <a:r>
              <a:rPr b="1" lang="en" sz="1200">
                <a:highlight>
                  <a:srgbClr val="FFFFFF"/>
                </a:highlight>
              </a:rPr>
              <a:t>Free and open source software (FOSS) licenses</a:t>
            </a:r>
            <a:r>
              <a:rPr lang="en" sz="1200">
                <a:highlight>
                  <a:srgbClr val="FFFFFF"/>
                </a:highlight>
              </a:rPr>
              <a:t> are often referred to as open source. FOSS source code is available to the customer along with the software product. The customer is usually allowed to use the source code to change the software.</a:t>
            </a:r>
            <a:endParaRPr sz="1200">
              <a:highlight>
                <a:srgbClr val="FFFFFF"/>
              </a:highlight>
            </a:endParaRPr>
          </a:p>
          <a:p>
            <a:pPr indent="-304800" lvl="0" marL="698500" rtl="0" algn="l">
              <a:lnSpc>
                <a:spcPct val="167000"/>
              </a:lnSpc>
              <a:spcBef>
                <a:spcPts val="0"/>
              </a:spcBef>
              <a:spcAft>
                <a:spcPts val="0"/>
              </a:spcAft>
              <a:buClr>
                <a:schemeClr val="dk1"/>
              </a:buClr>
              <a:buSzPts val="1200"/>
              <a:buChar char="●"/>
            </a:pPr>
            <a:r>
              <a:rPr b="1" lang="en" sz="1200">
                <a:highlight>
                  <a:srgbClr val="FFFFFF"/>
                </a:highlight>
              </a:rPr>
              <a:t>Proprietary licenses</a:t>
            </a:r>
            <a:r>
              <a:rPr lang="en" sz="1200">
                <a:highlight>
                  <a:srgbClr val="FFFFFF"/>
                </a:highlight>
              </a:rPr>
              <a:t> are often referred to as closed source. They provide customers with operational code. Users cannot freely alter this software. These licenses also usually restrict reverse engineering the software's code to obtain the source code.</a:t>
            </a:r>
            <a:endParaRPr sz="1200">
              <a:highlight>
                <a:srgbClr val="FFFFFF"/>
              </a:highlight>
            </a:endParaRPr>
          </a:p>
          <a:p>
            <a:pPr indent="0" lvl="0" marL="0" rtl="0" algn="l">
              <a:spcBef>
                <a:spcPts val="3800"/>
              </a:spcBef>
              <a:spcAft>
                <a:spcPts val="0"/>
              </a:spcAft>
              <a:buNone/>
            </a:pPr>
            <a:r>
              <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Semiconductor Law</a:t>
            </a:r>
            <a:endParaRPr/>
          </a:p>
        </p:txBody>
      </p:sp>
      <p:sp>
        <p:nvSpPr>
          <p:cNvPr id="208" name="Google Shape;20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Semiconductor </a:t>
            </a:r>
            <a:r>
              <a:rPr lang="en">
                <a:solidFill>
                  <a:schemeClr val="dk1"/>
                </a:solidFill>
              </a:rPr>
              <a:t>protections</a:t>
            </a:r>
            <a:endParaRPr>
              <a:solidFill>
                <a:schemeClr val="dk1"/>
              </a:solidFill>
            </a:endParaRPr>
          </a:p>
          <a:p>
            <a:pPr indent="0" lvl="0" marL="0" rtl="0" algn="l">
              <a:spcBef>
                <a:spcPts val="1200"/>
              </a:spcBef>
              <a:spcAft>
                <a:spcPts val="0"/>
              </a:spcAft>
              <a:buNone/>
            </a:pPr>
            <a:r>
              <a:rPr lang="en">
                <a:solidFill>
                  <a:schemeClr val="dk1"/>
                </a:solidFill>
              </a:rPr>
              <a:t>Purpose : Fill the gap between copyright and patent law</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Not covered by patents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a:t>
            </a:r>
            <a:r>
              <a:rPr lang="en">
                <a:solidFill>
                  <a:schemeClr val="dk1"/>
                </a:solidFill>
              </a:rPr>
              <a:t>Not covered by copyright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What protects the semiconductor then?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Semiconductor chip protection act of 1984.</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High specialized intellectual property form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Creates registered mask work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First new IP right created in ~100 years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Copyrights like right protected for 10 years only </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idx="1" type="body"/>
          </p:nvPr>
        </p:nvSpPr>
        <p:spPr>
          <a:xfrm>
            <a:off x="204400" y="823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50">
                <a:solidFill>
                  <a:schemeClr val="dk1"/>
                </a:solidFill>
                <a:highlight>
                  <a:srgbClr val="FFFFFF"/>
                </a:highlight>
              </a:rPr>
              <a:t>Reverse Engineering Allowed for semiconductor chips  </a:t>
            </a:r>
            <a:endParaRPr sz="1550">
              <a:solidFill>
                <a:schemeClr val="dk1"/>
              </a:solidFill>
              <a:highlight>
                <a:srgbClr val="FFFFFF"/>
              </a:highlight>
            </a:endParaRPr>
          </a:p>
          <a:p>
            <a:pPr indent="-327025" lvl="0" marL="457200" rtl="0" algn="l">
              <a:spcBef>
                <a:spcPts val="1200"/>
              </a:spcBef>
              <a:spcAft>
                <a:spcPts val="0"/>
              </a:spcAft>
              <a:buClr>
                <a:schemeClr val="dk1"/>
              </a:buClr>
              <a:buSzPts val="1550"/>
              <a:buChar char="●"/>
            </a:pPr>
            <a:r>
              <a:rPr lang="en" sz="1550">
                <a:solidFill>
                  <a:schemeClr val="dk1"/>
                </a:solidFill>
                <a:highlight>
                  <a:srgbClr val="FFFFFF"/>
                </a:highlight>
              </a:rPr>
              <a:t>Can copy the functions of chips </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 Can copy the command structures  </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Can have same inputs and outputs  </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Only restricts exact duplication  </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Target is chip piracy of exact copies  </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Prevention of photographic mask copying  </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Requires registration within two years of commercial usage</a:t>
            </a:r>
            <a:endParaRPr sz="1550">
              <a:solidFill>
                <a:schemeClr val="dk1"/>
              </a:solidFill>
              <a:highlight>
                <a:srgbClr val="FFFFFF"/>
              </a:highlight>
            </a:endParaRPr>
          </a:p>
          <a:p>
            <a:pPr indent="0" lvl="0" marL="0" rtl="0" algn="l">
              <a:spcBef>
                <a:spcPts val="1200"/>
              </a:spcBef>
              <a:spcAft>
                <a:spcPts val="1200"/>
              </a:spcAft>
              <a:buNone/>
            </a:pPr>
            <a:r>
              <a:t/>
            </a:r>
            <a:endParaRPr sz="155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Security Policies</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Security policies are a formal set of rules which is issued by an organization to ensure that the user who are authorized to access company technology and information assets comply with rules and guidelines related to the security of information. It is a written document in the organization which is responsible for how to protect the organizations from threats and how to handles them when they will occur. A security policy also considered to be a "living document" which means that the document is never finished, but it is continuously updated as requirements of the technology and employee changes.</a:t>
            </a:r>
            <a:endParaRPr sz="1200">
              <a:solidFill>
                <a:srgbClr val="333333"/>
              </a:solidFill>
              <a:highlight>
                <a:srgbClr val="FFFFFF"/>
              </a:highlight>
              <a:latin typeface="Roboto"/>
              <a:ea typeface="Roboto"/>
              <a:cs typeface="Roboto"/>
              <a:sym typeface="Roboto"/>
            </a:endParaRPr>
          </a:p>
          <a:p>
            <a:pPr indent="0" lvl="0" marL="0" rtl="0" algn="just">
              <a:lnSpc>
                <a:spcPct val="130000"/>
              </a:lnSpc>
              <a:spcBef>
                <a:spcPts val="1800"/>
              </a:spcBef>
              <a:spcAft>
                <a:spcPts val="0"/>
              </a:spcAft>
              <a:buClr>
                <a:schemeClr val="dk1"/>
              </a:buClr>
              <a:buSzPts val="1100"/>
              <a:buFont typeface="Arial"/>
              <a:buNone/>
            </a:pPr>
            <a:r>
              <a:rPr lang="en" sz="1900">
                <a:solidFill>
                  <a:schemeClr val="dk1"/>
                </a:solidFill>
                <a:highlight>
                  <a:srgbClr val="FFFFFF"/>
                </a:highlight>
              </a:rPr>
              <a:t>Need of Security policies</a:t>
            </a:r>
            <a:endParaRPr sz="1900">
              <a:solidFill>
                <a:schemeClr val="dk1"/>
              </a:solidFill>
              <a:highlight>
                <a:srgbClr val="FFFFFF"/>
              </a:highlight>
            </a:endParaRPr>
          </a:p>
          <a:p>
            <a:pPr indent="-304800" lvl="0" marL="457200" rtl="0" algn="just">
              <a:lnSpc>
                <a:spcPct val="130000"/>
              </a:lnSpc>
              <a:spcBef>
                <a:spcPts val="1400"/>
              </a:spcBef>
              <a:spcAft>
                <a:spcPts val="0"/>
              </a:spcAft>
              <a:buClr>
                <a:schemeClr val="dk1"/>
              </a:buClr>
              <a:buSzPts val="1200"/>
              <a:buFont typeface="Roboto"/>
              <a:buChar char="●"/>
            </a:pPr>
            <a:r>
              <a:rPr lang="en" sz="1600">
                <a:solidFill>
                  <a:schemeClr val="dk1"/>
                </a:solidFill>
                <a:highlight>
                  <a:srgbClr val="FFFFFF"/>
                </a:highlight>
              </a:rPr>
              <a:t>It increases efficiency.</a:t>
            </a:r>
            <a:endParaRPr sz="1600">
              <a:solidFill>
                <a:schemeClr val="dk1"/>
              </a:solidFill>
              <a:highlight>
                <a:srgbClr val="FFFFFF"/>
              </a:highlight>
            </a:endParaRPr>
          </a:p>
          <a:p>
            <a:pPr indent="-304800" lvl="0" marL="457200" rtl="0" algn="just">
              <a:lnSpc>
                <a:spcPct val="130000"/>
              </a:lnSpc>
              <a:spcBef>
                <a:spcPts val="0"/>
              </a:spcBef>
              <a:spcAft>
                <a:spcPts val="0"/>
              </a:spcAft>
              <a:buClr>
                <a:schemeClr val="dk1"/>
              </a:buClr>
              <a:buSzPts val="1200"/>
              <a:buFont typeface="Roboto"/>
              <a:buChar char="●"/>
            </a:pPr>
            <a:r>
              <a:rPr lang="en" sz="1600">
                <a:solidFill>
                  <a:schemeClr val="dk1"/>
                </a:solidFill>
                <a:highlight>
                  <a:srgbClr val="FFFFFF"/>
                </a:highlight>
              </a:rPr>
              <a:t>It upholds discipline and accountability</a:t>
            </a:r>
            <a:endParaRPr sz="1600">
              <a:solidFill>
                <a:schemeClr val="dk1"/>
              </a:solidFill>
              <a:highlight>
                <a:srgbClr val="FFFFFF"/>
              </a:highlight>
            </a:endParaRPr>
          </a:p>
          <a:p>
            <a:pPr indent="-304800" lvl="0" marL="457200" rtl="0" algn="just">
              <a:lnSpc>
                <a:spcPct val="130000"/>
              </a:lnSpc>
              <a:spcBef>
                <a:spcPts val="0"/>
              </a:spcBef>
              <a:spcAft>
                <a:spcPts val="0"/>
              </a:spcAft>
              <a:buClr>
                <a:schemeClr val="dk1"/>
              </a:buClr>
              <a:buSzPts val="1200"/>
              <a:buFont typeface="Roboto"/>
              <a:buChar char="●"/>
            </a:pPr>
            <a:r>
              <a:rPr lang="en" sz="1600">
                <a:solidFill>
                  <a:schemeClr val="dk1"/>
                </a:solidFill>
                <a:highlight>
                  <a:srgbClr val="FFFFFF"/>
                </a:highlight>
              </a:rPr>
              <a:t> It helps to educate employees on security literacy</a:t>
            </a:r>
            <a:endParaRPr sz="1600">
              <a:solidFill>
                <a:schemeClr val="dk1"/>
              </a:solidFill>
              <a:highlight>
                <a:srgbClr val="FFFFFF"/>
              </a:highlight>
            </a:endParaRPr>
          </a:p>
          <a:p>
            <a:pPr indent="-304800" lvl="0" marL="457200" rtl="0" algn="just">
              <a:lnSpc>
                <a:spcPct val="130000"/>
              </a:lnSpc>
              <a:spcBef>
                <a:spcPts val="0"/>
              </a:spcBef>
              <a:spcAft>
                <a:spcPts val="0"/>
              </a:spcAft>
              <a:buClr>
                <a:schemeClr val="dk1"/>
              </a:buClr>
              <a:buSzPts val="1200"/>
              <a:buFont typeface="Roboto"/>
              <a:buChar char="●"/>
            </a:pPr>
            <a:r>
              <a:rPr lang="en" sz="1600">
                <a:solidFill>
                  <a:schemeClr val="dk1"/>
                </a:solidFill>
                <a:highlight>
                  <a:srgbClr val="FFFFFF"/>
                </a:highlight>
              </a:rPr>
              <a:t> It can make or break a business deal</a:t>
            </a:r>
            <a:endParaRPr sz="1600">
              <a:solidFill>
                <a:schemeClr val="dk1"/>
              </a:solidFill>
              <a:highlight>
                <a:srgbClr val="FFFFFF"/>
              </a:highlight>
            </a:endParaRPr>
          </a:p>
          <a:p>
            <a:pPr indent="0" lvl="0" marL="457200" rtl="0" algn="l">
              <a:spcBef>
                <a:spcPts val="400"/>
              </a:spcBef>
              <a:spcAft>
                <a:spcPts val="120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Patent Law</a:t>
            </a:r>
            <a:endParaRPr/>
          </a:p>
        </p:txBody>
      </p:sp>
      <p:sp>
        <p:nvSpPr>
          <p:cNvPr id="219" name="Google Shape;21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299085" lvl="0" marL="457200" rtl="0" algn="l">
              <a:lnSpc>
                <a:spcPct val="16000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Patent law is the branch of intellectual property law that deals with new inventions.</a:t>
            </a:r>
            <a:endParaRPr sz="1200">
              <a:solidFill>
                <a:schemeClr val="dk1"/>
              </a:solidFill>
              <a:highlight>
                <a:srgbClr val="FFFFFF"/>
              </a:highlight>
              <a:latin typeface="Roboto"/>
              <a:ea typeface="Roboto"/>
              <a:cs typeface="Roboto"/>
              <a:sym typeface="Roboto"/>
            </a:endParaRPr>
          </a:p>
          <a:p>
            <a:pPr indent="-299085" lvl="0" marL="457200" rtl="0" algn="l">
              <a:lnSpc>
                <a:spcPct val="16000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 Traditional patents protect tangible scientific inventions, such as circuit boards, car engines, heating coils, or zippers. </a:t>
            </a:r>
            <a:endParaRPr sz="1200">
              <a:solidFill>
                <a:schemeClr val="dk1"/>
              </a:solidFill>
              <a:highlight>
                <a:srgbClr val="FFFFFF"/>
              </a:highlight>
              <a:latin typeface="Roboto"/>
              <a:ea typeface="Roboto"/>
              <a:cs typeface="Roboto"/>
              <a:sym typeface="Roboto"/>
            </a:endParaRPr>
          </a:p>
          <a:p>
            <a:pPr indent="-299085" lvl="0" marL="457200" rtl="0" algn="l">
              <a:lnSpc>
                <a:spcPct val="16000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However, over time patents have been used to protect a broader variety of inventions, such as coding algorithms, business practices, or genetically modified organisms.</a:t>
            </a:r>
            <a:endParaRPr sz="1200">
              <a:solidFill>
                <a:schemeClr val="dk1"/>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Clr>
                <a:schemeClr val="dk1"/>
              </a:buClr>
              <a:buSzPct val="91666"/>
              <a:buFont typeface="Arial"/>
              <a:buNone/>
            </a:pPr>
            <a:r>
              <a:rPr lang="en" sz="1200">
                <a:solidFill>
                  <a:schemeClr val="dk1"/>
                </a:solidFill>
                <a:highlight>
                  <a:srgbClr val="FFFFFF"/>
                </a:highlight>
                <a:latin typeface="Roboto"/>
                <a:ea typeface="Roboto"/>
                <a:cs typeface="Roboto"/>
                <a:sym typeface="Roboto"/>
              </a:rPr>
              <a:t>In general, a patent can be granted if an invention is:</a:t>
            </a:r>
            <a:endParaRPr sz="1200">
              <a:solidFill>
                <a:schemeClr val="dk1"/>
              </a:solidFill>
              <a:highlight>
                <a:srgbClr val="FFFFFF"/>
              </a:highlight>
              <a:latin typeface="Roboto"/>
              <a:ea typeface="Roboto"/>
              <a:cs typeface="Roboto"/>
              <a:sym typeface="Roboto"/>
            </a:endParaRPr>
          </a:p>
          <a:p>
            <a:pPr indent="457200" lvl="0" marL="0" rtl="0" algn="l">
              <a:lnSpc>
                <a:spcPct val="160000"/>
              </a:lnSpc>
              <a:spcBef>
                <a:spcPts val="1200"/>
              </a:spcBef>
              <a:spcAft>
                <a:spcPts val="0"/>
              </a:spcAft>
              <a:buClr>
                <a:schemeClr val="dk1"/>
              </a:buClr>
              <a:buSzPct val="91666"/>
              <a:buFont typeface="Arial"/>
              <a:buNone/>
            </a:pPr>
            <a:r>
              <a:rPr lang="en" sz="1200">
                <a:solidFill>
                  <a:schemeClr val="dk1"/>
                </a:solidFill>
                <a:highlight>
                  <a:srgbClr val="FFFFFF"/>
                </a:highlight>
                <a:latin typeface="Roboto"/>
                <a:ea typeface="Roboto"/>
                <a:cs typeface="Roboto"/>
                <a:sym typeface="Roboto"/>
              </a:rPr>
              <a:t>● not a natural object or process;</a:t>
            </a:r>
            <a:endParaRPr sz="1200">
              <a:solidFill>
                <a:schemeClr val="dk1"/>
              </a:solidFill>
              <a:highlight>
                <a:srgbClr val="FFFFFF"/>
              </a:highlight>
              <a:latin typeface="Roboto"/>
              <a:ea typeface="Roboto"/>
              <a:cs typeface="Roboto"/>
              <a:sym typeface="Roboto"/>
            </a:endParaRPr>
          </a:p>
          <a:p>
            <a:pPr indent="457200" lvl="0" marL="0" rtl="0" algn="l">
              <a:lnSpc>
                <a:spcPct val="160000"/>
              </a:lnSpc>
              <a:spcBef>
                <a:spcPts val="1200"/>
              </a:spcBef>
              <a:spcAft>
                <a:spcPts val="0"/>
              </a:spcAft>
              <a:buClr>
                <a:schemeClr val="dk1"/>
              </a:buClr>
              <a:buSzPct val="91666"/>
              <a:buFont typeface="Arial"/>
              <a:buNone/>
            </a:pPr>
            <a:r>
              <a:rPr lang="en" sz="1200">
                <a:solidFill>
                  <a:schemeClr val="dk1"/>
                </a:solidFill>
                <a:highlight>
                  <a:srgbClr val="FFFFFF"/>
                </a:highlight>
                <a:latin typeface="Roboto"/>
                <a:ea typeface="Roboto"/>
                <a:cs typeface="Roboto"/>
                <a:sym typeface="Roboto"/>
              </a:rPr>
              <a:t>● new;</a:t>
            </a:r>
            <a:endParaRPr sz="1200">
              <a:solidFill>
                <a:schemeClr val="dk1"/>
              </a:solidFill>
              <a:highlight>
                <a:srgbClr val="FFFFFF"/>
              </a:highlight>
              <a:latin typeface="Roboto"/>
              <a:ea typeface="Roboto"/>
              <a:cs typeface="Roboto"/>
              <a:sym typeface="Roboto"/>
            </a:endParaRPr>
          </a:p>
          <a:p>
            <a:pPr indent="457200" lvl="0" marL="0" rtl="0" algn="l">
              <a:lnSpc>
                <a:spcPct val="160000"/>
              </a:lnSpc>
              <a:spcBef>
                <a:spcPts val="1200"/>
              </a:spcBef>
              <a:spcAft>
                <a:spcPts val="0"/>
              </a:spcAft>
              <a:buClr>
                <a:schemeClr val="dk1"/>
              </a:buClr>
              <a:buSzPct val="91666"/>
              <a:buFont typeface="Arial"/>
              <a:buNone/>
            </a:pPr>
            <a:r>
              <a:rPr lang="en" sz="1200">
                <a:solidFill>
                  <a:schemeClr val="dk1"/>
                </a:solidFill>
                <a:highlight>
                  <a:srgbClr val="FFFFFF"/>
                </a:highlight>
                <a:latin typeface="Roboto"/>
                <a:ea typeface="Roboto"/>
                <a:cs typeface="Roboto"/>
                <a:sym typeface="Roboto"/>
              </a:rPr>
              <a:t>● useful; and</a:t>
            </a:r>
            <a:endParaRPr sz="1200">
              <a:solidFill>
                <a:schemeClr val="dk1"/>
              </a:solidFill>
              <a:highlight>
                <a:srgbClr val="FFFFFF"/>
              </a:highlight>
              <a:latin typeface="Roboto"/>
              <a:ea typeface="Roboto"/>
              <a:cs typeface="Roboto"/>
              <a:sym typeface="Roboto"/>
            </a:endParaRPr>
          </a:p>
          <a:p>
            <a:pPr indent="457200" lvl="0" marL="0" rtl="0" algn="l">
              <a:lnSpc>
                <a:spcPct val="160000"/>
              </a:lnSpc>
              <a:spcBef>
                <a:spcPts val="1200"/>
              </a:spcBef>
              <a:spcAft>
                <a:spcPts val="1200"/>
              </a:spcAft>
              <a:buNone/>
            </a:pPr>
            <a:r>
              <a:rPr lang="en" sz="1200">
                <a:solidFill>
                  <a:schemeClr val="dk1"/>
                </a:solidFill>
                <a:highlight>
                  <a:srgbClr val="FFFFFF"/>
                </a:highlight>
                <a:latin typeface="Roboto"/>
                <a:ea typeface="Roboto"/>
                <a:cs typeface="Roboto"/>
                <a:sym typeface="Roboto"/>
              </a:rPr>
              <a:t>● not obvious.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101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We use security policies to manage our network security. Most types of security policies are automatically created during the installation. We can also customize policies to suit our specific environment. There are some important cybersecurity policies recommendations describe below-</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1200"/>
              </a:spcBef>
              <a:spcAft>
                <a:spcPts val="0"/>
              </a:spcAft>
              <a:buClr>
                <a:schemeClr val="dk1"/>
              </a:buClr>
              <a:buSzPct val="91666"/>
              <a:buFont typeface="Arial"/>
              <a:buNone/>
            </a:pPr>
            <a:r>
              <a:rPr b="1" lang="en" sz="1200">
                <a:solidFill>
                  <a:srgbClr val="333333"/>
                </a:solidFill>
                <a:highlight>
                  <a:srgbClr val="FFFFFF"/>
                </a:highlight>
                <a:latin typeface="Roboto"/>
                <a:ea typeface="Roboto"/>
                <a:cs typeface="Roboto"/>
                <a:sym typeface="Roboto"/>
              </a:rPr>
              <a:t>1. Virus and Spyware Protection policy</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This policy provides the following protection:</a:t>
            </a:r>
            <a:endParaRPr sz="1200">
              <a:solidFill>
                <a:srgbClr val="333333"/>
              </a:solidFill>
              <a:highlight>
                <a:srgbClr val="FFFFFF"/>
              </a:highlight>
              <a:latin typeface="Roboto"/>
              <a:ea typeface="Roboto"/>
              <a:cs typeface="Roboto"/>
              <a:sym typeface="Roboto"/>
            </a:endParaRPr>
          </a:p>
          <a:p>
            <a:pPr indent="-293370" lvl="0" marL="457200" marR="25400" rtl="0" algn="l">
              <a:lnSpc>
                <a:spcPct val="156250"/>
              </a:lnSpc>
              <a:spcBef>
                <a:spcPts val="150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It helps to detect, removes, and repairs the side effects of viruses and security risks by using signatures.</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It helps to detect the threats in the files which the users try to download by using reputation data from Download Insight.</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It helps to detect the applications that exhibit suspicious behaviour by using SONAR heuristics and reputation data.</a:t>
            </a:r>
            <a:endParaRPr sz="1200">
              <a:solidFill>
                <a:schemeClr val="dk1"/>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b="1" lang="en" sz="1200">
                <a:solidFill>
                  <a:srgbClr val="333333"/>
                </a:solidFill>
                <a:highlight>
                  <a:srgbClr val="FFFFFF"/>
                </a:highlight>
                <a:latin typeface="Roboto"/>
                <a:ea typeface="Roboto"/>
                <a:cs typeface="Roboto"/>
                <a:sym typeface="Roboto"/>
              </a:rPr>
              <a:t>2. Firewall Policy</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This policy provides the following protection:</a:t>
            </a:r>
            <a:endParaRPr sz="1200">
              <a:solidFill>
                <a:srgbClr val="333333"/>
              </a:solidFill>
              <a:highlight>
                <a:srgbClr val="FFFFFF"/>
              </a:highlight>
              <a:latin typeface="Roboto"/>
              <a:ea typeface="Roboto"/>
              <a:cs typeface="Roboto"/>
              <a:sym typeface="Roboto"/>
            </a:endParaRPr>
          </a:p>
          <a:p>
            <a:pPr indent="-293370" lvl="0" marL="457200" marR="25400" rtl="0" algn="l">
              <a:lnSpc>
                <a:spcPct val="156250"/>
              </a:lnSpc>
              <a:spcBef>
                <a:spcPts val="150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It blocks the unauthorized users from accessing the systems and networks that connect to the Internet.</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It detects the attacks by cybercriminals.</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It removes the unwanted sources of network traffic.</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19737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b="1" lang="en" sz="1200">
                <a:solidFill>
                  <a:srgbClr val="333333"/>
                </a:solidFill>
                <a:highlight>
                  <a:srgbClr val="FFFFFF"/>
                </a:highlight>
                <a:latin typeface="Roboto"/>
                <a:ea typeface="Roboto"/>
                <a:cs typeface="Roboto"/>
                <a:sym typeface="Roboto"/>
              </a:rPr>
              <a:t>3. Intrusion Prevention policy</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This policy automatically detects and blocks the network attacks and browser attacks. It also protects applications from vulnerabilities. It checks the contents of one or more data packages and detects malware which is coming through legal ways.</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78" name="Google Shape;78;p17"/>
          <p:cNvSpPr txBox="1"/>
          <p:nvPr>
            <p:ph idx="1" type="body"/>
          </p:nvPr>
        </p:nvSpPr>
        <p:spPr>
          <a:xfrm>
            <a:off x="311700" y="1602250"/>
            <a:ext cx="8520600" cy="29664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Clr>
                <a:schemeClr val="dk1"/>
              </a:buClr>
              <a:buSzPts val="1100"/>
              <a:buFont typeface="Arial"/>
              <a:buNone/>
            </a:pPr>
            <a:r>
              <a:rPr b="1" lang="en" sz="1200">
                <a:solidFill>
                  <a:srgbClr val="333333"/>
                </a:solidFill>
                <a:highlight>
                  <a:srgbClr val="FFFFFF"/>
                </a:highlight>
                <a:latin typeface="Roboto"/>
                <a:ea typeface="Roboto"/>
                <a:cs typeface="Roboto"/>
                <a:sym typeface="Roboto"/>
              </a:rPr>
              <a:t>4. LiveUpdate policy</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This policy can be categorized into two types one is LiveUpdate Content policy, and another is LiveUpdate Setting Policy. The LiveUpdate policy contains the setting which determines when and how client computers download the content updates from LiveUpdate. We can define the computer that clients contact to check for updates and schedule when and how often clients computer check for updates.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sz="1200">
                <a:solidFill>
                  <a:srgbClr val="333333"/>
                </a:solidFill>
                <a:highlight>
                  <a:srgbClr val="FFFFFF"/>
                </a:highlight>
                <a:latin typeface="Roboto"/>
                <a:ea typeface="Roboto"/>
                <a:cs typeface="Roboto"/>
                <a:sym typeface="Roboto"/>
              </a:rPr>
              <a:t>5. Application and Device Control</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This policy protects a system's resources from applications and manages the peripheral devices that can attach to a system. The device control policy applies to both Windows and Mac computers whereas application control policy can be applied only to Windows clients.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sz="1200">
                <a:solidFill>
                  <a:srgbClr val="333333"/>
                </a:solidFill>
                <a:highlight>
                  <a:srgbClr val="FFFFFF"/>
                </a:highlight>
                <a:latin typeface="Roboto"/>
                <a:ea typeface="Roboto"/>
                <a:cs typeface="Roboto"/>
                <a:sym typeface="Roboto"/>
              </a:rPr>
              <a:t>6. Exceptions policy</a:t>
            </a:r>
            <a:endParaRPr b="1"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333333"/>
                </a:solidFill>
                <a:highlight>
                  <a:srgbClr val="FFFFFF"/>
                </a:highlight>
                <a:latin typeface="Roboto"/>
                <a:ea typeface="Roboto"/>
                <a:cs typeface="Roboto"/>
                <a:sym typeface="Roboto"/>
              </a:rPr>
              <a:t>This policy provides the ability to exclude applications and processes from detection by the virus and spyware scans.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15960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200"/>
              </a:spcBef>
              <a:spcAft>
                <a:spcPts val="0"/>
              </a:spcAft>
              <a:buClr>
                <a:schemeClr val="dk1"/>
              </a:buClr>
              <a:buSzPct val="91666"/>
              <a:buFont typeface="Arial"/>
              <a:buNone/>
            </a:pPr>
            <a:r>
              <a:rPr b="1" lang="en" sz="1200">
                <a:solidFill>
                  <a:srgbClr val="333333"/>
                </a:solidFill>
                <a:highlight>
                  <a:srgbClr val="FFFFFF"/>
                </a:highlight>
                <a:latin typeface="Roboto"/>
                <a:ea typeface="Roboto"/>
                <a:cs typeface="Roboto"/>
                <a:sym typeface="Roboto"/>
              </a:rPr>
              <a:t>7. Host Integrity policy</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This policy provides the ability to define, enforce, and restore the security of client computers to keep enterprise networks and data secure. We use this policy to ensure that the client's computers who access our network are protected and compliant with companies? securities policies. This policy requires that the client system must have installed antivirus.</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84" name="Google Shape;84;p18"/>
          <p:cNvSpPr txBox="1"/>
          <p:nvPr>
            <p:ph idx="1" type="body"/>
          </p:nvPr>
        </p:nvSpPr>
        <p:spPr>
          <a:xfrm>
            <a:off x="311700" y="1541000"/>
            <a:ext cx="8520600" cy="3541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sz="2360"/>
              <a:t>EMail Security Policy</a:t>
            </a:r>
            <a:endParaRPr b="1" sz="2360"/>
          </a:p>
          <a:p>
            <a:pPr indent="0" lvl="0" marL="0" rtl="0" algn="l">
              <a:spcBef>
                <a:spcPts val="1200"/>
              </a:spcBef>
              <a:spcAft>
                <a:spcPts val="0"/>
              </a:spcAft>
              <a:buNone/>
            </a:pPr>
            <a:r>
              <a:rPr lang="en" sz="1910">
                <a:solidFill>
                  <a:srgbClr val="333333"/>
                </a:solidFill>
                <a:highlight>
                  <a:srgbClr val="FFFFFF"/>
                </a:highlight>
                <a:latin typeface="Roboto"/>
                <a:ea typeface="Roboto"/>
                <a:cs typeface="Roboto"/>
                <a:sym typeface="Roboto"/>
              </a:rPr>
              <a:t>Emails have been a part of our lives for the longest time. Since it’s almost impossible to do without them, you must secure yourself with an effective email security policy. </a:t>
            </a:r>
            <a:endParaRPr sz="2360"/>
          </a:p>
          <a:p>
            <a:pPr indent="0" lvl="0" marL="0" rtl="0" algn="l">
              <a:spcBef>
                <a:spcPts val="1200"/>
              </a:spcBef>
              <a:spcAft>
                <a:spcPts val="0"/>
              </a:spcAft>
              <a:buNone/>
            </a:pPr>
            <a:r>
              <a:rPr lang="en" sz="1910">
                <a:solidFill>
                  <a:srgbClr val="333333"/>
                </a:solidFill>
                <a:highlight>
                  <a:srgbClr val="FFFFFF"/>
                </a:highlight>
                <a:latin typeface="Roboto"/>
                <a:ea typeface="Roboto"/>
                <a:cs typeface="Roboto"/>
                <a:sym typeface="Roboto"/>
              </a:rPr>
              <a:t>An email security policy is a series of procedures governing the use of emails within a network or an establishment. It details how a category of users interacts with messages that are sent and received via email.</a:t>
            </a:r>
            <a:endParaRPr sz="191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910">
                <a:solidFill>
                  <a:srgbClr val="333333"/>
                </a:solidFill>
                <a:highlight>
                  <a:srgbClr val="FFFFFF"/>
                </a:highlight>
                <a:latin typeface="Roboto"/>
                <a:ea typeface="Roboto"/>
                <a:cs typeface="Roboto"/>
                <a:sym typeface="Roboto"/>
              </a:rPr>
              <a:t>The goal of an email security policy is to secure messages from unauthorized access.</a:t>
            </a:r>
            <a:endParaRPr sz="191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910">
                <a:solidFill>
                  <a:srgbClr val="333333"/>
                </a:solidFill>
                <a:highlight>
                  <a:srgbClr val="FFFFFF"/>
                </a:highlight>
                <a:latin typeface="Roboto"/>
                <a:ea typeface="Roboto"/>
                <a:cs typeface="Roboto"/>
                <a:sym typeface="Roboto"/>
              </a:rPr>
              <a:t>Cybercriminals—they are very much interested in the confidential messages that you send within and outside your organization. And that’s because they know that such information is valuable. If they get hold of it, they can use it for a series of malicious activities to enrich themselves.</a:t>
            </a:r>
            <a:endParaRPr sz="191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350">
              <a:solidFill>
                <a:srgbClr val="3C4043"/>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179025" y="434800"/>
            <a:ext cx="8520600" cy="3616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91666"/>
              <a:buFont typeface="Arial"/>
              <a:buNone/>
            </a:pPr>
            <a:r>
              <a:rPr b="1" lang="en" sz="1200">
                <a:solidFill>
                  <a:srgbClr val="2C2C2C"/>
                </a:solidFill>
                <a:highlight>
                  <a:srgbClr val="FFFFFF"/>
                </a:highlight>
                <a:latin typeface="Roboto"/>
                <a:ea typeface="Roboto"/>
                <a:cs typeface="Roboto"/>
                <a:sym typeface="Roboto"/>
              </a:rPr>
              <a:t>How Does Email Security Policy Work</a:t>
            </a:r>
            <a:endParaRPr b="1" sz="1200">
              <a:solidFill>
                <a:srgbClr val="2C2C2C"/>
              </a:solidFill>
              <a:highlight>
                <a:srgbClr val="FFFFFF"/>
              </a:highlight>
              <a:latin typeface="Roboto"/>
              <a:ea typeface="Roboto"/>
              <a:cs typeface="Roboto"/>
              <a:sym typeface="Roboto"/>
            </a:endParaRPr>
          </a:p>
          <a:p>
            <a:pPr indent="0" lvl="0" marL="0" rtl="0" algn="l">
              <a:spcBef>
                <a:spcPts val="400"/>
              </a:spcBef>
              <a:spcAft>
                <a:spcPts val="0"/>
              </a:spcAft>
              <a:buNone/>
            </a:pPr>
            <a:r>
              <a:rPr lang="en" sz="1350">
                <a:solidFill>
                  <a:srgbClr val="333333"/>
                </a:solidFill>
                <a:highlight>
                  <a:srgbClr val="FFFFFF"/>
                </a:highlight>
                <a:latin typeface="Roboto"/>
                <a:ea typeface="Roboto"/>
                <a:cs typeface="Roboto"/>
                <a:sym typeface="Roboto"/>
              </a:rPr>
              <a:t>Creating an email security policy is one of the basic things that you can do to ward off attackers.</a:t>
            </a:r>
            <a:endParaRPr sz="1350">
              <a:solidFill>
                <a:srgbClr val="33333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300">
              <a:solidFill>
                <a:srgbClr val="33333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300">
                <a:solidFill>
                  <a:srgbClr val="333333"/>
                </a:solidFill>
                <a:highlight>
                  <a:srgbClr val="FFFFFF"/>
                </a:highlight>
                <a:latin typeface="Roboto"/>
                <a:ea typeface="Roboto"/>
                <a:cs typeface="Roboto"/>
                <a:sym typeface="Roboto"/>
              </a:rPr>
              <a:t>For an email security policy to be effective, it must include the following items:</a:t>
            </a:r>
            <a:endParaRPr sz="1300">
              <a:solidFill>
                <a:srgbClr val="33333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ct val="84615"/>
              <a:buFont typeface="Arial"/>
              <a:buNone/>
            </a:pPr>
            <a:r>
              <a:t/>
            </a:r>
            <a:endParaRPr sz="1300">
              <a:solidFill>
                <a:srgbClr val="333333"/>
              </a:solidFill>
              <a:highlight>
                <a:srgbClr val="FFFFFF"/>
              </a:highlight>
              <a:latin typeface="Roboto"/>
              <a:ea typeface="Roboto"/>
              <a:cs typeface="Roboto"/>
              <a:sym typeface="Roboto"/>
            </a:endParaRPr>
          </a:p>
          <a:p>
            <a:pPr indent="-305752" lvl="0" marL="457200" rtl="0" algn="l">
              <a:lnSpc>
                <a:spcPct val="170000"/>
              </a:lnSpc>
              <a:spcBef>
                <a:spcPts val="0"/>
              </a:spcBef>
              <a:spcAft>
                <a:spcPts val="0"/>
              </a:spcAft>
              <a:buClr>
                <a:srgbClr val="333333"/>
              </a:buClr>
              <a:buSzPct val="100000"/>
              <a:buFont typeface="Roboto"/>
              <a:buAutoNum type="arabicPeriod"/>
            </a:pPr>
            <a:r>
              <a:rPr lang="en" sz="1350">
                <a:solidFill>
                  <a:srgbClr val="333333"/>
                </a:solidFill>
                <a:highlight>
                  <a:srgbClr val="FFFFFF"/>
                </a:highlight>
                <a:latin typeface="Roboto"/>
                <a:ea typeface="Roboto"/>
                <a:cs typeface="Roboto"/>
                <a:sym typeface="Roboto"/>
              </a:rPr>
              <a:t>The scope and purpose of the policy.</a:t>
            </a:r>
            <a:endParaRPr sz="1350">
              <a:solidFill>
                <a:srgbClr val="333333"/>
              </a:solidFill>
              <a:highlight>
                <a:srgbClr val="FFFFFF"/>
              </a:highlight>
              <a:latin typeface="Roboto"/>
              <a:ea typeface="Roboto"/>
              <a:cs typeface="Roboto"/>
              <a:sym typeface="Roboto"/>
            </a:endParaRPr>
          </a:p>
          <a:p>
            <a:pPr indent="-305752" lvl="0" marL="457200" rtl="0" algn="l">
              <a:lnSpc>
                <a:spcPct val="170000"/>
              </a:lnSpc>
              <a:spcBef>
                <a:spcPts val="0"/>
              </a:spcBef>
              <a:spcAft>
                <a:spcPts val="0"/>
              </a:spcAft>
              <a:buClr>
                <a:srgbClr val="333333"/>
              </a:buClr>
              <a:buSzPct val="100000"/>
              <a:buFont typeface="Roboto"/>
              <a:buAutoNum type="arabicPeriod"/>
            </a:pPr>
            <a:r>
              <a:rPr lang="en" sz="1350">
                <a:solidFill>
                  <a:srgbClr val="333333"/>
                </a:solidFill>
                <a:highlight>
                  <a:srgbClr val="FFFFFF"/>
                </a:highlight>
                <a:latin typeface="Roboto"/>
                <a:ea typeface="Roboto"/>
                <a:cs typeface="Roboto"/>
                <a:sym typeface="Roboto"/>
              </a:rPr>
              <a:t>Information about the ownership of content contained in the emails.</a:t>
            </a:r>
            <a:endParaRPr sz="1350">
              <a:solidFill>
                <a:srgbClr val="333333"/>
              </a:solidFill>
              <a:highlight>
                <a:srgbClr val="FFFFFF"/>
              </a:highlight>
              <a:latin typeface="Roboto"/>
              <a:ea typeface="Roboto"/>
              <a:cs typeface="Roboto"/>
              <a:sym typeface="Roboto"/>
            </a:endParaRPr>
          </a:p>
          <a:p>
            <a:pPr indent="-305752" lvl="0" marL="457200" rtl="0" algn="l">
              <a:lnSpc>
                <a:spcPct val="170000"/>
              </a:lnSpc>
              <a:spcBef>
                <a:spcPts val="0"/>
              </a:spcBef>
              <a:spcAft>
                <a:spcPts val="0"/>
              </a:spcAft>
              <a:buClr>
                <a:srgbClr val="333333"/>
              </a:buClr>
              <a:buSzPct val="100000"/>
              <a:buFont typeface="Roboto"/>
              <a:buAutoNum type="arabicPeriod"/>
            </a:pPr>
            <a:r>
              <a:rPr lang="en" sz="1350">
                <a:solidFill>
                  <a:srgbClr val="333333"/>
                </a:solidFill>
                <a:highlight>
                  <a:srgbClr val="FFFFFF"/>
                </a:highlight>
                <a:latin typeface="Roboto"/>
                <a:ea typeface="Roboto"/>
                <a:cs typeface="Roboto"/>
                <a:sym typeface="Roboto"/>
              </a:rPr>
              <a:t>Privacy concerns and expectations of parties using the email.</a:t>
            </a:r>
            <a:endParaRPr sz="1350">
              <a:solidFill>
                <a:srgbClr val="333333"/>
              </a:solidFill>
              <a:highlight>
                <a:srgbClr val="FFFFFF"/>
              </a:highlight>
              <a:latin typeface="Roboto"/>
              <a:ea typeface="Roboto"/>
              <a:cs typeface="Roboto"/>
              <a:sym typeface="Roboto"/>
            </a:endParaRPr>
          </a:p>
          <a:p>
            <a:pPr indent="-305752" lvl="0" marL="457200" rtl="0" algn="l">
              <a:lnSpc>
                <a:spcPct val="170000"/>
              </a:lnSpc>
              <a:spcBef>
                <a:spcPts val="0"/>
              </a:spcBef>
              <a:spcAft>
                <a:spcPts val="0"/>
              </a:spcAft>
              <a:buClr>
                <a:srgbClr val="333333"/>
              </a:buClr>
              <a:buSzPct val="100000"/>
              <a:buFont typeface="Roboto"/>
              <a:buAutoNum type="arabicPeriod"/>
            </a:pPr>
            <a:r>
              <a:rPr lang="en" sz="1350">
                <a:solidFill>
                  <a:srgbClr val="333333"/>
                </a:solidFill>
                <a:highlight>
                  <a:srgbClr val="FFFFFF"/>
                </a:highlight>
                <a:latin typeface="Roboto"/>
                <a:ea typeface="Roboto"/>
                <a:cs typeface="Roboto"/>
                <a:sym typeface="Roboto"/>
              </a:rPr>
              <a:t>The responsibilities of the email users.</a:t>
            </a:r>
            <a:endParaRPr sz="1350">
              <a:solidFill>
                <a:srgbClr val="333333"/>
              </a:solidFill>
              <a:highlight>
                <a:srgbClr val="FFFFFF"/>
              </a:highlight>
              <a:latin typeface="Roboto"/>
              <a:ea typeface="Roboto"/>
              <a:cs typeface="Roboto"/>
              <a:sym typeface="Roboto"/>
            </a:endParaRPr>
          </a:p>
          <a:p>
            <a:pPr indent="-305752" lvl="0" marL="457200" rtl="0" algn="l">
              <a:lnSpc>
                <a:spcPct val="170000"/>
              </a:lnSpc>
              <a:spcBef>
                <a:spcPts val="0"/>
              </a:spcBef>
              <a:spcAft>
                <a:spcPts val="0"/>
              </a:spcAft>
              <a:buClr>
                <a:srgbClr val="333333"/>
              </a:buClr>
              <a:buSzPct val="100000"/>
              <a:buFont typeface="Roboto"/>
              <a:buAutoNum type="arabicPeriod"/>
            </a:pPr>
            <a:r>
              <a:rPr lang="en" sz="1350">
                <a:solidFill>
                  <a:srgbClr val="333333"/>
                </a:solidFill>
                <a:highlight>
                  <a:srgbClr val="FFFFFF"/>
                </a:highlight>
                <a:latin typeface="Roboto"/>
                <a:ea typeface="Roboto"/>
                <a:cs typeface="Roboto"/>
                <a:sym typeface="Roboto"/>
              </a:rPr>
              <a:t>Guidelines for using the organization’s email accounts.</a:t>
            </a:r>
            <a:endParaRPr sz="1350">
              <a:solidFill>
                <a:srgbClr val="333333"/>
              </a:solidFill>
              <a:highlight>
                <a:srgbClr val="FFFFFF"/>
              </a:highlight>
              <a:latin typeface="Roboto"/>
              <a:ea typeface="Roboto"/>
              <a:cs typeface="Roboto"/>
              <a:sym typeface="Roboto"/>
            </a:endParaRPr>
          </a:p>
          <a:p>
            <a:pPr indent="-305752" lvl="0" marL="457200" rtl="0" algn="l">
              <a:lnSpc>
                <a:spcPct val="170000"/>
              </a:lnSpc>
              <a:spcBef>
                <a:spcPts val="0"/>
              </a:spcBef>
              <a:spcAft>
                <a:spcPts val="0"/>
              </a:spcAft>
              <a:buClr>
                <a:srgbClr val="333333"/>
              </a:buClr>
              <a:buSzPct val="100000"/>
              <a:buFont typeface="Roboto"/>
              <a:buAutoNum type="arabicPeriod"/>
            </a:pPr>
            <a:r>
              <a:rPr lang="en" sz="1350">
                <a:solidFill>
                  <a:srgbClr val="333333"/>
                </a:solidFill>
                <a:highlight>
                  <a:srgbClr val="FFFFFF"/>
                </a:highlight>
                <a:latin typeface="Roboto"/>
                <a:ea typeface="Roboto"/>
                <a:cs typeface="Roboto"/>
                <a:sym typeface="Roboto"/>
              </a:rPr>
              <a:t>Tips to detect and avoid email security threats.</a:t>
            </a:r>
            <a:endParaRPr sz="1350">
              <a:solidFill>
                <a:srgbClr val="333333"/>
              </a:solidFill>
              <a:highlight>
                <a:srgbClr val="FFFFFF"/>
              </a:highlight>
              <a:latin typeface="Roboto"/>
              <a:ea typeface="Roboto"/>
              <a:cs typeface="Roboto"/>
              <a:sym typeface="Roboto"/>
            </a:endParaRPr>
          </a:p>
          <a:p>
            <a:pPr indent="-305752" lvl="0" marL="457200" rtl="0" algn="l">
              <a:lnSpc>
                <a:spcPct val="170000"/>
              </a:lnSpc>
              <a:spcBef>
                <a:spcPts val="0"/>
              </a:spcBef>
              <a:spcAft>
                <a:spcPts val="0"/>
              </a:spcAft>
              <a:buClr>
                <a:srgbClr val="333333"/>
              </a:buClr>
              <a:buSzPct val="100000"/>
              <a:buFont typeface="Roboto"/>
              <a:buAutoNum type="arabicPeriod"/>
            </a:pPr>
            <a:r>
              <a:rPr lang="en" sz="1350">
                <a:solidFill>
                  <a:srgbClr val="333333"/>
                </a:solidFill>
                <a:highlight>
                  <a:srgbClr val="FFFFFF"/>
                </a:highlight>
                <a:latin typeface="Roboto"/>
                <a:ea typeface="Roboto"/>
                <a:cs typeface="Roboto"/>
                <a:sym typeface="Roboto"/>
              </a:rPr>
              <a:t>Specific actions to take in the event of a suspected email security breach.</a:t>
            </a:r>
            <a:endParaRPr sz="1350">
              <a:solidFill>
                <a:srgbClr val="333333"/>
              </a:solidFill>
              <a:highlight>
                <a:srgbClr val="FFFFFF"/>
              </a:highlight>
              <a:latin typeface="Roboto"/>
              <a:ea typeface="Roboto"/>
              <a:cs typeface="Roboto"/>
              <a:sym typeface="Roboto"/>
            </a:endParaRPr>
          </a:p>
          <a:p>
            <a:pPr indent="0" lvl="0" marL="0" rtl="0" algn="l">
              <a:spcBef>
                <a:spcPts val="2400"/>
              </a:spcBef>
              <a:spcAft>
                <a:spcPts val="0"/>
              </a:spcAft>
              <a:buNone/>
            </a:pPr>
            <a:r>
              <a:t/>
            </a:r>
            <a:endParaRPr sz="13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333333"/>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WWW Policy</a:t>
            </a:r>
            <a:endParaRPr/>
          </a:p>
        </p:txBody>
      </p:sp>
      <p:sp>
        <p:nvSpPr>
          <p:cNvPr id="95" name="Google Shape;95;p20"/>
          <p:cNvSpPr txBox="1"/>
          <p:nvPr>
            <p:ph idx="1" type="body"/>
          </p:nvPr>
        </p:nvSpPr>
        <p:spPr>
          <a:xfrm>
            <a:off x="311700" y="1152475"/>
            <a:ext cx="8520600" cy="3807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The www is a system of information over the internet, the web is constructed from special program called web server that make information available on the network.</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Other programs called web browser can be used to access information stored on servers.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Following are the security policies should be applied on www</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No </a:t>
            </a:r>
            <a:r>
              <a:rPr lang="en" sz="1600">
                <a:solidFill>
                  <a:schemeClr val="dk1"/>
                </a:solidFill>
              </a:rPr>
              <a:t>offensive</a:t>
            </a:r>
            <a:r>
              <a:rPr lang="en" sz="1600">
                <a:solidFill>
                  <a:schemeClr val="dk1"/>
                </a:solidFill>
              </a:rPr>
              <a:t> or harassing material available through the company website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No personal commercial advertising </a:t>
            </a:r>
            <a:r>
              <a:rPr lang="en" sz="1600">
                <a:solidFill>
                  <a:schemeClr val="dk1"/>
                </a:solidFill>
              </a:rPr>
              <a:t>available</a:t>
            </a:r>
            <a:r>
              <a:rPr lang="en" sz="1600">
                <a:solidFill>
                  <a:schemeClr val="dk1"/>
                </a:solidFill>
              </a:rPr>
              <a:t> on company website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The personal material should be minimum on website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No </a:t>
            </a:r>
            <a:r>
              <a:rPr lang="en" sz="1600">
                <a:solidFill>
                  <a:schemeClr val="dk1"/>
                </a:solidFill>
              </a:rPr>
              <a:t>company</a:t>
            </a:r>
            <a:r>
              <a:rPr lang="en" sz="1600">
                <a:solidFill>
                  <a:schemeClr val="dk1"/>
                </a:solidFill>
              </a:rPr>
              <a:t> confidentiality material should be made available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Users of an organisation should not be permitted to install run web server.</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a:t>
            </a:r>
            <a:r>
              <a:rPr lang="en"/>
              <a:t> Review Process</a:t>
            </a:r>
            <a:endParaRPr/>
          </a:p>
        </p:txBody>
      </p:sp>
      <p:sp>
        <p:nvSpPr>
          <p:cNvPr id="101" name="Google Shape;101;p21"/>
          <p:cNvSpPr txBox="1"/>
          <p:nvPr>
            <p:ph idx="1" type="body"/>
          </p:nvPr>
        </p:nvSpPr>
        <p:spPr>
          <a:xfrm>
            <a:off x="259125" y="442725"/>
            <a:ext cx="8520600" cy="3831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82828"/>
              </a:buClr>
              <a:buSzPts val="1500"/>
              <a:buChar char="●"/>
            </a:pPr>
            <a:r>
              <a:rPr lang="en" sz="1500">
                <a:solidFill>
                  <a:srgbClr val="282828"/>
                </a:solidFill>
              </a:rPr>
              <a:t>The goal is to give independent confirmation whether the organisation are doing the right things and to help organisations improve.</a:t>
            </a:r>
            <a:endParaRPr sz="1500">
              <a:solidFill>
                <a:srgbClr val="282828"/>
              </a:solidFill>
            </a:endParaRPr>
          </a:p>
          <a:p>
            <a:pPr indent="0" lvl="0" marL="0" rtl="0" algn="l">
              <a:spcBef>
                <a:spcPts val="1800"/>
              </a:spcBef>
              <a:spcAft>
                <a:spcPts val="0"/>
              </a:spcAft>
              <a:buNone/>
            </a:pPr>
            <a:r>
              <a:rPr b="1" lang="en" sz="1500">
                <a:solidFill>
                  <a:schemeClr val="dk1"/>
                </a:solidFill>
              </a:rPr>
              <a:t>Why do you need a policy review process?</a:t>
            </a:r>
            <a:endParaRPr b="1" sz="1500">
              <a:solidFill>
                <a:schemeClr val="dk1"/>
              </a:solidFill>
            </a:endParaRPr>
          </a:p>
          <a:p>
            <a:pPr indent="0" lvl="0" marL="0" rtl="0" algn="l">
              <a:spcBef>
                <a:spcPts val="400"/>
              </a:spcBef>
              <a:spcAft>
                <a:spcPts val="0"/>
              </a:spcAft>
              <a:buNone/>
            </a:pPr>
            <a:r>
              <a:rPr lang="en" sz="1500">
                <a:solidFill>
                  <a:schemeClr val="dk1"/>
                </a:solidFill>
              </a:rPr>
              <a:t>Outdated policies can leave your organization at risk. Old policies may fail to comply with new laws and regulations. They may not address new systems or technology, which can result in inconsistent practices. Can you imagine a policy that still addresses whether you can bring in floppy disks from home or discusses the proper use of fax machines? Yet there are probably policy manuals out there that still have this information in them.</a:t>
            </a:r>
            <a:endParaRPr sz="1500">
              <a:solidFill>
                <a:srgbClr val="282828"/>
              </a:solidFill>
            </a:endParaRPr>
          </a:p>
          <a:p>
            <a:pPr indent="0" lvl="0" marL="0" rtl="0" algn="l">
              <a:spcBef>
                <a:spcPts val="1200"/>
              </a:spcBef>
              <a:spcAft>
                <a:spcPts val="0"/>
              </a:spcAft>
              <a:buNone/>
            </a:pPr>
            <a:r>
              <a:rPr b="1" lang="en" sz="1500">
                <a:solidFill>
                  <a:srgbClr val="282828"/>
                </a:solidFill>
              </a:rPr>
              <a:t>When to </a:t>
            </a:r>
            <a:r>
              <a:rPr b="1" lang="en" sz="1500">
                <a:solidFill>
                  <a:srgbClr val="282828"/>
                </a:solidFill>
              </a:rPr>
              <a:t>conduct a review</a:t>
            </a:r>
            <a:endParaRPr b="1" sz="1500">
              <a:solidFill>
                <a:srgbClr val="282828"/>
              </a:solidFill>
            </a:endParaRPr>
          </a:p>
          <a:p>
            <a:pPr indent="-323850" lvl="0" marL="457200" rtl="0" algn="l">
              <a:spcBef>
                <a:spcPts val="1200"/>
              </a:spcBef>
              <a:spcAft>
                <a:spcPts val="0"/>
              </a:spcAft>
              <a:buClr>
                <a:srgbClr val="282828"/>
              </a:buClr>
              <a:buSzPts val="1500"/>
              <a:buChar char="●"/>
            </a:pPr>
            <a:r>
              <a:rPr lang="en" sz="1500">
                <a:solidFill>
                  <a:srgbClr val="282828"/>
                </a:solidFill>
              </a:rPr>
              <a:t> conduct a review on any organisation that has a security team and that has started creating an information security policy. </a:t>
            </a:r>
            <a:endParaRPr sz="1500">
              <a:solidFill>
                <a:srgbClr val="282828"/>
              </a:solidFill>
            </a:endParaRPr>
          </a:p>
          <a:p>
            <a:pPr indent="-323850" lvl="0" marL="457200" rtl="0" algn="l">
              <a:spcBef>
                <a:spcPts val="0"/>
              </a:spcBef>
              <a:spcAft>
                <a:spcPts val="0"/>
              </a:spcAft>
              <a:buClr>
                <a:srgbClr val="282828"/>
              </a:buClr>
              <a:buSzPts val="1500"/>
              <a:buChar char="●"/>
            </a:pPr>
            <a:r>
              <a:rPr lang="en" sz="1500">
                <a:solidFill>
                  <a:srgbClr val="282828"/>
                </a:solidFill>
              </a:rPr>
              <a:t>The review is most often requested by the management of the organisation. </a:t>
            </a:r>
            <a:endParaRPr sz="1500">
              <a:solidFill>
                <a:srgbClr val="282828"/>
              </a:solidFill>
            </a:endParaRPr>
          </a:p>
          <a:p>
            <a:pPr indent="-323850" lvl="0" marL="457200" rtl="0" algn="l">
              <a:spcBef>
                <a:spcPts val="0"/>
              </a:spcBef>
              <a:spcAft>
                <a:spcPts val="0"/>
              </a:spcAft>
              <a:buClr>
                <a:srgbClr val="282828"/>
              </a:buClr>
              <a:buSzPts val="1500"/>
              <a:buChar char="●"/>
            </a:pPr>
            <a:r>
              <a:rPr lang="en" sz="1500">
                <a:solidFill>
                  <a:srgbClr val="282828"/>
                </a:solidFill>
              </a:rPr>
              <a:t>It can also be requested by a stakeholder such as a customer or potential investor.</a:t>
            </a:r>
            <a:endParaRPr sz="1500">
              <a:solidFill>
                <a:srgbClr val="282828"/>
              </a:solidFill>
            </a:endParaRPr>
          </a:p>
          <a:p>
            <a:pPr indent="-323850" lvl="0" marL="457200" rtl="0" algn="l">
              <a:spcBef>
                <a:spcPts val="0"/>
              </a:spcBef>
              <a:spcAft>
                <a:spcPts val="0"/>
              </a:spcAft>
              <a:buClr>
                <a:srgbClr val="282828"/>
              </a:buClr>
              <a:buSzPts val="1500"/>
              <a:buChar char="●"/>
            </a:pPr>
            <a:r>
              <a:rPr lang="en" sz="1500">
                <a:solidFill>
                  <a:srgbClr val="282828"/>
                </a:solidFill>
              </a:rPr>
              <a:t>In each case we try to understand what the goals of the information security team are and which standard they are using, so that we use the right standard as the basis for the review.</a:t>
            </a:r>
            <a:endParaRPr sz="1500">
              <a:solidFill>
                <a:srgbClr val="282828"/>
              </a:solidFill>
            </a:endParaRPr>
          </a:p>
          <a:p>
            <a:pPr indent="0" lvl="0" marL="457200" rtl="0" algn="l">
              <a:spcBef>
                <a:spcPts val="1200"/>
              </a:spcBef>
              <a:spcAft>
                <a:spcPts val="1200"/>
              </a:spcAft>
              <a:buNone/>
            </a:pPr>
            <a:r>
              <a:t/>
            </a:r>
            <a:endParaRPr sz="1500">
              <a:solidFill>
                <a:srgbClr val="28282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