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6b67fe9a0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6b67fe9a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90113b50db449a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0113b50db449a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90113b50db449af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90113b50db449a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490113b50db449af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90113b50db449af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90113b50db449af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90113b50db449af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90113b50db449af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0113b50db449af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90113b50db449af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90113b50db449af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6ac0b434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6ac0b434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6ac0b434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6ac0b434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8efc264c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8efc264c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b67fe9a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b67fe9a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8efc264c4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8efc264c4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8efc264c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8efc264c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efc264c4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efc264c4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8efc264c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8efc264c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8efc264c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efc264c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efc264c4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efc264c4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efc264c4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efc264c4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8efc264c4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8efc264c4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8efc264c4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8efc264c4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efc264c4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efc264c4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6b67fe9a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6b67fe9a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8efc264c4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8efc264c4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8efc264c4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8efc264c4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8efc264c4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8efc264c4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8efc264c4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8efc264c4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8efc264c4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8efc264c4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efc264c4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8efc264c4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8efc264c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8efc264c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6b67fe9a0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6b67fe9a0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b67fe9a0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b67fe9a0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6b67fe9a0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6b67fe9a0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6b67fe9a0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6b67fe9a0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6b67fe9a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6b67fe9a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b67fe9a0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b67fe9a0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Cybersecurity Audit and Standards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Unit4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nvSpPr>
        <p:spPr>
          <a:xfrm>
            <a:off x="0" y="0"/>
            <a:ext cx="9058200" cy="53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highlight>
                  <a:srgbClr val="FFFFFF"/>
                </a:highlight>
              </a:rPr>
              <a:t> ISO/IEC and 27002</a:t>
            </a:r>
            <a:endParaRPr b="1"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SO/IEC 27001, part of the growing ISO/IEC family of standards, is an information security management system (ISMS) standard, of which the last revision was published in October 2013 by the International Organization for Standardization (ISO) and the International </a:t>
            </a:r>
            <a:r>
              <a:rPr lang="en" sz="1200">
                <a:solidFill>
                  <a:schemeClr val="dk1"/>
                </a:solidFill>
                <a:highlight>
                  <a:srgbClr val="FFFFFF"/>
                </a:highlight>
              </a:rPr>
              <a:t>Electrotechnical</a:t>
            </a:r>
            <a:r>
              <a:rPr lang="en" sz="1200">
                <a:solidFill>
                  <a:schemeClr val="dk1"/>
                </a:solidFill>
                <a:highlight>
                  <a:srgbClr val="FFFFFF"/>
                </a:highlight>
              </a:rPr>
              <a:t> Commission (IEC).</a:t>
            </a:r>
            <a:endParaRPr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Its full name is ISO/IEC 27001:2013 – Information technology – Security techniques – Information security management systems – Requirements.</a:t>
            </a:r>
            <a:endParaRPr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ISO/IEC formally specifies a management system that is intended to bring information security under explicit management control.</a:t>
            </a:r>
            <a:endParaRPr sz="1200">
              <a:solidFill>
                <a:schemeClr val="dk1"/>
              </a:solidFill>
              <a:highlight>
                <a:srgbClr val="FFFFFF"/>
              </a:highlight>
            </a:endParaRPr>
          </a:p>
          <a:p>
            <a:pPr indent="0" lvl="0" marL="0" rtl="0" algn="just">
              <a:lnSpc>
                <a:spcPct val="115000"/>
              </a:lnSpc>
              <a:spcBef>
                <a:spcPts val="0"/>
              </a:spcBef>
              <a:spcAft>
                <a:spcPts val="0"/>
              </a:spcAft>
              <a:buNone/>
            </a:pPr>
            <a:r>
              <a:rPr b="1" lang="en" sz="1200">
                <a:solidFill>
                  <a:schemeClr val="dk1"/>
                </a:solidFill>
                <a:highlight>
                  <a:srgbClr val="FFFFFF"/>
                </a:highlight>
              </a:rPr>
              <a:t> CISQ-Consortium for IT Software Quality</a:t>
            </a:r>
            <a:endParaRPr b="1"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CISQ develops standards for automating the measurement of software size and software structural quality.</a:t>
            </a:r>
            <a:endParaRPr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CISQ is a special interest group of the Object Management Group that submits specifications for approval as OMG international standards.</a:t>
            </a:r>
            <a:endParaRPr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The measurement standards are used for the static program analysis of software, a software testing practice that identifies critical vulnerabilities in the code and architecture of a software system.</a:t>
            </a:r>
            <a:endParaRPr sz="1200">
              <a:solidFill>
                <a:schemeClr val="dk1"/>
              </a:solidFill>
              <a:highlight>
                <a:srgbClr val="FFFFFF"/>
              </a:highlight>
            </a:endParaRPr>
          </a:p>
          <a:p>
            <a:pPr indent="0" lvl="0" marL="0" rtl="0" algn="just">
              <a:lnSpc>
                <a:spcPct val="115000"/>
              </a:lnSpc>
              <a:spcBef>
                <a:spcPts val="0"/>
              </a:spcBef>
              <a:spcAft>
                <a:spcPts val="0"/>
              </a:spcAft>
              <a:buNone/>
            </a:pPr>
            <a:r>
              <a:rPr lang="en" sz="1200">
                <a:solidFill>
                  <a:schemeClr val="dk1"/>
                </a:solidFill>
                <a:highlight>
                  <a:srgbClr val="FFFFFF"/>
                </a:highlight>
              </a:rPr>
              <a:t>CISQ-developed standards are used to manage the Security, Reliability, Performance Efficiency and Maintainability characteristics of software risk.</a:t>
            </a:r>
            <a:endParaRPr sz="1200">
              <a:solidFill>
                <a:schemeClr val="dk1"/>
              </a:solidFill>
              <a:highlight>
                <a:srgbClr val="FFFFFF"/>
              </a:highlight>
            </a:endParaRPr>
          </a:p>
          <a:p>
            <a:pPr indent="0" lvl="0" marL="0" rtl="0" algn="l">
              <a:lnSpc>
                <a:spcPct val="115000"/>
              </a:lnSpc>
              <a:spcBef>
                <a:spcPts val="0"/>
              </a:spcBef>
              <a:spcAft>
                <a:spcPts val="0"/>
              </a:spcAft>
              <a:buNone/>
            </a:pPr>
            <a:r>
              <a:rPr b="1" lang="en" sz="1200">
                <a:solidFill>
                  <a:schemeClr val="dk1"/>
                </a:solidFill>
                <a:highlight>
                  <a:srgbClr val="FFFFFF"/>
                </a:highlight>
              </a:rPr>
              <a:t>COBIT</a:t>
            </a:r>
            <a:endParaRPr b="1" sz="1200">
              <a:solidFill>
                <a:schemeClr val="dk1"/>
              </a:solidFill>
              <a:highlight>
                <a:srgbClr val="FFFFFF"/>
              </a:highlight>
            </a:endParaRPr>
          </a:p>
          <a:p>
            <a:pPr indent="0" lvl="0" marL="0" rtl="0" algn="l">
              <a:lnSpc>
                <a:spcPct val="167000"/>
              </a:lnSpc>
              <a:spcBef>
                <a:spcPts val="800"/>
              </a:spcBef>
              <a:spcAft>
                <a:spcPts val="0"/>
              </a:spcAft>
              <a:buNone/>
            </a:pPr>
            <a:r>
              <a:rPr lang="en" sz="1200">
                <a:solidFill>
                  <a:schemeClr val="dk1"/>
                </a:solidFill>
                <a:highlight>
                  <a:srgbClr val="FFFFFF"/>
                </a:highlight>
              </a:rPr>
              <a:t>COBIT was developed in the mid-1990s by ISACA, an independent organization of IT governance professionals. ISACA offers the well-known Certified Information Systems Auditor and Certified Information Security Manager certifications.COBIT originally focused on reducing IT risks. COBIT 5, released in 2012, included new technology and business trends to help organizations balance IT and business goals. The current version is COBIT 2019. It's the most used framework to achieve Sarbanes-Oxley compliance. Numerous publications and professional certifications address COBIT requirements.</a:t>
            </a:r>
            <a:endParaRPr sz="1200">
              <a:solidFill>
                <a:schemeClr val="dk1"/>
              </a:solidFill>
              <a:highlight>
                <a:srgbClr val="FFFFFF"/>
              </a:highlight>
            </a:endParaRPr>
          </a:p>
          <a:p>
            <a:pPr indent="0" lvl="0" marL="0" rtl="0" algn="just">
              <a:lnSpc>
                <a:spcPct val="115000"/>
              </a:lnSpc>
              <a:spcBef>
                <a:spcPts val="0"/>
              </a:spcBef>
              <a:spcAft>
                <a:spcPts val="0"/>
              </a:spcAft>
              <a:buNone/>
            </a:pPr>
            <a:r>
              <a:t/>
            </a:r>
            <a:endParaRPr sz="1200">
              <a:solidFill>
                <a:schemeClr val="dk1"/>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Risk Assessment and Management </a:t>
            </a:r>
            <a:endParaRPr/>
          </a:p>
        </p:txBody>
      </p:sp>
      <p:sp>
        <p:nvSpPr>
          <p:cNvPr id="106" name="Google Shape;106;p23"/>
          <p:cNvSpPr txBox="1"/>
          <p:nvPr/>
        </p:nvSpPr>
        <p:spPr>
          <a:xfrm>
            <a:off x="623400" y="1266950"/>
            <a:ext cx="77679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What is a cyber security risk assessment?</a:t>
            </a:r>
            <a:endParaRPr sz="1600"/>
          </a:p>
          <a:p>
            <a:pPr indent="-330200" lvl="0" marL="457200" rtl="0" algn="l">
              <a:spcBef>
                <a:spcPts val="0"/>
              </a:spcBef>
              <a:spcAft>
                <a:spcPts val="0"/>
              </a:spcAft>
              <a:buSzPts val="1600"/>
              <a:buChar char="●"/>
            </a:pPr>
            <a:r>
              <a:rPr lang="en" sz="1600"/>
              <a:t>A cyber security risk assessment is the process of identifying, analysing and evaluating risk. It helps to ensure that the cyber security controls you choose are appropriate to the risks your organisation faces.</a:t>
            </a:r>
            <a:endParaRPr sz="1600"/>
          </a:p>
          <a:p>
            <a:pPr indent="-330200" lvl="0" marL="457200" rtl="0" algn="l">
              <a:spcBef>
                <a:spcPts val="0"/>
              </a:spcBef>
              <a:spcAft>
                <a:spcPts val="0"/>
              </a:spcAft>
              <a:buSzPts val="1600"/>
              <a:buChar char="●"/>
            </a:pPr>
            <a:r>
              <a:rPr lang="en" sz="1600"/>
              <a:t>Without a risk assessment to inform your cyber security choices, you could waste time, effort and resources. There is little point implementing measures to defend against events that are unlikely to occur or won’t impact your organisation.</a:t>
            </a:r>
            <a:endParaRPr sz="1600"/>
          </a:p>
          <a:p>
            <a:pPr indent="-330200" lvl="0" marL="457200" rtl="0" algn="l">
              <a:spcBef>
                <a:spcPts val="0"/>
              </a:spcBef>
              <a:spcAft>
                <a:spcPts val="0"/>
              </a:spcAft>
              <a:buSzPts val="1600"/>
              <a:buChar char="●"/>
            </a:pPr>
            <a:r>
              <a:rPr lang="en" sz="1600"/>
              <a:t>Likewise, you might underestimate or overlook risks that could cause significant damage. This is why so many best-practice frameworks, standards and laws – including the GDPR (General Data Protection Regulation) – require risk assessments to be conducted.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nvSpPr>
        <p:spPr>
          <a:xfrm>
            <a:off x="178950" y="624300"/>
            <a:ext cx="87861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t>How do you conduct a cyber security risk assessment?</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n" sz="1800"/>
              <a:t>A cyber security risk assessment identifies the information assets that could be affected by a cyber attack (such as hardware, systems, laptops, customer data and intellectual property). It then identifies the risks that could affect those assets.</a:t>
            </a:r>
            <a:endParaRPr sz="1800"/>
          </a:p>
          <a:p>
            <a:pPr indent="-342900" lvl="0" marL="457200" rtl="0" algn="just">
              <a:spcBef>
                <a:spcPts val="0"/>
              </a:spcBef>
              <a:spcAft>
                <a:spcPts val="0"/>
              </a:spcAft>
              <a:buSzPts val="1800"/>
              <a:buChar char="●"/>
            </a:pPr>
            <a:r>
              <a:rPr lang="en" sz="1800"/>
              <a:t>A risk estimation and evaluation are usually performed, followed by the selection of controls to treat the identified risks.</a:t>
            </a:r>
            <a:endParaRPr sz="1800"/>
          </a:p>
          <a:p>
            <a:pPr indent="-342900" lvl="0" marL="457200" rtl="0" algn="just">
              <a:spcBef>
                <a:spcPts val="0"/>
              </a:spcBef>
              <a:spcAft>
                <a:spcPts val="0"/>
              </a:spcAft>
              <a:buSzPts val="1800"/>
              <a:buChar char="●"/>
            </a:pPr>
            <a:r>
              <a:rPr lang="en" sz="1800"/>
              <a:t>It is essential to continually monitor and review the risk environment to detect any changes in the context of the organisation, and to maintain an overview of the complete risk management process</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nvSpPr>
        <p:spPr>
          <a:xfrm>
            <a:off x="568150" y="332650"/>
            <a:ext cx="81915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t>What does a cyber security risk assessment include?</a:t>
            </a:r>
            <a:endParaRPr sz="1800"/>
          </a:p>
          <a:p>
            <a:pPr indent="-342900" lvl="0" marL="457200" rtl="0" algn="just">
              <a:spcBef>
                <a:spcPts val="0"/>
              </a:spcBef>
              <a:spcAft>
                <a:spcPts val="0"/>
              </a:spcAft>
              <a:buSzPts val="1800"/>
              <a:buChar char="●"/>
            </a:pPr>
            <a:r>
              <a:rPr lang="en" sz="1800"/>
              <a:t>A typical risk assessment involves identifying the various information assets that could be affected by a cyber attack (such as hardware, systems, laptops, customer data, intellectual property, etc.), followed by identifying the various risks that could affect those assets.</a:t>
            </a:r>
            <a:endParaRPr sz="1800"/>
          </a:p>
          <a:p>
            <a:pPr indent="-342900" lvl="0" marL="457200" rtl="0" algn="just">
              <a:spcBef>
                <a:spcPts val="0"/>
              </a:spcBef>
              <a:spcAft>
                <a:spcPts val="0"/>
              </a:spcAft>
              <a:buSzPts val="1800"/>
              <a:buChar char="●"/>
            </a:pPr>
            <a:r>
              <a:rPr lang="en" sz="1800"/>
              <a:t> A risk estimation and evaluation is usually performed, followed by the selection of controls necessary to treat the identified risks. </a:t>
            </a:r>
            <a:endParaRPr sz="1800"/>
          </a:p>
          <a:p>
            <a:pPr indent="-342900" lvl="0" marL="457200" rtl="0" algn="just">
              <a:spcBef>
                <a:spcPts val="0"/>
              </a:spcBef>
              <a:spcAft>
                <a:spcPts val="0"/>
              </a:spcAft>
              <a:buSzPts val="1800"/>
              <a:buChar char="●"/>
            </a:pPr>
            <a:r>
              <a:rPr lang="en" sz="1800"/>
              <a:t>It is important to continually monitor and review the risk environment to detect any changes in the context of the organisation, and to maintain an overview of the complete risk management process.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nvSpPr>
        <p:spPr>
          <a:xfrm>
            <a:off x="0" y="0"/>
            <a:ext cx="8942100" cy="511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t>ISO 27001 and cyber risks</a:t>
            </a:r>
            <a:endParaRPr b="1" sz="1600"/>
          </a:p>
          <a:p>
            <a:pPr indent="-330200" lvl="0" marL="457200" rtl="0" algn="just">
              <a:spcBef>
                <a:spcPts val="0"/>
              </a:spcBef>
              <a:spcAft>
                <a:spcPts val="0"/>
              </a:spcAft>
              <a:buSzPts val="1600"/>
              <a:buChar char="●"/>
            </a:pPr>
            <a:r>
              <a:rPr lang="en" sz="1600"/>
              <a:t>The international standard ISO/IEC 27001:2013 (ISO 27001) provides the specifications for a best-practice ISMS (information security management system) – a risk-based approach to information security risk management that addresses people, processes and technology.</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Char char="●"/>
            </a:pPr>
            <a:r>
              <a:rPr lang="en" sz="1600"/>
              <a:t>Clause 6.1.2 of the Standard sets out the requirements of the information security risk assessment process. Organisations must:</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AutoNum type="arabicPeriod"/>
            </a:pPr>
            <a:r>
              <a:rPr lang="en" sz="1600"/>
              <a:t>Establish and maintain specific information security risk criteria;</a:t>
            </a:r>
            <a:endParaRPr sz="1600"/>
          </a:p>
          <a:p>
            <a:pPr indent="-330200" lvl="0" marL="457200" rtl="0" algn="just">
              <a:spcBef>
                <a:spcPts val="0"/>
              </a:spcBef>
              <a:spcAft>
                <a:spcPts val="0"/>
              </a:spcAft>
              <a:buSzPts val="1600"/>
              <a:buAutoNum type="arabicPeriod"/>
            </a:pPr>
            <a:r>
              <a:rPr lang="en" sz="1600"/>
              <a:t>Ensure that repeated risk assessments “produce consistent, valid and comparable results”;</a:t>
            </a:r>
            <a:endParaRPr sz="1600"/>
          </a:p>
          <a:p>
            <a:pPr indent="-330200" lvl="0" marL="457200" rtl="0" algn="just">
              <a:spcBef>
                <a:spcPts val="0"/>
              </a:spcBef>
              <a:spcAft>
                <a:spcPts val="0"/>
              </a:spcAft>
              <a:buSzPts val="1600"/>
              <a:buAutoNum type="arabicPeriod"/>
            </a:pPr>
            <a:r>
              <a:rPr lang="en" sz="1600"/>
              <a:t>Identify “risks associated with the loss of confidentiality, integrity and availability for information within the scope of the information security management system” and identify the owners of those risks; and</a:t>
            </a:r>
            <a:endParaRPr sz="1600"/>
          </a:p>
          <a:p>
            <a:pPr indent="-330200" lvl="0" marL="457200" rtl="0" algn="just">
              <a:spcBef>
                <a:spcPts val="0"/>
              </a:spcBef>
              <a:spcAft>
                <a:spcPts val="0"/>
              </a:spcAft>
              <a:buSzPts val="1600"/>
              <a:buAutoNum type="arabicPeriod"/>
            </a:pPr>
            <a:r>
              <a:rPr lang="en" sz="1600"/>
              <a:t>Analyse and evaluate information security risks, according to the criteria established earlier.</a:t>
            </a:r>
            <a:endParaRPr sz="1600"/>
          </a:p>
          <a:p>
            <a:pPr indent="-330200" lvl="0" marL="457200" rtl="0" algn="just">
              <a:spcBef>
                <a:spcPts val="0"/>
              </a:spcBef>
              <a:spcAft>
                <a:spcPts val="0"/>
              </a:spcAft>
              <a:buSzPts val="1600"/>
              <a:buAutoNum type="arabicPeriod"/>
            </a:pPr>
            <a:r>
              <a:rPr lang="en" sz="1600"/>
              <a:t>It is essential that organisations “retain documented information about the information security risk assessment process” so that they can demonstrate that they comply with these requirements.</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They will also need to follow several steps – and create relevant documentation – as part of the information security risk treatment process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nvSpPr>
        <p:spPr>
          <a:xfrm>
            <a:off x="0" y="0"/>
            <a:ext cx="8960400" cy="4617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600"/>
              <a:t>IT Governance cyber risk assessment service</a:t>
            </a:r>
            <a:endParaRPr b="1" sz="1600"/>
          </a:p>
          <a:p>
            <a:pPr indent="-330200" lvl="0" marL="457200" rtl="0" algn="just">
              <a:spcBef>
                <a:spcPts val="0"/>
              </a:spcBef>
              <a:spcAft>
                <a:spcPts val="0"/>
              </a:spcAft>
              <a:buSzPts val="1600"/>
              <a:buChar char="●"/>
            </a:pPr>
            <a:r>
              <a:rPr lang="en" sz="1600"/>
              <a:t>Our team of qualified cyber security advisers will provide business-driven consultation on the overall process of assessing information risk. They will offer support, guidance and advice in the following areas:</a:t>
            </a:r>
            <a:endParaRPr sz="1600"/>
          </a:p>
          <a:p>
            <a:pPr indent="0" lvl="0" marL="0" rtl="0" algn="just">
              <a:spcBef>
                <a:spcPts val="0"/>
              </a:spcBef>
              <a:spcAft>
                <a:spcPts val="0"/>
              </a:spcAft>
              <a:buNone/>
            </a:pPr>
            <a:r>
              <a:t/>
            </a:r>
            <a:endParaRPr sz="1600"/>
          </a:p>
          <a:p>
            <a:pPr indent="-330200" lvl="0" marL="457200" rtl="0" algn="just">
              <a:spcBef>
                <a:spcPts val="0"/>
              </a:spcBef>
              <a:spcAft>
                <a:spcPts val="0"/>
              </a:spcAft>
              <a:buSzPts val="1600"/>
              <a:buAutoNum type="arabicPeriod"/>
            </a:pPr>
            <a:r>
              <a:rPr lang="en" sz="1600"/>
              <a:t>Identifying the assets that require protection.</a:t>
            </a:r>
            <a:endParaRPr sz="1600"/>
          </a:p>
          <a:p>
            <a:pPr indent="-330200" lvl="0" marL="457200" rtl="0" algn="just">
              <a:spcBef>
                <a:spcPts val="0"/>
              </a:spcBef>
              <a:spcAft>
                <a:spcPts val="0"/>
              </a:spcAft>
              <a:buSzPts val="1600"/>
              <a:buAutoNum type="arabicPeriod"/>
            </a:pPr>
            <a:r>
              <a:rPr lang="en" sz="1600"/>
              <a:t>Identifying relevant threats and weaknesses.</a:t>
            </a:r>
            <a:endParaRPr sz="1600"/>
          </a:p>
          <a:p>
            <a:pPr indent="-330200" lvl="0" marL="457200" rtl="0" algn="just">
              <a:spcBef>
                <a:spcPts val="0"/>
              </a:spcBef>
              <a:spcAft>
                <a:spcPts val="0"/>
              </a:spcAft>
              <a:buSzPts val="1600"/>
              <a:buAutoNum type="arabicPeriod"/>
            </a:pPr>
            <a:r>
              <a:rPr lang="en" sz="1600"/>
              <a:t>Identifying exploitable vulnerabilities.</a:t>
            </a:r>
            <a:endParaRPr sz="1600"/>
          </a:p>
          <a:p>
            <a:pPr indent="-330200" lvl="0" marL="457200" rtl="0" algn="just">
              <a:spcBef>
                <a:spcPts val="0"/>
              </a:spcBef>
              <a:spcAft>
                <a:spcPts val="0"/>
              </a:spcAft>
              <a:buSzPts val="1600"/>
              <a:buAutoNum type="arabicPeriod"/>
            </a:pPr>
            <a:r>
              <a:rPr lang="en" sz="1600"/>
              <a:t>Assessing the level of threat posed by threat agents.</a:t>
            </a:r>
            <a:endParaRPr sz="1600"/>
          </a:p>
          <a:p>
            <a:pPr indent="-330200" lvl="0" marL="457200" rtl="0" algn="just">
              <a:spcBef>
                <a:spcPts val="0"/>
              </a:spcBef>
              <a:spcAft>
                <a:spcPts val="0"/>
              </a:spcAft>
              <a:buSzPts val="1600"/>
              <a:buAutoNum type="arabicPeriod"/>
            </a:pPr>
            <a:r>
              <a:rPr lang="en" sz="1600"/>
              <a:t>Determining the business impacts of risks being realised.</a:t>
            </a:r>
            <a:endParaRPr sz="1600"/>
          </a:p>
          <a:p>
            <a:pPr indent="-330200" lvl="0" marL="457200" rtl="0" algn="just">
              <a:spcBef>
                <a:spcPts val="0"/>
              </a:spcBef>
              <a:spcAft>
                <a:spcPts val="0"/>
              </a:spcAft>
              <a:buSzPts val="1600"/>
              <a:buAutoNum type="arabicPeriod"/>
            </a:pPr>
            <a:r>
              <a:rPr lang="en" sz="1600"/>
              <a:t>Producing a security risk assessment.</a:t>
            </a:r>
            <a:endParaRPr sz="1600"/>
          </a:p>
          <a:p>
            <a:pPr indent="-330200" lvl="0" marL="457200" rtl="0" algn="just">
              <a:spcBef>
                <a:spcPts val="0"/>
              </a:spcBef>
              <a:spcAft>
                <a:spcPts val="0"/>
              </a:spcAft>
              <a:buSzPts val="1600"/>
              <a:buAutoNum type="arabicPeriod"/>
            </a:pPr>
            <a:r>
              <a:rPr lang="en" sz="1600"/>
              <a:t>Advising on a risk acceptance threshold or level of acceptance.</a:t>
            </a:r>
            <a:endParaRPr sz="1600"/>
          </a:p>
          <a:p>
            <a:pPr indent="-330200" lvl="0" marL="457200" rtl="0" algn="just">
              <a:spcBef>
                <a:spcPts val="0"/>
              </a:spcBef>
              <a:spcAft>
                <a:spcPts val="0"/>
              </a:spcAft>
              <a:buSzPts val="1600"/>
              <a:buAutoNum type="arabicPeriod"/>
            </a:pPr>
            <a:r>
              <a:rPr lang="en" sz="1600"/>
              <a:t>Advising on suitable control implementation.</a:t>
            </a:r>
            <a:endParaRPr sz="1600"/>
          </a:p>
          <a:p>
            <a:pPr indent="0" lvl="0" marL="0" rtl="0" algn="just">
              <a:spcBef>
                <a:spcPts val="0"/>
              </a:spcBef>
              <a:spcAft>
                <a:spcPts val="0"/>
              </a:spcAft>
              <a:buNone/>
            </a:pPr>
            <a:r>
              <a:rPr lang="en" sz="1600"/>
              <a:t>Cyber risk assessment should be a continual activity. A comprehensive enterprise security risk assessment should be conducted at least once a year or when significant changes occur to the business, the IT estate, or legal environment to explore the risks associated with the organisation’s information systems. An enterprise security risk assessment can only give a snapshot of the risks of the information systems at a particular point in time.</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Asset Classification </a:t>
            </a:r>
            <a:endParaRPr/>
          </a:p>
        </p:txBody>
      </p:sp>
      <p:sp>
        <p:nvSpPr>
          <p:cNvPr id="132" name="Google Shape;132;p28"/>
          <p:cNvSpPr txBox="1"/>
          <p:nvPr>
            <p:ph idx="1" type="body"/>
          </p:nvPr>
        </p:nvSpPr>
        <p:spPr>
          <a:xfrm>
            <a:off x="311700" y="1017725"/>
            <a:ext cx="8520600" cy="389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lang="en" sz="1090">
                <a:solidFill>
                  <a:schemeClr val="dk1"/>
                </a:solidFill>
                <a:latin typeface="Times New Roman"/>
                <a:ea typeface="Times New Roman"/>
                <a:cs typeface="Times New Roman"/>
                <a:sym typeface="Times New Roman"/>
              </a:rPr>
              <a:t>All the Company's information, data and communication must be classified strictly according to its level of confidentiality, sensitivity, value and criticality. Information may be classified as HIGHLY RESTRICTED, CONFIDENTIAL, INTERNAL USE ONLY, and PUBLIC.</a:t>
            </a:r>
            <a:endParaRPr sz="1090">
              <a:solidFill>
                <a:schemeClr val="dk1"/>
              </a:solidFill>
              <a:latin typeface="Times New Roman"/>
              <a:ea typeface="Times New Roman"/>
              <a:cs typeface="Times New Roman"/>
              <a:sym typeface="Times New Roman"/>
            </a:endParaRPr>
          </a:p>
          <a:p>
            <a:pPr indent="0" lvl="0" marL="0" rtl="0" algn="l">
              <a:spcBef>
                <a:spcPts val="1200"/>
              </a:spcBef>
              <a:spcAft>
                <a:spcPts val="0"/>
              </a:spcAft>
              <a:buSzPts val="605"/>
              <a:buNone/>
            </a:pPr>
            <a:r>
              <a:rPr b="1" lang="en" sz="1090">
                <a:solidFill>
                  <a:schemeClr val="dk1"/>
                </a:solidFill>
                <a:latin typeface="Times New Roman"/>
                <a:ea typeface="Times New Roman"/>
                <a:cs typeface="Times New Roman"/>
                <a:sym typeface="Times New Roman"/>
              </a:rPr>
              <a:t>HIGHLY RESTRICTED</a:t>
            </a:r>
            <a:r>
              <a:rPr lang="en" sz="1090">
                <a:solidFill>
                  <a:schemeClr val="dk1"/>
                </a:solidFill>
                <a:latin typeface="Times New Roman"/>
                <a:ea typeface="Times New Roman"/>
                <a:cs typeface="Times New Roman"/>
                <a:sym typeface="Times New Roman"/>
              </a:rPr>
              <a:t>:  This classification label applies to the most private or otherwise sensitive information of the Company. Information under this classification shall be strictly monitored and controlled at all times. (e.g. merger and acquisition documents, corporate level strategic plans, litigation strategy memos, reports on breakthrough new product research, and Trade Secrets such as certain computer programs</a:t>
            </a:r>
            <a:endParaRPr sz="1090">
              <a:solidFill>
                <a:schemeClr val="dk1"/>
              </a:solidFill>
              <a:latin typeface="Times New Roman"/>
              <a:ea typeface="Times New Roman"/>
              <a:cs typeface="Times New Roman"/>
              <a:sym typeface="Times New Roman"/>
            </a:endParaRPr>
          </a:p>
          <a:p>
            <a:pPr indent="0" lvl="0" marL="0" rtl="0" algn="l">
              <a:spcBef>
                <a:spcPts val="1200"/>
              </a:spcBef>
              <a:spcAft>
                <a:spcPts val="0"/>
              </a:spcAft>
              <a:buSzPts val="605"/>
              <a:buNone/>
            </a:pPr>
            <a:r>
              <a:rPr b="1" lang="en" sz="1090">
                <a:solidFill>
                  <a:schemeClr val="dk1"/>
                </a:solidFill>
                <a:latin typeface="Times New Roman"/>
                <a:ea typeface="Times New Roman"/>
                <a:cs typeface="Times New Roman"/>
                <a:sym typeface="Times New Roman"/>
              </a:rPr>
              <a:t>CONFIDENTIAL</a:t>
            </a:r>
            <a:r>
              <a:rPr lang="en" sz="1090">
                <a:solidFill>
                  <a:schemeClr val="dk1"/>
                </a:solidFill>
                <a:latin typeface="Times New Roman"/>
                <a:ea typeface="Times New Roman"/>
                <a:cs typeface="Times New Roman"/>
                <a:sym typeface="Times New Roman"/>
              </a:rPr>
              <a:t>:  This classification label applies to Company information, which is private or otherwise sensitive in nature and shall be restricted to those with a legitimate business need for access. (e.g. employee performance evaluations, customer transaction data, strategic alliance agreements, unpublished internally generated market research, computer passwords, identity token personal identification numbers (PINs), and internal audit reports.</a:t>
            </a:r>
            <a:endParaRPr sz="1090">
              <a:solidFill>
                <a:schemeClr val="dk1"/>
              </a:solidFill>
              <a:latin typeface="Times New Roman"/>
              <a:ea typeface="Times New Roman"/>
              <a:cs typeface="Times New Roman"/>
              <a:sym typeface="Times New Roman"/>
            </a:endParaRPr>
          </a:p>
          <a:p>
            <a:pPr indent="0" lvl="0" marL="0" rtl="0" algn="l">
              <a:spcBef>
                <a:spcPts val="1200"/>
              </a:spcBef>
              <a:spcAft>
                <a:spcPts val="0"/>
              </a:spcAft>
              <a:buSzPts val="605"/>
              <a:buNone/>
            </a:pPr>
            <a:r>
              <a:rPr b="1" lang="en" sz="1090">
                <a:solidFill>
                  <a:schemeClr val="dk1"/>
                </a:solidFill>
                <a:latin typeface="Times New Roman"/>
                <a:ea typeface="Times New Roman"/>
                <a:cs typeface="Times New Roman"/>
                <a:sym typeface="Times New Roman"/>
              </a:rPr>
              <a:t>INTERNAL USE ONLY</a:t>
            </a:r>
            <a:r>
              <a:rPr lang="en" sz="1090">
                <a:solidFill>
                  <a:schemeClr val="dk1"/>
                </a:solidFill>
                <a:latin typeface="Times New Roman"/>
                <a:ea typeface="Times New Roman"/>
                <a:cs typeface="Times New Roman"/>
                <a:sym typeface="Times New Roman"/>
              </a:rPr>
              <a:t>:  This classification label applies to information intended for use within the Company, and in some cases within affiliated organizations, such as business partners of the Company. Assets of this type are widely-distributed within the Company and may be distributed within Company without permission from the information asset owner. (e.g. telephone directory, dial-up computer access numbers, new employee training materials, and internal policy manuals.</a:t>
            </a:r>
            <a:endParaRPr sz="1090">
              <a:solidFill>
                <a:schemeClr val="dk1"/>
              </a:solidFill>
              <a:latin typeface="Times New Roman"/>
              <a:ea typeface="Times New Roman"/>
              <a:cs typeface="Times New Roman"/>
              <a:sym typeface="Times New Roman"/>
            </a:endParaRPr>
          </a:p>
          <a:p>
            <a:pPr indent="0" lvl="0" marL="0" rtl="0" algn="l">
              <a:spcBef>
                <a:spcPts val="1200"/>
              </a:spcBef>
              <a:spcAft>
                <a:spcPts val="1200"/>
              </a:spcAft>
              <a:buSzPts val="605"/>
              <a:buNone/>
            </a:pPr>
            <a:r>
              <a:rPr b="1" lang="en" sz="1090">
                <a:solidFill>
                  <a:schemeClr val="dk1"/>
                </a:solidFill>
                <a:latin typeface="Times New Roman"/>
                <a:ea typeface="Times New Roman"/>
                <a:cs typeface="Times New Roman"/>
                <a:sym typeface="Times New Roman"/>
              </a:rPr>
              <a:t>PUBLIC</a:t>
            </a:r>
            <a:r>
              <a:rPr lang="en" sz="1090">
                <a:solidFill>
                  <a:schemeClr val="dk1"/>
                </a:solidFill>
                <a:latin typeface="Times New Roman"/>
                <a:ea typeface="Times New Roman"/>
                <a:cs typeface="Times New Roman"/>
                <a:sym typeface="Times New Roman"/>
              </a:rPr>
              <a:t>:   This classification applies to information that has been explicitly approved by the Company’s management for release to the public. Assets of this type may be circulated without potential harm. (e.g. product and service brochures, advertisements, job opening announcements, and press releases.)</a:t>
            </a:r>
            <a:endParaRPr sz="109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Crisis Management Plan</a:t>
            </a:r>
            <a:endParaRPr/>
          </a:p>
        </p:txBody>
      </p:sp>
      <p:sp>
        <p:nvSpPr>
          <p:cNvPr id="138" name="Google Shape;138;p29"/>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3B3835"/>
                </a:solidFill>
                <a:highlight>
                  <a:srgbClr val="FFFFFF"/>
                </a:highlight>
              </a:rPr>
              <a:t>The word crisis comes from two Chinese words; Danger and Opportunity. </a:t>
            </a:r>
            <a:endParaRPr sz="1050">
              <a:solidFill>
                <a:srgbClr val="3B3835"/>
              </a:solidFill>
              <a:highlight>
                <a:srgbClr val="FFFFFF"/>
              </a:highlight>
            </a:endParaRPr>
          </a:p>
          <a:p>
            <a:pPr indent="0" lvl="0" marL="0" rtl="0" algn="l">
              <a:spcBef>
                <a:spcPts val="1200"/>
              </a:spcBef>
              <a:spcAft>
                <a:spcPts val="0"/>
              </a:spcAft>
              <a:buNone/>
            </a:pPr>
            <a:r>
              <a:rPr lang="en" sz="1050">
                <a:solidFill>
                  <a:srgbClr val="3B3835"/>
                </a:solidFill>
                <a:highlight>
                  <a:srgbClr val="FFFFFF"/>
                </a:highlight>
              </a:rPr>
              <a:t>Crisis: is any event that is expected to lead to, an unstable and dangerous situation affecting an individual, group, or whole organization.</a:t>
            </a:r>
            <a:endParaRPr sz="1050">
              <a:solidFill>
                <a:srgbClr val="3B3835"/>
              </a:solidFill>
              <a:highlight>
                <a:srgbClr val="FFFFFF"/>
              </a:highlight>
            </a:endParaRPr>
          </a:p>
          <a:p>
            <a:pPr indent="0" lvl="0" marL="0" rtl="0" algn="l">
              <a:spcBef>
                <a:spcPts val="1200"/>
              </a:spcBef>
              <a:spcAft>
                <a:spcPts val="0"/>
              </a:spcAft>
              <a:buNone/>
            </a:pPr>
            <a:r>
              <a:rPr lang="en" sz="1050">
                <a:solidFill>
                  <a:srgbClr val="3B3835"/>
                </a:solidFill>
                <a:highlight>
                  <a:srgbClr val="FFFFFF"/>
                </a:highlight>
              </a:rPr>
              <a:t>Crisis Management: is the process by which an organization deals with a major event that threatens to harm the organization, its stakeholders, or the general public.</a:t>
            </a:r>
            <a:endParaRPr sz="1050">
              <a:solidFill>
                <a:srgbClr val="3B3835"/>
              </a:solidFill>
              <a:highlight>
                <a:srgbClr val="FFFFFF"/>
              </a:highlight>
            </a:endParaRPr>
          </a:p>
          <a:p>
            <a:pPr indent="0" lvl="0" marL="0" rtl="0" algn="l">
              <a:spcBef>
                <a:spcPts val="1200"/>
              </a:spcBef>
              <a:spcAft>
                <a:spcPts val="1200"/>
              </a:spcAft>
              <a:buNone/>
            </a:pPr>
            <a:r>
              <a:rPr lang="en" sz="1050">
                <a:solidFill>
                  <a:srgbClr val="3B3835"/>
                </a:solidFill>
                <a:highlight>
                  <a:srgbClr val="FFFFFF"/>
                </a:highlight>
              </a:rPr>
              <a:t>Crisis Management Cycle</a:t>
            </a:r>
            <a:endParaRPr sz="1050">
              <a:solidFill>
                <a:srgbClr val="3B3835"/>
              </a:solidFill>
              <a:highlight>
                <a:srgbClr val="FFFFFF"/>
              </a:highlight>
            </a:endParaRPr>
          </a:p>
        </p:txBody>
      </p:sp>
      <p:pic>
        <p:nvPicPr>
          <p:cNvPr id="139" name="Google Shape;139;p29"/>
          <p:cNvPicPr preferRelativeResize="0"/>
          <p:nvPr/>
        </p:nvPicPr>
        <p:blipFill>
          <a:blip r:embed="rId3">
            <a:alphaModFix/>
          </a:blip>
          <a:stretch>
            <a:fillRect/>
          </a:stretch>
        </p:blipFill>
        <p:spPr>
          <a:xfrm>
            <a:off x="2058944" y="2509575"/>
            <a:ext cx="2735374" cy="2416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0"/>
          <p:cNvSpPr txBox="1"/>
          <p:nvPr/>
        </p:nvSpPr>
        <p:spPr>
          <a:xfrm>
            <a:off x="34500" y="251325"/>
            <a:ext cx="9075000" cy="471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rgbClr val="3B3835"/>
                </a:solidFill>
                <a:highlight>
                  <a:srgbClr val="FFFFFF"/>
                </a:highlight>
              </a:rPr>
              <a:t> First Stage of crisis management is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IDENTIFYING the crisis’ nature.</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 Crisis can be clustered into:</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 Natural crisis: occur due to natural disasters.</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 Organizational Misdeed crisis: occur when management take actions that harm stakeholders without suitable precautions.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Deception crisis: occur due to lack of transparency from the management about certain information.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Workplace violence crisis: occur when member commit violence to other members.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Skewed values crisis: occur when short- term gain is favored and values are neglected.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Rumors crisis: occur when false information about an organization and its product hurt the organization’s reputation.</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Second Stage is PREPARING for the crisis.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Crisis preparation is done by:</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 Vulnerability Assessment: determine current and potential areas of operational and communications weakness.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Crisis Planning: are two types </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Operational : What we do, who does it, and when it is done.</a:t>
            </a:r>
            <a:endParaRPr sz="1550">
              <a:solidFill>
                <a:srgbClr val="3B3835"/>
              </a:solidFill>
              <a:highlight>
                <a:srgbClr val="FFFFFF"/>
              </a:highlight>
            </a:endParaRPr>
          </a:p>
          <a:p>
            <a:pPr indent="0" lvl="0" marL="0" rtl="0" algn="l">
              <a:spcBef>
                <a:spcPts val="0"/>
              </a:spcBef>
              <a:spcAft>
                <a:spcPts val="0"/>
              </a:spcAft>
              <a:buNone/>
            </a:pPr>
            <a:r>
              <a:rPr lang="en" sz="1550">
                <a:solidFill>
                  <a:srgbClr val="3B3835"/>
                </a:solidFill>
                <a:highlight>
                  <a:srgbClr val="FFFFFF"/>
                </a:highlight>
              </a:rPr>
              <a:t> • Communications: what do we say, who says it, how do we get the messages out. Preparation</a:t>
            </a:r>
            <a:endParaRPr sz="1550">
              <a:solidFill>
                <a:srgbClr val="3B3835"/>
              </a:solidFill>
              <a:highlight>
                <a:srgbClr val="FFFFFF"/>
              </a:highlight>
            </a:endParaRPr>
          </a:p>
          <a:p>
            <a:pPr indent="0" lvl="0" marL="0" rtl="0" algn="l">
              <a:spcBef>
                <a:spcPts val="0"/>
              </a:spcBef>
              <a:spcAft>
                <a:spcPts val="0"/>
              </a:spcAft>
              <a:buNone/>
            </a:pPr>
            <a:r>
              <a:t/>
            </a:r>
            <a:endParaRPr sz="1550">
              <a:solidFill>
                <a:srgbClr val="3B3835"/>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nvSpPr>
        <p:spPr>
          <a:xfrm>
            <a:off x="73500" y="67025"/>
            <a:ext cx="8997000" cy="48471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n" sz="1050">
                <a:solidFill>
                  <a:schemeClr val="dk1"/>
                </a:solidFill>
                <a:highlight>
                  <a:schemeClr val="lt1"/>
                </a:highlight>
              </a:rPr>
              <a:t>Third stage is PREVENTING the crisis from happening.</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 Crisis Prevention is occurred by: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Anticipate and Have a plan.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Respond immediately.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Do not over talk.</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 Always tell the truth.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Accept responsibility. Prevention</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Fourth stage is RESPONDING to the crisis</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 Effective crisis response includes: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Set of planning scenarios.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Set of response modules. </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Preset activation protocols.</a:t>
            </a:r>
            <a:endParaRPr sz="1050">
              <a:solidFill>
                <a:schemeClr val="dk1"/>
              </a:solidFill>
              <a:highlight>
                <a:schemeClr val="lt1"/>
              </a:highlight>
            </a:endParaRPr>
          </a:p>
          <a:p>
            <a:pPr indent="0" lvl="0" marL="0" rtl="0" algn="l">
              <a:lnSpc>
                <a:spcPct val="160000"/>
              </a:lnSpc>
              <a:spcBef>
                <a:spcPts val="0"/>
              </a:spcBef>
              <a:spcAft>
                <a:spcPts val="0"/>
              </a:spcAft>
              <a:buNone/>
            </a:pPr>
            <a:r>
              <a:rPr lang="en" sz="1050">
                <a:solidFill>
                  <a:schemeClr val="dk1"/>
                </a:solidFill>
                <a:highlight>
                  <a:schemeClr val="lt1"/>
                </a:highlight>
              </a:rPr>
              <a:t> – Clear communication channels. Response</a:t>
            </a:r>
            <a:endParaRPr sz="1050">
              <a:solidFill>
                <a:schemeClr val="dk1"/>
              </a:solidFill>
              <a:highlight>
                <a:schemeClr val="lt1"/>
              </a:highlight>
            </a:endParaRPr>
          </a:p>
          <a:p>
            <a:pPr indent="0" lvl="0" marL="0" rtl="0" algn="l">
              <a:lnSpc>
                <a:spcPct val="100000"/>
              </a:lnSpc>
              <a:spcBef>
                <a:spcPts val="0"/>
              </a:spcBef>
              <a:spcAft>
                <a:spcPts val="0"/>
              </a:spcAft>
              <a:buNone/>
            </a:pPr>
            <a:r>
              <a:rPr lang="en" sz="1050">
                <a:solidFill>
                  <a:schemeClr val="dk1"/>
                </a:solidFill>
                <a:highlight>
                  <a:schemeClr val="lt1"/>
                </a:highlight>
              </a:rPr>
              <a:t>Fifth stage is RECOVERING from the crisis.</a:t>
            </a:r>
            <a:endParaRPr sz="1050">
              <a:solidFill>
                <a:schemeClr val="dk1"/>
              </a:solidFill>
              <a:highlight>
                <a:schemeClr val="lt1"/>
              </a:highlight>
            </a:endParaRPr>
          </a:p>
          <a:p>
            <a:pPr indent="0" lvl="0" marL="0" rtl="0" algn="l">
              <a:lnSpc>
                <a:spcPct val="100000"/>
              </a:lnSpc>
              <a:spcBef>
                <a:spcPts val="1700"/>
              </a:spcBef>
              <a:spcAft>
                <a:spcPts val="0"/>
              </a:spcAft>
              <a:buNone/>
            </a:pPr>
            <a:r>
              <a:rPr lang="en" sz="1050">
                <a:solidFill>
                  <a:schemeClr val="dk1"/>
                </a:solidFill>
                <a:highlight>
                  <a:schemeClr val="lt1"/>
                </a:highlight>
              </a:rPr>
              <a:t> • Organizations must be able to carry on with their business in the middle of the crisis. </a:t>
            </a:r>
            <a:endParaRPr sz="1050">
              <a:solidFill>
                <a:schemeClr val="dk1"/>
              </a:solidFill>
              <a:highlight>
                <a:schemeClr val="lt1"/>
              </a:highlight>
            </a:endParaRPr>
          </a:p>
          <a:p>
            <a:pPr indent="0" lvl="0" marL="0" rtl="0" algn="l">
              <a:lnSpc>
                <a:spcPct val="100000"/>
              </a:lnSpc>
              <a:spcBef>
                <a:spcPts val="1700"/>
              </a:spcBef>
              <a:spcAft>
                <a:spcPts val="0"/>
              </a:spcAft>
              <a:buNone/>
            </a:pPr>
            <a:r>
              <a:rPr lang="en" sz="1050">
                <a:solidFill>
                  <a:schemeClr val="dk1"/>
                </a:solidFill>
                <a:highlight>
                  <a:schemeClr val="lt1"/>
                </a:highlight>
              </a:rPr>
              <a:t>• while simultaneously planning for how they will recover from the damage the crisis caused. </a:t>
            </a:r>
            <a:endParaRPr sz="1050">
              <a:solidFill>
                <a:schemeClr val="dk1"/>
              </a:solidFill>
              <a:highlight>
                <a:schemeClr val="lt1"/>
              </a:highlight>
            </a:endParaRPr>
          </a:p>
          <a:p>
            <a:pPr indent="0" lvl="0" marL="0" rtl="0" algn="l">
              <a:lnSpc>
                <a:spcPct val="100000"/>
              </a:lnSpc>
              <a:spcBef>
                <a:spcPts val="1700"/>
              </a:spcBef>
              <a:spcAft>
                <a:spcPts val="1700"/>
              </a:spcAft>
              <a:buNone/>
            </a:pPr>
            <a:r>
              <a:rPr lang="en" sz="1050">
                <a:solidFill>
                  <a:schemeClr val="dk1"/>
                </a:solidFill>
                <a:highlight>
                  <a:schemeClr val="lt1"/>
                </a:highlight>
              </a:rPr>
              <a:t>• Crisis handlers must engage in the recovery plan while perusing the goal. Recovery</a:t>
            </a:r>
            <a:endParaRPr sz="105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483775" y="561975"/>
            <a:ext cx="7105650" cy="4019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Testing</a:t>
            </a:r>
            <a:endParaRPr/>
          </a:p>
        </p:txBody>
      </p:sp>
      <p:sp>
        <p:nvSpPr>
          <p:cNvPr id="155" name="Google Shape;15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2802" rtl="0" algn="l">
              <a:lnSpc>
                <a:spcPct val="100000"/>
              </a:lnSpc>
              <a:spcBef>
                <a:spcPts val="0"/>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What is Security Testing? </a:t>
            </a:r>
            <a:endParaRPr b="1" sz="1600">
              <a:solidFill>
                <a:schemeClr val="dk1"/>
              </a:solidFill>
            </a:endParaRPr>
          </a:p>
          <a:p>
            <a:pPr indent="2743" lvl="0" marL="2744" rtl="0" algn="l">
              <a:lnSpc>
                <a:spcPct val="98710"/>
              </a:lnSpc>
              <a:spcBef>
                <a:spcPts val="664"/>
              </a:spcBef>
              <a:spcAft>
                <a:spcPts val="0"/>
              </a:spcAft>
              <a:buClr>
                <a:schemeClr val="dk1"/>
              </a:buClr>
              <a:buSzPts val="1100"/>
              <a:buFont typeface="Arial"/>
              <a:buNone/>
            </a:pPr>
            <a:r>
              <a:rPr b="1" lang="en" sz="1600">
                <a:solidFill>
                  <a:schemeClr val="dk1"/>
                </a:solidFill>
              </a:rPr>
              <a:t>Security Testing </a:t>
            </a:r>
            <a:r>
              <a:rPr lang="en" sz="1600">
                <a:solidFill>
                  <a:schemeClr val="dk1"/>
                </a:solidFill>
              </a:rPr>
              <a:t>is a type of Software Testing that uncovers vulnerabilities, threats, risks in a  software application and prevents malicious attacks from intruders. The purpose of Security  Tests is to identify all possible loopholes and weaknesses of the software system which might  result in a loss of information, revenue, repute at the hands of the employees or outsiders of  the Organization. </a:t>
            </a:r>
            <a:endParaRPr sz="1600">
              <a:solidFill>
                <a:schemeClr val="dk1"/>
              </a:solidFill>
            </a:endParaRPr>
          </a:p>
          <a:p>
            <a:pPr indent="0" lvl="0" marL="12802" rtl="0" algn="l">
              <a:lnSpc>
                <a:spcPct val="100000"/>
              </a:lnSpc>
              <a:spcBef>
                <a:spcPts val="1471"/>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Why Security Testing is Important? </a:t>
            </a:r>
            <a:endParaRPr b="1" sz="1600">
              <a:solidFill>
                <a:schemeClr val="dk1"/>
              </a:solidFill>
            </a:endParaRPr>
          </a:p>
          <a:p>
            <a:pPr indent="2133" lvl="0" marL="1372" marR="82447" rtl="0" algn="l">
              <a:lnSpc>
                <a:spcPct val="98849"/>
              </a:lnSpc>
              <a:spcBef>
                <a:spcPts val="64"/>
              </a:spcBef>
              <a:spcAft>
                <a:spcPts val="0"/>
              </a:spcAft>
              <a:buClr>
                <a:schemeClr val="dk1"/>
              </a:buClr>
              <a:buSzPts val="1100"/>
              <a:buFont typeface="Arial"/>
              <a:buNone/>
            </a:pPr>
            <a:r>
              <a:rPr lang="en" sz="1600">
                <a:solidFill>
                  <a:schemeClr val="dk1"/>
                </a:solidFill>
              </a:rPr>
              <a:t>The main goal of </a:t>
            </a:r>
            <a:r>
              <a:rPr b="1" lang="en" sz="1600">
                <a:solidFill>
                  <a:schemeClr val="dk1"/>
                </a:solidFill>
              </a:rPr>
              <a:t>Security Testing </a:t>
            </a:r>
            <a:r>
              <a:rPr lang="en" sz="1600">
                <a:solidFill>
                  <a:schemeClr val="dk1"/>
                </a:solidFill>
              </a:rPr>
              <a:t>is to identify the threats in the system and measure its  potential vulnerabilities, so the threats can be encountered and the system does not stop  functioning or can not be exploited. It also helps in detecting all possible security risks in the  system and helps developers to fix the problems through coding.</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445025"/>
            <a:ext cx="8520600" cy="4447200"/>
          </a:xfrm>
          <a:prstGeom prst="rect">
            <a:avLst/>
          </a:prstGeom>
        </p:spPr>
        <p:txBody>
          <a:bodyPr anchorCtr="0" anchor="t" bIns="91425" lIns="91425" spcFirstLastPara="1" rIns="91425" wrap="square" tIns="91425">
            <a:noAutofit/>
          </a:bodyPr>
          <a:lstStyle/>
          <a:p>
            <a:pPr indent="0" lvl="0" marL="12802" rtl="0" algn="l">
              <a:spcBef>
                <a:spcPts val="1469"/>
              </a:spcBef>
              <a:spcAft>
                <a:spcPts val="0"/>
              </a:spcAft>
              <a:buClr>
                <a:schemeClr val="dk1"/>
              </a:buClr>
              <a:buSzPts val="990"/>
              <a:buFont typeface="Arial"/>
              <a:buNone/>
            </a:pPr>
            <a:r>
              <a:rPr lang="en" sz="1480">
                <a:latin typeface="Noto Sans Symbols"/>
                <a:ea typeface="Noto Sans Symbols"/>
                <a:cs typeface="Noto Sans Symbols"/>
                <a:sym typeface="Noto Sans Symbols"/>
              </a:rPr>
              <a:t>●</a:t>
            </a:r>
            <a:r>
              <a:rPr b="1" lang="en" sz="1480"/>
              <a:t>Types of Security Testing: </a:t>
            </a:r>
            <a:endParaRPr b="1" sz="1480"/>
          </a:p>
          <a:p>
            <a:pPr indent="6553" lvl="0" marL="5487" marR="521665" rtl="0" algn="l">
              <a:lnSpc>
                <a:spcPct val="99960"/>
              </a:lnSpc>
              <a:spcBef>
                <a:spcPts val="1528"/>
              </a:spcBef>
              <a:spcAft>
                <a:spcPts val="0"/>
              </a:spcAft>
              <a:buClr>
                <a:schemeClr val="dk1"/>
              </a:buClr>
              <a:buSzPts val="990"/>
              <a:buFont typeface="Arial"/>
              <a:buNone/>
            </a:pPr>
            <a:r>
              <a:rPr b="1" lang="en" sz="1480"/>
              <a:t>1.Vulnerability Scanning</a:t>
            </a:r>
            <a:r>
              <a:rPr lang="en" sz="1480"/>
              <a:t>: This is done through automated software to scan a system  against known vulnerability signatures. </a:t>
            </a:r>
            <a:endParaRPr sz="1480"/>
          </a:p>
          <a:p>
            <a:pPr indent="-1676" lvl="0" marL="3811" marR="75133" rtl="0" algn="l">
              <a:lnSpc>
                <a:spcPct val="99127"/>
              </a:lnSpc>
              <a:spcBef>
                <a:spcPts val="40"/>
              </a:spcBef>
              <a:spcAft>
                <a:spcPts val="0"/>
              </a:spcAft>
              <a:buClr>
                <a:schemeClr val="dk1"/>
              </a:buClr>
              <a:buSzPts val="990"/>
              <a:buFont typeface="Arial"/>
              <a:buNone/>
            </a:pPr>
            <a:r>
              <a:rPr b="1" lang="en" sz="1480"/>
              <a:t>2.Security Scanning: </a:t>
            </a:r>
            <a:r>
              <a:rPr lang="en" sz="1480"/>
              <a:t>It involves identifying network and system weaknesses, and later  provides solutions for reducing these risks. This scanning can be performed for both Manual  and Automated scanning. </a:t>
            </a:r>
            <a:endParaRPr sz="1480"/>
          </a:p>
          <a:p>
            <a:pPr indent="3657" lvl="0" marL="2744" marR="68731" rtl="0" algn="l">
              <a:lnSpc>
                <a:spcPct val="99127"/>
              </a:lnSpc>
              <a:spcBef>
                <a:spcPts val="50"/>
              </a:spcBef>
              <a:spcAft>
                <a:spcPts val="0"/>
              </a:spcAft>
              <a:buClr>
                <a:schemeClr val="dk1"/>
              </a:buClr>
              <a:buSzPts val="990"/>
              <a:buFont typeface="Arial"/>
              <a:buNone/>
            </a:pPr>
            <a:r>
              <a:rPr lang="en" sz="1480"/>
              <a:t>3.</a:t>
            </a:r>
            <a:r>
              <a:rPr b="1" lang="en" sz="1480"/>
              <a:t>Penetration testing</a:t>
            </a:r>
            <a:r>
              <a:rPr lang="en" sz="1480"/>
              <a:t>: This kind of testing simulates an attack from a malicious hacker. This  testing involves analysis of a particular system to check for potential vulnerabilities to an  external hacking attempt. </a:t>
            </a:r>
            <a:endParaRPr sz="1480"/>
          </a:p>
          <a:p>
            <a:pPr indent="-3048" lvl="0" marL="5030" marR="439367" rtl="0" algn="l">
              <a:lnSpc>
                <a:spcPct val="99127"/>
              </a:lnSpc>
              <a:spcBef>
                <a:spcPts val="50"/>
              </a:spcBef>
              <a:spcAft>
                <a:spcPts val="0"/>
              </a:spcAft>
              <a:buClr>
                <a:schemeClr val="dk1"/>
              </a:buClr>
              <a:buSzPts val="990"/>
              <a:buFont typeface="Arial"/>
              <a:buNone/>
            </a:pPr>
            <a:r>
              <a:rPr lang="en" sz="1480"/>
              <a:t>4.</a:t>
            </a:r>
            <a:r>
              <a:rPr b="1" lang="en" sz="1480"/>
              <a:t>Risk Assessment: </a:t>
            </a:r>
            <a:r>
              <a:rPr lang="en" sz="1480"/>
              <a:t>This testing involves analysis of security risks observed in the  organization. Risks are classified as Low, Medium and High. This testing recommends  controls and measures to reduce the risk. </a:t>
            </a:r>
            <a:endParaRPr sz="1480"/>
          </a:p>
          <a:p>
            <a:pPr indent="6402" lvl="0" marL="0" marR="27432" rtl="0" algn="l">
              <a:lnSpc>
                <a:spcPct val="99960"/>
              </a:lnSpc>
              <a:spcBef>
                <a:spcPts val="50"/>
              </a:spcBef>
              <a:spcAft>
                <a:spcPts val="0"/>
              </a:spcAft>
              <a:buClr>
                <a:schemeClr val="dk1"/>
              </a:buClr>
              <a:buSzPts val="990"/>
              <a:buFont typeface="Arial"/>
              <a:buNone/>
            </a:pPr>
            <a:r>
              <a:rPr lang="en" sz="1480"/>
              <a:t>5.</a:t>
            </a:r>
            <a:r>
              <a:rPr b="1" lang="en" sz="1480"/>
              <a:t>Security Auditing: </a:t>
            </a:r>
            <a:r>
              <a:rPr lang="en" sz="1480"/>
              <a:t>This is an internal inspection of Applications and Operating systems for  security flaws. An audit can also be done via line by line inspection of code 6.</a:t>
            </a:r>
            <a:r>
              <a:rPr b="1" lang="en" sz="1480"/>
              <a:t>Ethical hacking: </a:t>
            </a:r>
            <a:r>
              <a:rPr lang="en" sz="1480"/>
              <a:t>It’s hacking an Organization Software systems. Unlike malicious hackers,  who steal for their own gains, the intent is to expose security flaws in the system. 7.</a:t>
            </a:r>
            <a:r>
              <a:rPr b="1" lang="en" sz="1480"/>
              <a:t>Posture Assessment: </a:t>
            </a:r>
            <a:r>
              <a:rPr lang="en" sz="1480"/>
              <a:t>This combines Security scanning, Ethical Hacking and Risk  Assessments to show an overall security posture of an organization. </a:t>
            </a:r>
            <a:endParaRPr sz="1480"/>
          </a:p>
          <a:p>
            <a:pPr indent="0" lvl="0" marL="0" rtl="0" algn="l">
              <a:spcBef>
                <a:spcPts val="0"/>
              </a:spcBef>
              <a:spcAft>
                <a:spcPts val="0"/>
              </a:spcAft>
              <a:buSzPts val="990"/>
              <a:buNone/>
            </a:pPr>
            <a:r>
              <a:t/>
            </a:r>
            <a:endParaRPr sz="29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311700" y="381800"/>
            <a:ext cx="8520600" cy="3416400"/>
          </a:xfrm>
          <a:prstGeom prst="rect">
            <a:avLst/>
          </a:prstGeom>
        </p:spPr>
        <p:txBody>
          <a:bodyPr anchorCtr="0" anchor="t" bIns="91425" lIns="91425" spcFirstLastPara="1" rIns="91425" wrap="square" tIns="91425">
            <a:noAutofit/>
          </a:bodyPr>
          <a:lstStyle/>
          <a:p>
            <a:pPr indent="0" lvl="0" marL="12801" rtl="0" algn="l">
              <a:lnSpc>
                <a:spcPct val="100000"/>
              </a:lnSpc>
              <a:spcBef>
                <a:spcPts val="1456"/>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Example Test Scenarios for Security Testing: </a:t>
            </a:r>
            <a:endParaRPr b="1" sz="1600">
              <a:solidFill>
                <a:schemeClr val="dk1"/>
              </a:solidFill>
            </a:endParaRPr>
          </a:p>
          <a:p>
            <a:pPr indent="0" lvl="0" marL="6858" rtl="0" algn="l">
              <a:lnSpc>
                <a:spcPct val="100000"/>
              </a:lnSpc>
              <a:spcBef>
                <a:spcPts val="40"/>
              </a:spcBef>
              <a:spcAft>
                <a:spcPts val="0"/>
              </a:spcAft>
              <a:buClr>
                <a:schemeClr val="dk1"/>
              </a:buClr>
              <a:buSzPts val="1100"/>
              <a:buFont typeface="Arial"/>
              <a:buNone/>
            </a:pPr>
            <a:r>
              <a:rPr lang="en" sz="1600">
                <a:solidFill>
                  <a:schemeClr val="dk1"/>
                </a:solidFill>
              </a:rPr>
              <a:t>Sample Test scenarios to give you a glimpse of security test cases – </a:t>
            </a:r>
            <a:endParaRPr sz="1600">
              <a:solidFill>
                <a:schemeClr val="dk1"/>
              </a:solidFill>
            </a:endParaRPr>
          </a:p>
          <a:p>
            <a:pPr indent="0" lvl="0" marL="455980" rtl="0" algn="l">
              <a:lnSpc>
                <a:spcPct val="100000"/>
              </a:lnSpc>
              <a:spcBef>
                <a:spcPts val="664"/>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lang="en" sz="1600">
                <a:solidFill>
                  <a:schemeClr val="dk1"/>
                </a:solidFill>
              </a:rPr>
              <a:t>A password should be in encrypted format </a:t>
            </a:r>
            <a:endParaRPr sz="1600">
              <a:solidFill>
                <a:schemeClr val="dk1"/>
              </a:solidFill>
            </a:endParaRPr>
          </a:p>
          <a:p>
            <a:pPr indent="0" lvl="0" marL="455980" rtl="0" algn="l">
              <a:lnSpc>
                <a:spcPct val="100000"/>
              </a:lnSpc>
              <a:spcBef>
                <a:spcPts val="64"/>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lang="en" sz="1600">
                <a:solidFill>
                  <a:schemeClr val="dk1"/>
                </a:solidFill>
              </a:rPr>
              <a:t>Application or System should not allow invalid users </a:t>
            </a:r>
            <a:endParaRPr sz="1600">
              <a:solidFill>
                <a:schemeClr val="dk1"/>
              </a:solidFill>
            </a:endParaRPr>
          </a:p>
          <a:p>
            <a:pPr indent="0" lvl="0" marL="455979" rtl="0" algn="l">
              <a:lnSpc>
                <a:spcPct val="100000"/>
              </a:lnSpc>
              <a:spcBef>
                <a:spcPts val="64"/>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lang="en" sz="1600">
                <a:solidFill>
                  <a:schemeClr val="dk1"/>
                </a:solidFill>
              </a:rPr>
              <a:t>Check cookies and session time for application </a:t>
            </a:r>
            <a:endParaRPr sz="1600">
              <a:solidFill>
                <a:schemeClr val="dk1"/>
              </a:solidFill>
            </a:endParaRPr>
          </a:p>
          <a:p>
            <a:pPr indent="0" lvl="0" marL="455979" rtl="0" algn="l">
              <a:lnSpc>
                <a:spcPct val="100000"/>
              </a:lnSpc>
              <a:spcBef>
                <a:spcPts val="64"/>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lang="en" sz="1600">
                <a:solidFill>
                  <a:schemeClr val="dk1"/>
                </a:solidFill>
              </a:rPr>
              <a:t>For financial sites, the Browser back button should not work. </a:t>
            </a:r>
            <a:endParaRPr sz="1600">
              <a:solidFill>
                <a:schemeClr val="dk1"/>
              </a:solidFill>
            </a:endParaRPr>
          </a:p>
          <a:p>
            <a:pPr indent="0" lvl="0" marL="12800" rtl="0" algn="l">
              <a:lnSpc>
                <a:spcPct val="100000"/>
              </a:lnSpc>
              <a:spcBef>
                <a:spcPts val="640"/>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Methodologies/ Approach / Techniques for Security Testing </a:t>
            </a:r>
            <a:endParaRPr b="1" sz="1600">
              <a:solidFill>
                <a:schemeClr val="dk1"/>
              </a:solidFill>
            </a:endParaRPr>
          </a:p>
          <a:p>
            <a:pPr indent="0" lvl="0" marL="14171" rtl="0" algn="l">
              <a:lnSpc>
                <a:spcPct val="100000"/>
              </a:lnSpc>
              <a:spcBef>
                <a:spcPts val="40"/>
              </a:spcBef>
              <a:spcAft>
                <a:spcPts val="0"/>
              </a:spcAft>
              <a:buClr>
                <a:schemeClr val="dk1"/>
              </a:buClr>
              <a:buSzPts val="1100"/>
              <a:buFont typeface="Arial"/>
              <a:buNone/>
            </a:pPr>
            <a:r>
              <a:rPr lang="en" sz="1600">
                <a:solidFill>
                  <a:schemeClr val="dk1"/>
                </a:solidFill>
              </a:rPr>
              <a:t>In security testing, different methodologies are followed, and they are as follows: </a:t>
            </a:r>
            <a:endParaRPr sz="1600">
              <a:solidFill>
                <a:schemeClr val="dk1"/>
              </a:solidFill>
            </a:endParaRPr>
          </a:p>
          <a:p>
            <a:pPr indent="2438" lvl="0" marL="453541" marR="233937" rtl="0" algn="l">
              <a:lnSpc>
                <a:spcPct val="99127"/>
              </a:lnSpc>
              <a:spcBef>
                <a:spcPts val="664"/>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Tiger Box</a:t>
            </a:r>
            <a:r>
              <a:rPr lang="en" sz="1600">
                <a:solidFill>
                  <a:schemeClr val="dk1"/>
                </a:solidFill>
              </a:rPr>
              <a:t>: This hacking is usually done on a laptop which has a collection of OSs  and hacking tools. This testing helps penetration testers and security testers to  conduct vulnerabilities assessment and attacks.</a:t>
            </a:r>
            <a:endParaRPr sz="1600">
              <a:solidFill>
                <a:schemeClr val="dk1"/>
              </a:solidFill>
            </a:endParaRPr>
          </a:p>
          <a:p>
            <a:pPr indent="5181" lvl="0" marL="450800" marR="536141" rtl="0" algn="l">
              <a:lnSpc>
                <a:spcPct val="99960"/>
              </a:lnSpc>
              <a:spcBef>
                <a:spcPts val="0"/>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Black Box</a:t>
            </a:r>
            <a:r>
              <a:rPr lang="en" sz="1600">
                <a:solidFill>
                  <a:schemeClr val="dk1"/>
                </a:solidFill>
              </a:rPr>
              <a:t>: Tester is authorized to do testing on everything about the network  topology and the technology. </a:t>
            </a:r>
            <a:endParaRPr sz="1600">
              <a:solidFill>
                <a:schemeClr val="dk1"/>
              </a:solidFill>
            </a:endParaRPr>
          </a:p>
          <a:p>
            <a:pPr indent="-2133" lvl="0" marL="458115" marR="433122" rtl="0" algn="l">
              <a:lnSpc>
                <a:spcPct val="99960"/>
              </a:lnSpc>
              <a:spcBef>
                <a:spcPts val="64"/>
              </a:spcBef>
              <a:spcAft>
                <a:spcPts val="0"/>
              </a:spcAft>
              <a:buClr>
                <a:schemeClr val="dk1"/>
              </a:buClr>
              <a:buSzPts val="1100"/>
              <a:buFont typeface="Arial"/>
              <a:buNone/>
            </a:pPr>
            <a:r>
              <a:rPr lang="en" sz="1600">
                <a:solidFill>
                  <a:schemeClr val="dk1"/>
                </a:solidFill>
                <a:latin typeface="Noto Sans Symbols"/>
                <a:ea typeface="Noto Sans Symbols"/>
                <a:cs typeface="Noto Sans Symbols"/>
                <a:sym typeface="Noto Sans Symbols"/>
              </a:rPr>
              <a:t>∙</a:t>
            </a:r>
            <a:r>
              <a:rPr b="1" lang="en" sz="1600">
                <a:solidFill>
                  <a:schemeClr val="dk1"/>
                </a:solidFill>
              </a:rPr>
              <a:t>Grey Box</a:t>
            </a:r>
            <a:r>
              <a:rPr lang="en" sz="1600">
                <a:solidFill>
                  <a:schemeClr val="dk1"/>
                </a:solidFill>
              </a:rPr>
              <a:t>: Partial information is given to the tester about the system, and it is a  hybrid of white and black box models. </a:t>
            </a:r>
            <a:endParaRPr sz="1600">
              <a:solidFill>
                <a:schemeClr val="dk1"/>
              </a:solidFill>
            </a:endParaRPr>
          </a:p>
          <a:p>
            <a:pPr indent="0" lvl="0" marL="0" rtl="0" algn="l">
              <a:spcBef>
                <a:spcPts val="0"/>
              </a:spcBef>
              <a:spcAft>
                <a:spcPts val="1200"/>
              </a:spcAft>
              <a:buNone/>
            </a:pPr>
            <a:r>
              <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194425" y="0"/>
            <a:ext cx="8520600" cy="2487000"/>
          </a:xfrm>
          <a:prstGeom prst="rect">
            <a:avLst/>
          </a:prstGeom>
        </p:spPr>
        <p:txBody>
          <a:bodyPr anchorCtr="0" anchor="t" bIns="91425" lIns="91425" spcFirstLastPara="1" rIns="91425" wrap="square" tIns="91425">
            <a:normAutofit fontScale="90000"/>
          </a:bodyPr>
          <a:lstStyle/>
          <a:p>
            <a:pPr indent="0" lvl="0" marL="12804" rtl="0" algn="l">
              <a:spcBef>
                <a:spcPts val="3832"/>
              </a:spcBef>
              <a:spcAft>
                <a:spcPts val="0"/>
              </a:spcAft>
              <a:buClr>
                <a:schemeClr val="dk1"/>
              </a:buClr>
              <a:buSzPct val="91666"/>
              <a:buFont typeface="Arial"/>
              <a:buNone/>
            </a:pPr>
            <a:r>
              <a:rPr lang="en" sz="1200">
                <a:latin typeface="Noto Sans Symbols"/>
                <a:ea typeface="Noto Sans Symbols"/>
                <a:cs typeface="Noto Sans Symbols"/>
                <a:sym typeface="Noto Sans Symbols"/>
              </a:rPr>
              <a:t>●</a:t>
            </a:r>
            <a:r>
              <a:rPr lang="en" sz="1200"/>
              <a:t>Security Testing Tool </a:t>
            </a:r>
            <a:endParaRPr sz="1200"/>
          </a:p>
          <a:p>
            <a:pPr indent="0" lvl="0" marL="12802" rtl="0" algn="l">
              <a:spcBef>
                <a:spcPts val="1840"/>
              </a:spcBef>
              <a:spcAft>
                <a:spcPts val="0"/>
              </a:spcAft>
              <a:buClr>
                <a:schemeClr val="dk1"/>
              </a:buClr>
              <a:buSzPct val="91666"/>
              <a:buFont typeface="Arial"/>
              <a:buNone/>
            </a:pPr>
            <a:r>
              <a:rPr lang="en" sz="1200">
                <a:latin typeface="Noto Sans Symbols"/>
                <a:ea typeface="Noto Sans Symbols"/>
                <a:cs typeface="Noto Sans Symbols"/>
                <a:sym typeface="Noto Sans Symbols"/>
              </a:rPr>
              <a:t>●</a:t>
            </a:r>
            <a:r>
              <a:rPr b="1" lang="en" sz="1200"/>
              <a:t>1) </a:t>
            </a:r>
            <a:r>
              <a:rPr b="1" lang="en" sz="1200">
                <a:solidFill>
                  <a:srgbClr val="008080"/>
                </a:solidFill>
              </a:rPr>
              <a:t>Acunetix </a:t>
            </a:r>
            <a:endParaRPr b="1" sz="1200">
              <a:solidFill>
                <a:srgbClr val="008080"/>
              </a:solidFill>
            </a:endParaRPr>
          </a:p>
          <a:p>
            <a:pPr indent="0" lvl="0" marL="12802" rtl="0" algn="l">
              <a:spcBef>
                <a:spcPts val="1864"/>
              </a:spcBef>
              <a:spcAft>
                <a:spcPts val="0"/>
              </a:spcAft>
              <a:buClr>
                <a:schemeClr val="dk1"/>
              </a:buClr>
              <a:buSzPct val="91666"/>
              <a:buFont typeface="Arial"/>
              <a:buNone/>
            </a:pPr>
            <a:r>
              <a:rPr lang="en" sz="1200">
                <a:latin typeface="Noto Sans Symbols"/>
                <a:ea typeface="Noto Sans Symbols"/>
                <a:cs typeface="Noto Sans Symbols"/>
                <a:sym typeface="Noto Sans Symbols"/>
              </a:rPr>
              <a:t>●</a:t>
            </a:r>
            <a:r>
              <a:rPr b="1" lang="en" sz="1200"/>
              <a:t>2) Intruder </a:t>
            </a:r>
            <a:endParaRPr b="1" sz="1200"/>
          </a:p>
          <a:p>
            <a:pPr indent="0" lvl="0" marL="12804" rtl="0" algn="l">
              <a:spcBef>
                <a:spcPts val="1864"/>
              </a:spcBef>
              <a:spcAft>
                <a:spcPts val="0"/>
              </a:spcAft>
              <a:buClr>
                <a:schemeClr val="dk1"/>
              </a:buClr>
              <a:buSzPct val="91666"/>
              <a:buFont typeface="Arial"/>
              <a:buNone/>
            </a:pPr>
            <a:r>
              <a:rPr lang="en" sz="1200">
                <a:latin typeface="Noto Sans Symbols"/>
                <a:ea typeface="Noto Sans Symbols"/>
                <a:cs typeface="Noto Sans Symbols"/>
                <a:sym typeface="Noto Sans Symbols"/>
              </a:rPr>
              <a:t>●</a:t>
            </a:r>
            <a:r>
              <a:rPr b="1" lang="en" sz="1200"/>
              <a:t>3) Owasp </a:t>
            </a:r>
            <a:endParaRPr b="1" sz="1200"/>
          </a:p>
          <a:p>
            <a:pPr indent="0" lvl="0" marL="12804" rtl="0" algn="l">
              <a:spcBef>
                <a:spcPts val="1864"/>
              </a:spcBef>
              <a:spcAft>
                <a:spcPts val="0"/>
              </a:spcAft>
              <a:buClr>
                <a:schemeClr val="dk1"/>
              </a:buClr>
              <a:buSzPct val="91666"/>
              <a:buFont typeface="Arial"/>
              <a:buNone/>
            </a:pPr>
            <a:r>
              <a:rPr lang="en" sz="1200">
                <a:latin typeface="Noto Sans Symbols"/>
                <a:ea typeface="Noto Sans Symbols"/>
                <a:cs typeface="Noto Sans Symbols"/>
                <a:sym typeface="Noto Sans Symbols"/>
              </a:rPr>
              <a:t>●</a:t>
            </a:r>
            <a:r>
              <a:rPr b="1" lang="en" sz="1200"/>
              <a:t>4) WireShark </a:t>
            </a:r>
            <a:endParaRPr b="1" sz="1200"/>
          </a:p>
          <a:p>
            <a:pPr indent="0" lvl="0" marL="12802" rtl="0" algn="l">
              <a:spcBef>
                <a:spcPts val="1864"/>
              </a:spcBef>
              <a:spcAft>
                <a:spcPts val="0"/>
              </a:spcAft>
              <a:buClr>
                <a:schemeClr val="dk1"/>
              </a:buClr>
              <a:buSzPct val="91666"/>
              <a:buFont typeface="Arial"/>
              <a:buNone/>
            </a:pPr>
            <a:r>
              <a:rPr lang="en" sz="1200">
                <a:latin typeface="Noto Sans Symbols"/>
                <a:ea typeface="Noto Sans Symbols"/>
                <a:cs typeface="Noto Sans Symbols"/>
                <a:sym typeface="Noto Sans Symbols"/>
              </a:rPr>
              <a:t>●</a:t>
            </a:r>
            <a:r>
              <a:rPr b="1" lang="en" sz="1200"/>
              <a:t>5) W3af </a:t>
            </a:r>
            <a:endParaRPr b="1" sz="1200"/>
          </a:p>
          <a:p>
            <a:pPr indent="0" lvl="0" marL="0" rtl="0" algn="l">
              <a:spcBef>
                <a:spcPts val="0"/>
              </a:spcBef>
              <a:spcAft>
                <a:spcPts val="0"/>
              </a:spcAft>
              <a:buNone/>
            </a:pPr>
            <a:r>
              <a:t/>
            </a:r>
            <a:endParaRPr/>
          </a:p>
        </p:txBody>
      </p:sp>
      <p:sp>
        <p:nvSpPr>
          <p:cNvPr id="171" name="Google Shape;171;p35"/>
          <p:cNvSpPr txBox="1"/>
          <p:nvPr>
            <p:ph idx="1" type="body"/>
          </p:nvPr>
        </p:nvSpPr>
        <p:spPr>
          <a:xfrm>
            <a:off x="311700" y="2345575"/>
            <a:ext cx="8520600" cy="2223300"/>
          </a:xfrm>
          <a:prstGeom prst="rect">
            <a:avLst/>
          </a:prstGeom>
        </p:spPr>
        <p:txBody>
          <a:bodyPr anchorCtr="0" anchor="t" bIns="91425" lIns="91425" spcFirstLastPara="1" rIns="91425" wrap="square" tIns="91425">
            <a:normAutofit fontScale="92500" lnSpcReduction="20000"/>
          </a:bodyPr>
          <a:lstStyle/>
          <a:p>
            <a:pPr indent="-299085" lvl="0" marL="457200" rtl="0" algn="l">
              <a:lnSpc>
                <a:spcPct val="100000"/>
              </a:lnSpc>
              <a:spcBef>
                <a:spcPts val="3928"/>
              </a:spcBef>
              <a:spcAft>
                <a:spcPts val="0"/>
              </a:spcAft>
              <a:buClr>
                <a:srgbClr val="008080"/>
              </a:buClr>
              <a:buSzPct val="100000"/>
              <a:buAutoNum type="arabicParenR"/>
            </a:pPr>
            <a:r>
              <a:rPr b="1" lang="en" sz="1200">
                <a:solidFill>
                  <a:srgbClr val="008080"/>
                </a:solidFill>
              </a:rPr>
              <a:t> Acunetix </a:t>
            </a:r>
            <a:endParaRPr b="1" sz="1200">
              <a:solidFill>
                <a:srgbClr val="008080"/>
              </a:solidFill>
            </a:endParaRPr>
          </a:p>
          <a:p>
            <a:pPr indent="13715" lvl="0" marL="458" marR="23468" rtl="0" algn="l">
              <a:lnSpc>
                <a:spcPct val="98294"/>
              </a:lnSpc>
              <a:spcBef>
                <a:spcPts val="640"/>
              </a:spcBef>
              <a:spcAft>
                <a:spcPts val="0"/>
              </a:spcAft>
              <a:buClr>
                <a:schemeClr val="dk1"/>
              </a:buClr>
              <a:buSzPct val="91666"/>
              <a:buFont typeface="Arial"/>
              <a:buNone/>
            </a:pPr>
            <a:r>
              <a:rPr lang="en" sz="1200">
                <a:solidFill>
                  <a:schemeClr val="dk1"/>
                </a:solidFill>
              </a:rPr>
              <a:t>Intuitive and easy to use, Acunetix by Invicti helps small to medium-sized organizations  ensure their web applications are secure from costly data breaches. It does so by detecting a  wide range of web security issues and helping security and development professionals act  fast to resolve them. </a:t>
            </a:r>
            <a:endParaRPr sz="1200">
              <a:solidFill>
                <a:schemeClr val="dk1"/>
              </a:solidFill>
            </a:endParaRPr>
          </a:p>
          <a:p>
            <a:pPr indent="0" lvl="0" marL="12802" rtl="0" algn="l">
              <a:lnSpc>
                <a:spcPct val="100000"/>
              </a:lnSpc>
              <a:spcBef>
                <a:spcPts val="4068"/>
              </a:spcBef>
              <a:spcAft>
                <a:spcPts val="0"/>
              </a:spcAft>
              <a:buClr>
                <a:schemeClr val="dk1"/>
              </a:buClr>
              <a:buSzPct val="91666"/>
              <a:buFont typeface="Arial"/>
              <a:buNone/>
            </a:pPr>
            <a:r>
              <a:rPr lang="en" sz="1200">
                <a:solidFill>
                  <a:schemeClr val="dk1"/>
                </a:solidFill>
                <a:latin typeface="Noto Sans Symbols"/>
                <a:ea typeface="Noto Sans Symbols"/>
                <a:cs typeface="Noto Sans Symbols"/>
                <a:sym typeface="Noto Sans Symbols"/>
              </a:rPr>
              <a:t>●</a:t>
            </a:r>
            <a:r>
              <a:rPr b="1" lang="en" sz="1200">
                <a:solidFill>
                  <a:schemeClr val="dk1"/>
                </a:solidFill>
              </a:rPr>
              <a:t>2) </a:t>
            </a:r>
            <a:r>
              <a:rPr b="1" lang="en" sz="1200">
                <a:solidFill>
                  <a:srgbClr val="008080"/>
                </a:solidFill>
              </a:rPr>
              <a:t>Intruder </a:t>
            </a:r>
            <a:endParaRPr b="1" sz="1200">
              <a:solidFill>
                <a:srgbClr val="008080"/>
              </a:solidFill>
            </a:endParaRPr>
          </a:p>
          <a:p>
            <a:pPr indent="8686" lvl="0" marL="5487" marR="23469" rtl="0" algn="just">
              <a:lnSpc>
                <a:spcPct val="98294"/>
              </a:lnSpc>
              <a:spcBef>
                <a:spcPts val="640"/>
              </a:spcBef>
              <a:spcAft>
                <a:spcPts val="0"/>
              </a:spcAft>
              <a:buClr>
                <a:schemeClr val="dk1"/>
              </a:buClr>
              <a:buSzPct val="91666"/>
              <a:buFont typeface="Arial"/>
              <a:buNone/>
            </a:pPr>
            <a:r>
              <a:rPr lang="en" sz="1200">
                <a:solidFill>
                  <a:schemeClr val="dk1"/>
                </a:solidFill>
              </a:rPr>
              <a:t>Intruder is a powerful, automated penetration testing tool that discovers security weaknesses  across your IT environment. Offering industry-leading security checks, continuous monitoring  and an easy-to-use platform, Intruder keeps businesses of all sizes safe from hackers. </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311700" y="193700"/>
            <a:ext cx="8520600" cy="1716300"/>
          </a:xfrm>
          <a:prstGeom prst="rect">
            <a:avLst/>
          </a:prstGeom>
        </p:spPr>
        <p:txBody>
          <a:bodyPr anchorCtr="0" anchor="t" bIns="91425" lIns="91425" spcFirstLastPara="1" rIns="91425" wrap="square" tIns="91425">
            <a:noAutofit/>
          </a:bodyPr>
          <a:lstStyle/>
          <a:p>
            <a:pPr indent="0" lvl="0" marL="12802" rtl="0" algn="l">
              <a:spcBef>
                <a:spcPts val="636"/>
              </a:spcBef>
              <a:spcAft>
                <a:spcPts val="0"/>
              </a:spcAft>
              <a:buClr>
                <a:schemeClr val="dk1"/>
              </a:buClr>
              <a:buSzPts val="990"/>
              <a:buFont typeface="Arial"/>
              <a:buNone/>
            </a:pPr>
            <a:r>
              <a:rPr lang="en" sz="1280">
                <a:latin typeface="Noto Sans Symbols"/>
                <a:ea typeface="Noto Sans Symbols"/>
                <a:cs typeface="Noto Sans Symbols"/>
                <a:sym typeface="Noto Sans Symbols"/>
              </a:rPr>
              <a:t>●</a:t>
            </a:r>
            <a:r>
              <a:rPr lang="en" sz="1280"/>
              <a:t>3) Owasp </a:t>
            </a:r>
            <a:endParaRPr sz="1280"/>
          </a:p>
          <a:p>
            <a:pPr indent="2133" lvl="0" marL="1372" marR="72542" rtl="0" algn="l">
              <a:lnSpc>
                <a:spcPct val="98294"/>
              </a:lnSpc>
              <a:spcBef>
                <a:spcPts val="616"/>
              </a:spcBef>
              <a:spcAft>
                <a:spcPts val="0"/>
              </a:spcAft>
              <a:buClr>
                <a:schemeClr val="dk1"/>
              </a:buClr>
              <a:buSzPts val="990"/>
              <a:buFont typeface="Arial"/>
              <a:buNone/>
            </a:pPr>
            <a:r>
              <a:rPr lang="en" sz="1280"/>
              <a:t>The Open Web Application Security Project (OWASP) is a worldwide non-profit organization  focused on improving the security of software. The project has multiple tools to pen test  various software environments and protocols. Flagship tools of the project include </a:t>
            </a:r>
            <a:endParaRPr sz="1280"/>
          </a:p>
          <a:p>
            <a:pPr indent="0" lvl="0" marL="464668" rtl="0" algn="l">
              <a:spcBef>
                <a:spcPts val="636"/>
              </a:spcBef>
              <a:spcAft>
                <a:spcPts val="0"/>
              </a:spcAft>
              <a:buClr>
                <a:schemeClr val="dk1"/>
              </a:buClr>
              <a:buSzPts val="990"/>
              <a:buFont typeface="Arial"/>
              <a:buNone/>
            </a:pPr>
            <a:r>
              <a:rPr lang="en" sz="1280"/>
              <a:t>1Zed Attack Proxy (ZAP – an integrated penetration testing tool) </a:t>
            </a:r>
            <a:endParaRPr sz="1280"/>
          </a:p>
          <a:p>
            <a:pPr indent="-5638" lvl="0" marL="458115" marR="152247" rtl="0" algn="l">
              <a:lnSpc>
                <a:spcPct val="98294"/>
              </a:lnSpc>
              <a:spcBef>
                <a:spcPts val="16"/>
              </a:spcBef>
              <a:spcAft>
                <a:spcPts val="0"/>
              </a:spcAft>
              <a:buClr>
                <a:schemeClr val="dk1"/>
              </a:buClr>
              <a:buSzPts val="990"/>
              <a:buFont typeface="Arial"/>
              <a:buNone/>
            </a:pPr>
            <a:r>
              <a:rPr lang="en" sz="1280"/>
              <a:t>2OWASP Dependency Check (it scans for project dependencies and checks against  know vulnerabilities) </a:t>
            </a:r>
            <a:endParaRPr sz="1280"/>
          </a:p>
          <a:p>
            <a:pPr indent="1219" lvl="0" marL="453238" marR="765810" rtl="0" algn="l">
              <a:lnSpc>
                <a:spcPct val="98294"/>
              </a:lnSpc>
              <a:spcBef>
                <a:spcPts val="36"/>
              </a:spcBef>
              <a:spcAft>
                <a:spcPts val="0"/>
              </a:spcAft>
              <a:buClr>
                <a:schemeClr val="dk1"/>
              </a:buClr>
              <a:buSzPts val="990"/>
              <a:buFont typeface="Arial"/>
              <a:buNone/>
            </a:pPr>
            <a:r>
              <a:rPr lang="en" sz="1280"/>
              <a:t>3OWASP Web Testing Environment Project (collection of security tools and  documentation)</a:t>
            </a:r>
            <a:endParaRPr sz="1280"/>
          </a:p>
          <a:p>
            <a:pPr indent="0" lvl="0" marL="0" rtl="0" algn="l">
              <a:spcBef>
                <a:spcPts val="0"/>
              </a:spcBef>
              <a:spcAft>
                <a:spcPts val="0"/>
              </a:spcAft>
              <a:buSzPts val="990"/>
              <a:buNone/>
            </a:pPr>
            <a:r>
              <a:t/>
            </a:r>
            <a:endParaRPr sz="2720"/>
          </a:p>
        </p:txBody>
      </p:sp>
      <p:sp>
        <p:nvSpPr>
          <p:cNvPr id="177" name="Google Shape;177;p36"/>
          <p:cNvSpPr txBox="1"/>
          <p:nvPr>
            <p:ph idx="1" type="body"/>
          </p:nvPr>
        </p:nvSpPr>
        <p:spPr>
          <a:xfrm>
            <a:off x="311700" y="1993725"/>
            <a:ext cx="8520600" cy="2575200"/>
          </a:xfrm>
          <a:prstGeom prst="rect">
            <a:avLst/>
          </a:prstGeom>
        </p:spPr>
        <p:txBody>
          <a:bodyPr anchorCtr="0" anchor="t" bIns="91425" lIns="91425" spcFirstLastPara="1" rIns="91425" wrap="square" tIns="91425">
            <a:noAutofit/>
          </a:bodyPr>
          <a:lstStyle/>
          <a:p>
            <a:pPr indent="0" lvl="0" marL="12802" rtl="0" algn="l">
              <a:lnSpc>
                <a:spcPct val="100000"/>
              </a:lnSpc>
              <a:spcBef>
                <a:spcPts val="0"/>
              </a:spcBef>
              <a:spcAft>
                <a:spcPts val="0"/>
              </a:spcAft>
              <a:buClr>
                <a:schemeClr val="dk1"/>
              </a:buClr>
              <a:buSzPts val="1100"/>
              <a:buFont typeface="Arial"/>
              <a:buNone/>
            </a:pPr>
            <a:r>
              <a:rPr lang="en" sz="1400">
                <a:solidFill>
                  <a:schemeClr val="dk1"/>
                </a:solidFill>
                <a:latin typeface="Noto Sans Symbols"/>
                <a:ea typeface="Noto Sans Symbols"/>
                <a:cs typeface="Noto Sans Symbols"/>
                <a:sym typeface="Noto Sans Symbols"/>
              </a:rPr>
              <a:t>●</a:t>
            </a:r>
            <a:r>
              <a:rPr lang="en" sz="1400">
                <a:solidFill>
                  <a:schemeClr val="dk1"/>
                </a:solidFill>
              </a:rPr>
              <a:t>4) WireShark </a:t>
            </a:r>
            <a:endParaRPr sz="1400">
              <a:solidFill>
                <a:schemeClr val="dk1"/>
              </a:solidFill>
            </a:endParaRPr>
          </a:p>
          <a:p>
            <a:pPr indent="1370" lvl="0" marL="459" marR="4570" rtl="0" algn="l">
              <a:lnSpc>
                <a:spcPct val="98293"/>
              </a:lnSpc>
              <a:spcBef>
                <a:spcPts val="616"/>
              </a:spcBef>
              <a:spcAft>
                <a:spcPts val="0"/>
              </a:spcAft>
              <a:buClr>
                <a:schemeClr val="dk1"/>
              </a:buClr>
              <a:buSzPts val="1100"/>
              <a:buFont typeface="Arial"/>
              <a:buNone/>
            </a:pPr>
            <a:r>
              <a:rPr lang="en" sz="1400">
                <a:solidFill>
                  <a:schemeClr val="dk1"/>
                </a:solidFill>
              </a:rPr>
              <a:t>Wireshark is a network analysis tool previously known as Ethereal. It captures packet in real  time and display them in human readable format. Basically, it is a network packet analyzer which provides the minute details about your network protocols, decryption, packet  information, etc. It is an open source and can be used on Linux, Windows, OS X, Solaris,  NetBSD, FreeBSD and many other systems. The information that is retrieved via this tool can  be viewed through a GUI or the TTY mode TShark Utility. </a:t>
            </a:r>
            <a:endParaRPr sz="1400">
              <a:solidFill>
                <a:schemeClr val="dk1"/>
              </a:solidFill>
            </a:endParaRPr>
          </a:p>
          <a:p>
            <a:pPr indent="0" lvl="0" marL="12804" rtl="0" algn="l">
              <a:lnSpc>
                <a:spcPct val="100000"/>
              </a:lnSpc>
              <a:spcBef>
                <a:spcPts val="1068"/>
              </a:spcBef>
              <a:spcAft>
                <a:spcPts val="0"/>
              </a:spcAft>
              <a:buClr>
                <a:schemeClr val="dk1"/>
              </a:buClr>
              <a:buSzPts val="1100"/>
              <a:buFont typeface="Arial"/>
              <a:buNone/>
            </a:pPr>
            <a:r>
              <a:rPr lang="en" sz="1400">
                <a:solidFill>
                  <a:schemeClr val="dk1"/>
                </a:solidFill>
                <a:latin typeface="Noto Sans Symbols"/>
                <a:ea typeface="Noto Sans Symbols"/>
                <a:cs typeface="Noto Sans Symbols"/>
                <a:sym typeface="Noto Sans Symbols"/>
              </a:rPr>
              <a:t>●</a:t>
            </a:r>
            <a:r>
              <a:rPr b="1" lang="en" sz="1400">
                <a:solidFill>
                  <a:schemeClr val="dk1"/>
                </a:solidFill>
              </a:rPr>
              <a:t>5) W3af </a:t>
            </a:r>
            <a:endParaRPr b="1" sz="1400">
              <a:solidFill>
                <a:schemeClr val="dk1"/>
              </a:solidFill>
            </a:endParaRPr>
          </a:p>
          <a:p>
            <a:pPr indent="-2287" lvl="0" marL="2745" marR="13867" rtl="0" algn="l">
              <a:lnSpc>
                <a:spcPct val="98293"/>
              </a:lnSpc>
              <a:spcBef>
                <a:spcPts val="40"/>
              </a:spcBef>
              <a:spcAft>
                <a:spcPts val="0"/>
              </a:spcAft>
              <a:buClr>
                <a:schemeClr val="dk1"/>
              </a:buClr>
              <a:buSzPts val="1100"/>
              <a:buFont typeface="Arial"/>
              <a:buNone/>
            </a:pPr>
            <a:r>
              <a:rPr lang="en" sz="1400">
                <a:solidFill>
                  <a:schemeClr val="dk1"/>
                </a:solidFill>
              </a:rPr>
              <a:t>w3af is a web application attack and audit framework. It has three types of plugins; discovery,  audit and attack that communicate with each other for any vulnerabilities in site, for example  a discovery plugin in w3af looks for different url’s to test for vulnerabilities and forward it to  the audit plugin which then uses these URL’s to search for vulnerabilities.</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b="1" lang="en" sz="1800" u="sng">
                <a:latin typeface="Times"/>
                <a:ea typeface="Times"/>
                <a:cs typeface="Times"/>
                <a:sym typeface="Times"/>
              </a:rPr>
              <a:t>ANALYSIS AND LOGGING</a:t>
            </a:r>
            <a:r>
              <a:rPr b="1" lang="en" sz="1800">
                <a:latin typeface="Times"/>
                <a:ea typeface="Times"/>
                <a:cs typeface="Times"/>
                <a:sym typeface="Times"/>
              </a:rPr>
              <a:t> </a:t>
            </a:r>
            <a:endParaRPr b="1" sz="1800">
              <a:latin typeface="Times"/>
              <a:ea typeface="Times"/>
              <a:cs typeface="Times"/>
              <a:sym typeface="Times"/>
            </a:endParaRPr>
          </a:p>
          <a:p>
            <a:pPr indent="0" lvl="0" marL="0" rtl="0" algn="l">
              <a:spcBef>
                <a:spcPts val="0"/>
              </a:spcBef>
              <a:spcAft>
                <a:spcPts val="0"/>
              </a:spcAft>
              <a:buNone/>
            </a:pPr>
            <a:r>
              <a:t/>
            </a:r>
            <a:endParaRPr/>
          </a:p>
        </p:txBody>
      </p:sp>
      <p:sp>
        <p:nvSpPr>
          <p:cNvPr id="183" name="Google Shape;18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597" rtl="0" algn="l">
              <a:lnSpc>
                <a:spcPct val="100000"/>
              </a:lnSpc>
              <a:spcBef>
                <a:spcPts val="3278"/>
              </a:spcBef>
              <a:spcAft>
                <a:spcPts val="0"/>
              </a:spcAft>
              <a:buClr>
                <a:schemeClr val="dk1"/>
              </a:buClr>
              <a:buSzPts val="1100"/>
              <a:buFont typeface="Arial"/>
              <a:buNone/>
            </a:pPr>
            <a:r>
              <a:rPr b="1" lang="en" sz="1592">
                <a:solidFill>
                  <a:srgbClr val="2261DB"/>
                </a:solidFill>
                <a:latin typeface="Times"/>
                <a:ea typeface="Times"/>
                <a:cs typeface="Times"/>
                <a:sym typeface="Times"/>
              </a:rPr>
              <a:t>What is Security Logging and Analysis or Monitoring? </a:t>
            </a:r>
            <a:endParaRPr b="1" sz="1592">
              <a:solidFill>
                <a:srgbClr val="2261DB"/>
              </a:solidFill>
              <a:latin typeface="Times"/>
              <a:ea typeface="Times"/>
              <a:cs typeface="Times"/>
              <a:sym typeface="Times"/>
            </a:endParaRPr>
          </a:p>
          <a:p>
            <a:pPr indent="-223113" lvl="0" marL="458876" rtl="0" algn="just">
              <a:lnSpc>
                <a:spcPct val="146099"/>
              </a:lnSpc>
              <a:spcBef>
                <a:spcPts val="1280"/>
              </a:spcBef>
              <a:spcAft>
                <a:spcPts val="0"/>
              </a:spcAft>
              <a:buClr>
                <a:schemeClr val="dk1"/>
              </a:buClr>
              <a:buSzPts val="1100"/>
              <a:buFont typeface="Arial"/>
              <a:buNone/>
            </a:pPr>
            <a:r>
              <a:rPr lang="en" sz="1400">
                <a:solidFill>
                  <a:srgbClr val="414042"/>
                </a:solidFill>
                <a:latin typeface="Noto Sans Symbols"/>
                <a:ea typeface="Noto Sans Symbols"/>
                <a:cs typeface="Noto Sans Symbols"/>
                <a:sym typeface="Noto Sans Symbols"/>
              </a:rPr>
              <a:t>∙ </a:t>
            </a:r>
            <a:r>
              <a:rPr lang="en" sz="1400">
                <a:solidFill>
                  <a:srgbClr val="414042"/>
                </a:solidFill>
                <a:latin typeface="Times"/>
                <a:ea typeface="Times"/>
                <a:cs typeface="Times"/>
                <a:sym typeface="Times"/>
              </a:rPr>
              <a:t>Security event logging and analysis are two parts of a singular process that is integral to the  maintenance of a secure infrastructure. Every activity on your environment, from emails to  logins to firewall updates, is considered a security event. All of these events are, (or should be,)  logged in order to keep tabs on everything that’s happening in your technology landscape. </a:t>
            </a:r>
            <a:endParaRPr sz="1400">
              <a:solidFill>
                <a:srgbClr val="414042"/>
              </a:solidFill>
              <a:latin typeface="Times"/>
              <a:ea typeface="Times"/>
              <a:cs typeface="Times"/>
              <a:sym typeface="Times"/>
            </a:endParaRPr>
          </a:p>
          <a:p>
            <a:pPr indent="-223723" lvl="0" marL="459486" marR="2310" rtl="0" algn="l">
              <a:lnSpc>
                <a:spcPct val="146608"/>
              </a:lnSpc>
              <a:spcBef>
                <a:spcPts val="134"/>
              </a:spcBef>
              <a:spcAft>
                <a:spcPts val="0"/>
              </a:spcAft>
              <a:buClr>
                <a:schemeClr val="dk1"/>
              </a:buClr>
              <a:buSzPts val="1100"/>
              <a:buFont typeface="Arial"/>
              <a:buNone/>
            </a:pPr>
            <a:r>
              <a:rPr lang="en" sz="1400">
                <a:solidFill>
                  <a:srgbClr val="414042"/>
                </a:solidFill>
                <a:latin typeface="Noto Sans Symbols"/>
                <a:ea typeface="Noto Sans Symbols"/>
                <a:cs typeface="Noto Sans Symbols"/>
                <a:sym typeface="Noto Sans Symbols"/>
              </a:rPr>
              <a:t>∙ </a:t>
            </a:r>
            <a:r>
              <a:rPr lang="en" sz="1400">
                <a:solidFill>
                  <a:srgbClr val="414042"/>
                </a:solidFill>
                <a:latin typeface="Times"/>
                <a:ea typeface="Times"/>
                <a:cs typeface="Times"/>
                <a:sym typeface="Times"/>
              </a:rPr>
              <a:t>When it comes to monitoring those logs, organizations will examine the electronic audit log  files of confidential information for signs of unauthorized activities. </a:t>
            </a:r>
            <a:endParaRPr sz="1400">
              <a:solidFill>
                <a:srgbClr val="414042"/>
              </a:solidFill>
              <a:latin typeface="Times"/>
              <a:ea typeface="Times"/>
              <a:cs typeface="Times"/>
              <a:sym typeface="Times"/>
            </a:endParaRPr>
          </a:p>
          <a:p>
            <a:pPr indent="-224790" lvl="0" marL="460552" marR="275969" rtl="0" algn="l">
              <a:lnSpc>
                <a:spcPct val="146816"/>
              </a:lnSpc>
              <a:spcBef>
                <a:spcPts val="128"/>
              </a:spcBef>
              <a:spcAft>
                <a:spcPts val="0"/>
              </a:spcAft>
              <a:buClr>
                <a:schemeClr val="dk1"/>
              </a:buClr>
              <a:buSzPts val="1100"/>
              <a:buFont typeface="Arial"/>
              <a:buNone/>
            </a:pPr>
            <a:r>
              <a:rPr lang="en" sz="1400">
                <a:solidFill>
                  <a:srgbClr val="414042"/>
                </a:solidFill>
                <a:latin typeface="Noto Sans Symbols"/>
                <a:ea typeface="Noto Sans Symbols"/>
                <a:cs typeface="Noto Sans Symbols"/>
                <a:sym typeface="Noto Sans Symbols"/>
              </a:rPr>
              <a:t>∙ </a:t>
            </a:r>
            <a:r>
              <a:rPr lang="en" sz="1400">
                <a:solidFill>
                  <a:srgbClr val="414042"/>
                </a:solidFill>
                <a:latin typeface="Times"/>
                <a:ea typeface="Times"/>
                <a:cs typeface="Times"/>
                <a:sym typeface="Times"/>
              </a:rPr>
              <a:t>If unauthorized activities (or attempts thereof) are found, the data will be moved to a central  database for additional investigations and necessary action. </a:t>
            </a:r>
            <a:endParaRPr sz="1400">
              <a:solidFill>
                <a:srgbClr val="414042"/>
              </a:solidFill>
              <a:latin typeface="Times"/>
              <a:ea typeface="Times"/>
              <a:cs typeface="Times"/>
              <a:sym typeface="Times"/>
            </a:endParaRPr>
          </a:p>
          <a:p>
            <a:pPr indent="-222303" lvl="0" marL="459333" marR="185648" rtl="0" algn="l">
              <a:lnSpc>
                <a:spcPct val="137875"/>
              </a:lnSpc>
              <a:spcBef>
                <a:spcPts val="0"/>
              </a:spcBef>
              <a:spcAft>
                <a:spcPts val="0"/>
              </a:spcAft>
              <a:buClr>
                <a:schemeClr val="dk1"/>
              </a:buClr>
              <a:buSzPts val="1100"/>
              <a:buFont typeface="Arial"/>
              <a:buNone/>
            </a:pPr>
            <a:r>
              <a:rPr lang="en" sz="1592">
                <a:solidFill>
                  <a:srgbClr val="2261DB"/>
                </a:solidFill>
                <a:latin typeface="Noto Sans Symbols"/>
                <a:ea typeface="Noto Sans Symbols"/>
                <a:cs typeface="Noto Sans Symbols"/>
                <a:sym typeface="Noto Sans Symbols"/>
              </a:rPr>
              <a:t>∙ </a:t>
            </a:r>
            <a:r>
              <a:rPr lang="en" sz="1400">
                <a:solidFill>
                  <a:srgbClr val="414042"/>
                </a:solidFill>
                <a:latin typeface="Times"/>
                <a:ea typeface="Times"/>
                <a:cs typeface="Times"/>
                <a:sym typeface="Times"/>
              </a:rPr>
              <a:t>In a time where digital threats are widespread and ever-changing, the data gleaned from these  log files is vital in keeping the infrastructure agile and responsive. </a:t>
            </a:r>
            <a:endParaRPr sz="1400">
              <a:solidFill>
                <a:srgbClr val="414042"/>
              </a:solidFill>
              <a:latin typeface="Times"/>
              <a:ea typeface="Times"/>
              <a:cs typeface="Times"/>
              <a:sym typeface="Times"/>
            </a:endParaRPr>
          </a:p>
          <a:p>
            <a:pPr indent="0" lvl="0" marL="0" rtl="0" algn="l">
              <a:spcBef>
                <a:spcPts val="0"/>
              </a:spcBef>
              <a:spcAft>
                <a:spcPts val="1200"/>
              </a:spcAft>
              <a:buNone/>
            </a:pPr>
            <a:r>
              <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311700" y="251300"/>
            <a:ext cx="8520600" cy="4741500"/>
          </a:xfrm>
          <a:prstGeom prst="rect">
            <a:avLst/>
          </a:prstGeom>
        </p:spPr>
        <p:txBody>
          <a:bodyPr anchorCtr="0" anchor="t" bIns="91425" lIns="91425" spcFirstLastPara="1" rIns="91425" wrap="square" tIns="91425">
            <a:noAutofit/>
          </a:bodyPr>
          <a:lstStyle/>
          <a:p>
            <a:pPr indent="0" lvl="0" marL="2950" rtl="0" algn="l">
              <a:lnSpc>
                <a:spcPct val="80000"/>
              </a:lnSpc>
              <a:spcBef>
                <a:spcPts val="0"/>
              </a:spcBef>
              <a:spcAft>
                <a:spcPts val="0"/>
              </a:spcAft>
              <a:buClr>
                <a:schemeClr val="dk1"/>
              </a:buClr>
              <a:buSzPts val="935"/>
              <a:buFont typeface="Arial"/>
              <a:buNone/>
            </a:pPr>
            <a:r>
              <a:rPr b="1" lang="en" sz="1783">
                <a:solidFill>
                  <a:srgbClr val="2261DB"/>
                </a:solidFill>
                <a:latin typeface="Times"/>
                <a:ea typeface="Times"/>
                <a:cs typeface="Times"/>
                <a:sym typeface="Times"/>
              </a:rPr>
              <a:t>How does it work? </a:t>
            </a:r>
            <a:endParaRPr b="1" sz="1783">
              <a:solidFill>
                <a:srgbClr val="2261DB"/>
              </a:solidFill>
              <a:latin typeface="Times"/>
              <a:ea typeface="Times"/>
              <a:cs typeface="Times"/>
              <a:sym typeface="Times"/>
            </a:endParaRPr>
          </a:p>
          <a:p>
            <a:pPr indent="-223113" lvl="0" marL="458876" marR="29081" rtl="0" algn="l">
              <a:lnSpc>
                <a:spcPct val="125775"/>
              </a:lnSpc>
              <a:spcBef>
                <a:spcPts val="706"/>
              </a:spcBef>
              <a:spcAft>
                <a:spcPts val="0"/>
              </a:spcAft>
              <a:buClr>
                <a:schemeClr val="dk1"/>
              </a:buClr>
              <a:buSzPts val="935"/>
              <a:buFont typeface="Arial"/>
              <a:buNone/>
            </a:pPr>
            <a:r>
              <a:rPr lang="en" sz="1620">
                <a:solidFill>
                  <a:srgbClr val="414042"/>
                </a:solidFill>
                <a:latin typeface="Noto Sans Symbols"/>
                <a:ea typeface="Noto Sans Symbols"/>
                <a:cs typeface="Noto Sans Symbols"/>
                <a:sym typeface="Noto Sans Symbols"/>
              </a:rPr>
              <a:t>∙ </a:t>
            </a:r>
            <a:r>
              <a:rPr lang="en" sz="1620">
                <a:solidFill>
                  <a:srgbClr val="414042"/>
                </a:solidFill>
                <a:latin typeface="Times"/>
                <a:ea typeface="Times"/>
                <a:cs typeface="Times"/>
                <a:sym typeface="Times"/>
              </a:rPr>
              <a:t>Security event logging and monitoring can only work when it is part of an effective data  collection and analysis process. Security logs often contain a massive swath of data. So much of  it that it will be near impossible for a human eye to effectively identify threats within it. </a:t>
            </a:r>
            <a:endParaRPr sz="1620">
              <a:solidFill>
                <a:srgbClr val="414042"/>
              </a:solidFill>
              <a:latin typeface="Times"/>
              <a:ea typeface="Times"/>
              <a:cs typeface="Times"/>
              <a:sym typeface="Times"/>
            </a:endParaRPr>
          </a:p>
          <a:p>
            <a:pPr indent="0" lvl="0" marL="235762" marR="50112" rtl="0" algn="l">
              <a:lnSpc>
                <a:spcPct val="126099"/>
              </a:lnSpc>
              <a:spcBef>
                <a:spcPts val="138"/>
              </a:spcBef>
              <a:spcAft>
                <a:spcPts val="0"/>
              </a:spcAft>
              <a:buSzPts val="935"/>
              <a:buNone/>
            </a:pPr>
            <a:r>
              <a:rPr lang="en" sz="1620">
                <a:solidFill>
                  <a:srgbClr val="414042"/>
                </a:solidFill>
                <a:latin typeface="Noto Sans Symbols"/>
                <a:ea typeface="Noto Sans Symbols"/>
                <a:cs typeface="Noto Sans Symbols"/>
                <a:sym typeface="Noto Sans Symbols"/>
              </a:rPr>
              <a:t>∙ </a:t>
            </a:r>
            <a:r>
              <a:rPr lang="en" sz="1620">
                <a:solidFill>
                  <a:srgbClr val="414042"/>
                </a:solidFill>
                <a:latin typeface="Times"/>
                <a:ea typeface="Times"/>
                <a:cs typeface="Times"/>
                <a:sym typeface="Times"/>
              </a:rPr>
              <a:t>This means there will often be missed security incidents, false flags, and duplicate information. </a:t>
            </a:r>
            <a:r>
              <a:rPr lang="en" sz="1620">
                <a:solidFill>
                  <a:srgbClr val="414042"/>
                </a:solidFill>
                <a:latin typeface="Noto Sans Symbols"/>
                <a:ea typeface="Noto Sans Symbols"/>
                <a:cs typeface="Noto Sans Symbols"/>
                <a:sym typeface="Noto Sans Symbols"/>
              </a:rPr>
              <a:t>∙ </a:t>
            </a:r>
            <a:r>
              <a:rPr lang="en" sz="1620">
                <a:solidFill>
                  <a:srgbClr val="414042"/>
                </a:solidFill>
                <a:latin typeface="Times"/>
                <a:ea typeface="Times"/>
                <a:cs typeface="Times"/>
                <a:sym typeface="Times"/>
              </a:rPr>
              <a:t>This means that the key to effective Security Logging and Monitoring processes is the ability to  weed out unnecessary information. To focus solely on critical events that could compromise the  integrity and/or availability of the confidential information.</a:t>
            </a:r>
            <a:endParaRPr sz="1620">
              <a:solidFill>
                <a:srgbClr val="414042"/>
              </a:solidFill>
              <a:latin typeface="Times"/>
              <a:ea typeface="Times"/>
              <a:cs typeface="Times"/>
              <a:sym typeface="Times"/>
            </a:endParaRPr>
          </a:p>
          <a:p>
            <a:pPr indent="0" lvl="0" marL="235762" marR="50112" rtl="0" algn="l">
              <a:lnSpc>
                <a:spcPct val="126099"/>
              </a:lnSpc>
              <a:spcBef>
                <a:spcPts val="138"/>
              </a:spcBef>
              <a:spcAft>
                <a:spcPts val="0"/>
              </a:spcAft>
              <a:buClr>
                <a:schemeClr val="dk1"/>
              </a:buClr>
              <a:buSzPts val="935"/>
              <a:buFont typeface="Arial"/>
              <a:buNone/>
            </a:pPr>
            <a:r>
              <a:t/>
            </a:r>
            <a:endParaRPr sz="1620">
              <a:solidFill>
                <a:srgbClr val="414042"/>
              </a:solidFill>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155850" y="147225"/>
            <a:ext cx="8832300" cy="3416400"/>
          </a:xfrm>
          <a:prstGeom prst="rect">
            <a:avLst/>
          </a:prstGeom>
        </p:spPr>
        <p:txBody>
          <a:bodyPr anchorCtr="0" anchor="t" bIns="91425" lIns="91425" spcFirstLastPara="1" rIns="91425" wrap="square" tIns="91425">
            <a:noAutofit/>
          </a:bodyPr>
          <a:lstStyle/>
          <a:p>
            <a:pPr indent="0" lvl="0" marL="2066" rtl="0" algn="l">
              <a:lnSpc>
                <a:spcPct val="80000"/>
              </a:lnSpc>
              <a:spcBef>
                <a:spcPts val="1424"/>
              </a:spcBef>
              <a:spcAft>
                <a:spcPts val="0"/>
              </a:spcAft>
              <a:buClr>
                <a:schemeClr val="dk1"/>
              </a:buClr>
              <a:buSzPts val="935"/>
              <a:buFont typeface="Arial"/>
              <a:buNone/>
            </a:pPr>
            <a:r>
              <a:rPr b="1" lang="en" sz="1783">
                <a:solidFill>
                  <a:srgbClr val="2261DB"/>
                </a:solidFill>
                <a:latin typeface="Times"/>
                <a:ea typeface="Times"/>
                <a:cs typeface="Times"/>
                <a:sym typeface="Times"/>
              </a:rPr>
              <a:t>Benefits of security Analyzing and Logging: </a:t>
            </a:r>
            <a:endParaRPr b="1" sz="1783">
              <a:solidFill>
                <a:srgbClr val="2261DB"/>
              </a:solidFill>
              <a:latin typeface="Times"/>
              <a:ea typeface="Times"/>
              <a:cs typeface="Times"/>
              <a:sym typeface="Times"/>
            </a:endParaRPr>
          </a:p>
          <a:p>
            <a:pPr indent="0" lvl="0" marL="0" rtl="0" algn="l">
              <a:lnSpc>
                <a:spcPct val="80000"/>
              </a:lnSpc>
              <a:spcBef>
                <a:spcPts val="2818"/>
              </a:spcBef>
              <a:spcAft>
                <a:spcPts val="0"/>
              </a:spcAft>
              <a:buClr>
                <a:schemeClr val="dk1"/>
              </a:buClr>
              <a:buSzPts val="935"/>
              <a:buFont typeface="Arial"/>
              <a:buNone/>
            </a:pPr>
            <a:r>
              <a:rPr lang="en" sz="1620">
                <a:solidFill>
                  <a:srgbClr val="414042"/>
                </a:solidFill>
              </a:rPr>
              <a:t>◦ </a:t>
            </a:r>
            <a:r>
              <a:rPr b="1" lang="en" sz="1620">
                <a:solidFill>
                  <a:schemeClr val="dk1"/>
                </a:solidFill>
                <a:latin typeface="Times"/>
                <a:ea typeface="Times"/>
                <a:cs typeface="Times"/>
                <a:sym typeface="Times"/>
              </a:rPr>
              <a:t>Security logging and analyzing for the detection of security breaches </a:t>
            </a:r>
            <a:endParaRPr b="1" sz="1620">
              <a:solidFill>
                <a:schemeClr val="dk1"/>
              </a:solidFill>
              <a:latin typeface="Times"/>
              <a:ea typeface="Times"/>
              <a:cs typeface="Times"/>
              <a:sym typeface="Times"/>
            </a:endParaRPr>
          </a:p>
          <a:p>
            <a:pPr indent="0" lvl="0" marL="1066" marR="6959" rtl="0" algn="ctr">
              <a:lnSpc>
                <a:spcPct val="130009"/>
              </a:lnSpc>
              <a:spcBef>
                <a:spcPts val="688"/>
              </a:spcBef>
              <a:spcAft>
                <a:spcPts val="0"/>
              </a:spcAft>
              <a:buClr>
                <a:schemeClr val="dk1"/>
              </a:buClr>
              <a:buSzPts val="935"/>
              <a:buFont typeface="Arial"/>
              <a:buNone/>
            </a:pPr>
            <a:r>
              <a:rPr lang="en" sz="1620">
                <a:solidFill>
                  <a:srgbClr val="414042"/>
                </a:solidFill>
                <a:latin typeface="Times"/>
                <a:ea typeface="Times"/>
                <a:cs typeface="Times"/>
                <a:sym typeface="Times"/>
              </a:rPr>
              <a:t>Most enterprises are afflicted by different types of security events. They can help guard against  malicious external threats while also guarding against internal misuses of information. They can be  detected in real-time to facilitate fast intervention while also contributing to your long-term strategy.</a:t>
            </a:r>
            <a:endParaRPr sz="1620">
              <a:solidFill>
                <a:srgbClr val="414042"/>
              </a:solidFill>
              <a:latin typeface="Times"/>
              <a:ea typeface="Times"/>
              <a:cs typeface="Times"/>
              <a:sym typeface="Times"/>
            </a:endParaRPr>
          </a:p>
          <a:p>
            <a:pPr indent="0" lvl="0" marL="1066" marR="6959" rtl="0" algn="l">
              <a:lnSpc>
                <a:spcPct val="130009"/>
              </a:lnSpc>
              <a:spcBef>
                <a:spcPts val="688"/>
              </a:spcBef>
              <a:spcAft>
                <a:spcPts val="0"/>
              </a:spcAft>
              <a:buClr>
                <a:schemeClr val="dk1"/>
              </a:buClr>
              <a:buSzPts val="935"/>
              <a:buFont typeface="Arial"/>
              <a:buNone/>
            </a:pPr>
            <a:r>
              <a:rPr lang="en" sz="1620">
                <a:solidFill>
                  <a:srgbClr val="414042"/>
                </a:solidFill>
                <a:latin typeface="Times"/>
                <a:ea typeface="Times"/>
                <a:cs typeface="Times"/>
                <a:sym typeface="Times"/>
              </a:rPr>
              <a:t> </a:t>
            </a:r>
            <a:r>
              <a:rPr lang="en" sz="1620">
                <a:solidFill>
                  <a:srgbClr val="414042"/>
                </a:solidFill>
              </a:rPr>
              <a:t>▪ </a:t>
            </a:r>
            <a:r>
              <a:rPr b="1" lang="en" sz="1620">
                <a:solidFill>
                  <a:schemeClr val="dk1"/>
                </a:solidFill>
                <a:latin typeface="Times"/>
                <a:ea typeface="Times"/>
                <a:cs typeface="Times"/>
                <a:sym typeface="Times"/>
              </a:rPr>
              <a:t>Security logging and analyzing for event reconstruction </a:t>
            </a:r>
            <a:endParaRPr b="1" sz="1620">
              <a:solidFill>
                <a:schemeClr val="dk1"/>
              </a:solidFill>
              <a:latin typeface="Times"/>
              <a:ea typeface="Times"/>
              <a:cs typeface="Times"/>
              <a:sym typeface="Times"/>
            </a:endParaRPr>
          </a:p>
          <a:p>
            <a:pPr indent="0" lvl="0" marL="1066" marR="7415" rtl="0" algn="ctr">
              <a:lnSpc>
                <a:spcPct val="126677"/>
              </a:lnSpc>
              <a:spcBef>
                <a:spcPts val="63"/>
              </a:spcBef>
              <a:spcAft>
                <a:spcPts val="0"/>
              </a:spcAft>
              <a:buClr>
                <a:schemeClr val="dk1"/>
              </a:buClr>
              <a:buSzPts val="935"/>
              <a:buFont typeface="Arial"/>
              <a:buNone/>
            </a:pPr>
            <a:r>
              <a:rPr lang="en" sz="1620">
                <a:solidFill>
                  <a:srgbClr val="414042"/>
                </a:solidFill>
                <a:latin typeface="Times"/>
                <a:ea typeface="Times"/>
                <a:cs typeface="Times"/>
                <a:sym typeface="Times"/>
              </a:rPr>
              <a:t>Even if a breach should occur, audit trails can facilitate a reconstruction of the events leading up to the  incursion. CIOs will have a clear idea of how the breach occurred and how to rectify vulnerabilities.</a:t>
            </a:r>
            <a:endParaRPr sz="1620">
              <a:solidFill>
                <a:srgbClr val="414042"/>
              </a:solidFill>
              <a:latin typeface="Times"/>
              <a:ea typeface="Times"/>
              <a:cs typeface="Times"/>
              <a:sym typeface="Times"/>
            </a:endParaRPr>
          </a:p>
          <a:p>
            <a:pPr indent="0" lvl="0" marL="1066" marR="7415" rtl="0" algn="l">
              <a:lnSpc>
                <a:spcPct val="126677"/>
              </a:lnSpc>
              <a:spcBef>
                <a:spcPts val="63"/>
              </a:spcBef>
              <a:spcAft>
                <a:spcPts val="0"/>
              </a:spcAft>
              <a:buClr>
                <a:schemeClr val="dk1"/>
              </a:buClr>
              <a:buSzPts val="935"/>
              <a:buFont typeface="Arial"/>
              <a:buNone/>
            </a:pPr>
            <a:r>
              <a:rPr lang="en" sz="1620">
                <a:solidFill>
                  <a:srgbClr val="414042"/>
                </a:solidFill>
                <a:latin typeface="Times"/>
                <a:ea typeface="Times"/>
                <a:cs typeface="Times"/>
                <a:sym typeface="Times"/>
              </a:rPr>
              <a:t> </a:t>
            </a:r>
            <a:r>
              <a:rPr lang="en" sz="1620">
                <a:solidFill>
                  <a:srgbClr val="414042"/>
                </a:solidFill>
              </a:rPr>
              <a:t>▪ </a:t>
            </a:r>
            <a:r>
              <a:rPr b="1" lang="en" sz="1620">
                <a:solidFill>
                  <a:schemeClr val="dk1"/>
                </a:solidFill>
                <a:latin typeface="Times"/>
                <a:ea typeface="Times"/>
                <a:cs typeface="Times"/>
                <a:sym typeface="Times"/>
              </a:rPr>
              <a:t>Security logging and analyzing for faster recovery </a:t>
            </a:r>
            <a:endParaRPr b="1" sz="1620">
              <a:solidFill>
                <a:schemeClr val="dk1"/>
              </a:solidFill>
              <a:latin typeface="Times"/>
              <a:ea typeface="Times"/>
              <a:cs typeface="Times"/>
              <a:sym typeface="Times"/>
            </a:endParaRPr>
          </a:p>
          <a:p>
            <a:pPr indent="1676" lvl="0" marL="0" marR="7747" rtl="0" algn="just">
              <a:lnSpc>
                <a:spcPct val="125775"/>
              </a:lnSpc>
              <a:spcBef>
                <a:spcPts val="127"/>
              </a:spcBef>
              <a:spcAft>
                <a:spcPts val="0"/>
              </a:spcAft>
              <a:buClr>
                <a:schemeClr val="dk1"/>
              </a:buClr>
              <a:buSzPts val="935"/>
              <a:buFont typeface="Arial"/>
              <a:buNone/>
            </a:pPr>
            <a:r>
              <a:rPr lang="en" sz="1620">
                <a:solidFill>
                  <a:srgbClr val="414042"/>
                </a:solidFill>
                <a:latin typeface="Times"/>
                <a:ea typeface="Times"/>
                <a:cs typeface="Times"/>
                <a:sym typeface="Times"/>
              </a:rPr>
              <a:t>Downtime is the bane of businesses. Audit logs can create a fast and effective recovery process.They  can help to reconstruct data files which were lost or corrupted by reverse engineering from the changes  recorded in the logs.</a:t>
            </a:r>
            <a:endParaRPr sz="1620">
              <a:solidFill>
                <a:srgbClr val="414042"/>
              </a:solidFill>
              <a:latin typeface="Times"/>
              <a:ea typeface="Times"/>
              <a:cs typeface="Times"/>
              <a:sym typeface="Times"/>
            </a:endParaRPr>
          </a:p>
          <a:p>
            <a:pPr indent="0" lvl="0" marL="0" rtl="0" algn="l">
              <a:spcBef>
                <a:spcPts val="0"/>
              </a:spcBef>
              <a:spcAft>
                <a:spcPts val="1200"/>
              </a:spcAft>
              <a:buNone/>
            </a:pPr>
            <a:r>
              <a:t/>
            </a:r>
            <a:endParaRPr sz="2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International Standards</a:t>
            </a:r>
            <a:endParaRPr/>
          </a:p>
        </p:txBody>
      </p:sp>
      <p:sp>
        <p:nvSpPr>
          <p:cNvPr id="199" name="Google Shape;19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To make cybersecurity measures explicit, the written norms are required. These norms are known as cybersecurity standards: the generic sets of prescriptions for an ideal execution of certain measures. The standards may involve methods, guidelines, reference frameworks, etc. It ensures efficiency of security, facilitates integration and interoperability, enables meaningful comparison of measures, reduces complexity, and provide the structure for new developments.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A security standard is "a published specification that establishes a common language, and contains a technical specification or other precise criteria and is designed to be used consistently, as a rule, a guideline, or a definition." The goal of security standards is to improve the security of information technology (IT) systems, networks, and critical infrastructures. The Well-Written cybersecurity standards enable consistency among product developers and serve as a reliable standard for purchasing security products.</a:t>
            </a:r>
            <a:endParaRPr sz="12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Security standards are generally provided for all organizations regardless of their size or the industry and sector in which they operate. This section includes information about each standard that is usually recognized as an essential component of any cybersecurity strategy.</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idx="1" type="body"/>
          </p:nvPr>
        </p:nvSpPr>
        <p:spPr>
          <a:xfrm>
            <a:off x="217800" y="264500"/>
            <a:ext cx="8614500" cy="4711500"/>
          </a:xfrm>
          <a:prstGeom prst="rect">
            <a:avLst/>
          </a:prstGeom>
        </p:spPr>
        <p:txBody>
          <a:bodyPr anchorCtr="0" anchor="t" bIns="91425" lIns="91425" spcFirstLastPara="1" rIns="91425" wrap="square" tIns="91425">
            <a:noAutofit/>
          </a:bodyPr>
          <a:lstStyle/>
          <a:p>
            <a:pPr indent="0" lvl="0" marL="0" rtl="0" algn="just">
              <a:lnSpc>
                <a:spcPct val="110000"/>
              </a:lnSpc>
              <a:spcBef>
                <a:spcPts val="1800"/>
              </a:spcBef>
              <a:spcAft>
                <a:spcPts val="0"/>
              </a:spcAft>
              <a:buClr>
                <a:schemeClr val="dk1"/>
              </a:buClr>
              <a:buSzPts val="852"/>
              <a:buFont typeface="Arial"/>
              <a:buNone/>
            </a:pPr>
            <a:r>
              <a:rPr lang="en" sz="1672">
                <a:solidFill>
                  <a:srgbClr val="610B38"/>
                </a:solidFill>
                <a:highlight>
                  <a:srgbClr val="FFFFFF"/>
                </a:highlight>
              </a:rPr>
              <a:t>ISO</a:t>
            </a:r>
            <a:endParaRPr sz="1672">
              <a:solidFill>
                <a:srgbClr val="610B38"/>
              </a:solidFill>
              <a:highlight>
                <a:srgbClr val="FFFFFF"/>
              </a:highlight>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ISO stands for International Organization for Standardization. International Standards make things to work. These standards provide a world-class specification for products, services and computers, to ensure quality, safety and efficiency. They are instrumental in facilitating international trade.</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ISO standard is officially established On 23 February 1947.</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 It is an independent, non-governmental international organization.</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 Today, it has a membership of 162 national standards bodies and 784 technical committees and subcommittees to take care of standards development. ISO has published over 22336 International Standards and its related documents which covers almost every industry, from information technology, to food safety, to agriculture and healthcare.</a:t>
            </a:r>
            <a:endParaRPr sz="1130">
              <a:solidFill>
                <a:srgbClr val="333333"/>
              </a:solidFill>
              <a:highlight>
                <a:srgbClr val="FFFFFF"/>
              </a:highlight>
              <a:latin typeface="Roboto"/>
              <a:ea typeface="Roboto"/>
              <a:cs typeface="Roboto"/>
              <a:sym typeface="Roboto"/>
            </a:endParaRPr>
          </a:p>
          <a:p>
            <a:pPr indent="0" lvl="0" marL="0" rtl="0" algn="just">
              <a:lnSpc>
                <a:spcPct val="110000"/>
              </a:lnSpc>
              <a:spcBef>
                <a:spcPts val="1400"/>
              </a:spcBef>
              <a:spcAft>
                <a:spcPts val="0"/>
              </a:spcAft>
              <a:buSzPts val="852"/>
              <a:buNone/>
            </a:pPr>
            <a:r>
              <a:rPr lang="en" sz="1440">
                <a:solidFill>
                  <a:srgbClr val="610B4B"/>
                </a:solidFill>
                <a:highlight>
                  <a:srgbClr val="FFFFFF"/>
                </a:highlight>
              </a:rPr>
              <a:t>ISO 27000 Series</a:t>
            </a:r>
            <a:endParaRPr sz="1440">
              <a:solidFill>
                <a:srgbClr val="610B4B"/>
              </a:solidFill>
              <a:highlight>
                <a:srgbClr val="FFFFFF"/>
              </a:highlight>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It is the family of information security standards which is developed by the International Organization for Standardization and the International Electrotechnical Commission to provide a globally recognized framework for best information security management. It helps the organization to keep their information assets secure such as employee details, financial information, and intellectual property.</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The need of ISO 27000 series arises because of the risk of cyber-attacks which the organization face. The cyber-attacks are growing day by day making hackers a constant threat to any industry that uses technology.</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852"/>
              <a:buNone/>
            </a:pPr>
            <a:r>
              <a:rPr lang="en" sz="1130">
                <a:solidFill>
                  <a:srgbClr val="333333"/>
                </a:solidFill>
                <a:highlight>
                  <a:srgbClr val="FFFFFF"/>
                </a:highlight>
                <a:latin typeface="Roboto"/>
                <a:ea typeface="Roboto"/>
                <a:cs typeface="Roboto"/>
                <a:sym typeface="Roboto"/>
              </a:rPr>
              <a:t>The ISO 27000 series can be categorized into many types. They are-</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SzPts val="852"/>
              <a:buNone/>
            </a:pPr>
            <a:r>
              <a:t/>
            </a:r>
            <a:endParaRPr sz="1130">
              <a:solidFill>
                <a:srgbClr val="333333"/>
              </a:solidFill>
              <a:highlight>
                <a:srgbClr val="FFFFFF"/>
              </a:highlight>
              <a:latin typeface="Roboto"/>
              <a:ea typeface="Roboto"/>
              <a:cs typeface="Roboto"/>
              <a:sym typeface="Roboto"/>
            </a:endParaRPr>
          </a:p>
          <a:p>
            <a:pPr indent="0" lvl="0" marL="0" rtl="0" algn="just">
              <a:lnSpc>
                <a:spcPct val="95000"/>
              </a:lnSpc>
              <a:spcBef>
                <a:spcPts val="1200"/>
              </a:spcBef>
              <a:spcAft>
                <a:spcPts val="0"/>
              </a:spcAft>
              <a:buClr>
                <a:schemeClr val="dk1"/>
              </a:buClr>
              <a:buSzPts val="852"/>
              <a:buFont typeface="Arial"/>
              <a:buNone/>
            </a:pPr>
            <a:r>
              <a:t/>
            </a:r>
            <a:endParaRPr sz="1130">
              <a:solidFill>
                <a:srgbClr val="333333"/>
              </a:solidFill>
              <a:highlight>
                <a:srgbClr val="FFFFFF"/>
              </a:highlight>
              <a:latin typeface="Roboto"/>
              <a:ea typeface="Roboto"/>
              <a:cs typeface="Roboto"/>
              <a:sym typeface="Roboto"/>
            </a:endParaRPr>
          </a:p>
          <a:p>
            <a:pPr indent="0" lvl="0" marL="0" rtl="0" algn="l">
              <a:lnSpc>
                <a:spcPct val="95000"/>
              </a:lnSpc>
              <a:spcBef>
                <a:spcPts val="1200"/>
              </a:spcBef>
              <a:spcAft>
                <a:spcPts val="1200"/>
              </a:spcAft>
              <a:buSzPts val="852"/>
              <a:buNone/>
            </a:pPr>
            <a:r>
              <a:t/>
            </a:r>
            <a:endParaRPr sz="159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345475" y="184325"/>
            <a:ext cx="8756575" cy="46838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2"/>
          <p:cNvSpPr txBox="1"/>
          <p:nvPr>
            <p:ph type="title"/>
          </p:nvPr>
        </p:nvSpPr>
        <p:spPr>
          <a:xfrm>
            <a:off x="311700" y="445025"/>
            <a:ext cx="8520600" cy="43299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300">
                <a:solidFill>
                  <a:srgbClr val="333333"/>
                </a:solidFill>
                <a:highlight>
                  <a:srgbClr val="FFFFFF"/>
                </a:highlight>
                <a:latin typeface="Roboto"/>
                <a:ea typeface="Roboto"/>
                <a:cs typeface="Roboto"/>
                <a:sym typeface="Roboto"/>
              </a:rPr>
              <a:t>ISO 27001</a:t>
            </a:r>
            <a:r>
              <a:rPr lang="en" sz="1300">
                <a:solidFill>
                  <a:srgbClr val="333333"/>
                </a:solidFill>
                <a:highlight>
                  <a:srgbClr val="FFFFFF"/>
                </a:highlight>
                <a:latin typeface="Roboto"/>
                <a:ea typeface="Roboto"/>
                <a:cs typeface="Roboto"/>
                <a:sym typeface="Roboto"/>
              </a:rPr>
              <a:t>- This standard allows us to prove the clients and stakeholders of any organization to managing the best security of their confidential data and information. This standard involves a process-based approach for establishing, implementing, operating, monitoring, maintaining, and improving our ISMS.</a:t>
            </a:r>
            <a:endParaRPr sz="13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1300">
                <a:solidFill>
                  <a:srgbClr val="333333"/>
                </a:solidFill>
                <a:highlight>
                  <a:srgbClr val="FFFFFF"/>
                </a:highlight>
                <a:latin typeface="Roboto"/>
                <a:ea typeface="Roboto"/>
                <a:cs typeface="Roboto"/>
                <a:sym typeface="Roboto"/>
              </a:rPr>
              <a:t>ISO 27000</a:t>
            </a:r>
            <a:r>
              <a:rPr lang="en" sz="1300">
                <a:solidFill>
                  <a:srgbClr val="333333"/>
                </a:solidFill>
                <a:highlight>
                  <a:srgbClr val="FFFFFF"/>
                </a:highlight>
                <a:latin typeface="Roboto"/>
                <a:ea typeface="Roboto"/>
                <a:cs typeface="Roboto"/>
                <a:sym typeface="Roboto"/>
              </a:rPr>
              <a:t>- This standard provides an explanation of terminologies used in ISO 27001.</a:t>
            </a:r>
            <a:endParaRPr sz="13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1300">
                <a:solidFill>
                  <a:srgbClr val="333333"/>
                </a:solidFill>
                <a:highlight>
                  <a:srgbClr val="FFFFFF"/>
                </a:highlight>
                <a:latin typeface="Roboto"/>
                <a:ea typeface="Roboto"/>
                <a:cs typeface="Roboto"/>
                <a:sym typeface="Roboto"/>
              </a:rPr>
              <a:t>ISO 27002</a:t>
            </a:r>
            <a:r>
              <a:rPr lang="en" sz="1300">
                <a:solidFill>
                  <a:srgbClr val="333333"/>
                </a:solidFill>
                <a:highlight>
                  <a:srgbClr val="FFFFFF"/>
                </a:highlight>
                <a:latin typeface="Roboto"/>
                <a:ea typeface="Roboto"/>
                <a:cs typeface="Roboto"/>
                <a:sym typeface="Roboto"/>
              </a:rPr>
              <a:t>- This standard provides guidelines for organizational information security standards and information security management practices. It includes the selection, implementation, operating and management of controls taking into consideration the organization's information security risk environment(s).</a:t>
            </a:r>
            <a:endParaRPr sz="13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300">
                <a:solidFill>
                  <a:srgbClr val="333333"/>
                </a:solidFill>
                <a:highlight>
                  <a:srgbClr val="FFFFFF"/>
                </a:highlight>
                <a:latin typeface="Roboto"/>
                <a:ea typeface="Roboto"/>
                <a:cs typeface="Roboto"/>
                <a:sym typeface="Roboto"/>
              </a:rPr>
              <a:t>ISO 27005</a:t>
            </a:r>
            <a:r>
              <a:rPr lang="en" sz="1300">
                <a:solidFill>
                  <a:srgbClr val="333333"/>
                </a:solidFill>
                <a:highlight>
                  <a:srgbClr val="FFFFFF"/>
                </a:highlight>
                <a:latin typeface="Roboto"/>
                <a:ea typeface="Roboto"/>
                <a:cs typeface="Roboto"/>
                <a:sym typeface="Roboto"/>
              </a:rPr>
              <a:t>- This standard supports the general concepts specified in 27001. It is designed to provide the guidelines for implementation of information security based on a risk management approach. To completely understand the ISO/IEC 27005, the knowledge of the concepts, models, processes, and terminologies described in ISO/IEC 27001 and ISO/IEC 27002 is required. This standard is capable for all kind of organizations such as non-government organization, government agencies, and commercial enterprises.</a:t>
            </a:r>
            <a:endParaRPr sz="13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1300">
                <a:solidFill>
                  <a:srgbClr val="333333"/>
                </a:solidFill>
                <a:highlight>
                  <a:srgbClr val="FFFFFF"/>
                </a:highlight>
                <a:latin typeface="Roboto"/>
                <a:ea typeface="Roboto"/>
                <a:cs typeface="Roboto"/>
                <a:sym typeface="Roboto"/>
              </a:rPr>
              <a:t>ISO 27032</a:t>
            </a:r>
            <a:r>
              <a:rPr lang="en" sz="1300">
                <a:solidFill>
                  <a:srgbClr val="333333"/>
                </a:solidFill>
                <a:highlight>
                  <a:srgbClr val="FFFFFF"/>
                </a:highlight>
                <a:latin typeface="Roboto"/>
                <a:ea typeface="Roboto"/>
                <a:cs typeface="Roboto"/>
                <a:sym typeface="Roboto"/>
              </a:rPr>
              <a:t>- It is the international Standard which focuses explicitly on cybersecurity. This Standard includes guidelines for protecting the information beyond the borders of an organization such as in collaborations, partnerships or other information sharing arrangements with clients and suppliers.</a:t>
            </a:r>
            <a:endParaRPr sz="13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3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3"/>
          <p:cNvSpPr txBox="1"/>
          <p:nvPr>
            <p:ph idx="1" type="body"/>
          </p:nvPr>
        </p:nvSpPr>
        <p:spPr>
          <a:xfrm>
            <a:off x="244675" y="180750"/>
            <a:ext cx="8520600" cy="4862100"/>
          </a:xfrm>
          <a:prstGeom prst="rect">
            <a:avLst/>
          </a:prstGeom>
        </p:spPr>
        <p:txBody>
          <a:bodyPr anchorCtr="0" anchor="t" bIns="91425" lIns="91425" spcFirstLastPara="1" rIns="91425" wrap="square" tIns="91425">
            <a:noAutofit/>
          </a:bodyPr>
          <a:lstStyle/>
          <a:p>
            <a:pPr indent="0" lvl="0" marL="0" rtl="0" algn="just">
              <a:lnSpc>
                <a:spcPct val="130000"/>
              </a:lnSpc>
              <a:spcBef>
                <a:spcPts val="1800"/>
              </a:spcBef>
              <a:spcAft>
                <a:spcPts val="0"/>
              </a:spcAft>
              <a:buClr>
                <a:schemeClr val="dk1"/>
              </a:buClr>
              <a:buSzPts val="1100"/>
              <a:buFont typeface="Arial"/>
              <a:buNone/>
            </a:pPr>
            <a:r>
              <a:rPr lang="en" sz="2300">
                <a:solidFill>
                  <a:srgbClr val="610B38"/>
                </a:solidFill>
                <a:highlight>
                  <a:srgbClr val="FFFFFF"/>
                </a:highlight>
              </a:rPr>
              <a:t>IT Act</a:t>
            </a:r>
            <a:endParaRPr sz="2300">
              <a:solidFill>
                <a:srgbClr val="610B38"/>
              </a:solidFill>
              <a:highlight>
                <a:srgbClr val="FFFFFF"/>
              </a:highlight>
            </a:endParaRPr>
          </a:p>
          <a:p>
            <a:pPr indent="-330200" lvl="0" marL="457200" rtl="0" algn="just">
              <a:spcBef>
                <a:spcPts val="120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The Information Technology Act also known as ITA-2000, or the IT Act main aims is to provide the legal infrastructure in India which deal with cybercrime and e-commerce. The IT Act is based on the United Nations Model Law on E-Commerce 1996 recommended by the General Assembly of United Nations. </a:t>
            </a:r>
            <a:endParaRPr sz="1600">
              <a:solidFill>
                <a:srgbClr val="333333"/>
              </a:solidFill>
              <a:highlight>
                <a:srgbClr val="FFFFFF"/>
              </a:highlight>
              <a:latin typeface="Roboto"/>
              <a:ea typeface="Roboto"/>
              <a:cs typeface="Roboto"/>
              <a:sym typeface="Roboto"/>
            </a:endParaRPr>
          </a:p>
          <a:p>
            <a:pPr indent="-330200" lvl="0" marL="457200" rtl="0" algn="just">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This act is also used to check misuse of cyber network and computer in India. It was officially passed in 2000 and amended in 2008. </a:t>
            </a:r>
            <a:endParaRPr sz="1600">
              <a:solidFill>
                <a:srgbClr val="333333"/>
              </a:solidFill>
              <a:highlight>
                <a:srgbClr val="FFFFFF"/>
              </a:highlight>
              <a:latin typeface="Roboto"/>
              <a:ea typeface="Roboto"/>
              <a:cs typeface="Roboto"/>
              <a:sym typeface="Roboto"/>
            </a:endParaRPr>
          </a:p>
          <a:p>
            <a:pPr indent="-330200" lvl="0" marL="457200" rtl="0" algn="just">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It has been designed to give the boost to Electronic commerce, e-transactions and related activities associated with commerce and trade.</a:t>
            </a:r>
            <a:endParaRPr sz="1600">
              <a:solidFill>
                <a:srgbClr val="333333"/>
              </a:solidFill>
              <a:highlight>
                <a:srgbClr val="FFFFFF"/>
              </a:highlight>
              <a:latin typeface="Roboto"/>
              <a:ea typeface="Roboto"/>
              <a:cs typeface="Roboto"/>
              <a:sym typeface="Roboto"/>
            </a:endParaRPr>
          </a:p>
          <a:p>
            <a:pPr indent="-330200" lvl="0" marL="457200" rtl="0" algn="just">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 It also facilitate electronic governance by means of reliable electronic records.</a:t>
            </a:r>
            <a:endParaRPr sz="1600">
              <a:solidFill>
                <a:srgbClr val="333333"/>
              </a:solidFill>
              <a:highlight>
                <a:srgbClr val="FFFFFF"/>
              </a:highlight>
              <a:latin typeface="Roboto"/>
              <a:ea typeface="Roboto"/>
              <a:cs typeface="Roboto"/>
              <a:sym typeface="Roboto"/>
            </a:endParaRPr>
          </a:p>
          <a:p>
            <a:pPr indent="-330200" lvl="0" marL="457200" rtl="0" algn="just">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IT Act 2000 has 13 chapters, 94 sections and 4 schedules. </a:t>
            </a:r>
            <a:endParaRPr sz="1600">
              <a:solidFill>
                <a:srgbClr val="333333"/>
              </a:solidFill>
              <a:highlight>
                <a:srgbClr val="FFFFFF"/>
              </a:highlight>
              <a:latin typeface="Roboto"/>
              <a:ea typeface="Roboto"/>
              <a:cs typeface="Roboto"/>
              <a:sym typeface="Roboto"/>
            </a:endParaRPr>
          </a:p>
          <a:p>
            <a:pPr indent="-330200" lvl="0" marL="457200" rtl="0" algn="just">
              <a:spcBef>
                <a:spcPts val="0"/>
              </a:spcBef>
              <a:spcAft>
                <a:spcPts val="0"/>
              </a:spcAft>
              <a:buClr>
                <a:srgbClr val="333333"/>
              </a:buClr>
              <a:buSzPts val="1600"/>
              <a:buFont typeface="Roboto"/>
              <a:buChar char="●"/>
            </a:pPr>
            <a:r>
              <a:rPr lang="en" sz="1600">
                <a:solidFill>
                  <a:srgbClr val="333333"/>
                </a:solidFill>
                <a:highlight>
                  <a:srgbClr val="FFFFFF"/>
                </a:highlight>
                <a:latin typeface="Roboto"/>
                <a:ea typeface="Roboto"/>
                <a:cs typeface="Roboto"/>
                <a:sym typeface="Roboto"/>
              </a:rPr>
              <a:t>The first 14 sections concerning digital signatures and other sections deal with the certifying authorities who are licenced to issue digital signature certificates, sections 43 to 47 provides penalties and compensation, section 48 to 64 deal with appeal to high court, sections 65 to 79 deal with offences, and the remaining section 80 to 94 deal with miscellaneous of the act.</a:t>
            </a:r>
            <a:endParaRPr sz="16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idx="1" type="body"/>
          </p:nvPr>
        </p:nvSpPr>
        <p:spPr>
          <a:xfrm>
            <a:off x="144150" y="147250"/>
            <a:ext cx="8869500" cy="4778400"/>
          </a:xfrm>
          <a:prstGeom prst="rect">
            <a:avLst/>
          </a:prstGeom>
        </p:spPr>
        <p:txBody>
          <a:bodyPr anchorCtr="0" anchor="t" bIns="91425" lIns="91425" spcFirstLastPara="1" rIns="91425" wrap="square" tIns="91425">
            <a:noAutofit/>
          </a:bodyPr>
          <a:lstStyle/>
          <a:p>
            <a:pPr indent="0" lvl="0" marL="0" rtl="0" algn="just">
              <a:lnSpc>
                <a:spcPct val="130000"/>
              </a:lnSpc>
              <a:spcBef>
                <a:spcPts val="1800"/>
              </a:spcBef>
              <a:spcAft>
                <a:spcPts val="0"/>
              </a:spcAft>
              <a:buClr>
                <a:schemeClr val="dk1"/>
              </a:buClr>
              <a:buSzPts val="1100"/>
              <a:buFont typeface="Arial"/>
              <a:buNone/>
            </a:pPr>
            <a:r>
              <a:rPr lang="en" sz="1000">
                <a:solidFill>
                  <a:srgbClr val="610B38"/>
                </a:solidFill>
                <a:highlight>
                  <a:srgbClr val="FFFFFF"/>
                </a:highlight>
              </a:rPr>
              <a:t>Copyright Act</a:t>
            </a:r>
            <a:endParaRPr sz="1000">
              <a:solidFill>
                <a:srgbClr val="610B38"/>
              </a:solidFill>
              <a:highlight>
                <a:srgbClr val="FFFFFF"/>
              </a:highlight>
            </a:endParaRPr>
          </a:p>
          <a:p>
            <a:pPr indent="0" lvl="0" marL="0" rtl="0" algn="just">
              <a:spcBef>
                <a:spcPts val="1200"/>
              </a:spcBef>
              <a:spcAft>
                <a:spcPts val="0"/>
              </a:spcAft>
              <a:buClr>
                <a:schemeClr val="dk1"/>
              </a:buClr>
              <a:buSzPts val="1100"/>
              <a:buFont typeface="Arial"/>
              <a:buNone/>
            </a:pPr>
            <a:r>
              <a:rPr lang="en" sz="1000">
                <a:solidFill>
                  <a:srgbClr val="333333"/>
                </a:solidFill>
                <a:highlight>
                  <a:srgbClr val="FFFFFF"/>
                </a:highlight>
                <a:latin typeface="Roboto"/>
                <a:ea typeface="Roboto"/>
                <a:cs typeface="Roboto"/>
                <a:sym typeface="Roboto"/>
              </a:rPr>
              <a:t>The Copyright Act 1957 amended by the Copyright Amendment Act 2012 governs the subject of copyright law in India. This Act is applicable from 21 January 1958. Copyright is a legal term which describes the ownership of control of the rights to the authors of "original works of authorship" that are fixed in a tangible form of expression. An original work of authorship is a distribution of certain works of creative expression including books, video, movies, music, and computer programs. The copyright law has been enacted to balance the use and reuse of creative works against the desire of the creators of art, literature, music and monetize their work by controlling who can make and sell copies of the work.</a:t>
            </a:r>
            <a:endParaRPr sz="10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000">
                <a:solidFill>
                  <a:srgbClr val="333333"/>
                </a:solidFill>
                <a:highlight>
                  <a:srgbClr val="FFFFFF"/>
                </a:highlight>
                <a:latin typeface="Roboto"/>
                <a:ea typeface="Roboto"/>
                <a:cs typeface="Roboto"/>
                <a:sym typeface="Roboto"/>
              </a:rPr>
              <a:t>The copyright act covers the following-</a:t>
            </a:r>
            <a:endParaRPr sz="1000">
              <a:solidFill>
                <a:srgbClr val="333333"/>
              </a:solidFill>
              <a:highlight>
                <a:srgbClr val="FFFFFF"/>
              </a:highlight>
              <a:latin typeface="Roboto"/>
              <a:ea typeface="Roboto"/>
              <a:cs typeface="Roboto"/>
              <a:sym typeface="Roboto"/>
            </a:endParaRPr>
          </a:p>
          <a:p>
            <a:pPr indent="-292100" lvl="0" marL="457200" marR="25400" rtl="0" algn="l">
              <a:lnSpc>
                <a:spcPct val="156250"/>
              </a:lnSpc>
              <a:spcBef>
                <a:spcPts val="150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Rights of copyright owners</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Works eligible for protection</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Duration of copyright</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Who can claim copyright</a:t>
            </a:r>
            <a:endParaRPr sz="10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None/>
            </a:pPr>
            <a:r>
              <a:rPr lang="en" sz="1000">
                <a:solidFill>
                  <a:srgbClr val="333333"/>
                </a:solidFill>
                <a:highlight>
                  <a:srgbClr val="FFFFFF"/>
                </a:highlight>
                <a:latin typeface="Roboto"/>
                <a:ea typeface="Roboto"/>
                <a:cs typeface="Roboto"/>
                <a:sym typeface="Roboto"/>
              </a:rPr>
              <a:t>The copyright act does not covers the following-</a:t>
            </a:r>
            <a:endParaRPr sz="1000">
              <a:solidFill>
                <a:srgbClr val="333333"/>
              </a:solidFill>
              <a:highlight>
                <a:srgbClr val="FFFFFF"/>
              </a:highlight>
              <a:latin typeface="Roboto"/>
              <a:ea typeface="Roboto"/>
              <a:cs typeface="Roboto"/>
              <a:sym typeface="Roboto"/>
            </a:endParaRPr>
          </a:p>
          <a:p>
            <a:pPr indent="-292100" lvl="0" marL="457200" marR="25400" rtl="0" algn="l">
              <a:lnSpc>
                <a:spcPct val="156250"/>
              </a:lnSpc>
              <a:spcBef>
                <a:spcPts val="150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Ideas, procedures, methods, processes, concepts, systems, principles, or discoveries</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Works that are not fixed in a tangible form (such as a choreographic work that has not been notated or recorded or an improvisational speech that has not been written down)</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Familiar symbols or designs</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Titles, names, short phrases, and slogans</a:t>
            </a:r>
            <a:endParaRPr sz="1000">
              <a:solidFill>
                <a:schemeClr val="dk1"/>
              </a:solidFill>
              <a:highlight>
                <a:srgbClr val="FFFFFF"/>
              </a:highlight>
              <a:latin typeface="Roboto"/>
              <a:ea typeface="Roboto"/>
              <a:cs typeface="Roboto"/>
              <a:sym typeface="Roboto"/>
            </a:endParaRPr>
          </a:p>
          <a:p>
            <a:pPr indent="-292100" lvl="0" marL="457200" marR="25400" rtl="0" algn="l">
              <a:lnSpc>
                <a:spcPct val="156250"/>
              </a:lnSpc>
              <a:spcBef>
                <a:spcPts val="0"/>
              </a:spcBef>
              <a:spcAft>
                <a:spcPts val="0"/>
              </a:spcAft>
              <a:buClr>
                <a:schemeClr val="dk1"/>
              </a:buClr>
              <a:buSzPts val="1000"/>
              <a:buFont typeface="Roboto"/>
              <a:buChar char="●"/>
            </a:pPr>
            <a:r>
              <a:rPr lang="en" sz="1000">
                <a:solidFill>
                  <a:schemeClr val="dk1"/>
                </a:solidFill>
                <a:highlight>
                  <a:srgbClr val="FFFFFF"/>
                </a:highlight>
                <a:latin typeface="Roboto"/>
                <a:ea typeface="Roboto"/>
                <a:cs typeface="Roboto"/>
                <a:sym typeface="Roboto"/>
              </a:rPr>
              <a:t>Mere variations of typographic ornamentation, lettering, or coloring</a:t>
            </a:r>
            <a:endParaRPr sz="1000">
              <a:solidFill>
                <a:schemeClr val="dk1"/>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t/>
            </a:r>
            <a:endParaRPr sz="1000">
              <a:solidFill>
                <a:srgbClr val="333333"/>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5"/>
          <p:cNvSpPr txBox="1"/>
          <p:nvPr>
            <p:ph idx="1" type="body"/>
          </p:nvPr>
        </p:nvSpPr>
        <p:spPr>
          <a:xfrm>
            <a:off x="311700" y="214250"/>
            <a:ext cx="8520600" cy="4761600"/>
          </a:xfrm>
          <a:prstGeom prst="rect">
            <a:avLst/>
          </a:prstGeom>
        </p:spPr>
        <p:txBody>
          <a:bodyPr anchorCtr="0" anchor="t" bIns="91425" lIns="91425" spcFirstLastPara="1" rIns="91425" wrap="square" tIns="91425">
            <a:noAutofit/>
          </a:bodyPr>
          <a:lstStyle/>
          <a:p>
            <a:pPr indent="0" lvl="0" marL="0" rtl="0" algn="just">
              <a:lnSpc>
                <a:spcPct val="120000"/>
              </a:lnSpc>
              <a:spcBef>
                <a:spcPts val="1800"/>
              </a:spcBef>
              <a:spcAft>
                <a:spcPts val="0"/>
              </a:spcAft>
              <a:buClr>
                <a:schemeClr val="dk1"/>
              </a:buClr>
              <a:buSzPts val="852"/>
              <a:buFont typeface="Arial"/>
              <a:buNone/>
            </a:pPr>
            <a:r>
              <a:rPr lang="en" sz="2027">
                <a:solidFill>
                  <a:srgbClr val="610B38"/>
                </a:solidFill>
                <a:highlight>
                  <a:srgbClr val="FFFFFF"/>
                </a:highlight>
              </a:rPr>
              <a:t>Patent Law</a:t>
            </a:r>
            <a:endParaRPr sz="2027">
              <a:solidFill>
                <a:srgbClr val="610B38"/>
              </a:solidFill>
              <a:highlight>
                <a:srgbClr val="FFFFFF"/>
              </a:highlight>
            </a:endParaRPr>
          </a:p>
          <a:p>
            <a:pPr indent="0" lvl="0" marL="0" rtl="0" algn="just">
              <a:lnSpc>
                <a:spcPct val="105000"/>
              </a:lnSpc>
              <a:spcBef>
                <a:spcPts val="1200"/>
              </a:spcBef>
              <a:spcAft>
                <a:spcPts val="0"/>
              </a:spcAft>
              <a:buClr>
                <a:schemeClr val="dk1"/>
              </a:buClr>
              <a:buSzPts val="852"/>
              <a:buFont typeface="Arial"/>
              <a:buNone/>
            </a:pPr>
            <a:r>
              <a:rPr lang="en" sz="1485">
                <a:solidFill>
                  <a:srgbClr val="333333"/>
                </a:solidFill>
                <a:highlight>
                  <a:srgbClr val="FFFFFF"/>
                </a:highlight>
                <a:latin typeface="Roboto"/>
                <a:ea typeface="Roboto"/>
                <a:cs typeface="Roboto"/>
                <a:sym typeface="Roboto"/>
              </a:rPr>
              <a:t>Patent law is a law that deals with new inventions. Traditional patent law protect tangible scientific inventions, such as circuit boards, heating coils, car engines, or zippers. As time increases patent law have been used to protect a broader variety of inventions such as business practices, coding algorithms, or genetically modified organisms. It is the right to exclude others from making, using, selling, importing, inducing others to infringe, and offering a product specially adapted for practice of the patent.</a:t>
            </a:r>
            <a:endParaRPr sz="1485">
              <a:solidFill>
                <a:srgbClr val="333333"/>
              </a:solidFill>
              <a:highlight>
                <a:srgbClr val="FFFFFF"/>
              </a:highlight>
              <a:latin typeface="Roboto"/>
              <a:ea typeface="Roboto"/>
              <a:cs typeface="Roboto"/>
              <a:sym typeface="Roboto"/>
            </a:endParaRPr>
          </a:p>
          <a:p>
            <a:pPr indent="0" lvl="0" marL="0" rtl="0" algn="just">
              <a:lnSpc>
                <a:spcPct val="105000"/>
              </a:lnSpc>
              <a:spcBef>
                <a:spcPts val="1200"/>
              </a:spcBef>
              <a:spcAft>
                <a:spcPts val="0"/>
              </a:spcAft>
              <a:buSzPts val="852"/>
              <a:buNone/>
            </a:pPr>
            <a:r>
              <a:rPr lang="en" sz="1485">
                <a:solidFill>
                  <a:srgbClr val="333333"/>
                </a:solidFill>
                <a:highlight>
                  <a:srgbClr val="FFFFFF"/>
                </a:highlight>
                <a:latin typeface="Roboto"/>
                <a:ea typeface="Roboto"/>
                <a:cs typeface="Roboto"/>
                <a:sym typeface="Roboto"/>
              </a:rPr>
              <a:t>In general, a patent is a right that can be granted if an invention is:</a:t>
            </a:r>
            <a:endParaRPr sz="1485">
              <a:solidFill>
                <a:srgbClr val="333333"/>
              </a:solidFill>
              <a:highlight>
                <a:srgbClr val="FFFFFF"/>
              </a:highlight>
              <a:latin typeface="Roboto"/>
              <a:ea typeface="Roboto"/>
              <a:cs typeface="Roboto"/>
              <a:sym typeface="Roboto"/>
            </a:endParaRPr>
          </a:p>
          <a:p>
            <a:pPr indent="-313055" lvl="0" marL="457200" marR="25400" rtl="0" algn="l">
              <a:lnSpc>
                <a:spcPct val="146250"/>
              </a:lnSpc>
              <a:spcBef>
                <a:spcPts val="1500"/>
              </a:spcBef>
              <a:spcAft>
                <a:spcPts val="0"/>
              </a:spcAft>
              <a:buClr>
                <a:schemeClr val="dk1"/>
              </a:buClr>
              <a:buSzPts val="1330"/>
              <a:buFont typeface="Roboto"/>
              <a:buChar char="●"/>
            </a:pPr>
            <a:r>
              <a:rPr lang="en" sz="1330">
                <a:solidFill>
                  <a:schemeClr val="dk1"/>
                </a:solidFill>
                <a:highlight>
                  <a:srgbClr val="FFFFFF"/>
                </a:highlight>
                <a:latin typeface="Roboto"/>
                <a:ea typeface="Roboto"/>
                <a:cs typeface="Roboto"/>
                <a:sym typeface="Roboto"/>
              </a:rPr>
              <a:t>Not a natural object or process</a:t>
            </a:r>
            <a:endParaRPr sz="1330">
              <a:solidFill>
                <a:schemeClr val="dk1"/>
              </a:solidFill>
              <a:highlight>
                <a:srgbClr val="FFFFFF"/>
              </a:highlight>
              <a:latin typeface="Roboto"/>
              <a:ea typeface="Roboto"/>
              <a:cs typeface="Roboto"/>
              <a:sym typeface="Roboto"/>
            </a:endParaRPr>
          </a:p>
          <a:p>
            <a:pPr indent="-313055" lvl="0" marL="457200" marR="25400" rtl="0" algn="l">
              <a:lnSpc>
                <a:spcPct val="146250"/>
              </a:lnSpc>
              <a:spcBef>
                <a:spcPts val="0"/>
              </a:spcBef>
              <a:spcAft>
                <a:spcPts val="0"/>
              </a:spcAft>
              <a:buClr>
                <a:schemeClr val="dk1"/>
              </a:buClr>
              <a:buSzPts val="1330"/>
              <a:buFont typeface="Roboto"/>
              <a:buChar char="●"/>
            </a:pPr>
            <a:r>
              <a:rPr lang="en" sz="1330">
                <a:solidFill>
                  <a:schemeClr val="dk1"/>
                </a:solidFill>
                <a:highlight>
                  <a:srgbClr val="FFFFFF"/>
                </a:highlight>
                <a:latin typeface="Roboto"/>
                <a:ea typeface="Roboto"/>
                <a:cs typeface="Roboto"/>
                <a:sym typeface="Roboto"/>
              </a:rPr>
              <a:t>New</a:t>
            </a:r>
            <a:endParaRPr sz="1330">
              <a:solidFill>
                <a:schemeClr val="dk1"/>
              </a:solidFill>
              <a:highlight>
                <a:srgbClr val="FFFFFF"/>
              </a:highlight>
              <a:latin typeface="Roboto"/>
              <a:ea typeface="Roboto"/>
              <a:cs typeface="Roboto"/>
              <a:sym typeface="Roboto"/>
            </a:endParaRPr>
          </a:p>
          <a:p>
            <a:pPr indent="-313055" lvl="0" marL="457200" marR="25400" rtl="0" algn="l">
              <a:lnSpc>
                <a:spcPct val="146250"/>
              </a:lnSpc>
              <a:spcBef>
                <a:spcPts val="0"/>
              </a:spcBef>
              <a:spcAft>
                <a:spcPts val="0"/>
              </a:spcAft>
              <a:buClr>
                <a:schemeClr val="dk1"/>
              </a:buClr>
              <a:buSzPts val="1330"/>
              <a:buFont typeface="Roboto"/>
              <a:buChar char="●"/>
            </a:pPr>
            <a:r>
              <a:rPr lang="en" sz="1330">
                <a:solidFill>
                  <a:schemeClr val="dk1"/>
                </a:solidFill>
                <a:highlight>
                  <a:srgbClr val="FFFFFF"/>
                </a:highlight>
                <a:latin typeface="Roboto"/>
                <a:ea typeface="Roboto"/>
                <a:cs typeface="Roboto"/>
                <a:sym typeface="Roboto"/>
              </a:rPr>
              <a:t>Useful</a:t>
            </a:r>
            <a:endParaRPr sz="1330">
              <a:solidFill>
                <a:schemeClr val="dk1"/>
              </a:solidFill>
              <a:highlight>
                <a:srgbClr val="FFFFFF"/>
              </a:highlight>
              <a:latin typeface="Roboto"/>
              <a:ea typeface="Roboto"/>
              <a:cs typeface="Roboto"/>
              <a:sym typeface="Roboto"/>
            </a:endParaRPr>
          </a:p>
          <a:p>
            <a:pPr indent="-313055" lvl="0" marL="457200" marR="25400" rtl="0" algn="l">
              <a:lnSpc>
                <a:spcPct val="146250"/>
              </a:lnSpc>
              <a:spcBef>
                <a:spcPts val="0"/>
              </a:spcBef>
              <a:spcAft>
                <a:spcPts val="0"/>
              </a:spcAft>
              <a:buClr>
                <a:schemeClr val="dk1"/>
              </a:buClr>
              <a:buSzPts val="1330"/>
              <a:buFont typeface="Roboto"/>
              <a:buChar char="●"/>
            </a:pPr>
            <a:r>
              <a:rPr lang="en" sz="1330">
                <a:solidFill>
                  <a:schemeClr val="dk1"/>
                </a:solidFill>
                <a:highlight>
                  <a:srgbClr val="FFFFFF"/>
                </a:highlight>
                <a:latin typeface="Roboto"/>
                <a:ea typeface="Roboto"/>
                <a:cs typeface="Roboto"/>
                <a:sym typeface="Roboto"/>
              </a:rPr>
              <a:t>Not obvious.</a:t>
            </a:r>
            <a:endParaRPr sz="1330">
              <a:solidFill>
                <a:schemeClr val="dk1"/>
              </a:solidFill>
              <a:highlight>
                <a:srgbClr val="FFFFFF"/>
              </a:highlight>
              <a:latin typeface="Roboto"/>
              <a:ea typeface="Roboto"/>
              <a:cs typeface="Roboto"/>
              <a:sym typeface="Roboto"/>
            </a:endParaRPr>
          </a:p>
          <a:p>
            <a:pPr indent="0" lvl="0" marL="0" rtl="0" algn="just">
              <a:lnSpc>
                <a:spcPct val="105000"/>
              </a:lnSpc>
              <a:spcBef>
                <a:spcPts val="1200"/>
              </a:spcBef>
              <a:spcAft>
                <a:spcPts val="0"/>
              </a:spcAft>
              <a:buClr>
                <a:schemeClr val="dk1"/>
              </a:buClr>
              <a:buSzPts val="852"/>
              <a:buFont typeface="Arial"/>
              <a:buNone/>
            </a:pPr>
            <a:r>
              <a:t/>
            </a:r>
            <a:endParaRPr sz="1485">
              <a:solidFill>
                <a:srgbClr val="333333"/>
              </a:solidFill>
              <a:highlight>
                <a:srgbClr val="FFFFFF"/>
              </a:highlight>
              <a:latin typeface="Roboto"/>
              <a:ea typeface="Roboto"/>
              <a:cs typeface="Roboto"/>
              <a:sym typeface="Roboto"/>
            </a:endParaRPr>
          </a:p>
          <a:p>
            <a:pPr indent="0" lvl="0" marL="0" rtl="0" algn="l">
              <a:lnSpc>
                <a:spcPct val="105000"/>
              </a:lnSpc>
              <a:spcBef>
                <a:spcPts val="1200"/>
              </a:spcBef>
              <a:spcAft>
                <a:spcPts val="1200"/>
              </a:spcAft>
              <a:buSzPts val="852"/>
              <a:buNone/>
            </a:pPr>
            <a:r>
              <a:t/>
            </a:r>
            <a:endParaRPr sz="19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30000"/>
              </a:lnSpc>
              <a:spcBef>
                <a:spcPts val="1800"/>
              </a:spcBef>
              <a:spcAft>
                <a:spcPts val="0"/>
              </a:spcAft>
              <a:buClr>
                <a:schemeClr val="dk1"/>
              </a:buClr>
              <a:buSzPts val="1100"/>
              <a:buFont typeface="Arial"/>
              <a:buNone/>
            </a:pPr>
            <a:r>
              <a:rPr lang="en" sz="2200">
                <a:solidFill>
                  <a:srgbClr val="610B38"/>
                </a:solidFill>
                <a:highlight>
                  <a:srgbClr val="FFFFFF"/>
                </a:highlight>
              </a:rPr>
              <a:t>IPR</a:t>
            </a:r>
            <a:endParaRPr sz="2200">
              <a:solidFill>
                <a:srgbClr val="610B38"/>
              </a:solidFill>
              <a:highlight>
                <a:srgbClr val="FFFFFF"/>
              </a:highlight>
            </a:endParaRPr>
          </a:p>
          <a:p>
            <a:pPr indent="0" lvl="0" marL="0" rtl="0" algn="just">
              <a:spcBef>
                <a:spcPts val="1200"/>
              </a:spcBef>
              <a:spcAft>
                <a:spcPts val="0"/>
              </a:spcAft>
              <a:buClr>
                <a:schemeClr val="dk1"/>
              </a:buClr>
              <a:buSzPts val="1100"/>
              <a:buFont typeface="Arial"/>
              <a:buNone/>
            </a:pPr>
            <a:r>
              <a:rPr lang="en" sz="1500">
                <a:solidFill>
                  <a:srgbClr val="333333"/>
                </a:solidFill>
                <a:highlight>
                  <a:srgbClr val="FFFFFF"/>
                </a:highlight>
                <a:latin typeface="Roboto"/>
                <a:ea typeface="Roboto"/>
                <a:cs typeface="Roboto"/>
                <a:sym typeface="Roboto"/>
              </a:rPr>
              <a:t>Intellectual property rights is a right that allow creators, or owners of patents, trademarks or copyrighted works to benefit from their own plans, ideas, or other intangible assets or investment in a creation. These IPR rights are outlined in the Article 27 of the Universal Declaration of Human Rights. It provides for the right to benefit from the protection of moral and material interests resulting from authorship of scientific, literary or artistic productions. These property rights allow the holder to exercise a monopoly on the use of the item for a specified period.</a:t>
            </a:r>
            <a:endParaRPr sz="15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sz="2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Clr>
                <a:schemeClr val="dk1"/>
              </a:buClr>
              <a:buSzPct val="47826"/>
              <a:buFont typeface="Arial"/>
              <a:buNone/>
            </a:pPr>
            <a:r>
              <a:rPr lang="en" sz="2300">
                <a:solidFill>
                  <a:srgbClr val="424242"/>
                </a:solidFill>
                <a:highlight>
                  <a:srgbClr val="FFFFFF"/>
                </a:highlight>
                <a:latin typeface="Verdana"/>
                <a:ea typeface="Verdana"/>
                <a:cs typeface="Verdana"/>
                <a:sym typeface="Verdana"/>
              </a:rPr>
              <a:t>Security Certificate</a:t>
            </a:r>
            <a:endParaRPr sz="2300">
              <a:solidFill>
                <a:srgbClr val="424242"/>
              </a:solidFill>
              <a:highlight>
                <a:srgbClr val="FFFFFF"/>
              </a:highlight>
              <a:latin typeface="Verdana"/>
              <a:ea typeface="Verdana"/>
              <a:cs typeface="Verdana"/>
              <a:sym typeface="Verdana"/>
            </a:endParaRPr>
          </a:p>
          <a:p>
            <a:pPr indent="0" lvl="0" marL="0" rtl="0" algn="l">
              <a:spcBef>
                <a:spcPts val="600"/>
              </a:spcBef>
              <a:spcAft>
                <a:spcPts val="0"/>
              </a:spcAft>
              <a:buNone/>
            </a:pPr>
            <a:r>
              <a:t/>
            </a:r>
            <a:endParaRPr/>
          </a:p>
        </p:txBody>
      </p:sp>
      <p:sp>
        <p:nvSpPr>
          <p:cNvPr id="235" name="Google Shape;235;p47"/>
          <p:cNvSpPr txBox="1"/>
          <p:nvPr>
            <p:ph idx="1" type="body"/>
          </p:nvPr>
        </p:nvSpPr>
        <p:spPr>
          <a:xfrm>
            <a:off x="311700" y="934675"/>
            <a:ext cx="8520600" cy="3756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Char char="●"/>
            </a:pPr>
            <a:r>
              <a:rPr lang="en" sz="1300">
                <a:solidFill>
                  <a:schemeClr val="dk1"/>
                </a:solidFill>
              </a:rPr>
              <a:t> </a:t>
            </a:r>
            <a:r>
              <a:rPr lang="en" sz="1300">
                <a:solidFill>
                  <a:schemeClr val="dk1"/>
                </a:solidFill>
                <a:highlight>
                  <a:srgbClr val="FFFFFF"/>
                </a:highlight>
                <a:latin typeface="Verdana"/>
                <a:ea typeface="Verdana"/>
                <a:cs typeface="Verdana"/>
                <a:sym typeface="Verdana"/>
              </a:rPr>
              <a:t>A security certificate is a small data file used as an Internet security technique through which the identity, authenticity and reliability of a website or Web application is established.</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A security certificate is used as a means to provide the security level of a website to general visitors, Internet service providers (ISPs) and Web servers.</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A security certificate is also known as a digital certificate and as a Secure Socket Layer (SSL) certificate.</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A security certificate is allotted to a website or Web application by a third-party certification authority (CA).</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Typically, the CA evaluates the security framework of the website requesting the security certificate. Once the security, legitimacy and authenticity of the website are confirmed, a security certificate is provided.</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This security certificate is embedded within the website and is provided to Web servers, Web browsers, firewall and security applications, and ISPs when the website is requested.</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A security certificate is required to be updated on an annual basis or within a predefined time period.</a:t>
            </a:r>
            <a:endParaRPr sz="1300">
              <a:solidFill>
                <a:schemeClr val="dk1"/>
              </a:solidFill>
              <a:highlight>
                <a:srgbClr val="FFFFFF"/>
              </a:highlight>
              <a:latin typeface="Verdana"/>
              <a:ea typeface="Verdana"/>
              <a:cs typeface="Verdana"/>
              <a:sym typeface="Verdana"/>
            </a:endParaRPr>
          </a:p>
          <a:p>
            <a:pPr indent="-311150" lvl="0" marL="457200" rtl="0" algn="l">
              <a:spcBef>
                <a:spcPts val="0"/>
              </a:spcBef>
              <a:spcAft>
                <a:spcPts val="0"/>
              </a:spcAft>
              <a:buClr>
                <a:schemeClr val="dk1"/>
              </a:buClr>
              <a:buSzPts val="1300"/>
              <a:buFont typeface="Verdana"/>
              <a:buChar char="●"/>
            </a:pPr>
            <a:r>
              <a:rPr lang="en" sz="1300">
                <a:solidFill>
                  <a:schemeClr val="dk1"/>
                </a:solidFill>
                <a:highlight>
                  <a:srgbClr val="FFFFFF"/>
                </a:highlight>
                <a:latin typeface="Verdana"/>
                <a:ea typeface="Verdana"/>
                <a:cs typeface="Verdana"/>
                <a:sym typeface="Verdana"/>
              </a:rPr>
              <a:t>If a security certificate has expired, a user will see a notification in his browser stating that the security certificate is expired and the user is visiting the website at his own risk.</a:t>
            </a:r>
            <a:endParaRPr sz="1300">
              <a:solidFill>
                <a:schemeClr val="dk1"/>
              </a:solidFill>
              <a:highlight>
                <a:srgbClr val="FFFFFF"/>
              </a:highlight>
              <a:latin typeface="Verdana"/>
              <a:ea typeface="Verdana"/>
              <a:cs typeface="Verdana"/>
              <a:sym typeface="Verdana"/>
            </a:endParaRPr>
          </a:p>
          <a:p>
            <a:pPr indent="0" lvl="0" marL="457200" rtl="0" algn="l">
              <a:spcBef>
                <a:spcPts val="1200"/>
              </a:spcBef>
              <a:spcAft>
                <a:spcPts val="0"/>
              </a:spcAft>
              <a:buNone/>
            </a:pPr>
            <a:r>
              <a:t/>
            </a:r>
            <a:endParaRPr sz="1300">
              <a:solidFill>
                <a:schemeClr val="dk1"/>
              </a:solidFill>
              <a:highlight>
                <a:srgbClr val="FFFFFF"/>
              </a:highlight>
              <a:latin typeface="Verdana"/>
              <a:ea typeface="Verdana"/>
              <a:cs typeface="Verdana"/>
              <a:sym typeface="Verdana"/>
            </a:endParaRPr>
          </a:p>
          <a:p>
            <a:pPr indent="0" lvl="0" marL="0" rtl="0" algn="l">
              <a:spcBef>
                <a:spcPts val="1200"/>
              </a:spcBef>
              <a:spcAft>
                <a:spcPts val="1200"/>
              </a:spcAft>
              <a:buNone/>
            </a:pPr>
            <a:r>
              <a:t/>
            </a:r>
            <a:endParaRPr sz="13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8"/>
          <p:cNvSpPr txBox="1"/>
          <p:nvPr>
            <p:ph type="title"/>
          </p:nvPr>
        </p:nvSpPr>
        <p:spPr>
          <a:xfrm>
            <a:off x="939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Recovery strategy</a:t>
            </a:r>
            <a:endParaRPr/>
          </a:p>
        </p:txBody>
      </p:sp>
      <p:sp>
        <p:nvSpPr>
          <p:cNvPr id="241" name="Google Shape;241;p48"/>
          <p:cNvSpPr txBox="1"/>
          <p:nvPr>
            <p:ph idx="1" type="body"/>
          </p:nvPr>
        </p:nvSpPr>
        <p:spPr>
          <a:xfrm>
            <a:off x="93900" y="499050"/>
            <a:ext cx="8953200" cy="45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rPr>
              <a:t>Goals for your cybersecurity recovery efforts may include, restoring information systems using alternate methods, performing standard operating procedures in alternate ways, recovering information systems in backup locations, and implementing contingency controls based on the business impact of the incident. </a:t>
            </a:r>
            <a:endParaRPr sz="1300">
              <a:solidFill>
                <a:schemeClr val="dk1"/>
              </a:solidFill>
              <a:highlight>
                <a:srgbClr val="FFFFFF"/>
              </a:highlight>
            </a:endParaRPr>
          </a:p>
          <a:p>
            <a:pPr indent="0" lvl="0" marL="0" rtl="0" algn="l">
              <a:spcBef>
                <a:spcPts val="1200"/>
              </a:spcBef>
              <a:spcAft>
                <a:spcPts val="0"/>
              </a:spcAft>
              <a:buNone/>
            </a:pPr>
            <a:r>
              <a:rPr b="1" lang="en" sz="1300">
                <a:solidFill>
                  <a:schemeClr val="dk1"/>
                </a:solidFill>
                <a:highlight>
                  <a:srgbClr val="FFFFFF"/>
                </a:highlight>
              </a:rPr>
              <a:t>When focusing on your cybersecurity response plan, you should follow these steps—and customize each part to your business</a:t>
            </a:r>
            <a:r>
              <a:rPr lang="en" sz="1300">
                <a:solidFill>
                  <a:schemeClr val="dk1"/>
                </a:solidFill>
                <a:highlight>
                  <a:srgbClr val="FFFFFF"/>
                </a:highlight>
              </a:rPr>
              <a:t>.</a:t>
            </a:r>
            <a:endParaRPr sz="1300">
              <a:solidFill>
                <a:schemeClr val="dk1"/>
              </a:solidFill>
              <a:highlight>
                <a:srgbClr val="FFFFFF"/>
              </a:highlight>
            </a:endParaRPr>
          </a:p>
          <a:p>
            <a:pPr indent="-311150" lvl="0" marL="457200" rtl="0" algn="l">
              <a:spcBef>
                <a:spcPts val="1200"/>
              </a:spcBef>
              <a:spcAft>
                <a:spcPts val="0"/>
              </a:spcAft>
              <a:buClr>
                <a:schemeClr val="dk1"/>
              </a:buClr>
              <a:buSzPts val="1300"/>
              <a:buAutoNum type="arabicPeriod"/>
            </a:pPr>
            <a:r>
              <a:rPr b="1" lang="en" sz="1300">
                <a:solidFill>
                  <a:schemeClr val="dk1"/>
                </a:solidFill>
                <a:highlight>
                  <a:srgbClr val="FFFFFF"/>
                </a:highlight>
              </a:rPr>
              <a:t>Implement Tools and Controls for Layered Protection –</a:t>
            </a:r>
            <a:r>
              <a:rPr lang="en" sz="1300">
                <a:solidFill>
                  <a:schemeClr val="dk1"/>
                </a:solidFill>
                <a:highlight>
                  <a:srgbClr val="FFFFFF"/>
                </a:highlight>
              </a:rPr>
              <a:t>to ensure the success of both your disaster recovery and cybersecurity efforts</a:t>
            </a:r>
            <a:endParaRPr b="1"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b="1" lang="en" sz="1300">
                <a:solidFill>
                  <a:schemeClr val="dk1"/>
                </a:solidFill>
                <a:highlight>
                  <a:srgbClr val="FFFFFF"/>
                </a:highlight>
              </a:rPr>
              <a:t>Plan for the Recovery Phase–</a:t>
            </a:r>
            <a:r>
              <a:rPr lang="en" sz="1300">
                <a:solidFill>
                  <a:schemeClr val="dk1"/>
                </a:solidFill>
                <a:highlight>
                  <a:srgbClr val="FFFFFF"/>
                </a:highlight>
              </a:rPr>
              <a:t>plan for all possible cyber incidents, their containment and the recovery process. To determine priorities, perform a business impact analysis to evaluate potential effects—financial, legal, regulatory, etc.—of cyber events on your business.</a:t>
            </a:r>
            <a:endParaRPr b="1"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b="1" lang="en" sz="1300">
                <a:solidFill>
                  <a:schemeClr val="dk1"/>
                </a:solidFill>
                <a:highlight>
                  <a:srgbClr val="FFFFFF"/>
                </a:highlight>
              </a:rPr>
              <a:t>Seek Constant Improvement – </a:t>
            </a:r>
            <a:r>
              <a:rPr lang="en" sz="1300">
                <a:solidFill>
                  <a:schemeClr val="dk1"/>
                </a:solidFill>
                <a:highlight>
                  <a:srgbClr val="FFFFFF"/>
                </a:highlight>
              </a:rPr>
              <a:t>cybersecurity recovery plan regularly based on up-to-date visibility on threats and risks landscape, best practices and lessons learned from response to breaches that have affected similar businesses.</a:t>
            </a:r>
            <a:endParaRPr b="1"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b="1" lang="en" sz="1300">
                <a:solidFill>
                  <a:schemeClr val="dk1"/>
                </a:solidFill>
                <a:highlight>
                  <a:srgbClr val="FFFFFF"/>
                </a:highlight>
              </a:rPr>
              <a:t>Create and Track Recovery Metrics – </a:t>
            </a:r>
            <a:r>
              <a:rPr lang="en" sz="1300">
                <a:solidFill>
                  <a:schemeClr val="dk1"/>
                </a:solidFill>
                <a:highlight>
                  <a:srgbClr val="FFFFFF"/>
                </a:highlight>
              </a:rPr>
              <a:t>the recovery process did or did not work well, use real data and specific metrics to support your position.</a:t>
            </a:r>
            <a:endParaRPr b="1"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b="1" lang="en" sz="1300">
                <a:solidFill>
                  <a:schemeClr val="dk1"/>
                </a:solidFill>
                <a:highlight>
                  <a:srgbClr val="FFFFFF"/>
                </a:highlight>
              </a:rPr>
              <a:t>Document Everything – </a:t>
            </a:r>
            <a:r>
              <a:rPr lang="en" sz="1300">
                <a:solidFill>
                  <a:schemeClr val="dk1"/>
                </a:solidFill>
                <a:highlight>
                  <a:srgbClr val="FFFFFF"/>
                </a:highlight>
              </a:rPr>
              <a:t>Procedures, roles and responsibilities, metrics tracking, and adjustments should be documented for improved response times and recovery. </a:t>
            </a:r>
            <a:endParaRPr b="1" sz="1300">
              <a:solidFill>
                <a:schemeClr val="dk1"/>
              </a:solidFill>
              <a:highlight>
                <a:srgbClr val="FFFFFF"/>
              </a:highlight>
            </a:endParaRPr>
          </a:p>
          <a:p>
            <a:pPr indent="0" lvl="0" marL="0" rtl="0" algn="l">
              <a:spcBef>
                <a:spcPts val="4700"/>
              </a:spcBef>
              <a:spcAft>
                <a:spcPts val="1200"/>
              </a:spcAft>
              <a:buNone/>
            </a:pPr>
            <a:r>
              <a:t/>
            </a:r>
            <a:endParaRPr b="1" sz="13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491523" y="152400"/>
            <a:ext cx="8375299"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333550" y="152400"/>
            <a:ext cx="8522750"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152400" y="152400"/>
            <a:ext cx="8914550" cy="3362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152400" y="152400"/>
            <a:ext cx="876535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nvSpPr>
        <p:spPr>
          <a:xfrm>
            <a:off x="670150" y="149225"/>
            <a:ext cx="8265000" cy="44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50">
                <a:solidFill>
                  <a:srgbClr val="444444"/>
                </a:solidFill>
                <a:highlight>
                  <a:srgbClr val="FFFFFF"/>
                </a:highlight>
              </a:rPr>
              <a:t>Cybersecurity standards</a:t>
            </a:r>
            <a:endParaRPr b="1" sz="15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Cybersecurity standards are techniques generally set forth in published materials that attempt to protect the cyber environment of a user or organization.</a:t>
            </a:r>
            <a:endParaRPr sz="1350">
              <a:solidFill>
                <a:srgbClr val="444444"/>
              </a:solidFill>
              <a:highlight>
                <a:srgbClr val="FFFFFF"/>
              </a:highlight>
            </a:endParaRPr>
          </a:p>
          <a:p>
            <a:pPr indent="0" lvl="0" marL="0" rtl="0" algn="just">
              <a:lnSpc>
                <a:spcPct val="115000"/>
              </a:lnSpc>
              <a:spcBef>
                <a:spcPts val="0"/>
              </a:spcBef>
              <a:spcAft>
                <a:spcPts val="0"/>
              </a:spcAft>
              <a:buNone/>
            </a:pPr>
            <a:r>
              <a:rPr b="1" lang="en" sz="1350">
                <a:solidFill>
                  <a:srgbClr val="444444"/>
                </a:solidFill>
                <a:highlight>
                  <a:srgbClr val="FFFFFF"/>
                </a:highlight>
              </a:rPr>
              <a:t>This environment includes:</a:t>
            </a:r>
            <a:endParaRPr b="1"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users themselves</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networks</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devices</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all software</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processes</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information in storage or transit</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applications</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services</a:t>
            </a:r>
            <a:endParaRPr sz="1350">
              <a:solidFill>
                <a:srgbClr val="444444"/>
              </a:solidFill>
              <a:highlight>
                <a:srgbClr val="FFFFFF"/>
              </a:highlight>
            </a:endParaRPr>
          </a:p>
          <a:p>
            <a:pPr indent="0" lvl="0" marL="0" rtl="0" algn="just">
              <a:lnSpc>
                <a:spcPct val="115000"/>
              </a:lnSpc>
              <a:spcBef>
                <a:spcPts val="0"/>
              </a:spcBef>
              <a:spcAft>
                <a:spcPts val="0"/>
              </a:spcAft>
              <a:buNone/>
            </a:pPr>
            <a:r>
              <a:rPr lang="en" sz="1350">
                <a:solidFill>
                  <a:srgbClr val="444444"/>
                </a:solidFill>
                <a:highlight>
                  <a:srgbClr val="FFFFFF"/>
                </a:highlight>
              </a:rPr>
              <a:t>systems that can be connected directly or indirectly to networks</a:t>
            </a:r>
            <a:endParaRPr sz="1350">
              <a:solidFill>
                <a:srgbClr val="444444"/>
              </a:solidFill>
              <a:highlight>
                <a:srgbClr val="FFFFFF"/>
              </a:highlight>
            </a:endParaRPr>
          </a:p>
          <a:p>
            <a:pPr indent="0" lvl="0" marL="0" rtl="0" algn="just">
              <a:lnSpc>
                <a:spcPct val="115000"/>
              </a:lnSpc>
              <a:spcBef>
                <a:spcPts val="0"/>
              </a:spcBef>
              <a:spcAft>
                <a:spcPts val="0"/>
              </a:spcAft>
              <a:buNone/>
            </a:pPr>
            <a:r>
              <a:rPr b="1" lang="en" sz="1350">
                <a:solidFill>
                  <a:srgbClr val="444444"/>
                </a:solidFill>
                <a:highlight>
                  <a:srgbClr val="FFFFFF"/>
                </a:highlight>
              </a:rPr>
              <a:t>The principal objective:</a:t>
            </a:r>
            <a:endParaRPr b="1" sz="1350">
              <a:solidFill>
                <a:srgbClr val="444444"/>
              </a:solidFill>
              <a:highlight>
                <a:srgbClr val="FFFFFF"/>
              </a:highlight>
            </a:endParaRPr>
          </a:p>
          <a:p>
            <a:pPr indent="457200" lvl="0" marL="0" rtl="0" algn="just">
              <a:lnSpc>
                <a:spcPct val="115000"/>
              </a:lnSpc>
              <a:spcBef>
                <a:spcPts val="0"/>
              </a:spcBef>
              <a:spcAft>
                <a:spcPts val="0"/>
              </a:spcAft>
              <a:buNone/>
            </a:pPr>
            <a:r>
              <a:rPr lang="en" sz="1350">
                <a:solidFill>
                  <a:srgbClr val="444444"/>
                </a:solidFill>
                <a:highlight>
                  <a:srgbClr val="FFFFFF"/>
                </a:highlight>
              </a:rPr>
              <a:t>to reduce the risks</a:t>
            </a:r>
            <a:endParaRPr sz="1350">
              <a:solidFill>
                <a:srgbClr val="444444"/>
              </a:solidFill>
              <a:highlight>
                <a:srgbClr val="FFFFFF"/>
              </a:highlight>
            </a:endParaRPr>
          </a:p>
          <a:p>
            <a:pPr indent="457200" lvl="0" marL="0" rtl="0" algn="just">
              <a:lnSpc>
                <a:spcPct val="115000"/>
              </a:lnSpc>
              <a:spcBef>
                <a:spcPts val="0"/>
              </a:spcBef>
              <a:spcAft>
                <a:spcPts val="0"/>
              </a:spcAft>
              <a:buNone/>
            </a:pPr>
            <a:r>
              <a:rPr lang="en" sz="1350">
                <a:solidFill>
                  <a:srgbClr val="444444"/>
                </a:solidFill>
                <a:highlight>
                  <a:srgbClr val="FFFFFF"/>
                </a:highlight>
              </a:rPr>
              <a:t>including prevention or mitigation of cyber-attacks.</a:t>
            </a:r>
            <a:endParaRPr sz="1350">
              <a:solidFill>
                <a:srgbClr val="444444"/>
              </a:solidFill>
              <a:highlight>
                <a:srgbClr val="FFFFFF"/>
              </a:highlight>
            </a:endParaRPr>
          </a:p>
          <a:p>
            <a:pPr indent="0" lvl="0" marL="0" rtl="0" algn="just">
              <a:lnSpc>
                <a:spcPct val="115000"/>
              </a:lnSpc>
              <a:spcBef>
                <a:spcPts val="0"/>
              </a:spcBef>
              <a:spcAft>
                <a:spcPts val="0"/>
              </a:spcAft>
              <a:buNone/>
            </a:pPr>
            <a:r>
              <a:t/>
            </a:r>
            <a:endParaRPr sz="1350">
              <a:solidFill>
                <a:srgbClr val="444444"/>
              </a:solidFill>
              <a:highlight>
                <a:srgbClr val="FFFFFF"/>
              </a:highlight>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nvSpPr>
        <p:spPr>
          <a:xfrm>
            <a:off x="150775" y="0"/>
            <a:ext cx="8898600" cy="5486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150">
                <a:solidFill>
                  <a:schemeClr val="dk1"/>
                </a:solidFill>
                <a:highlight>
                  <a:srgbClr val="FFFFFF"/>
                </a:highlight>
              </a:rPr>
              <a:t>Cybersecurity standards </a:t>
            </a:r>
            <a:r>
              <a:rPr lang="en" sz="1150">
                <a:solidFill>
                  <a:schemeClr val="dk1"/>
                </a:solidFill>
                <a:highlight>
                  <a:srgbClr val="FFFFFF"/>
                </a:highlight>
              </a:rPr>
              <a:t>have existed over several decades as users and providers have collaborated in many domestic and international forums to effect the necessary capabilities, policies, and practices - generally emerging from work at the Stanford Consortium for Research on Information Security and Policy in the 1990s.</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 Also many tasks that were once carried out by hand are now carried out by computer; therefore there is a need for information assurance (IA) and security.</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Around 70% of the surveyed organizations see the NIST Cybersecurity Framework as the most popular best practice for computer security, but many note that it requires significant investment (US SFA study report, 2016)</a:t>
            </a:r>
            <a:endParaRPr sz="1150">
              <a:solidFill>
                <a:schemeClr val="dk1"/>
              </a:solidFill>
              <a:highlight>
                <a:srgbClr val="FFFFFF"/>
              </a:highlight>
            </a:endParaRPr>
          </a:p>
          <a:p>
            <a:pPr indent="0" lvl="0" marL="0" rtl="0" algn="just">
              <a:lnSpc>
                <a:spcPct val="115000"/>
              </a:lnSpc>
              <a:spcBef>
                <a:spcPts val="0"/>
              </a:spcBef>
              <a:spcAft>
                <a:spcPts val="0"/>
              </a:spcAft>
              <a:buNone/>
            </a:pPr>
            <a:r>
              <a:t/>
            </a:r>
            <a:endParaRPr b="1" sz="1150">
              <a:solidFill>
                <a:schemeClr val="dk1"/>
              </a:solidFill>
              <a:highlight>
                <a:srgbClr val="FFFFFF"/>
              </a:highlight>
            </a:endParaRPr>
          </a:p>
          <a:p>
            <a:pPr indent="0" lvl="0" marL="0" rtl="0" algn="just">
              <a:lnSpc>
                <a:spcPct val="115000"/>
              </a:lnSpc>
              <a:spcBef>
                <a:spcPts val="0"/>
              </a:spcBef>
              <a:spcAft>
                <a:spcPts val="0"/>
              </a:spcAft>
              <a:buNone/>
            </a:pPr>
            <a:r>
              <a:rPr b="1" lang="en" sz="1150">
                <a:solidFill>
                  <a:schemeClr val="dk1"/>
                </a:solidFill>
                <a:highlight>
                  <a:srgbClr val="FFFFFF"/>
                </a:highlight>
              </a:rPr>
              <a:t>NIST Cybersecurity Framework (NIST CSF)</a:t>
            </a:r>
            <a:endParaRPr b="1"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The NIST Cybersecurity Framework (NIST CSF) provides a policy framework of computer security guidance for how private sector organizations in the US can assess and improve their ability to prevent, detect, and respond to cyber attacks.</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It provides a high level taxonomy of cybersecurity outcomes and a methodology to assess and manage those outcomes.</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It is intended to help private sector organizations that provide critical infrastructure with guidance on how to protect it, along with relevant protections for privacy and civil liberties.</a:t>
            </a:r>
            <a:endParaRPr sz="1150">
              <a:solidFill>
                <a:schemeClr val="dk1"/>
              </a:solidFill>
              <a:highlight>
                <a:srgbClr val="FFFFFF"/>
              </a:highlight>
            </a:endParaRPr>
          </a:p>
          <a:p>
            <a:pPr indent="0" lvl="0" marL="0" rtl="0" algn="just">
              <a:lnSpc>
                <a:spcPct val="115000"/>
              </a:lnSpc>
              <a:spcBef>
                <a:spcPts val="0"/>
              </a:spcBef>
              <a:spcAft>
                <a:spcPts val="0"/>
              </a:spcAft>
              <a:buNone/>
            </a:pPr>
            <a:r>
              <a:t/>
            </a:r>
            <a:endParaRPr sz="1150">
              <a:solidFill>
                <a:schemeClr val="dk1"/>
              </a:solidFill>
              <a:highlight>
                <a:srgbClr val="FFFFFF"/>
              </a:highlight>
            </a:endParaRPr>
          </a:p>
          <a:p>
            <a:pPr indent="0" lvl="0" marL="0" rtl="0" algn="just">
              <a:lnSpc>
                <a:spcPct val="115000"/>
              </a:lnSpc>
              <a:spcBef>
                <a:spcPts val="0"/>
              </a:spcBef>
              <a:spcAft>
                <a:spcPts val="0"/>
              </a:spcAft>
              <a:buNone/>
            </a:pPr>
            <a:r>
              <a:rPr b="1" lang="en" sz="1150">
                <a:solidFill>
                  <a:schemeClr val="dk1"/>
                </a:solidFill>
                <a:highlight>
                  <a:srgbClr val="FFFFFF"/>
                </a:highlight>
              </a:rPr>
              <a:t>ETSI Cyber Security Technical Committee (TC CYBER)</a:t>
            </a:r>
            <a:endParaRPr b="1"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TC CYBER is responsible for the standardization of Cyber Security internationally and for providing a center of relevant expertise for other ETSI committees(</a:t>
            </a:r>
            <a:r>
              <a:rPr b="1" lang="en" sz="1300">
                <a:solidFill>
                  <a:schemeClr val="dk1"/>
                </a:solidFill>
                <a:highlight>
                  <a:srgbClr val="FFFFFF"/>
                </a:highlight>
              </a:rPr>
              <a:t>European Telecommunications Standards Institute)</a:t>
            </a:r>
            <a:r>
              <a:rPr lang="en" sz="1150">
                <a:solidFill>
                  <a:schemeClr val="dk1"/>
                </a:solidFill>
                <a:highlight>
                  <a:srgbClr val="FFFFFF"/>
                </a:highlight>
              </a:rPr>
              <a:t>.</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Growing dependence on networked digital systems has brought with it an increase in both the variety and quantity of cyber-threats.</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The different methods governing secure transactions in the various Member States of the EU sometimes make it difficult to assess the respective risks and to ensure adequate security.</a:t>
            </a:r>
            <a:endParaRPr sz="1150">
              <a:solidFill>
                <a:schemeClr val="dk1"/>
              </a:solidFill>
              <a:highlight>
                <a:srgbClr val="FFFFFF"/>
              </a:highlight>
            </a:endParaRPr>
          </a:p>
          <a:p>
            <a:pPr indent="0" lvl="0" marL="0" rtl="0" algn="just">
              <a:lnSpc>
                <a:spcPct val="115000"/>
              </a:lnSpc>
              <a:spcBef>
                <a:spcPts val="0"/>
              </a:spcBef>
              <a:spcAft>
                <a:spcPts val="0"/>
              </a:spcAft>
              <a:buNone/>
            </a:pPr>
            <a:r>
              <a:rPr lang="en" sz="1150">
                <a:solidFill>
                  <a:schemeClr val="dk1"/>
                </a:solidFill>
                <a:highlight>
                  <a:srgbClr val="FFFFFF"/>
                </a:highlight>
              </a:rPr>
              <a:t>Building on ETSI's world-leading expertise in the security of Information and Communications Technologies (ICT), it set up a new Cyber Security committee (TC CYBER) in 2014 to meet the growing demand for standards to protect the Internet and the communications and business it carries.</a:t>
            </a:r>
            <a:endParaRPr sz="1150">
              <a:solidFill>
                <a:schemeClr val="dk1"/>
              </a:solidFill>
              <a:highlight>
                <a:srgbClr val="FFFFFF"/>
              </a:highlight>
            </a:endParaRPr>
          </a:p>
          <a:p>
            <a:pPr indent="0" lvl="0" marL="0" rtl="0" algn="l">
              <a:lnSpc>
                <a:spcPct val="115000"/>
              </a:lnSpc>
              <a:spcBef>
                <a:spcPts val="0"/>
              </a:spcBef>
              <a:spcAft>
                <a:spcPts val="0"/>
              </a:spcAft>
              <a:buNone/>
            </a:pPr>
            <a:r>
              <a:t/>
            </a:r>
            <a:endParaRPr sz="1200">
              <a:solidFill>
                <a:schemeClr val="dk1"/>
              </a:solidFill>
            </a:endParaRPr>
          </a:p>
          <a:p>
            <a:pPr indent="0" lvl="0" marL="0" rtl="0" algn="just">
              <a:lnSpc>
                <a:spcPct val="115000"/>
              </a:lnSpc>
              <a:spcBef>
                <a:spcPts val="0"/>
              </a:spcBef>
              <a:spcAft>
                <a:spcPts val="0"/>
              </a:spcAft>
              <a:buNone/>
            </a:pPr>
            <a:r>
              <a:t/>
            </a:r>
            <a:endParaRPr sz="11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