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1"/>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B4512754-52BD-408B-97FF-2828E3B4154B}">
  <a:tblStyle styleId="{B4512754-52BD-408B-97FF-2828E3B4154B}"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53e089f2ae_0_35:notes"/>
          <p:cNvSpPr txBox="1">
            <a:spLocks noGrp="1"/>
          </p:cNvSpPr>
          <p:nvPr>
            <p:ph type="body" idx="1"/>
          </p:nvPr>
        </p:nvSpPr>
        <p:spPr>
          <a:xfrm>
            <a:off x="685801"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153e089f2ae_0_35:notes"/>
          <p:cNvSpPr>
            <a:spLocks noGrp="1" noRot="1" noChangeAspect="1"/>
          </p:cNvSpPr>
          <p:nvPr>
            <p:ph type="sldImg" idx="2"/>
          </p:nvPr>
        </p:nvSpPr>
        <p:spPr>
          <a:xfrm>
            <a:off x="370211" y="686112"/>
            <a:ext cx="6117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53e089f2ae_0_39:notes"/>
          <p:cNvSpPr txBox="1">
            <a:spLocks noGrp="1"/>
          </p:cNvSpPr>
          <p:nvPr>
            <p:ph type="body" idx="1"/>
          </p:nvPr>
        </p:nvSpPr>
        <p:spPr>
          <a:xfrm>
            <a:off x="685801"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153e089f2ae_0_39:notes"/>
          <p:cNvSpPr>
            <a:spLocks noGrp="1" noRot="1" noChangeAspect="1"/>
          </p:cNvSpPr>
          <p:nvPr>
            <p:ph type="sldImg" idx="2"/>
          </p:nvPr>
        </p:nvSpPr>
        <p:spPr>
          <a:xfrm>
            <a:off x="370211" y="686112"/>
            <a:ext cx="6117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b32d08e7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3b32d08e7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b32d08e7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b32d08e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3b32d08e7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3b32d08e7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3b32d08e7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3b32d08e7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3b32d08e7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3b32d08e7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3b32d08e7e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3b32d08e7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b32d08e7e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3b32d08e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4769fd9c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4769fd9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3b0bba745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3b0bba74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4769fd9c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4769fd9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4769fd9c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4769fd9c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3b32d08e7e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3b32d08e7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3b32d08e7e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3b32d08e7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3b32d08e7e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3b32d08e7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3b32d08e7e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3b32d08e7e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3b32d08e7e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3b32d08e7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b32d08e7e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b32d08e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f4769fd9c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f4769fd9c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f4769fd9c7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f4769fd9c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32d08e7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32d08e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f4769fd9c7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f4769fd9c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b32d08e7e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3b32d08e7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4769fd9c7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f4769fd9c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4769fd9c7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4769fd9c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3b32d08e7e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3b32d08e7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f4769fd9c7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f4769fd9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3b32d08e7e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3b32d08e7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f4769fd9c7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f4769fd9c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f4769fd9c7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f4769fd9c7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f4769fd9c7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f4769fd9c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53e089f2ae_0_6:notes"/>
          <p:cNvSpPr txBox="1">
            <a:spLocks noGrp="1"/>
          </p:cNvSpPr>
          <p:nvPr>
            <p:ph type="body" idx="1"/>
          </p:nvPr>
        </p:nvSpPr>
        <p:spPr>
          <a:xfrm>
            <a:off x="685801"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g153e089f2a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3e089f2ae_0_11:notes"/>
          <p:cNvSpPr txBox="1">
            <a:spLocks noGrp="1"/>
          </p:cNvSpPr>
          <p:nvPr>
            <p:ph type="body" idx="1"/>
          </p:nvPr>
        </p:nvSpPr>
        <p:spPr>
          <a:xfrm>
            <a:off x="685801"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153e089f2ae_0_11:notes"/>
          <p:cNvSpPr>
            <a:spLocks noGrp="1" noRot="1" noChangeAspect="1"/>
          </p:cNvSpPr>
          <p:nvPr>
            <p:ph type="sldImg" idx="2"/>
          </p:nvPr>
        </p:nvSpPr>
        <p:spPr>
          <a:xfrm>
            <a:off x="370211" y="686112"/>
            <a:ext cx="6117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53e089f2ae_0_15:notes"/>
          <p:cNvSpPr txBox="1">
            <a:spLocks noGrp="1"/>
          </p:cNvSpPr>
          <p:nvPr>
            <p:ph type="body" idx="1"/>
          </p:nvPr>
        </p:nvSpPr>
        <p:spPr>
          <a:xfrm>
            <a:off x="685801"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153e089f2a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53e089f2ae_0_19:notes"/>
          <p:cNvSpPr txBox="1">
            <a:spLocks noGrp="1"/>
          </p:cNvSpPr>
          <p:nvPr>
            <p:ph type="body" idx="1"/>
          </p:nvPr>
        </p:nvSpPr>
        <p:spPr>
          <a:xfrm>
            <a:off x="685801"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g153e089f2ae_0_19:notes"/>
          <p:cNvSpPr>
            <a:spLocks noGrp="1" noRot="1" noChangeAspect="1"/>
          </p:cNvSpPr>
          <p:nvPr>
            <p:ph type="sldImg" idx="2"/>
          </p:nvPr>
        </p:nvSpPr>
        <p:spPr>
          <a:xfrm>
            <a:off x="370211" y="686112"/>
            <a:ext cx="6117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53e089f2ae_0_24:notes"/>
          <p:cNvSpPr txBox="1">
            <a:spLocks noGrp="1"/>
          </p:cNvSpPr>
          <p:nvPr>
            <p:ph type="body" idx="1"/>
          </p:nvPr>
        </p:nvSpPr>
        <p:spPr>
          <a:xfrm>
            <a:off x="685801"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153e089f2ae_0_24:notes"/>
          <p:cNvSpPr>
            <a:spLocks noGrp="1" noRot="1" noChangeAspect="1"/>
          </p:cNvSpPr>
          <p:nvPr>
            <p:ph type="sldImg" idx="2"/>
          </p:nvPr>
        </p:nvSpPr>
        <p:spPr>
          <a:xfrm>
            <a:off x="370211" y="686112"/>
            <a:ext cx="6117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53e089f2ae_0_29:notes"/>
          <p:cNvSpPr txBox="1">
            <a:spLocks noGrp="1"/>
          </p:cNvSpPr>
          <p:nvPr>
            <p:ph type="body" idx="1"/>
          </p:nvPr>
        </p:nvSpPr>
        <p:spPr>
          <a:xfrm>
            <a:off x="685801"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153e089f2ae_0_29:notes"/>
          <p:cNvSpPr>
            <a:spLocks noGrp="1" noRot="1" noChangeAspect="1"/>
          </p:cNvSpPr>
          <p:nvPr>
            <p:ph type="sldImg" idx="2"/>
          </p:nvPr>
        </p:nvSpPr>
        <p:spPr>
          <a:xfrm>
            <a:off x="370211" y="686112"/>
            <a:ext cx="6117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namedroppers.com/"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www.emailtrackerpro.com/" TargetMode="External"/><Relationship Id="rId5" Type="http://schemas.openxmlformats.org/officeDocument/2006/relationships/hyperlink" Target="http://www.nslookup.downloadsoftware4free.com/" TargetMode="External"/><Relationship Id="rId4" Type="http://schemas.openxmlformats.org/officeDocument/2006/relationships/hyperlink" Target="http://www.whois.ne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Cyber Offences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3"/>
          <p:cNvSpPr/>
          <p:nvPr/>
        </p:nvSpPr>
        <p:spPr>
          <a:xfrm>
            <a:off x="533400" y="177157"/>
            <a:ext cx="8077200" cy="355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600" b="1">
                <a:solidFill>
                  <a:schemeClr val="dk1"/>
                </a:solidFill>
                <a:latin typeface="Calibri"/>
                <a:ea typeface="Calibri"/>
                <a:cs typeface="Calibri"/>
                <a:sym typeface="Calibri"/>
              </a:rPr>
              <a:t>Computer Sabotage</a:t>
            </a:r>
            <a:endParaRPr/>
          </a:p>
          <a:p>
            <a:pPr marL="0" marR="0" lvl="0" indent="0" algn="l" rtl="0">
              <a:spcBef>
                <a:spcPts val="0"/>
              </a:spcBef>
              <a:spcAft>
                <a:spcPts val="0"/>
              </a:spcAft>
              <a:buNone/>
            </a:pPr>
            <a:r>
              <a:rPr lang="en" sz="1600">
                <a:solidFill>
                  <a:schemeClr val="dk1"/>
                </a:solidFill>
                <a:latin typeface="Calibri"/>
                <a:ea typeface="Calibri"/>
                <a:cs typeface="Calibri"/>
                <a:sym typeface="Calibri"/>
              </a:rPr>
              <a:t>It is the use of the Internet to hinder the normal functioning of a computer system through the introduction of worms, viruses or logic bombs. It can be used to gain economic advantage over a competitor, to promote the illegal activities of terrorists or to steal data or programs for extortion purposes. Logic bombs are event-dependent programs created to do something only when a certain event (known as a trigger event) occurs. Some viruses may be termed as logic bombs.</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E-Mail Bombing/Mail Bombs</a:t>
            </a:r>
            <a:endParaRPr/>
          </a:p>
          <a:p>
            <a:pPr marL="285750" marR="0" lvl="0" indent="-285750" algn="l" rtl="0">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It refers to sending a large number of E-Mails to the victim to crash victim’s E-Mail account or to make victim’s mail servers crash (in the case of a company or an E-Mail service provider).</a:t>
            </a:r>
            <a:endParaRPr/>
          </a:p>
          <a:p>
            <a:pPr marL="285750" marR="0" lvl="0" indent="-285750" algn="l" rtl="0">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Computer program can be written to instruct a computer to do such tasks on a repeated basis.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b="1">
              <a:solidFill>
                <a:schemeClr val="dk1"/>
              </a:solidFill>
              <a:latin typeface="Calibri"/>
              <a:ea typeface="Calibri"/>
              <a:cs typeface="Calibri"/>
              <a:sym typeface="Calibri"/>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Usenet Newsgroup as the Source of Cybercrimes</a:t>
            </a:r>
            <a:endParaRPr/>
          </a:p>
          <a:p>
            <a:pPr marL="0" marR="0" lvl="0" indent="0" algn="l" rtl="0">
              <a:spcBef>
                <a:spcPts val="0"/>
              </a:spcBef>
              <a:spcAft>
                <a:spcPts val="0"/>
              </a:spcAft>
              <a:buNone/>
            </a:pPr>
            <a:r>
              <a:rPr lang="en" sz="1600">
                <a:solidFill>
                  <a:schemeClr val="dk1"/>
                </a:solidFill>
                <a:latin typeface="Calibri"/>
                <a:ea typeface="Calibri"/>
                <a:cs typeface="Calibri"/>
                <a:sym typeface="Calibri"/>
              </a:rPr>
              <a:t>Usenet is a popular means of sharing and distributing information on the Web with respect to specific topic or subjects. It is a mechanism that allows sharing information in a many-to-many manner. The newsgroups are spread across 30,000 different topics.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4"/>
          <p:cNvPicPr preferRelativeResize="0"/>
          <p:nvPr/>
        </p:nvPicPr>
        <p:blipFill rotWithShape="1">
          <a:blip r:embed="rId3">
            <a:alphaModFix/>
          </a:blip>
          <a:srcRect/>
          <a:stretch/>
        </p:blipFill>
        <p:spPr>
          <a:xfrm>
            <a:off x="7564438" y="41672"/>
            <a:ext cx="929878" cy="332184"/>
          </a:xfrm>
          <a:prstGeom prst="rect">
            <a:avLst/>
          </a:prstGeom>
          <a:noFill/>
          <a:ln>
            <a:noFill/>
          </a:ln>
        </p:spPr>
      </p:pic>
      <p:sp>
        <p:nvSpPr>
          <p:cNvPr id="116" name="Google Shape;116;p24"/>
          <p:cNvSpPr/>
          <p:nvPr/>
        </p:nvSpPr>
        <p:spPr>
          <a:xfrm>
            <a:off x="415925" y="171450"/>
            <a:ext cx="8499600" cy="463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500" b="1">
                <a:solidFill>
                  <a:schemeClr val="dk1"/>
                </a:solidFill>
                <a:latin typeface="Calibri"/>
                <a:ea typeface="Calibri"/>
                <a:cs typeface="Calibri"/>
                <a:sym typeface="Calibri"/>
              </a:rPr>
              <a:t>Computer Network Intrusions</a:t>
            </a:r>
            <a:endParaRPr sz="1100"/>
          </a:p>
          <a:p>
            <a:pPr marL="285750" marR="0" lvl="0" indent="-266700" algn="l" rtl="0">
              <a:spcBef>
                <a:spcPts val="0"/>
              </a:spcBef>
              <a:spcAft>
                <a:spcPts val="0"/>
              </a:spcAft>
              <a:buClr>
                <a:schemeClr val="dk1"/>
              </a:buClr>
              <a:buSzPts val="1300"/>
              <a:buFont typeface="Noto Sans Symbols"/>
              <a:buChar char="⮚"/>
            </a:pPr>
            <a:r>
              <a:rPr lang="en" sz="1300">
                <a:solidFill>
                  <a:schemeClr val="dk1"/>
                </a:solidFill>
                <a:latin typeface="Calibri"/>
                <a:ea typeface="Calibri"/>
                <a:cs typeface="Calibri"/>
                <a:sym typeface="Calibri"/>
              </a:rPr>
              <a:t>Computer Networks pose a problem by way of security threat because people can get into them from anywhere. </a:t>
            </a:r>
            <a:endParaRPr sz="1100"/>
          </a:p>
          <a:p>
            <a:pPr marL="285750" marR="0" lvl="0" indent="-266700" algn="l" rtl="0">
              <a:spcBef>
                <a:spcPts val="0"/>
              </a:spcBef>
              <a:spcAft>
                <a:spcPts val="0"/>
              </a:spcAft>
              <a:buClr>
                <a:schemeClr val="dk1"/>
              </a:buClr>
              <a:buSzPts val="1300"/>
              <a:buFont typeface="Noto Sans Symbols"/>
              <a:buChar char="⮚"/>
            </a:pPr>
            <a:r>
              <a:rPr lang="en" sz="1300">
                <a:solidFill>
                  <a:schemeClr val="dk1"/>
                </a:solidFill>
                <a:latin typeface="Calibri"/>
                <a:ea typeface="Calibri"/>
                <a:cs typeface="Calibri"/>
                <a:sym typeface="Calibri"/>
              </a:rPr>
              <a:t>The cracker can bypass existing password protection by creating a program to capture logon IDs and passwords. </a:t>
            </a:r>
            <a:endParaRPr sz="1300">
              <a:solidFill>
                <a:schemeClr val="dk1"/>
              </a:solidFill>
              <a:latin typeface="Calibri"/>
              <a:ea typeface="Calibri"/>
              <a:cs typeface="Calibri"/>
              <a:sym typeface="Calibri"/>
            </a:endParaRPr>
          </a:p>
          <a:p>
            <a:pPr marL="285750" marR="0" lvl="0" indent="-266700" algn="l" rtl="0">
              <a:spcBef>
                <a:spcPts val="0"/>
              </a:spcBef>
              <a:spcAft>
                <a:spcPts val="0"/>
              </a:spcAft>
              <a:buClr>
                <a:schemeClr val="dk1"/>
              </a:buClr>
              <a:buSzPts val="1300"/>
              <a:buFont typeface="Noto Sans Symbols"/>
              <a:buChar char="⮚"/>
            </a:pPr>
            <a:r>
              <a:rPr lang="en" sz="1300">
                <a:solidFill>
                  <a:schemeClr val="dk1"/>
                </a:solidFill>
                <a:latin typeface="Calibri"/>
                <a:ea typeface="Calibri"/>
                <a:cs typeface="Calibri"/>
                <a:sym typeface="Calibri"/>
              </a:rPr>
              <a:t>The practice of “strong password” is therefore important. </a:t>
            </a:r>
            <a:endParaRPr sz="1100"/>
          </a:p>
          <a:p>
            <a:pPr marL="0" marR="0" lvl="0" indent="0" algn="l" rtl="0">
              <a:spcBef>
                <a:spcPts val="0"/>
              </a:spcBef>
              <a:spcAft>
                <a:spcPts val="0"/>
              </a:spcAft>
              <a:buNone/>
            </a:pPr>
            <a:endParaRPr sz="1300" b="1">
              <a:solidFill>
                <a:schemeClr val="dk1"/>
              </a:solidFill>
              <a:latin typeface="Calibri"/>
              <a:ea typeface="Calibri"/>
              <a:cs typeface="Calibri"/>
              <a:sym typeface="Calibri"/>
            </a:endParaRPr>
          </a:p>
          <a:p>
            <a:pPr marL="0" marR="0" lvl="0" indent="0" algn="l" rtl="0">
              <a:spcBef>
                <a:spcPts val="0"/>
              </a:spcBef>
              <a:spcAft>
                <a:spcPts val="0"/>
              </a:spcAft>
              <a:buNone/>
            </a:pPr>
            <a:r>
              <a:rPr lang="en" sz="1500" b="1">
                <a:solidFill>
                  <a:schemeClr val="dk1"/>
                </a:solidFill>
                <a:latin typeface="Calibri"/>
                <a:ea typeface="Calibri"/>
                <a:cs typeface="Calibri"/>
                <a:sym typeface="Calibri"/>
              </a:rPr>
              <a:t>Password Sniffing</a:t>
            </a:r>
            <a:endParaRPr sz="1100"/>
          </a:p>
          <a:p>
            <a:pPr marL="285750" marR="0" lvl="0" indent="-266700" algn="l" rtl="0">
              <a:spcBef>
                <a:spcPts val="0"/>
              </a:spcBef>
              <a:spcAft>
                <a:spcPts val="0"/>
              </a:spcAft>
              <a:buClr>
                <a:schemeClr val="dk1"/>
              </a:buClr>
              <a:buSzPts val="1300"/>
              <a:buFont typeface="Noto Sans Symbols"/>
              <a:buChar char="⮚"/>
            </a:pPr>
            <a:r>
              <a:rPr lang="en" sz="1300">
                <a:solidFill>
                  <a:schemeClr val="dk1"/>
                </a:solidFill>
                <a:latin typeface="Calibri"/>
                <a:ea typeface="Calibri"/>
                <a:cs typeface="Calibri"/>
                <a:sym typeface="Calibri"/>
              </a:rPr>
              <a:t>Password Sniffers are programs that monitor and record the name and password of network users as they login, jeopardizing security at a site. </a:t>
            </a:r>
            <a:endParaRPr sz="1300">
              <a:solidFill>
                <a:schemeClr val="dk1"/>
              </a:solidFill>
              <a:latin typeface="Calibri"/>
              <a:ea typeface="Calibri"/>
              <a:cs typeface="Calibri"/>
              <a:sym typeface="Calibri"/>
            </a:endParaRPr>
          </a:p>
          <a:p>
            <a:pPr marL="285750" marR="0" lvl="0" indent="-266700" algn="l" rtl="0">
              <a:spcBef>
                <a:spcPts val="0"/>
              </a:spcBef>
              <a:spcAft>
                <a:spcPts val="0"/>
              </a:spcAft>
              <a:buClr>
                <a:schemeClr val="dk1"/>
              </a:buClr>
              <a:buSzPts val="1300"/>
              <a:buFont typeface="Noto Sans Symbols"/>
              <a:buChar char="⮚"/>
            </a:pPr>
            <a:r>
              <a:rPr lang="en" sz="1300">
                <a:solidFill>
                  <a:schemeClr val="dk1"/>
                </a:solidFill>
                <a:latin typeface="Calibri"/>
                <a:ea typeface="Calibri"/>
                <a:cs typeface="Calibri"/>
                <a:sym typeface="Calibri"/>
              </a:rPr>
              <a:t>Whoever installs the Sniffer can then impersonate an authorized user and login to access restricted documents. </a:t>
            </a:r>
            <a:endParaRPr sz="1100"/>
          </a:p>
          <a:p>
            <a:pPr marL="0" marR="0" lvl="0" indent="0" algn="l" rtl="0">
              <a:spcBef>
                <a:spcPts val="0"/>
              </a:spcBef>
              <a:spcAft>
                <a:spcPts val="0"/>
              </a:spcAft>
              <a:buNone/>
            </a:pPr>
            <a:endParaRPr sz="1500" b="1">
              <a:solidFill>
                <a:schemeClr val="dk1"/>
              </a:solidFill>
              <a:latin typeface="Calibri"/>
              <a:ea typeface="Calibri"/>
              <a:cs typeface="Calibri"/>
              <a:sym typeface="Calibri"/>
            </a:endParaRPr>
          </a:p>
          <a:p>
            <a:pPr marL="0" marR="0" lvl="0" indent="0" algn="l" rtl="0">
              <a:spcBef>
                <a:spcPts val="0"/>
              </a:spcBef>
              <a:spcAft>
                <a:spcPts val="0"/>
              </a:spcAft>
              <a:buNone/>
            </a:pPr>
            <a:r>
              <a:rPr lang="en" sz="1500" b="1">
                <a:solidFill>
                  <a:schemeClr val="dk1"/>
                </a:solidFill>
                <a:latin typeface="Calibri"/>
                <a:ea typeface="Calibri"/>
                <a:cs typeface="Calibri"/>
                <a:sym typeface="Calibri"/>
              </a:rPr>
              <a:t>Credit Card Frauds</a:t>
            </a:r>
            <a:endParaRPr sz="1100"/>
          </a:p>
          <a:p>
            <a:pPr marL="285750" marR="0" lvl="0" indent="-266700" algn="l" rtl="0">
              <a:spcBef>
                <a:spcPts val="0"/>
              </a:spcBef>
              <a:spcAft>
                <a:spcPts val="0"/>
              </a:spcAft>
              <a:buClr>
                <a:schemeClr val="dk1"/>
              </a:buClr>
              <a:buSzPts val="1300"/>
              <a:buFont typeface="Noto Sans Symbols"/>
              <a:buChar char="⮚"/>
            </a:pPr>
            <a:r>
              <a:rPr lang="en" sz="1300">
                <a:solidFill>
                  <a:schemeClr val="dk1"/>
                </a:solidFill>
                <a:latin typeface="Calibri"/>
                <a:ea typeface="Calibri"/>
                <a:cs typeface="Calibri"/>
                <a:sym typeface="Calibri"/>
              </a:rPr>
              <a:t>Millions of dollars may be lost annually by consumers who have credit card and calling card numbers stolen from online databases. </a:t>
            </a:r>
            <a:endParaRPr sz="1300">
              <a:solidFill>
                <a:schemeClr val="dk1"/>
              </a:solidFill>
              <a:latin typeface="Calibri"/>
              <a:ea typeface="Calibri"/>
              <a:cs typeface="Calibri"/>
              <a:sym typeface="Calibri"/>
            </a:endParaRPr>
          </a:p>
          <a:p>
            <a:pPr marL="285750" marR="0" lvl="0" indent="-266700" algn="l" rtl="0">
              <a:spcBef>
                <a:spcPts val="0"/>
              </a:spcBef>
              <a:spcAft>
                <a:spcPts val="0"/>
              </a:spcAft>
              <a:buClr>
                <a:schemeClr val="dk1"/>
              </a:buClr>
              <a:buSzPts val="1300"/>
              <a:buFont typeface="Noto Sans Symbols"/>
              <a:buChar char="⮚"/>
            </a:pPr>
            <a:r>
              <a:rPr lang="en" sz="1300">
                <a:solidFill>
                  <a:schemeClr val="dk1"/>
                </a:solidFill>
                <a:latin typeface="Calibri"/>
                <a:ea typeface="Calibri"/>
                <a:cs typeface="Calibri"/>
                <a:sym typeface="Calibri"/>
              </a:rPr>
              <a:t>Bulletin boards and other online services are frequent targets for hackers who want to access large databases of credit card information. </a:t>
            </a:r>
            <a:endParaRPr sz="1300" b="1">
              <a:solidFill>
                <a:schemeClr val="dk1"/>
              </a:solidFill>
              <a:latin typeface="Calibri"/>
              <a:ea typeface="Calibri"/>
              <a:cs typeface="Calibri"/>
              <a:sym typeface="Calibri"/>
            </a:endParaRPr>
          </a:p>
          <a:p>
            <a:pPr marL="0" marR="0" lvl="0" indent="0" algn="l" rtl="0">
              <a:spcBef>
                <a:spcPts val="0"/>
              </a:spcBef>
              <a:spcAft>
                <a:spcPts val="0"/>
              </a:spcAft>
              <a:buNone/>
            </a:pPr>
            <a:endParaRPr sz="1500" b="1">
              <a:solidFill>
                <a:schemeClr val="dk1"/>
              </a:solidFill>
              <a:latin typeface="Calibri"/>
              <a:ea typeface="Calibri"/>
              <a:cs typeface="Calibri"/>
              <a:sym typeface="Calibri"/>
            </a:endParaRPr>
          </a:p>
          <a:p>
            <a:pPr marL="0" marR="0" lvl="0" indent="0" algn="l" rtl="0">
              <a:spcBef>
                <a:spcPts val="0"/>
              </a:spcBef>
              <a:spcAft>
                <a:spcPts val="0"/>
              </a:spcAft>
              <a:buNone/>
            </a:pPr>
            <a:r>
              <a:rPr lang="en" sz="1500" b="1">
                <a:solidFill>
                  <a:schemeClr val="dk1"/>
                </a:solidFill>
                <a:latin typeface="Calibri"/>
                <a:ea typeface="Calibri"/>
                <a:cs typeface="Calibri"/>
                <a:sym typeface="Calibri"/>
              </a:rPr>
              <a:t>Identity Theft</a:t>
            </a:r>
            <a:endParaRPr sz="1100"/>
          </a:p>
          <a:p>
            <a:pPr marL="285750" marR="0" lvl="0" indent="-266700" algn="l" rtl="0">
              <a:spcBef>
                <a:spcPts val="0"/>
              </a:spcBef>
              <a:spcAft>
                <a:spcPts val="0"/>
              </a:spcAft>
              <a:buClr>
                <a:schemeClr val="dk1"/>
              </a:buClr>
              <a:buSzPts val="1300"/>
              <a:buFont typeface="Noto Sans Symbols"/>
              <a:buChar char="⮚"/>
            </a:pPr>
            <a:r>
              <a:rPr lang="en" sz="1300">
                <a:solidFill>
                  <a:schemeClr val="dk1"/>
                </a:solidFill>
                <a:latin typeface="Calibri"/>
                <a:ea typeface="Calibri"/>
                <a:cs typeface="Calibri"/>
                <a:sym typeface="Calibri"/>
              </a:rPr>
              <a:t>Identity theft is a fraud involving another person’s identity for an illicit purpose. </a:t>
            </a:r>
            <a:endParaRPr sz="1300">
              <a:solidFill>
                <a:schemeClr val="dk1"/>
              </a:solidFill>
              <a:latin typeface="Calibri"/>
              <a:ea typeface="Calibri"/>
              <a:cs typeface="Calibri"/>
              <a:sym typeface="Calibri"/>
            </a:endParaRPr>
          </a:p>
          <a:p>
            <a:pPr marL="285750" marR="0" lvl="0" indent="-266700" algn="l" rtl="0">
              <a:spcBef>
                <a:spcPts val="0"/>
              </a:spcBef>
              <a:spcAft>
                <a:spcPts val="0"/>
              </a:spcAft>
              <a:buClr>
                <a:schemeClr val="dk1"/>
              </a:buClr>
              <a:buSzPts val="1300"/>
              <a:buFont typeface="Noto Sans Symbols"/>
              <a:buChar char="⮚"/>
            </a:pPr>
            <a:r>
              <a:rPr lang="en" sz="1300">
                <a:solidFill>
                  <a:schemeClr val="dk1"/>
                </a:solidFill>
                <a:latin typeface="Calibri"/>
                <a:ea typeface="Calibri"/>
                <a:cs typeface="Calibri"/>
                <a:sym typeface="Calibri"/>
              </a:rPr>
              <a:t>This occurs when a criminal uses someone else’s identity for his/her own illegal purposes. </a:t>
            </a:r>
            <a:endParaRPr sz="1300">
              <a:solidFill>
                <a:schemeClr val="dk1"/>
              </a:solidFill>
              <a:latin typeface="Calibri"/>
              <a:ea typeface="Calibri"/>
              <a:cs typeface="Calibri"/>
              <a:sym typeface="Calibri"/>
            </a:endParaRPr>
          </a:p>
          <a:p>
            <a:pPr marL="285750" marR="0" lvl="0" indent="-266700" algn="l" rtl="0">
              <a:spcBef>
                <a:spcPts val="0"/>
              </a:spcBef>
              <a:spcAft>
                <a:spcPts val="0"/>
              </a:spcAft>
              <a:buClr>
                <a:schemeClr val="dk1"/>
              </a:buClr>
              <a:buSzPts val="1300"/>
              <a:buFont typeface="Noto Sans Symbols"/>
              <a:buChar char="⮚"/>
            </a:pPr>
            <a:r>
              <a:rPr lang="en" sz="1300">
                <a:solidFill>
                  <a:schemeClr val="dk1"/>
                </a:solidFill>
                <a:latin typeface="Calibri"/>
                <a:ea typeface="Calibri"/>
                <a:cs typeface="Calibri"/>
                <a:sym typeface="Calibri"/>
              </a:rPr>
              <a:t>The cyberimpersonator can steal unlimited funds in the victim’s name without the victim even knowing about it for months, sometimes even for years!</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311700" y="247200"/>
            <a:ext cx="8520600" cy="57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2000" b="1">
                <a:latin typeface="Times New Roman"/>
                <a:ea typeface="Times New Roman"/>
                <a:cs typeface="Times New Roman"/>
                <a:sym typeface="Times New Roman"/>
              </a:rPr>
              <a:t>How Criminals plan the attack?</a:t>
            </a:r>
            <a:endParaRPr sz="3600"/>
          </a:p>
        </p:txBody>
      </p:sp>
      <p:sp>
        <p:nvSpPr>
          <p:cNvPr id="122" name="Google Shape;122;p25"/>
          <p:cNvSpPr txBox="1">
            <a:spLocks noGrp="1"/>
          </p:cNvSpPr>
          <p:nvPr>
            <p:ph type="body" idx="1"/>
          </p:nvPr>
        </p:nvSpPr>
        <p:spPr>
          <a:xfrm>
            <a:off x="311700" y="696950"/>
            <a:ext cx="8520600" cy="3416400"/>
          </a:xfrm>
          <a:prstGeom prst="rect">
            <a:avLst/>
          </a:prstGeom>
        </p:spPr>
        <p:txBody>
          <a:bodyPr spcFirstLastPara="1" wrap="square" lIns="91425" tIns="91425" rIns="91425" bIns="91425" anchor="t" anchorCtr="0">
            <a:noAutofit/>
          </a:bodyPr>
          <a:lstStyle/>
          <a:p>
            <a:pPr marL="457200" lvl="0" indent="-330200" algn="just" rtl="0">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Criminals use many methods and tools to identify vulnerabilities of their target.</a:t>
            </a:r>
            <a:endParaRPr sz="1600">
              <a:solidFill>
                <a:schemeClr val="dk1"/>
              </a:solidFill>
              <a:latin typeface="Times New Roman"/>
              <a:ea typeface="Times New Roman"/>
              <a:cs typeface="Times New Roman"/>
              <a:sym typeface="Times New Roman"/>
            </a:endParaRPr>
          </a:p>
          <a:p>
            <a:pPr marL="457200" lvl="0" indent="-330200" algn="just" rtl="0">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Criminals plan attacks were categorised into</a:t>
            </a:r>
            <a:endParaRPr sz="1600">
              <a:solidFill>
                <a:schemeClr val="dk1"/>
              </a:solidFill>
              <a:latin typeface="Times New Roman"/>
              <a:ea typeface="Times New Roman"/>
              <a:cs typeface="Times New Roman"/>
              <a:sym typeface="Times New Roman"/>
            </a:endParaRPr>
          </a:p>
          <a:p>
            <a:pPr marL="914400" lvl="1" indent="-330200" algn="just" rtl="0">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Active</a:t>
            </a:r>
            <a:endParaRPr sz="1600">
              <a:solidFill>
                <a:schemeClr val="dk1"/>
              </a:solidFill>
              <a:latin typeface="Times New Roman"/>
              <a:ea typeface="Times New Roman"/>
              <a:cs typeface="Times New Roman"/>
              <a:sym typeface="Times New Roman"/>
            </a:endParaRPr>
          </a:p>
          <a:p>
            <a:pPr marL="914400" lvl="1" indent="-330200" algn="just" rtl="0">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Passive</a:t>
            </a:r>
            <a:endParaRPr sz="1600">
              <a:solidFill>
                <a:schemeClr val="dk1"/>
              </a:solidFill>
              <a:latin typeface="Times New Roman"/>
              <a:ea typeface="Times New Roman"/>
              <a:cs typeface="Times New Roman"/>
              <a:sym typeface="Times New Roman"/>
            </a:endParaRPr>
          </a:p>
          <a:p>
            <a:pPr marL="914400" lvl="1" indent="-330200" algn="just" rtl="0">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Inside</a:t>
            </a:r>
            <a:endParaRPr sz="1600">
              <a:solidFill>
                <a:schemeClr val="dk1"/>
              </a:solidFill>
              <a:latin typeface="Times New Roman"/>
              <a:ea typeface="Times New Roman"/>
              <a:cs typeface="Times New Roman"/>
              <a:sym typeface="Times New Roman"/>
            </a:endParaRPr>
          </a:p>
          <a:p>
            <a:pPr marL="914400" lvl="1" indent="-330200" algn="just" rtl="0">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Outside</a:t>
            </a:r>
            <a:endParaRPr sz="1600">
              <a:solidFill>
                <a:schemeClr val="dk1"/>
              </a:solidFill>
              <a:latin typeface="Times New Roman"/>
              <a:ea typeface="Times New Roman"/>
              <a:cs typeface="Times New Roman"/>
              <a:sym typeface="Times New Roman"/>
            </a:endParaRPr>
          </a:p>
          <a:p>
            <a:pPr marL="457200" lvl="0" indent="-330200" algn="just" rtl="0">
              <a:lnSpc>
                <a:spcPct val="90000"/>
              </a:lnSpc>
              <a:spcBef>
                <a:spcPts val="0"/>
              </a:spcBef>
              <a:spcAft>
                <a:spcPts val="0"/>
              </a:spcAft>
              <a:buClr>
                <a:schemeClr val="dk1"/>
              </a:buClr>
              <a:buSzPts val="1600"/>
              <a:buFont typeface="Times New Roman"/>
              <a:buChar char="•"/>
            </a:pPr>
            <a:r>
              <a:rPr lang="en" sz="1600" b="1">
                <a:solidFill>
                  <a:schemeClr val="dk1"/>
                </a:solidFill>
                <a:latin typeface="Times New Roman"/>
                <a:ea typeface="Times New Roman"/>
                <a:cs typeface="Times New Roman"/>
                <a:sym typeface="Times New Roman"/>
              </a:rPr>
              <a:t>Active Attacks: </a:t>
            </a:r>
            <a:endParaRPr sz="1600" b="1">
              <a:solidFill>
                <a:schemeClr val="dk1"/>
              </a:solidFill>
              <a:latin typeface="Times New Roman"/>
              <a:ea typeface="Times New Roman"/>
              <a:cs typeface="Times New Roman"/>
              <a:sym typeface="Times New Roman"/>
            </a:endParaRPr>
          </a:p>
          <a:p>
            <a:pPr marL="914400" lvl="1" indent="-330200" algn="just" rtl="0">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Def: To alter the system</a:t>
            </a:r>
            <a:endParaRPr sz="1600">
              <a:solidFill>
                <a:schemeClr val="dk1"/>
              </a:solidFill>
              <a:latin typeface="Times New Roman"/>
              <a:ea typeface="Times New Roman"/>
              <a:cs typeface="Times New Roman"/>
              <a:sym typeface="Times New Roman"/>
            </a:endParaRPr>
          </a:p>
          <a:p>
            <a:pPr marL="914400" lvl="1" indent="-330200" algn="just" rtl="0">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Affects: Availability, Integrity and authenticity of data.</a:t>
            </a:r>
            <a:endParaRPr sz="1600">
              <a:solidFill>
                <a:schemeClr val="dk1"/>
              </a:solidFill>
              <a:latin typeface="Times New Roman"/>
              <a:ea typeface="Times New Roman"/>
              <a:cs typeface="Times New Roman"/>
              <a:sym typeface="Times New Roman"/>
            </a:endParaRPr>
          </a:p>
          <a:p>
            <a:pPr marL="457200" lvl="0" indent="-330200" algn="just" rtl="0">
              <a:lnSpc>
                <a:spcPct val="90000"/>
              </a:lnSpc>
              <a:spcBef>
                <a:spcPts val="0"/>
              </a:spcBef>
              <a:spcAft>
                <a:spcPts val="0"/>
              </a:spcAft>
              <a:buClr>
                <a:schemeClr val="dk1"/>
              </a:buClr>
              <a:buSzPts val="1600"/>
              <a:buFont typeface="Times New Roman"/>
              <a:buChar char="•"/>
            </a:pPr>
            <a:r>
              <a:rPr lang="en" sz="1600" b="1">
                <a:solidFill>
                  <a:schemeClr val="dk1"/>
                </a:solidFill>
                <a:latin typeface="Times New Roman"/>
                <a:ea typeface="Times New Roman"/>
                <a:cs typeface="Times New Roman"/>
                <a:sym typeface="Times New Roman"/>
              </a:rPr>
              <a:t>Passive Attacks:</a:t>
            </a:r>
            <a:endParaRPr sz="1600" b="1">
              <a:solidFill>
                <a:schemeClr val="dk1"/>
              </a:solidFill>
              <a:latin typeface="Times New Roman"/>
              <a:ea typeface="Times New Roman"/>
              <a:cs typeface="Times New Roman"/>
              <a:sym typeface="Times New Roman"/>
            </a:endParaRPr>
          </a:p>
          <a:p>
            <a:pPr marL="914400" lvl="1" indent="-330200" algn="just" rtl="0">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Def: To gain information about the target.</a:t>
            </a:r>
            <a:endParaRPr sz="1600">
              <a:solidFill>
                <a:schemeClr val="dk1"/>
              </a:solidFill>
              <a:latin typeface="Times New Roman"/>
              <a:ea typeface="Times New Roman"/>
              <a:cs typeface="Times New Roman"/>
              <a:sym typeface="Times New Roman"/>
            </a:endParaRPr>
          </a:p>
          <a:p>
            <a:pPr marL="914400" lvl="1" indent="-330200" algn="just" rtl="0">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Affects: Confidentiality</a:t>
            </a:r>
            <a:endParaRPr sz="1600">
              <a:solidFill>
                <a:schemeClr val="dk1"/>
              </a:solidFill>
              <a:latin typeface="Times New Roman"/>
              <a:ea typeface="Times New Roman"/>
              <a:cs typeface="Times New Roman"/>
              <a:sym typeface="Times New Roman"/>
            </a:endParaRPr>
          </a:p>
          <a:p>
            <a:pPr marL="457200" lvl="0" indent="-330200" algn="just" rtl="0">
              <a:lnSpc>
                <a:spcPct val="90000"/>
              </a:lnSpc>
              <a:spcBef>
                <a:spcPts val="0"/>
              </a:spcBef>
              <a:spcAft>
                <a:spcPts val="0"/>
              </a:spcAft>
              <a:buClr>
                <a:schemeClr val="dk1"/>
              </a:buClr>
              <a:buSzPts val="1600"/>
              <a:buFont typeface="Times New Roman"/>
              <a:buChar char="•"/>
            </a:pPr>
            <a:r>
              <a:rPr lang="en" sz="1600" b="1">
                <a:solidFill>
                  <a:schemeClr val="dk1"/>
                </a:solidFill>
                <a:latin typeface="Times New Roman"/>
                <a:ea typeface="Times New Roman"/>
                <a:cs typeface="Times New Roman"/>
                <a:sym typeface="Times New Roman"/>
              </a:rPr>
              <a:t>Inside Attack : </a:t>
            </a:r>
            <a:endParaRPr sz="1600" b="1">
              <a:solidFill>
                <a:schemeClr val="dk1"/>
              </a:solidFill>
              <a:latin typeface="Times New Roman"/>
              <a:ea typeface="Times New Roman"/>
              <a:cs typeface="Times New Roman"/>
              <a:sym typeface="Times New Roman"/>
            </a:endParaRPr>
          </a:p>
          <a:p>
            <a:pPr marL="914400" lvl="1" indent="-330200" algn="just" rtl="0">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Def: Attempted within the security perimeter of an organisation.</a:t>
            </a:r>
            <a:endParaRPr sz="1600">
              <a:solidFill>
                <a:schemeClr val="dk1"/>
              </a:solidFill>
              <a:latin typeface="Times New Roman"/>
              <a:ea typeface="Times New Roman"/>
              <a:cs typeface="Times New Roman"/>
              <a:sym typeface="Times New Roman"/>
            </a:endParaRPr>
          </a:p>
          <a:p>
            <a:pPr marL="914400" lvl="1" indent="-330200" algn="just" rtl="0">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Affects: Access more resources than expected. </a:t>
            </a:r>
            <a:endParaRPr sz="1600">
              <a:solidFill>
                <a:schemeClr val="dk1"/>
              </a:solidFill>
              <a:latin typeface="Times New Roman"/>
              <a:ea typeface="Times New Roman"/>
              <a:cs typeface="Times New Roman"/>
              <a:sym typeface="Times New Roman"/>
            </a:endParaRPr>
          </a:p>
          <a:p>
            <a:pPr marL="457200" lvl="0" indent="-330200" algn="just" rtl="0">
              <a:lnSpc>
                <a:spcPct val="90000"/>
              </a:lnSpc>
              <a:spcBef>
                <a:spcPts val="0"/>
              </a:spcBef>
              <a:spcAft>
                <a:spcPts val="0"/>
              </a:spcAft>
              <a:buClr>
                <a:schemeClr val="dk1"/>
              </a:buClr>
              <a:buSzPts val="1600"/>
              <a:buFont typeface="Times New Roman"/>
              <a:buChar char="•"/>
            </a:pPr>
            <a:r>
              <a:rPr lang="en" sz="1600" b="1">
                <a:solidFill>
                  <a:schemeClr val="dk1"/>
                </a:solidFill>
                <a:latin typeface="Times New Roman"/>
                <a:ea typeface="Times New Roman"/>
                <a:cs typeface="Times New Roman"/>
                <a:sym typeface="Times New Roman"/>
              </a:rPr>
              <a:t>Outside attack:</a:t>
            </a:r>
            <a:endParaRPr sz="1600" b="1">
              <a:solidFill>
                <a:schemeClr val="dk1"/>
              </a:solidFill>
              <a:latin typeface="Times New Roman"/>
              <a:ea typeface="Times New Roman"/>
              <a:cs typeface="Times New Roman"/>
              <a:sym typeface="Times New Roman"/>
            </a:endParaRPr>
          </a:p>
          <a:p>
            <a:pPr marL="914400" lvl="1" indent="-330200" algn="just" rtl="0">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Def: Attempted by a source outside the security perimeter (insider/outsider) who is indirectly  associated with the organisation.</a:t>
            </a:r>
            <a:endParaRPr sz="1600">
              <a:solidFill>
                <a:schemeClr val="dk1"/>
              </a:solidFill>
              <a:latin typeface="Times New Roman"/>
              <a:ea typeface="Times New Roman"/>
              <a:cs typeface="Times New Roman"/>
              <a:sym typeface="Times New Roman"/>
            </a:endParaRPr>
          </a:p>
          <a:p>
            <a:pPr marL="914400" lvl="1" indent="-330200" algn="just" rtl="0">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Sources: Either from internet or a remote access connection.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6"/>
          <p:cNvSpPr txBox="1">
            <a:spLocks noGrp="1"/>
          </p:cNvSpPr>
          <p:nvPr>
            <p:ph type="body" idx="1"/>
          </p:nvPr>
        </p:nvSpPr>
        <p:spPr>
          <a:xfrm>
            <a:off x="103050" y="130025"/>
            <a:ext cx="8874000" cy="48732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Clr>
                <a:schemeClr val="dk1"/>
              </a:buClr>
              <a:buSzPts val="1100"/>
              <a:buFont typeface="Arial"/>
              <a:buNone/>
            </a:pPr>
            <a:r>
              <a:rPr lang="en" sz="1700" b="1">
                <a:solidFill>
                  <a:schemeClr val="dk1"/>
                </a:solidFill>
                <a:latin typeface="Times New Roman"/>
                <a:ea typeface="Times New Roman"/>
                <a:cs typeface="Times New Roman"/>
                <a:sym typeface="Times New Roman"/>
              </a:rPr>
              <a:t>Phases to plan cyber crime</a:t>
            </a:r>
            <a:endParaRPr sz="1700" b="1">
              <a:solidFill>
                <a:schemeClr val="dk1"/>
              </a:solidFill>
              <a:latin typeface="Times New Roman"/>
              <a:ea typeface="Times New Roman"/>
              <a:cs typeface="Times New Roman"/>
              <a:sym typeface="Times New Roman"/>
            </a:endParaRPr>
          </a:p>
          <a:p>
            <a:pPr marL="914400" lvl="1" indent="-336550" algn="just" rtl="0">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Information gathering. (passive attack)</a:t>
            </a:r>
            <a:endParaRPr sz="1700">
              <a:solidFill>
                <a:schemeClr val="dk1"/>
              </a:solidFill>
              <a:latin typeface="Times New Roman"/>
              <a:ea typeface="Times New Roman"/>
              <a:cs typeface="Times New Roman"/>
              <a:sym typeface="Times New Roman"/>
            </a:endParaRPr>
          </a:p>
          <a:p>
            <a:pPr marL="914400" lvl="1" indent="-336550" algn="just" rtl="0">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Reconnaissance  : To gain information about an enemy .</a:t>
            </a:r>
            <a:endParaRPr sz="1700">
              <a:solidFill>
                <a:schemeClr val="dk1"/>
              </a:solidFill>
              <a:latin typeface="Times New Roman"/>
              <a:ea typeface="Times New Roman"/>
              <a:cs typeface="Times New Roman"/>
              <a:sym typeface="Times New Roman"/>
            </a:endParaRPr>
          </a:p>
          <a:p>
            <a:pPr marL="914400" lvl="1" indent="-336550" algn="just" rtl="0">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Starts with Foot printing.</a:t>
            </a:r>
            <a:endParaRPr sz="1700">
              <a:solidFill>
                <a:schemeClr val="dk1"/>
              </a:solidFill>
              <a:latin typeface="Times New Roman"/>
              <a:ea typeface="Times New Roman"/>
              <a:cs typeface="Times New Roman"/>
              <a:sym typeface="Times New Roman"/>
            </a:endParaRPr>
          </a:p>
          <a:p>
            <a:pPr marL="457200" lvl="0" indent="-336550" algn="just" rtl="0">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Scanning and scrutinizing the information.</a:t>
            </a:r>
            <a:endParaRPr sz="1700">
              <a:solidFill>
                <a:schemeClr val="dk1"/>
              </a:solidFill>
              <a:latin typeface="Times New Roman"/>
              <a:ea typeface="Times New Roman"/>
              <a:cs typeface="Times New Roman"/>
              <a:sym typeface="Times New Roman"/>
            </a:endParaRPr>
          </a:p>
          <a:p>
            <a:pPr marL="914400" lvl="1" indent="-336550" algn="just" rtl="0">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For the validity of the information.</a:t>
            </a:r>
            <a:endParaRPr sz="1700">
              <a:solidFill>
                <a:schemeClr val="dk1"/>
              </a:solidFill>
              <a:latin typeface="Times New Roman"/>
              <a:ea typeface="Times New Roman"/>
              <a:cs typeface="Times New Roman"/>
              <a:sym typeface="Times New Roman"/>
            </a:endParaRPr>
          </a:p>
          <a:p>
            <a:pPr marL="914400" lvl="1" indent="-336550" algn="just" rtl="0">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To identify the existing vulnerabilities.</a:t>
            </a:r>
            <a:endParaRPr sz="1700">
              <a:solidFill>
                <a:schemeClr val="dk1"/>
              </a:solidFill>
              <a:latin typeface="Times New Roman"/>
              <a:ea typeface="Times New Roman"/>
              <a:cs typeface="Times New Roman"/>
              <a:sym typeface="Times New Roman"/>
            </a:endParaRPr>
          </a:p>
          <a:p>
            <a:pPr marL="457200" lvl="0" indent="-336550" algn="just" rtl="0">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Launching an attack</a:t>
            </a:r>
            <a:endParaRPr sz="1700">
              <a:solidFill>
                <a:schemeClr val="dk1"/>
              </a:solidFill>
              <a:latin typeface="Times New Roman"/>
              <a:ea typeface="Times New Roman"/>
              <a:cs typeface="Times New Roman"/>
              <a:sym typeface="Times New Roman"/>
            </a:endParaRPr>
          </a:p>
          <a:p>
            <a:pPr marL="914400" lvl="1" indent="-336550" algn="just" rtl="0">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Gaining and maintaining the system access.</a:t>
            </a:r>
            <a:endParaRPr sz="17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7"/>
          <p:cNvSpPr txBox="1">
            <a:spLocks noGrp="1"/>
          </p:cNvSpPr>
          <p:nvPr>
            <p:ph type="body" idx="1"/>
          </p:nvPr>
        </p:nvSpPr>
        <p:spPr>
          <a:xfrm>
            <a:off x="0" y="0"/>
            <a:ext cx="9144000" cy="5143500"/>
          </a:xfrm>
          <a:prstGeom prst="rect">
            <a:avLst/>
          </a:prstGeom>
        </p:spPr>
        <p:txBody>
          <a:bodyPr spcFirstLastPara="1" wrap="square" lIns="91425" tIns="91425" rIns="91425" bIns="91425" anchor="t" anchorCtr="0">
            <a:noAutofit/>
          </a:bodyPr>
          <a:lstStyle/>
          <a:p>
            <a:pPr marL="0" lvl="0" indent="0" algn="just" rtl="0">
              <a:lnSpc>
                <a:spcPct val="90000"/>
              </a:lnSpc>
              <a:spcBef>
                <a:spcPts val="0"/>
              </a:spcBef>
              <a:spcAft>
                <a:spcPts val="0"/>
              </a:spcAft>
              <a:buClr>
                <a:schemeClr val="dk1"/>
              </a:buClr>
              <a:buSzPts val="852"/>
              <a:buFont typeface="Arial"/>
              <a:buNone/>
            </a:pPr>
            <a:r>
              <a:rPr lang="en" sz="1300" b="1">
                <a:solidFill>
                  <a:schemeClr val="dk1"/>
                </a:solidFill>
                <a:latin typeface="Times New Roman"/>
                <a:ea typeface="Times New Roman"/>
                <a:cs typeface="Times New Roman"/>
                <a:sym typeface="Times New Roman"/>
              </a:rPr>
              <a:t>Passive Attack</a:t>
            </a:r>
            <a:endParaRPr sz="1300" b="1">
              <a:solidFill>
                <a:schemeClr val="dk1"/>
              </a:solidFill>
              <a:latin typeface="Times New Roman"/>
              <a:ea typeface="Times New Roman"/>
              <a:cs typeface="Times New Roman"/>
              <a:sym typeface="Times New Roman"/>
            </a:endParaRPr>
          </a:p>
          <a:p>
            <a:pPr marL="457200" lvl="0" indent="-311150" algn="just" rtl="0">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Information gathering about a target without their knowledge.</a:t>
            </a:r>
            <a:endParaRPr sz="1300">
              <a:solidFill>
                <a:schemeClr val="dk1"/>
              </a:solidFill>
              <a:latin typeface="Times New Roman"/>
              <a:ea typeface="Times New Roman"/>
              <a:cs typeface="Times New Roman"/>
              <a:sym typeface="Times New Roman"/>
            </a:endParaRPr>
          </a:p>
          <a:p>
            <a:pPr marL="914400" lvl="1" indent="-311150" algn="just" rtl="0">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Ex: Watching a building to identify employees entering time</a:t>
            </a:r>
            <a:endParaRPr sz="1300">
              <a:solidFill>
                <a:schemeClr val="dk1"/>
              </a:solidFill>
              <a:latin typeface="Times New Roman"/>
              <a:ea typeface="Times New Roman"/>
              <a:cs typeface="Times New Roman"/>
              <a:sym typeface="Times New Roman"/>
            </a:endParaRPr>
          </a:p>
          <a:p>
            <a:pPr marL="457200" lvl="0" indent="-311150" algn="just" rtl="0">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It is done using internet search or googling to gain individual or company information. </a:t>
            </a:r>
            <a:endParaRPr sz="1300">
              <a:solidFill>
                <a:schemeClr val="dk1"/>
              </a:solidFill>
              <a:latin typeface="Times New Roman"/>
              <a:ea typeface="Times New Roman"/>
              <a:cs typeface="Times New Roman"/>
              <a:sym typeface="Times New Roman"/>
            </a:endParaRPr>
          </a:p>
          <a:p>
            <a:pPr marL="457200" lvl="0" indent="-311150" algn="just" rtl="0">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Google or Yahoo search to locate information about employees.</a:t>
            </a:r>
            <a:endParaRPr sz="1300">
              <a:solidFill>
                <a:schemeClr val="dk1"/>
              </a:solidFill>
              <a:latin typeface="Times New Roman"/>
              <a:ea typeface="Times New Roman"/>
              <a:cs typeface="Times New Roman"/>
              <a:sym typeface="Times New Roman"/>
            </a:endParaRPr>
          </a:p>
          <a:p>
            <a:pPr marL="914400" lvl="1" indent="-311150" algn="just" rtl="0">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Tools: </a:t>
            </a:r>
            <a:endParaRPr sz="1300">
              <a:solidFill>
                <a:schemeClr val="dk1"/>
              </a:solidFill>
              <a:latin typeface="Times New Roman"/>
              <a:ea typeface="Times New Roman"/>
              <a:cs typeface="Times New Roman"/>
              <a:sym typeface="Times New Roman"/>
            </a:endParaRPr>
          </a:p>
          <a:p>
            <a:pPr marL="914400" lvl="1" indent="-311150" algn="just" rtl="0">
              <a:lnSpc>
                <a:spcPct val="90000"/>
              </a:lnSpc>
              <a:spcBef>
                <a:spcPts val="0"/>
              </a:spcBef>
              <a:spcAft>
                <a:spcPts val="0"/>
              </a:spcAft>
              <a:buClr>
                <a:schemeClr val="dk1"/>
              </a:buClr>
              <a:buSzPts val="1300"/>
              <a:buFont typeface="Times New Roman"/>
              <a:buChar char="–"/>
            </a:pPr>
            <a:r>
              <a:rPr lang="en" sz="1300" i="1">
                <a:solidFill>
                  <a:schemeClr val="dk1"/>
                </a:solidFill>
                <a:latin typeface="Times New Roman"/>
                <a:ea typeface="Times New Roman"/>
                <a:cs typeface="Times New Roman"/>
                <a:sym typeface="Times New Roman"/>
              </a:rPr>
              <a:t>GOOGLE EARTH: It is a virtual map of globe and </a:t>
            </a:r>
            <a:r>
              <a:rPr lang="en" sz="1300">
                <a:solidFill>
                  <a:schemeClr val="dk1"/>
                </a:solidFill>
                <a:latin typeface="Times New Roman"/>
                <a:ea typeface="Times New Roman"/>
                <a:cs typeface="Times New Roman"/>
                <a:sym typeface="Times New Roman"/>
              </a:rPr>
              <a:t>geographic information program. It maps the earth by the superimposition of images obtained from satellite imagery and provides aerial photography of the globe</a:t>
            </a:r>
            <a:endParaRPr sz="1300">
              <a:solidFill>
                <a:schemeClr val="dk1"/>
              </a:solidFill>
              <a:latin typeface="Times New Roman"/>
              <a:ea typeface="Times New Roman"/>
              <a:cs typeface="Times New Roman"/>
              <a:sym typeface="Times New Roman"/>
            </a:endParaRPr>
          </a:p>
          <a:p>
            <a:pPr marL="457200" lvl="0" indent="0" algn="just" rtl="0">
              <a:lnSpc>
                <a:spcPct val="90000"/>
              </a:lnSpc>
              <a:spcBef>
                <a:spcPts val="0"/>
              </a:spcBef>
              <a:spcAft>
                <a:spcPts val="0"/>
              </a:spcAft>
              <a:buClr>
                <a:schemeClr val="dk1"/>
              </a:buClr>
              <a:buSzPts val="852"/>
              <a:buFont typeface="Arial"/>
              <a:buNone/>
            </a:pPr>
            <a:r>
              <a:rPr lang="en" sz="1300">
                <a:solidFill>
                  <a:schemeClr val="dk1"/>
                </a:solidFill>
                <a:latin typeface="Times New Roman"/>
                <a:ea typeface="Times New Roman"/>
                <a:cs typeface="Times New Roman"/>
                <a:sym typeface="Times New Roman"/>
              </a:rPr>
              <a:t>     Ex: (www.earth.google.com).</a:t>
            </a:r>
            <a:endParaRPr sz="1300">
              <a:solidFill>
                <a:schemeClr val="dk1"/>
              </a:solidFill>
              <a:latin typeface="Times New Roman"/>
              <a:ea typeface="Times New Roman"/>
              <a:cs typeface="Times New Roman"/>
              <a:sym typeface="Times New Roman"/>
            </a:endParaRPr>
          </a:p>
          <a:p>
            <a:pPr marL="914400" lvl="1" indent="-311150" algn="just" rtl="0">
              <a:lnSpc>
                <a:spcPct val="90000"/>
              </a:lnSpc>
              <a:spcBef>
                <a:spcPts val="0"/>
              </a:spcBef>
              <a:spcAft>
                <a:spcPts val="0"/>
              </a:spcAft>
              <a:buClr>
                <a:schemeClr val="dk1"/>
              </a:buClr>
              <a:buSzPts val="1300"/>
              <a:buFont typeface="Times New Roman"/>
              <a:buChar char="–"/>
            </a:pPr>
            <a:r>
              <a:rPr lang="en" sz="1300" i="1">
                <a:solidFill>
                  <a:schemeClr val="dk1"/>
                </a:solidFill>
                <a:latin typeface="Times New Roman"/>
                <a:ea typeface="Times New Roman"/>
                <a:cs typeface="Times New Roman"/>
                <a:sym typeface="Times New Roman"/>
              </a:rPr>
              <a:t>INTERNET ARCHIVE: The internet archive is an internet </a:t>
            </a:r>
            <a:r>
              <a:rPr lang="en" sz="1300">
                <a:solidFill>
                  <a:schemeClr val="dk1"/>
                </a:solidFill>
                <a:latin typeface="Times New Roman"/>
                <a:ea typeface="Times New Roman"/>
                <a:cs typeface="Times New Roman"/>
                <a:sym typeface="Times New Roman"/>
              </a:rPr>
              <a:t>library with the purpose of offering permanent access for researchers, historians and scholars to historical collections that exist in digital format (Ramot </a:t>
            </a:r>
            <a:r>
              <a:rPr lang="en" sz="1300" i="1">
                <a:solidFill>
                  <a:schemeClr val="dk1"/>
                </a:solidFill>
                <a:latin typeface="Times New Roman"/>
                <a:ea typeface="Times New Roman"/>
                <a:cs typeface="Times New Roman"/>
                <a:sym typeface="Times New Roman"/>
              </a:rPr>
              <a:t>et al., </a:t>
            </a:r>
            <a:r>
              <a:rPr lang="en" sz="1300">
                <a:solidFill>
                  <a:schemeClr val="dk1"/>
                </a:solidFill>
                <a:latin typeface="Times New Roman"/>
                <a:ea typeface="Times New Roman"/>
                <a:cs typeface="Times New Roman"/>
                <a:sym typeface="Times New Roman"/>
              </a:rPr>
              <a:t>2003). It includes texts, Audio moving images and software as well as archived web pages in our collections. </a:t>
            </a:r>
            <a:endParaRPr sz="1300">
              <a:solidFill>
                <a:schemeClr val="dk1"/>
              </a:solidFill>
              <a:latin typeface="Times New Roman"/>
              <a:ea typeface="Times New Roman"/>
              <a:cs typeface="Times New Roman"/>
              <a:sym typeface="Times New Roman"/>
            </a:endParaRPr>
          </a:p>
          <a:p>
            <a:pPr marL="457200" lvl="0" indent="0" algn="just" rtl="0">
              <a:lnSpc>
                <a:spcPct val="90000"/>
              </a:lnSpc>
              <a:spcBef>
                <a:spcPts val="0"/>
              </a:spcBef>
              <a:spcAft>
                <a:spcPts val="0"/>
              </a:spcAft>
              <a:buClr>
                <a:schemeClr val="dk1"/>
              </a:buClr>
              <a:buSzPts val="852"/>
              <a:buFont typeface="Arial"/>
              <a:buNone/>
            </a:pPr>
            <a:r>
              <a:rPr lang="en" sz="1300">
                <a:solidFill>
                  <a:schemeClr val="dk1"/>
                </a:solidFill>
                <a:latin typeface="Times New Roman"/>
                <a:ea typeface="Times New Roman"/>
                <a:cs typeface="Times New Roman"/>
                <a:sym typeface="Times New Roman"/>
              </a:rPr>
              <a:t>     Ex: (www.archiv.org).</a:t>
            </a:r>
            <a:endParaRPr sz="1300">
              <a:solidFill>
                <a:schemeClr val="dk1"/>
              </a:solidFill>
              <a:latin typeface="Times New Roman"/>
              <a:ea typeface="Times New Roman"/>
              <a:cs typeface="Times New Roman"/>
              <a:sym typeface="Times New Roman"/>
            </a:endParaRPr>
          </a:p>
          <a:p>
            <a:pPr marL="914400" lvl="1" indent="-311150" algn="just" rtl="0">
              <a:lnSpc>
                <a:spcPct val="90000"/>
              </a:lnSpc>
              <a:spcBef>
                <a:spcPts val="0"/>
              </a:spcBef>
              <a:spcAft>
                <a:spcPts val="0"/>
              </a:spcAft>
              <a:buClr>
                <a:schemeClr val="dk1"/>
              </a:buClr>
              <a:buSzPts val="1300"/>
              <a:buFont typeface="Times New Roman"/>
              <a:buChar char="–"/>
            </a:pPr>
            <a:r>
              <a:rPr lang="en" sz="1300" i="1">
                <a:solidFill>
                  <a:schemeClr val="dk1"/>
                </a:solidFill>
                <a:latin typeface="Times New Roman"/>
                <a:ea typeface="Times New Roman"/>
                <a:cs typeface="Times New Roman"/>
                <a:sym typeface="Times New Roman"/>
              </a:rPr>
              <a:t>PEOPLE SEARCH: People search provides details </a:t>
            </a:r>
            <a:r>
              <a:rPr lang="en" sz="1300">
                <a:solidFill>
                  <a:schemeClr val="dk1"/>
                </a:solidFill>
                <a:latin typeface="Times New Roman"/>
                <a:ea typeface="Times New Roman"/>
                <a:cs typeface="Times New Roman"/>
                <a:sym typeface="Times New Roman"/>
              </a:rPr>
              <a:t>about personal information, date of birth, residential address, contact number etc. Ex: (www.whitepagesinc.com). </a:t>
            </a:r>
            <a:endParaRPr sz="1300">
              <a:solidFill>
                <a:schemeClr val="dk1"/>
              </a:solidFill>
              <a:latin typeface="Times New Roman"/>
              <a:ea typeface="Times New Roman"/>
              <a:cs typeface="Times New Roman"/>
              <a:sym typeface="Times New Roman"/>
            </a:endParaRPr>
          </a:p>
          <a:p>
            <a:pPr marL="914400" lvl="1" indent="-311150" algn="just" rtl="0">
              <a:lnSpc>
                <a:spcPct val="90000"/>
              </a:lnSpc>
              <a:spcBef>
                <a:spcPts val="0"/>
              </a:spcBef>
              <a:spcAft>
                <a:spcPts val="0"/>
              </a:spcAft>
              <a:buClr>
                <a:schemeClr val="dk1"/>
              </a:buClr>
              <a:buSzPts val="1300"/>
              <a:buFont typeface="Times New Roman"/>
              <a:buChar char="–"/>
            </a:pPr>
            <a:r>
              <a:rPr lang="en" sz="1300" i="1">
                <a:solidFill>
                  <a:schemeClr val="dk1"/>
                </a:solidFill>
                <a:latin typeface="Times New Roman"/>
                <a:ea typeface="Times New Roman"/>
                <a:cs typeface="Times New Roman"/>
                <a:sym typeface="Times New Roman"/>
              </a:rPr>
              <a:t>DOMAIN NAME CONFIRMATION: To perform searches </a:t>
            </a:r>
            <a:r>
              <a:rPr lang="en" sz="1300">
                <a:solidFill>
                  <a:schemeClr val="dk1"/>
                </a:solidFill>
                <a:latin typeface="Times New Roman"/>
                <a:ea typeface="Times New Roman"/>
                <a:cs typeface="Times New Roman"/>
                <a:sym typeface="Times New Roman"/>
              </a:rPr>
              <a:t>for domain names using multiple keywords, this helps to find every registered domain name in “com”, “netr”, “org”, “edu” (</a:t>
            </a:r>
            <a:r>
              <a:rPr lang="en" sz="13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www.namedroppers.com</a:t>
            </a:r>
            <a:r>
              <a:rPr lang="en"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marL="914400" lvl="1" indent="-311150" algn="just" rtl="0">
              <a:lnSpc>
                <a:spcPct val="90000"/>
              </a:lnSpc>
              <a:spcBef>
                <a:spcPts val="0"/>
              </a:spcBef>
              <a:spcAft>
                <a:spcPts val="0"/>
              </a:spcAft>
              <a:buClr>
                <a:schemeClr val="dk1"/>
              </a:buClr>
              <a:buSzPts val="1300"/>
              <a:buFont typeface="Times New Roman"/>
              <a:buChar char="–"/>
            </a:pPr>
            <a:r>
              <a:rPr lang="en" sz="1300" i="1">
                <a:solidFill>
                  <a:schemeClr val="dk1"/>
                </a:solidFill>
                <a:latin typeface="Times New Roman"/>
                <a:ea typeface="Times New Roman"/>
                <a:cs typeface="Times New Roman"/>
                <a:sym typeface="Times New Roman"/>
              </a:rPr>
              <a:t>WHOIS: This is a domain registration lookup tool. </a:t>
            </a:r>
            <a:r>
              <a:rPr lang="en" sz="1300">
                <a:solidFill>
                  <a:schemeClr val="dk1"/>
                </a:solidFill>
                <a:latin typeface="Times New Roman"/>
                <a:ea typeface="Times New Roman"/>
                <a:cs typeface="Times New Roman"/>
                <a:sym typeface="Times New Roman"/>
              </a:rPr>
              <a:t>This utility is used for communicating with WHOIS servers located around the world to obtain domain registration information. WHOIS supports IP address queries and automatically selects the appropriate server for IP address. This tool will lookup information on a domain IP address or a domain registration server or you can use the default option which will select a server for  you (</a:t>
            </a:r>
            <a:r>
              <a:rPr lang="en" sz="13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www.whois.net</a:t>
            </a:r>
            <a:r>
              <a:rPr lang="en"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marL="914400" lvl="1" indent="-311150" algn="just" rtl="0">
              <a:lnSpc>
                <a:spcPct val="90000"/>
              </a:lnSpc>
              <a:spcBef>
                <a:spcPts val="0"/>
              </a:spcBef>
              <a:spcAft>
                <a:spcPts val="0"/>
              </a:spcAft>
              <a:buClr>
                <a:schemeClr val="dk1"/>
              </a:buClr>
              <a:buSzPts val="1300"/>
              <a:buFont typeface="Times New Roman"/>
              <a:buChar char="–"/>
            </a:pPr>
            <a:r>
              <a:rPr lang="en" sz="1300" i="1">
                <a:solidFill>
                  <a:schemeClr val="dk1"/>
                </a:solidFill>
                <a:latin typeface="Times New Roman"/>
                <a:ea typeface="Times New Roman"/>
                <a:cs typeface="Times New Roman"/>
                <a:sym typeface="Times New Roman"/>
              </a:rPr>
              <a:t>NSLOOKUP: The name nslookup means “name server </a:t>
            </a:r>
            <a:r>
              <a:rPr lang="en" sz="1300">
                <a:solidFill>
                  <a:schemeClr val="dk1"/>
                </a:solidFill>
                <a:latin typeface="Times New Roman"/>
                <a:ea typeface="Times New Roman"/>
                <a:cs typeface="Times New Roman"/>
                <a:sym typeface="Times New Roman"/>
              </a:rPr>
              <a:t>lookup”, the tool is used on windows and Unix to query details, including up addresses of a particular computer and other technical details such as mail exchanger records for a domain and name severs of a domain (</a:t>
            </a:r>
            <a:r>
              <a:rPr lang="en" sz="1300" u="sng">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www.nslookup.downloadsoftware4free.com</a:t>
            </a:r>
            <a:r>
              <a:rPr lang="en"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marL="914400" lvl="1" indent="-311150" algn="just" rtl="0">
              <a:lnSpc>
                <a:spcPct val="90000"/>
              </a:lnSpc>
              <a:spcBef>
                <a:spcPts val="0"/>
              </a:spcBef>
              <a:spcAft>
                <a:spcPts val="0"/>
              </a:spcAft>
              <a:buClr>
                <a:schemeClr val="dk1"/>
              </a:buClr>
              <a:buSzPts val="1300"/>
              <a:buFont typeface="Times New Roman"/>
              <a:buChar char="–"/>
            </a:pPr>
            <a:r>
              <a:rPr lang="en" sz="1300" i="1">
                <a:solidFill>
                  <a:schemeClr val="dk1"/>
                </a:solidFill>
                <a:latin typeface="Times New Roman"/>
                <a:ea typeface="Times New Roman"/>
                <a:cs typeface="Times New Roman"/>
                <a:sym typeface="Times New Roman"/>
              </a:rPr>
              <a:t>eMailTrackerPro: eMailTrackerPro analyzes the E-mail </a:t>
            </a:r>
            <a:r>
              <a:rPr lang="en" sz="1300">
                <a:solidFill>
                  <a:schemeClr val="dk1"/>
                </a:solidFill>
                <a:latin typeface="Times New Roman"/>
                <a:ea typeface="Times New Roman"/>
                <a:cs typeface="Times New Roman"/>
                <a:sym typeface="Times New Roman"/>
              </a:rPr>
              <a:t>header and provides the IP address of the system that send the mail (</a:t>
            </a:r>
            <a:r>
              <a:rPr lang="en" sz="1300" u="sng">
                <a:solidFill>
                  <a:schemeClr val="dk1"/>
                </a:solidFill>
                <a:latin typeface="Times New Roman"/>
                <a:ea typeface="Times New Roman"/>
                <a:cs typeface="Times New Roman"/>
                <a:sym typeface="Times New Roman"/>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www.emailtrackerpro.com</a:t>
            </a:r>
            <a:r>
              <a:rPr lang="en"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marL="914400" lvl="1" indent="-311150" algn="just" rtl="0">
              <a:lnSpc>
                <a:spcPct val="90000"/>
              </a:lnSpc>
              <a:spcBef>
                <a:spcPts val="0"/>
              </a:spcBef>
              <a:spcAft>
                <a:spcPts val="0"/>
              </a:spcAft>
              <a:buClr>
                <a:schemeClr val="dk1"/>
              </a:buClr>
              <a:buSzPts val="1300"/>
              <a:buFont typeface="Times New Roman"/>
              <a:buChar char="–"/>
            </a:pPr>
            <a:r>
              <a:rPr lang="en" sz="1300" i="1">
                <a:solidFill>
                  <a:schemeClr val="dk1"/>
                </a:solidFill>
                <a:latin typeface="Times New Roman"/>
                <a:ea typeface="Times New Roman"/>
                <a:cs typeface="Times New Roman"/>
                <a:sym typeface="Times New Roman"/>
              </a:rPr>
              <a:t>HTTrack: This tool acts like an offline browser. It can </a:t>
            </a:r>
            <a:r>
              <a:rPr lang="en" sz="1300">
                <a:solidFill>
                  <a:schemeClr val="dk1"/>
                </a:solidFill>
                <a:latin typeface="Times New Roman"/>
                <a:ea typeface="Times New Roman"/>
                <a:cs typeface="Times New Roman"/>
                <a:sym typeface="Times New Roman"/>
              </a:rPr>
              <a:t>mirror the entire website to a desktop. One can analyze the entire websites by being offline (www.httrack.com). </a:t>
            </a:r>
            <a:endParaRPr sz="1300">
              <a:solidFill>
                <a:schemeClr val="dk1"/>
              </a:solidFill>
              <a:latin typeface="Times New Roman"/>
              <a:ea typeface="Times New Roman"/>
              <a:cs typeface="Times New Roman"/>
              <a:sym typeface="Times New Roman"/>
            </a:endParaRPr>
          </a:p>
          <a:p>
            <a:pPr marL="0" lvl="0" indent="0" algn="l" rtl="0">
              <a:lnSpc>
                <a:spcPct val="105000"/>
              </a:lnSpc>
              <a:spcBef>
                <a:spcPts val="0"/>
              </a:spcBef>
              <a:spcAft>
                <a:spcPts val="1200"/>
              </a:spcAft>
              <a:buSzPts val="852"/>
              <a:buNone/>
            </a:pP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8"/>
          <p:cNvSpPr txBox="1">
            <a:spLocks noGrp="1"/>
          </p:cNvSpPr>
          <p:nvPr>
            <p:ph type="body" idx="1"/>
          </p:nvPr>
        </p:nvSpPr>
        <p:spPr>
          <a:xfrm>
            <a:off x="92250" y="0"/>
            <a:ext cx="8935800" cy="4979100"/>
          </a:xfrm>
          <a:prstGeom prst="rect">
            <a:avLst/>
          </a:prstGeom>
        </p:spPr>
        <p:txBody>
          <a:bodyPr spcFirstLastPara="1" wrap="square" lIns="91425" tIns="91425" rIns="91425" bIns="91425" anchor="t" anchorCtr="0">
            <a:noAutofit/>
          </a:bodyPr>
          <a:lstStyle/>
          <a:p>
            <a:pPr marL="0" lvl="0" indent="0" algn="just" rtl="0">
              <a:lnSpc>
                <a:spcPct val="90000"/>
              </a:lnSpc>
              <a:spcBef>
                <a:spcPts val="0"/>
              </a:spcBef>
              <a:spcAft>
                <a:spcPts val="0"/>
              </a:spcAft>
              <a:buClr>
                <a:schemeClr val="dk1"/>
              </a:buClr>
              <a:buSzPts val="1100"/>
              <a:buFont typeface="Arial"/>
              <a:buNone/>
            </a:pPr>
            <a:r>
              <a:rPr lang="en" sz="1300" b="1">
                <a:solidFill>
                  <a:schemeClr val="dk1"/>
                </a:solidFill>
                <a:latin typeface="Times New Roman"/>
                <a:ea typeface="Times New Roman"/>
                <a:cs typeface="Times New Roman"/>
                <a:sym typeface="Times New Roman"/>
              </a:rPr>
              <a:t>Active Attacks</a:t>
            </a:r>
            <a:endParaRPr sz="1300" b="1">
              <a:solidFill>
                <a:schemeClr val="dk1"/>
              </a:solidFill>
              <a:latin typeface="Times New Roman"/>
              <a:ea typeface="Times New Roman"/>
              <a:cs typeface="Times New Roman"/>
              <a:sym typeface="Times New Roman"/>
            </a:endParaRPr>
          </a:p>
          <a:p>
            <a:pPr marL="457200" lvl="0" indent="-311150" algn="just" rtl="0">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ARPING: This is a network tool that </a:t>
            </a:r>
            <a:endParaRPr sz="1300">
              <a:solidFill>
                <a:schemeClr val="dk1"/>
              </a:solidFill>
              <a:latin typeface="Times New Roman"/>
              <a:ea typeface="Times New Roman"/>
              <a:cs typeface="Times New Roman"/>
              <a:sym typeface="Times New Roman"/>
            </a:endParaRPr>
          </a:p>
          <a:p>
            <a:pPr marL="914400" lvl="1" indent="-311150" algn="just" rtl="0">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Broadcasts arp packets and receive replies similar to “ping”. </a:t>
            </a:r>
            <a:endParaRPr sz="1300">
              <a:solidFill>
                <a:schemeClr val="dk1"/>
              </a:solidFill>
              <a:latin typeface="Times New Roman"/>
              <a:ea typeface="Times New Roman"/>
              <a:cs typeface="Times New Roman"/>
              <a:sym typeface="Times New Roman"/>
            </a:endParaRPr>
          </a:p>
          <a:p>
            <a:pPr marL="914400" lvl="1" indent="-311150" algn="just" rtl="0">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It is good for mapping a local network and finding used IP space </a:t>
            </a:r>
            <a:endParaRPr sz="1300">
              <a:solidFill>
                <a:schemeClr val="dk1"/>
              </a:solidFill>
              <a:latin typeface="Times New Roman"/>
              <a:ea typeface="Times New Roman"/>
              <a:cs typeface="Times New Roman"/>
              <a:sym typeface="Times New Roman"/>
            </a:endParaRPr>
          </a:p>
          <a:p>
            <a:pPr marL="914400" lvl="1" indent="-311150" algn="just" rtl="0">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It broadcasts, who has an arp packet on the network and prints answers. </a:t>
            </a:r>
            <a:endParaRPr sz="1300">
              <a:solidFill>
                <a:schemeClr val="dk1"/>
              </a:solidFill>
              <a:latin typeface="Times New Roman"/>
              <a:ea typeface="Times New Roman"/>
              <a:cs typeface="Times New Roman"/>
              <a:sym typeface="Times New Roman"/>
            </a:endParaRPr>
          </a:p>
          <a:p>
            <a:pPr marL="914400" lvl="1" indent="-311150" algn="just" rtl="0">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It is very useful when trying to pick an unused IP for a net to which routing does not exist as yet</a:t>
            </a:r>
            <a:endParaRPr sz="1300">
              <a:solidFill>
                <a:schemeClr val="dk1"/>
              </a:solidFill>
              <a:latin typeface="Times New Roman"/>
              <a:ea typeface="Times New Roman"/>
              <a:cs typeface="Times New Roman"/>
              <a:sym typeface="Times New Roman"/>
            </a:endParaRPr>
          </a:p>
          <a:p>
            <a:pPr marL="457200" lvl="0" indent="-311150" algn="just" rtl="0">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Bing: This tool is used </a:t>
            </a:r>
            <a:endParaRPr sz="1300">
              <a:solidFill>
                <a:schemeClr val="dk1"/>
              </a:solidFill>
              <a:latin typeface="Times New Roman"/>
              <a:ea typeface="Times New Roman"/>
              <a:cs typeface="Times New Roman"/>
              <a:sym typeface="Times New Roman"/>
            </a:endParaRPr>
          </a:p>
          <a:p>
            <a:pPr marL="914400" lvl="1" indent="-311150" algn="just" rtl="0">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for pinging the bandwidth. </a:t>
            </a:r>
            <a:endParaRPr sz="1300">
              <a:solidFill>
                <a:schemeClr val="dk1"/>
              </a:solidFill>
              <a:latin typeface="Times New Roman"/>
              <a:ea typeface="Times New Roman"/>
              <a:cs typeface="Times New Roman"/>
              <a:sym typeface="Times New Roman"/>
            </a:endParaRPr>
          </a:p>
          <a:p>
            <a:pPr marL="914400" lvl="1" indent="-311150" algn="just" rtl="0">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It is one of the point-to-point bandwidth measurement tool </a:t>
            </a:r>
            <a:endParaRPr sz="1300">
              <a:solidFill>
                <a:schemeClr val="dk1"/>
              </a:solidFill>
              <a:latin typeface="Times New Roman"/>
              <a:ea typeface="Times New Roman"/>
              <a:cs typeface="Times New Roman"/>
              <a:sym typeface="Times New Roman"/>
            </a:endParaRPr>
          </a:p>
          <a:p>
            <a:pPr marL="914400" lvl="1" indent="-311150" algn="just" rtl="0">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It can calculate the blank throughput between any couple of networks. (htttp:ai3.asti.dost.gov.ph/sat/bing.html). </a:t>
            </a:r>
            <a:endParaRPr sz="1300">
              <a:solidFill>
                <a:schemeClr val="dk1"/>
              </a:solidFill>
              <a:latin typeface="Times New Roman"/>
              <a:ea typeface="Times New Roman"/>
              <a:cs typeface="Times New Roman"/>
              <a:sym typeface="Times New Roman"/>
            </a:endParaRPr>
          </a:p>
          <a:p>
            <a:pPr marL="457200" lvl="0" indent="-311150" algn="just" rtl="0">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It is also called “Rattling the doorknobs” or “Active reconnaissance”</a:t>
            </a:r>
            <a:endParaRPr sz="1300">
              <a:solidFill>
                <a:schemeClr val="dk1"/>
              </a:solidFill>
              <a:latin typeface="Times New Roman"/>
              <a:ea typeface="Times New Roman"/>
              <a:cs typeface="Times New Roman"/>
              <a:sym typeface="Times New Roman"/>
            </a:endParaRPr>
          </a:p>
          <a:p>
            <a:pPr marL="457200" lvl="0" indent="-311150" algn="just" rtl="0">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It can provide confirmation to an attacker about security measures in place .</a:t>
            </a:r>
            <a:endParaRPr sz="1300">
              <a:solidFill>
                <a:schemeClr val="dk1"/>
              </a:solidFill>
              <a:latin typeface="Times New Roman"/>
              <a:ea typeface="Times New Roman"/>
              <a:cs typeface="Times New Roman"/>
              <a:sym typeface="Times New Roman"/>
            </a:endParaRPr>
          </a:p>
          <a:p>
            <a:pPr marL="457200" lvl="0" indent="0" algn="just" rtl="0">
              <a:lnSpc>
                <a:spcPct val="90000"/>
              </a:lnSpc>
              <a:spcBef>
                <a:spcPts val="0"/>
              </a:spcBef>
              <a:spcAft>
                <a:spcPts val="0"/>
              </a:spcAft>
              <a:buClr>
                <a:schemeClr val="dk1"/>
              </a:buClr>
              <a:buSzPts val="1100"/>
              <a:buFont typeface="Arial"/>
              <a:buNone/>
            </a:pPr>
            <a:endParaRPr sz="1300">
              <a:solidFill>
                <a:schemeClr val="dk1"/>
              </a:solidFill>
              <a:latin typeface="Times New Roman"/>
              <a:ea typeface="Times New Roman"/>
              <a:cs typeface="Times New Roman"/>
              <a:sym typeface="Times New Roman"/>
            </a:endParaRPr>
          </a:p>
          <a:p>
            <a:pPr marL="0" lvl="0" indent="0" algn="just" rtl="0">
              <a:lnSpc>
                <a:spcPct val="90000"/>
              </a:lnSpc>
              <a:spcBef>
                <a:spcPts val="0"/>
              </a:spcBef>
              <a:spcAft>
                <a:spcPts val="0"/>
              </a:spcAft>
              <a:buClr>
                <a:schemeClr val="dk1"/>
              </a:buClr>
              <a:buSzPts val="1100"/>
              <a:buFont typeface="Arial"/>
              <a:buNone/>
            </a:pPr>
            <a:r>
              <a:rPr lang="en" sz="1300" b="1">
                <a:solidFill>
                  <a:schemeClr val="dk1"/>
                </a:solidFill>
                <a:latin typeface="Times New Roman"/>
                <a:ea typeface="Times New Roman"/>
                <a:cs typeface="Times New Roman"/>
                <a:sym typeface="Times New Roman"/>
              </a:rPr>
              <a:t>Tools:</a:t>
            </a:r>
            <a:endParaRPr sz="1300" b="1">
              <a:solidFill>
                <a:schemeClr val="dk1"/>
              </a:solidFill>
              <a:latin typeface="Times New Roman"/>
              <a:ea typeface="Times New Roman"/>
              <a:cs typeface="Times New Roman"/>
              <a:sym typeface="Times New Roman"/>
            </a:endParaRPr>
          </a:p>
          <a:p>
            <a:pPr marL="457200" lvl="0" indent="-311150" algn="just" rtl="0">
              <a:lnSpc>
                <a:spcPct val="90000"/>
              </a:lnSpc>
              <a:spcBef>
                <a:spcPts val="0"/>
              </a:spcBef>
              <a:spcAft>
                <a:spcPts val="0"/>
              </a:spcAft>
              <a:buClr>
                <a:schemeClr val="dk1"/>
              </a:buClr>
              <a:buSzPts val="1300"/>
              <a:buFont typeface="Times New Roman"/>
              <a:buChar char="•"/>
            </a:pPr>
            <a:r>
              <a:rPr lang="en" sz="1300" b="1">
                <a:solidFill>
                  <a:schemeClr val="dk1"/>
                </a:solidFill>
                <a:latin typeface="Times New Roman"/>
                <a:ea typeface="Times New Roman"/>
                <a:cs typeface="Times New Roman"/>
                <a:sym typeface="Times New Roman"/>
              </a:rPr>
              <a:t>Dsniff</a:t>
            </a:r>
            <a:r>
              <a:rPr lang="en" sz="1300">
                <a:solidFill>
                  <a:schemeClr val="dk1"/>
                </a:solidFill>
                <a:latin typeface="Times New Roman"/>
                <a:ea typeface="Times New Roman"/>
                <a:cs typeface="Times New Roman"/>
                <a:sym typeface="Times New Roman"/>
              </a:rPr>
              <a:t> : This is network auditing tool to capture username, password and authentication information on a local subnet. </a:t>
            </a:r>
            <a:endParaRPr sz="1300">
              <a:solidFill>
                <a:schemeClr val="dk1"/>
              </a:solidFill>
              <a:latin typeface="Times New Roman"/>
              <a:ea typeface="Times New Roman"/>
              <a:cs typeface="Times New Roman"/>
              <a:sym typeface="Times New Roman"/>
            </a:endParaRPr>
          </a:p>
          <a:p>
            <a:pPr marL="457200" lvl="0" indent="-311150" algn="just" rtl="0">
              <a:lnSpc>
                <a:spcPct val="90000"/>
              </a:lnSpc>
              <a:spcBef>
                <a:spcPts val="0"/>
              </a:spcBef>
              <a:spcAft>
                <a:spcPts val="0"/>
              </a:spcAft>
              <a:buClr>
                <a:schemeClr val="dk1"/>
              </a:buClr>
              <a:buSzPts val="1300"/>
              <a:buFont typeface="Times New Roman"/>
              <a:buChar char="•"/>
            </a:pPr>
            <a:r>
              <a:rPr lang="en" sz="1300" b="1">
                <a:solidFill>
                  <a:schemeClr val="dk1"/>
                </a:solidFill>
                <a:latin typeface="Times New Roman"/>
                <a:ea typeface="Times New Roman"/>
                <a:cs typeface="Times New Roman"/>
                <a:sym typeface="Times New Roman"/>
              </a:rPr>
              <a:t>DNStracer</a:t>
            </a:r>
            <a:r>
              <a:rPr lang="en" sz="1300">
                <a:solidFill>
                  <a:schemeClr val="dk1"/>
                </a:solidFill>
                <a:latin typeface="Times New Roman"/>
                <a:ea typeface="Times New Roman"/>
                <a:cs typeface="Times New Roman"/>
                <a:sym typeface="Times New Roman"/>
              </a:rPr>
              <a:t>: This tool is used </a:t>
            </a:r>
            <a:endParaRPr sz="1300">
              <a:solidFill>
                <a:schemeClr val="dk1"/>
              </a:solidFill>
              <a:latin typeface="Times New Roman"/>
              <a:ea typeface="Times New Roman"/>
              <a:cs typeface="Times New Roman"/>
              <a:sym typeface="Times New Roman"/>
            </a:endParaRPr>
          </a:p>
          <a:p>
            <a:pPr marL="914400" lvl="1" indent="-311150" algn="just" rtl="0">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for determining the data source of a DNS server </a:t>
            </a:r>
            <a:endParaRPr sz="1300">
              <a:solidFill>
                <a:schemeClr val="dk1"/>
              </a:solidFill>
              <a:latin typeface="Times New Roman"/>
              <a:ea typeface="Times New Roman"/>
              <a:cs typeface="Times New Roman"/>
              <a:sym typeface="Times New Roman"/>
            </a:endParaRPr>
          </a:p>
          <a:p>
            <a:pPr marL="914400" lvl="1" indent="-311150" algn="just" rtl="0">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Notifies the continuous process of DNS server </a:t>
            </a:r>
            <a:endParaRPr sz="1300">
              <a:solidFill>
                <a:schemeClr val="dk1"/>
              </a:solidFill>
              <a:latin typeface="Times New Roman"/>
              <a:ea typeface="Times New Roman"/>
              <a:cs typeface="Times New Roman"/>
              <a:sym typeface="Times New Roman"/>
            </a:endParaRPr>
          </a:p>
          <a:p>
            <a:pPr marL="457200" lvl="0" indent="-311150" algn="just" rtl="0">
              <a:lnSpc>
                <a:spcPct val="90000"/>
              </a:lnSpc>
              <a:spcBef>
                <a:spcPts val="0"/>
              </a:spcBef>
              <a:spcAft>
                <a:spcPts val="0"/>
              </a:spcAft>
              <a:buClr>
                <a:schemeClr val="dk1"/>
              </a:buClr>
              <a:buSzPts val="1300"/>
              <a:buFont typeface="Times New Roman"/>
              <a:buChar char="•"/>
            </a:pPr>
            <a:r>
              <a:rPr lang="en" sz="1300" b="1">
                <a:solidFill>
                  <a:schemeClr val="dk1"/>
                </a:solidFill>
                <a:latin typeface="Times New Roman"/>
                <a:ea typeface="Times New Roman"/>
                <a:cs typeface="Times New Roman"/>
                <a:sym typeface="Times New Roman"/>
              </a:rPr>
              <a:t>Hmap</a:t>
            </a:r>
            <a:r>
              <a:rPr lang="en" sz="1300">
                <a:solidFill>
                  <a:schemeClr val="dk1"/>
                </a:solidFill>
                <a:latin typeface="Times New Roman"/>
                <a:ea typeface="Times New Roman"/>
                <a:cs typeface="Times New Roman"/>
                <a:sym typeface="Times New Roman"/>
              </a:rPr>
              <a:t>: This tool is used </a:t>
            </a:r>
            <a:endParaRPr sz="1300">
              <a:solidFill>
                <a:schemeClr val="dk1"/>
              </a:solidFill>
              <a:latin typeface="Times New Roman"/>
              <a:ea typeface="Times New Roman"/>
              <a:cs typeface="Times New Roman"/>
              <a:sym typeface="Times New Roman"/>
            </a:endParaRPr>
          </a:p>
          <a:p>
            <a:pPr marL="914400" lvl="1" indent="-311150" algn="just" rtl="0">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To get the fingerprinting of web servers </a:t>
            </a:r>
            <a:endParaRPr sz="1300">
              <a:solidFill>
                <a:schemeClr val="dk1"/>
              </a:solidFill>
              <a:latin typeface="Times New Roman"/>
              <a:ea typeface="Times New Roman"/>
              <a:cs typeface="Times New Roman"/>
              <a:sym typeface="Times New Roman"/>
            </a:endParaRPr>
          </a:p>
          <a:p>
            <a:pPr marL="1371600" lvl="2" indent="-311150" algn="just" rtl="0">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to identify the version of server, vender of the server, model of the server and more </a:t>
            </a:r>
            <a:endParaRPr sz="1300">
              <a:solidFill>
                <a:schemeClr val="dk1"/>
              </a:solidFill>
              <a:latin typeface="Times New Roman"/>
              <a:ea typeface="Times New Roman"/>
              <a:cs typeface="Times New Roman"/>
              <a:sym typeface="Times New Roman"/>
            </a:endParaRPr>
          </a:p>
          <a:p>
            <a:pPr marL="457200" lvl="0" indent="-311150" algn="just" rtl="0">
              <a:lnSpc>
                <a:spcPct val="90000"/>
              </a:lnSpc>
              <a:spcBef>
                <a:spcPts val="0"/>
              </a:spcBef>
              <a:spcAft>
                <a:spcPts val="0"/>
              </a:spcAft>
              <a:buClr>
                <a:schemeClr val="dk1"/>
              </a:buClr>
              <a:buSzPts val="1300"/>
              <a:buFont typeface="Times New Roman"/>
              <a:buChar char="•"/>
            </a:pPr>
            <a:r>
              <a:rPr lang="en" sz="1300" b="1">
                <a:solidFill>
                  <a:schemeClr val="dk1"/>
                </a:solidFill>
                <a:latin typeface="Times New Roman"/>
                <a:ea typeface="Times New Roman"/>
                <a:cs typeface="Times New Roman"/>
                <a:sym typeface="Times New Roman"/>
              </a:rPr>
              <a:t>Nmap</a:t>
            </a:r>
            <a:r>
              <a:rPr lang="en" sz="1300">
                <a:solidFill>
                  <a:schemeClr val="dk1"/>
                </a:solidFill>
                <a:latin typeface="Times New Roman"/>
                <a:ea typeface="Times New Roman"/>
                <a:cs typeface="Times New Roman"/>
                <a:sym typeface="Times New Roman"/>
              </a:rPr>
              <a:t>: This tool is used </a:t>
            </a:r>
            <a:endParaRPr sz="1300">
              <a:solidFill>
                <a:schemeClr val="dk1"/>
              </a:solidFill>
              <a:latin typeface="Times New Roman"/>
              <a:ea typeface="Times New Roman"/>
              <a:cs typeface="Times New Roman"/>
              <a:sym typeface="Times New Roman"/>
            </a:endParaRPr>
          </a:p>
          <a:p>
            <a:pPr marL="914400" lvl="1" indent="-311150" algn="just" rtl="0">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to scan the port address of the network, </a:t>
            </a:r>
            <a:endParaRPr sz="1300">
              <a:solidFill>
                <a:schemeClr val="dk1"/>
              </a:solidFill>
              <a:latin typeface="Times New Roman"/>
              <a:ea typeface="Times New Roman"/>
              <a:cs typeface="Times New Roman"/>
              <a:sym typeface="Times New Roman"/>
            </a:endParaRPr>
          </a:p>
          <a:p>
            <a:pPr marL="914400" lvl="1" indent="-311150" algn="just" rtl="0">
              <a:lnSpc>
                <a:spcPct val="9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It takes the fingerprint of operating system version, service and it can scan the network rapidly (http://insecure.org/nmap).</a:t>
            </a:r>
            <a:endParaRPr sz="1300">
              <a:solidFill>
                <a:schemeClr val="dk1"/>
              </a:solidFill>
              <a:latin typeface="Times New Roman"/>
              <a:ea typeface="Times New Roman"/>
              <a:cs typeface="Times New Roman"/>
              <a:sym typeface="Times New Roman"/>
            </a:endParaRPr>
          </a:p>
          <a:p>
            <a:pPr marL="0" lvl="0" indent="0" algn="l" rtl="0">
              <a:lnSpc>
                <a:spcPct val="105000"/>
              </a:lnSpc>
              <a:spcBef>
                <a:spcPts val="0"/>
              </a:spcBef>
              <a:spcAft>
                <a:spcPts val="1200"/>
              </a:spcAft>
              <a:buNone/>
            </a:pP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graphicFrame>
        <p:nvGraphicFramePr>
          <p:cNvPr id="142" name="Google Shape;142;p29"/>
          <p:cNvGraphicFramePr/>
          <p:nvPr/>
        </p:nvGraphicFramePr>
        <p:xfrm>
          <a:off x="610450" y="3000025"/>
          <a:ext cx="7750325" cy="1920300"/>
        </p:xfrm>
        <a:graphic>
          <a:graphicData uri="http://schemas.openxmlformats.org/drawingml/2006/table">
            <a:tbl>
              <a:tblPr bandRow="1">
                <a:noFill/>
                <a:tableStyleId>{B4512754-52BD-408B-97FF-2828E3B4154B}</a:tableStyleId>
              </a:tblPr>
              <a:tblGrid>
                <a:gridCol w="2403200"/>
                <a:gridCol w="2403200"/>
                <a:gridCol w="2943925"/>
              </a:tblGrid>
              <a:tr h="295300">
                <a:tc>
                  <a:txBody>
                    <a:bodyPr/>
                    <a:lstStyle/>
                    <a:p>
                      <a:pPr marL="0" lvl="0" indent="0" algn="just" rtl="0">
                        <a:spcBef>
                          <a:spcPts val="0"/>
                        </a:spcBef>
                        <a:spcAft>
                          <a:spcPts val="0"/>
                        </a:spcAft>
                        <a:buNone/>
                      </a:pPr>
                      <a:r>
                        <a:rPr lang="en" sz="1500" b="1">
                          <a:latin typeface="Times New Roman"/>
                          <a:ea typeface="Times New Roman"/>
                          <a:cs typeface="Times New Roman"/>
                          <a:sym typeface="Times New Roman"/>
                        </a:rPr>
                        <a:t>S.No </a:t>
                      </a:r>
                      <a:endParaRPr sz="1500">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D"/>
                    </a:solidFill>
                  </a:tcPr>
                </a:tc>
                <a:tc>
                  <a:txBody>
                    <a:bodyPr/>
                    <a:lstStyle/>
                    <a:p>
                      <a:pPr marL="0" lvl="0" indent="0" algn="just" rtl="0">
                        <a:spcBef>
                          <a:spcPts val="0"/>
                        </a:spcBef>
                        <a:spcAft>
                          <a:spcPts val="0"/>
                        </a:spcAft>
                        <a:buNone/>
                      </a:pPr>
                      <a:r>
                        <a:rPr lang="en" sz="1500" b="1">
                          <a:latin typeface="Times New Roman"/>
                          <a:ea typeface="Times New Roman"/>
                          <a:cs typeface="Times New Roman"/>
                          <a:sym typeface="Times New Roman"/>
                        </a:rPr>
                        <a:t>Port Number </a:t>
                      </a:r>
                      <a:endParaRPr sz="1500">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D"/>
                    </a:solidFill>
                  </a:tcPr>
                </a:tc>
                <a:tc>
                  <a:txBody>
                    <a:bodyPr/>
                    <a:lstStyle/>
                    <a:p>
                      <a:pPr marL="0" lvl="0" indent="0" algn="just" rtl="0">
                        <a:spcBef>
                          <a:spcPts val="0"/>
                        </a:spcBef>
                        <a:spcAft>
                          <a:spcPts val="0"/>
                        </a:spcAft>
                        <a:buNone/>
                      </a:pPr>
                      <a:r>
                        <a:rPr lang="en" sz="1500" b="1">
                          <a:latin typeface="Times New Roman"/>
                          <a:ea typeface="Times New Roman"/>
                          <a:cs typeface="Times New Roman"/>
                          <a:sym typeface="Times New Roman"/>
                        </a:rPr>
                        <a:t>Port Description </a:t>
                      </a:r>
                      <a:endParaRPr sz="1500">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D"/>
                    </a:solidFill>
                  </a:tcPr>
                </a:tc>
              </a:tr>
              <a:tr h="295300">
                <a:tc>
                  <a:txBody>
                    <a:bodyPr/>
                    <a:lstStyle/>
                    <a:p>
                      <a:pPr marL="0" lvl="0" indent="0" algn="just" rtl="0">
                        <a:spcBef>
                          <a:spcPts val="0"/>
                        </a:spcBef>
                        <a:spcAft>
                          <a:spcPts val="0"/>
                        </a:spcAft>
                        <a:buNone/>
                      </a:pPr>
                      <a:r>
                        <a:rPr lang="en" sz="1500">
                          <a:latin typeface="Times New Roman"/>
                          <a:ea typeface="Times New Roman"/>
                          <a:cs typeface="Times New Roman"/>
                          <a:sym typeface="Times New Roman"/>
                        </a:rPr>
                        <a:t>1 </a:t>
                      </a:r>
                      <a:endParaRPr sz="1500">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just" rtl="0">
                        <a:spcBef>
                          <a:spcPts val="0"/>
                        </a:spcBef>
                        <a:spcAft>
                          <a:spcPts val="0"/>
                        </a:spcAft>
                        <a:buNone/>
                      </a:pPr>
                      <a:r>
                        <a:rPr lang="en" sz="1500">
                          <a:latin typeface="Times New Roman"/>
                          <a:ea typeface="Times New Roman"/>
                          <a:cs typeface="Times New Roman"/>
                          <a:sym typeface="Times New Roman"/>
                        </a:rPr>
                        <a:t>1 </a:t>
                      </a:r>
                      <a:endParaRPr sz="1500">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just" rtl="0">
                        <a:spcBef>
                          <a:spcPts val="0"/>
                        </a:spcBef>
                        <a:spcAft>
                          <a:spcPts val="0"/>
                        </a:spcAft>
                        <a:buNone/>
                      </a:pPr>
                      <a:r>
                        <a:rPr lang="en" sz="1500">
                          <a:latin typeface="Times New Roman"/>
                          <a:ea typeface="Times New Roman"/>
                          <a:cs typeface="Times New Roman"/>
                          <a:sym typeface="Times New Roman"/>
                        </a:rPr>
                        <a:t>TCP Port service Multiplexer </a:t>
                      </a:r>
                      <a:endParaRPr sz="1500">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r>
              <a:tr h="295300">
                <a:tc>
                  <a:txBody>
                    <a:bodyPr/>
                    <a:lstStyle/>
                    <a:p>
                      <a:pPr marL="0" lvl="0" indent="0" algn="just" rtl="0">
                        <a:spcBef>
                          <a:spcPts val="0"/>
                        </a:spcBef>
                        <a:spcAft>
                          <a:spcPts val="0"/>
                        </a:spcAft>
                        <a:buNone/>
                      </a:pPr>
                      <a:r>
                        <a:rPr lang="en" sz="1500">
                          <a:latin typeface="Times New Roman"/>
                          <a:ea typeface="Times New Roman"/>
                          <a:cs typeface="Times New Roman"/>
                          <a:sym typeface="Times New Roman"/>
                        </a:rPr>
                        <a:t>2 </a:t>
                      </a:r>
                      <a:endParaRPr sz="1500">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lvl="0" indent="0" algn="just" rtl="0">
                        <a:spcBef>
                          <a:spcPts val="0"/>
                        </a:spcBef>
                        <a:spcAft>
                          <a:spcPts val="0"/>
                        </a:spcAft>
                        <a:buNone/>
                      </a:pPr>
                      <a:r>
                        <a:rPr lang="en" sz="1500">
                          <a:latin typeface="Times New Roman"/>
                          <a:ea typeface="Times New Roman"/>
                          <a:cs typeface="Times New Roman"/>
                          <a:sym typeface="Times New Roman"/>
                        </a:rPr>
                        <a:t>18 </a:t>
                      </a:r>
                      <a:endParaRPr sz="1500">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lvl="0" indent="0" algn="just" rtl="0">
                        <a:spcBef>
                          <a:spcPts val="0"/>
                        </a:spcBef>
                        <a:spcAft>
                          <a:spcPts val="0"/>
                        </a:spcAft>
                        <a:buNone/>
                      </a:pPr>
                      <a:r>
                        <a:rPr lang="en" sz="1500">
                          <a:latin typeface="Times New Roman"/>
                          <a:ea typeface="Times New Roman"/>
                          <a:cs typeface="Times New Roman"/>
                          <a:sym typeface="Times New Roman"/>
                        </a:rPr>
                        <a:t>Message send protocol </a:t>
                      </a:r>
                      <a:endParaRPr sz="1500">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r>
              <a:tr h="295300">
                <a:tc>
                  <a:txBody>
                    <a:bodyPr/>
                    <a:lstStyle/>
                    <a:p>
                      <a:pPr marL="0" lvl="0" indent="0" algn="just" rtl="0">
                        <a:spcBef>
                          <a:spcPts val="0"/>
                        </a:spcBef>
                        <a:spcAft>
                          <a:spcPts val="0"/>
                        </a:spcAft>
                        <a:buNone/>
                      </a:pPr>
                      <a:r>
                        <a:rPr lang="en" sz="1500">
                          <a:latin typeface="Times New Roman"/>
                          <a:ea typeface="Times New Roman"/>
                          <a:cs typeface="Times New Roman"/>
                          <a:sym typeface="Times New Roman"/>
                        </a:rPr>
                        <a:t>3 </a:t>
                      </a:r>
                      <a:endParaRPr sz="1500">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just" rtl="0">
                        <a:spcBef>
                          <a:spcPts val="0"/>
                        </a:spcBef>
                        <a:spcAft>
                          <a:spcPts val="0"/>
                        </a:spcAft>
                        <a:buNone/>
                      </a:pPr>
                      <a:r>
                        <a:rPr lang="en" sz="1500">
                          <a:latin typeface="Times New Roman"/>
                          <a:ea typeface="Times New Roman"/>
                          <a:cs typeface="Times New Roman"/>
                          <a:sym typeface="Times New Roman"/>
                        </a:rPr>
                        <a:t>20 </a:t>
                      </a:r>
                      <a:endParaRPr sz="1500">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just" rtl="0">
                        <a:spcBef>
                          <a:spcPts val="0"/>
                        </a:spcBef>
                        <a:spcAft>
                          <a:spcPts val="0"/>
                        </a:spcAft>
                        <a:buNone/>
                      </a:pPr>
                      <a:r>
                        <a:rPr lang="en" sz="1500">
                          <a:latin typeface="Times New Roman"/>
                          <a:ea typeface="Times New Roman"/>
                          <a:cs typeface="Times New Roman"/>
                          <a:sym typeface="Times New Roman"/>
                        </a:rPr>
                        <a:t>FTP data </a:t>
                      </a:r>
                      <a:endParaRPr sz="1500">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r>
              <a:tr h="295300">
                <a:tc>
                  <a:txBody>
                    <a:bodyPr/>
                    <a:lstStyle/>
                    <a:p>
                      <a:pPr marL="0" lvl="0" indent="0" algn="just" rtl="0">
                        <a:spcBef>
                          <a:spcPts val="0"/>
                        </a:spcBef>
                        <a:spcAft>
                          <a:spcPts val="0"/>
                        </a:spcAft>
                        <a:buNone/>
                      </a:pPr>
                      <a:r>
                        <a:rPr lang="en" sz="1500">
                          <a:latin typeface="Times New Roman"/>
                          <a:ea typeface="Times New Roman"/>
                          <a:cs typeface="Times New Roman"/>
                          <a:sym typeface="Times New Roman"/>
                        </a:rPr>
                        <a:t>4 </a:t>
                      </a:r>
                      <a:endParaRPr sz="1500">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lvl="0" indent="0" algn="just" rtl="0">
                        <a:spcBef>
                          <a:spcPts val="0"/>
                        </a:spcBef>
                        <a:spcAft>
                          <a:spcPts val="0"/>
                        </a:spcAft>
                        <a:buNone/>
                      </a:pPr>
                      <a:r>
                        <a:rPr lang="en" sz="1500">
                          <a:latin typeface="Times New Roman"/>
                          <a:ea typeface="Times New Roman"/>
                          <a:cs typeface="Times New Roman"/>
                          <a:sym typeface="Times New Roman"/>
                        </a:rPr>
                        <a:t>25 </a:t>
                      </a:r>
                      <a:endParaRPr sz="1500">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lvl="0" indent="0" algn="just" rtl="0">
                        <a:spcBef>
                          <a:spcPts val="0"/>
                        </a:spcBef>
                        <a:spcAft>
                          <a:spcPts val="0"/>
                        </a:spcAft>
                        <a:buNone/>
                      </a:pPr>
                      <a:r>
                        <a:rPr lang="en" sz="1500">
                          <a:latin typeface="Times New Roman"/>
                          <a:ea typeface="Times New Roman"/>
                          <a:cs typeface="Times New Roman"/>
                          <a:sym typeface="Times New Roman"/>
                        </a:rPr>
                        <a:t>SMTP </a:t>
                      </a:r>
                      <a:endParaRPr sz="1500">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r>
              <a:tr h="295300">
                <a:tc>
                  <a:txBody>
                    <a:bodyPr/>
                    <a:lstStyle/>
                    <a:p>
                      <a:pPr marL="0" lvl="0" indent="0" algn="just" rtl="0">
                        <a:spcBef>
                          <a:spcPts val="0"/>
                        </a:spcBef>
                        <a:spcAft>
                          <a:spcPts val="0"/>
                        </a:spcAft>
                        <a:buNone/>
                      </a:pPr>
                      <a:r>
                        <a:rPr lang="en" sz="1500">
                          <a:latin typeface="Times New Roman"/>
                          <a:ea typeface="Times New Roman"/>
                          <a:cs typeface="Times New Roman"/>
                          <a:sym typeface="Times New Roman"/>
                        </a:rPr>
                        <a:t>5 </a:t>
                      </a:r>
                      <a:endParaRPr sz="1500">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just" rtl="0">
                        <a:spcBef>
                          <a:spcPts val="0"/>
                        </a:spcBef>
                        <a:spcAft>
                          <a:spcPts val="0"/>
                        </a:spcAft>
                        <a:buNone/>
                      </a:pPr>
                      <a:r>
                        <a:rPr lang="en" sz="1500">
                          <a:latin typeface="Times New Roman"/>
                          <a:ea typeface="Times New Roman"/>
                          <a:cs typeface="Times New Roman"/>
                          <a:sym typeface="Times New Roman"/>
                        </a:rPr>
                        <a:t>43 </a:t>
                      </a:r>
                      <a:endParaRPr sz="1500">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lvl="0" indent="0" algn="just" rtl="0">
                        <a:spcBef>
                          <a:spcPts val="0"/>
                        </a:spcBef>
                        <a:spcAft>
                          <a:spcPts val="0"/>
                        </a:spcAft>
                        <a:buNone/>
                      </a:pPr>
                      <a:r>
                        <a:rPr lang="en" sz="1500">
                          <a:latin typeface="Times New Roman"/>
                          <a:ea typeface="Times New Roman"/>
                          <a:cs typeface="Times New Roman"/>
                          <a:sym typeface="Times New Roman"/>
                        </a:rPr>
                        <a:t>WHOIS </a:t>
                      </a:r>
                      <a:endParaRPr sz="1500">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r>
            </a:tbl>
          </a:graphicData>
        </a:graphic>
      </p:graphicFrame>
      <p:sp>
        <p:nvSpPr>
          <p:cNvPr id="143" name="Google Shape;143;p29"/>
          <p:cNvSpPr txBox="1"/>
          <p:nvPr/>
        </p:nvSpPr>
        <p:spPr>
          <a:xfrm>
            <a:off x="46600" y="0"/>
            <a:ext cx="8917500" cy="30000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500" b="1">
                <a:latin typeface="Times New Roman"/>
                <a:ea typeface="Times New Roman"/>
                <a:cs typeface="Times New Roman"/>
                <a:sym typeface="Times New Roman"/>
              </a:rPr>
              <a:t>Scanning and scrutinizing gathered Information</a:t>
            </a:r>
            <a:endParaRPr sz="1500">
              <a:latin typeface="Times New Roman"/>
              <a:ea typeface="Times New Roman"/>
              <a:cs typeface="Times New Roman"/>
              <a:sym typeface="Times New Roman"/>
            </a:endParaRPr>
          </a:p>
          <a:p>
            <a:pPr marL="457200" lvl="0" indent="-323850" algn="just" rtl="0">
              <a:spcBef>
                <a:spcPts val="0"/>
              </a:spcBef>
              <a:spcAft>
                <a:spcPts val="0"/>
              </a:spcAft>
              <a:buSzPts val="1500"/>
              <a:buFont typeface="Times New Roman"/>
              <a:buChar char="•"/>
            </a:pPr>
            <a:r>
              <a:rPr lang="en" sz="1500" b="1">
                <a:latin typeface="Times New Roman"/>
                <a:ea typeface="Times New Roman"/>
                <a:cs typeface="Times New Roman"/>
                <a:sym typeface="Times New Roman"/>
              </a:rPr>
              <a:t>Objectives of scanning:</a:t>
            </a:r>
            <a:endParaRPr sz="1500" b="1">
              <a:latin typeface="Times New Roman"/>
              <a:ea typeface="Times New Roman"/>
              <a:cs typeface="Times New Roman"/>
              <a:sym typeface="Times New Roman"/>
            </a:endParaRPr>
          </a:p>
          <a:p>
            <a:pPr marL="914400" lvl="1" indent="-323850" algn="just" rtl="0">
              <a:spcBef>
                <a:spcPts val="0"/>
              </a:spcBef>
              <a:spcAft>
                <a:spcPts val="0"/>
              </a:spcAft>
              <a:buSzPts val="1500"/>
              <a:buFont typeface="Times New Roman"/>
              <a:buChar char="–"/>
            </a:pPr>
            <a:r>
              <a:rPr lang="en" sz="1500">
                <a:latin typeface="Times New Roman"/>
                <a:ea typeface="Times New Roman"/>
                <a:cs typeface="Times New Roman"/>
                <a:sym typeface="Times New Roman"/>
              </a:rPr>
              <a:t>Port Scanning : Where information goes in and out of a computer</a:t>
            </a:r>
            <a:endParaRPr sz="1500">
              <a:latin typeface="Times New Roman"/>
              <a:ea typeface="Times New Roman"/>
              <a:cs typeface="Times New Roman"/>
              <a:sym typeface="Times New Roman"/>
            </a:endParaRPr>
          </a:p>
          <a:p>
            <a:pPr marL="914400" lvl="1" indent="-323850" algn="just" rtl="0">
              <a:spcBef>
                <a:spcPts val="0"/>
              </a:spcBef>
              <a:spcAft>
                <a:spcPts val="0"/>
              </a:spcAft>
              <a:buSzPts val="1500"/>
              <a:buFont typeface="Times New Roman"/>
              <a:buChar char="–"/>
            </a:pPr>
            <a:r>
              <a:rPr lang="en" sz="1500">
                <a:latin typeface="Times New Roman"/>
                <a:ea typeface="Times New Roman"/>
                <a:cs typeface="Times New Roman"/>
                <a:sym typeface="Times New Roman"/>
              </a:rPr>
              <a:t>Identify open/close ports and services</a:t>
            </a:r>
            <a:endParaRPr sz="1500">
              <a:latin typeface="Times New Roman"/>
              <a:ea typeface="Times New Roman"/>
              <a:cs typeface="Times New Roman"/>
              <a:sym typeface="Times New Roman"/>
            </a:endParaRPr>
          </a:p>
          <a:p>
            <a:pPr marL="914400" lvl="1" indent="-323850" algn="just" rtl="0">
              <a:spcBef>
                <a:spcPts val="0"/>
              </a:spcBef>
              <a:spcAft>
                <a:spcPts val="0"/>
              </a:spcAft>
              <a:buSzPts val="1500"/>
              <a:buFont typeface="Times New Roman"/>
              <a:buChar char="–"/>
            </a:pPr>
            <a:r>
              <a:rPr lang="en" sz="1500">
                <a:latin typeface="Times New Roman"/>
                <a:ea typeface="Times New Roman"/>
                <a:cs typeface="Times New Roman"/>
                <a:sym typeface="Times New Roman"/>
              </a:rPr>
              <a:t>Network Scanning: Understand IP addresses and computer network systems information.</a:t>
            </a:r>
            <a:endParaRPr sz="1500">
              <a:latin typeface="Times New Roman"/>
              <a:ea typeface="Times New Roman"/>
              <a:cs typeface="Times New Roman"/>
              <a:sym typeface="Times New Roman"/>
            </a:endParaRPr>
          </a:p>
          <a:p>
            <a:pPr marL="914400" lvl="1" indent="-323850" algn="just" rtl="0">
              <a:spcBef>
                <a:spcPts val="0"/>
              </a:spcBef>
              <a:spcAft>
                <a:spcPts val="0"/>
              </a:spcAft>
              <a:buSzPts val="1500"/>
              <a:buFont typeface="Times New Roman"/>
              <a:buChar char="–"/>
            </a:pPr>
            <a:r>
              <a:rPr lang="en" sz="1500">
                <a:latin typeface="Times New Roman"/>
                <a:ea typeface="Times New Roman"/>
                <a:cs typeface="Times New Roman"/>
                <a:sym typeface="Times New Roman"/>
              </a:rPr>
              <a:t>Vulnerability Scanning: Understand the existing weaknesses in the system.</a:t>
            </a:r>
            <a:endParaRPr sz="1500">
              <a:latin typeface="Times New Roman"/>
              <a:ea typeface="Times New Roman"/>
              <a:cs typeface="Times New Roman"/>
              <a:sym typeface="Times New Roman"/>
            </a:endParaRPr>
          </a:p>
          <a:p>
            <a:pPr marL="457200" lvl="0" indent="-323850" algn="just" rtl="0">
              <a:spcBef>
                <a:spcPts val="0"/>
              </a:spcBef>
              <a:spcAft>
                <a:spcPts val="0"/>
              </a:spcAft>
              <a:buSzPts val="1500"/>
              <a:buFont typeface="Times New Roman"/>
              <a:buChar char="•"/>
            </a:pPr>
            <a:r>
              <a:rPr lang="en" sz="1500">
                <a:latin typeface="Times New Roman"/>
                <a:ea typeface="Times New Roman"/>
                <a:cs typeface="Times New Roman"/>
                <a:sym typeface="Times New Roman"/>
              </a:rPr>
              <a:t>Scrutinizing : “Enumeration”</a:t>
            </a:r>
            <a:endParaRPr sz="1500">
              <a:latin typeface="Times New Roman"/>
              <a:ea typeface="Times New Roman"/>
              <a:cs typeface="Times New Roman"/>
              <a:sym typeface="Times New Roman"/>
            </a:endParaRPr>
          </a:p>
          <a:p>
            <a:pPr marL="914400" lvl="1" indent="-323850" algn="just" rtl="0">
              <a:spcBef>
                <a:spcPts val="0"/>
              </a:spcBef>
              <a:spcAft>
                <a:spcPts val="0"/>
              </a:spcAft>
              <a:buSzPts val="1500"/>
              <a:buFont typeface="Times New Roman"/>
              <a:buChar char="–"/>
            </a:pPr>
            <a:r>
              <a:rPr lang="en" sz="1500">
                <a:latin typeface="Times New Roman"/>
                <a:ea typeface="Times New Roman"/>
                <a:cs typeface="Times New Roman"/>
                <a:sym typeface="Times New Roman"/>
              </a:rPr>
              <a:t>Objectives:</a:t>
            </a:r>
            <a:endParaRPr sz="1500">
              <a:latin typeface="Times New Roman"/>
              <a:ea typeface="Times New Roman"/>
              <a:cs typeface="Times New Roman"/>
              <a:sym typeface="Times New Roman"/>
            </a:endParaRPr>
          </a:p>
          <a:p>
            <a:pPr marL="914400" lvl="1" indent="-323850" algn="just" rtl="0">
              <a:spcBef>
                <a:spcPts val="0"/>
              </a:spcBef>
              <a:spcAft>
                <a:spcPts val="0"/>
              </a:spcAft>
              <a:buSzPts val="1500"/>
              <a:buFont typeface="Times New Roman"/>
              <a:buChar char="–"/>
            </a:pPr>
            <a:r>
              <a:rPr lang="en" sz="1500">
                <a:latin typeface="Times New Roman"/>
                <a:ea typeface="Times New Roman"/>
                <a:cs typeface="Times New Roman"/>
                <a:sym typeface="Times New Roman"/>
              </a:rPr>
              <a:t>1. Valid user or group</a:t>
            </a:r>
            <a:endParaRPr sz="1500">
              <a:latin typeface="Times New Roman"/>
              <a:ea typeface="Times New Roman"/>
              <a:cs typeface="Times New Roman"/>
              <a:sym typeface="Times New Roman"/>
            </a:endParaRPr>
          </a:p>
          <a:p>
            <a:pPr marL="914400" lvl="1" indent="-323850" algn="just" rtl="0">
              <a:spcBef>
                <a:spcPts val="0"/>
              </a:spcBef>
              <a:spcAft>
                <a:spcPts val="0"/>
              </a:spcAft>
              <a:buSzPts val="1500"/>
              <a:buFont typeface="Times New Roman"/>
              <a:buChar char="–"/>
            </a:pPr>
            <a:r>
              <a:rPr lang="en" sz="1500">
                <a:latin typeface="Times New Roman"/>
                <a:ea typeface="Times New Roman"/>
                <a:cs typeface="Times New Roman"/>
                <a:sym typeface="Times New Roman"/>
              </a:rPr>
              <a:t>Network resources and /or shared resources</a:t>
            </a:r>
            <a:endParaRPr sz="1500">
              <a:latin typeface="Times New Roman"/>
              <a:ea typeface="Times New Roman"/>
              <a:cs typeface="Times New Roman"/>
              <a:sym typeface="Times New Roman"/>
            </a:endParaRPr>
          </a:p>
          <a:p>
            <a:pPr marL="914400" lvl="1" indent="-323850" algn="just" rtl="0">
              <a:spcBef>
                <a:spcPts val="0"/>
              </a:spcBef>
              <a:spcAft>
                <a:spcPts val="0"/>
              </a:spcAft>
              <a:buSzPts val="1500"/>
              <a:buFont typeface="Times New Roman"/>
              <a:buChar char="–"/>
            </a:pPr>
            <a:r>
              <a:rPr lang="en" sz="1500">
                <a:latin typeface="Times New Roman"/>
                <a:ea typeface="Times New Roman"/>
                <a:cs typeface="Times New Roman"/>
                <a:sym typeface="Times New Roman"/>
              </a:rPr>
              <a:t>OS and different applications that are running on the OS</a:t>
            </a:r>
            <a:endParaRPr sz="15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0"/>
          <p:cNvSpPr txBox="1">
            <a:spLocks noGrp="1"/>
          </p:cNvSpPr>
          <p:nvPr>
            <p:ph type="body" idx="1"/>
          </p:nvPr>
        </p:nvSpPr>
        <p:spPr>
          <a:xfrm>
            <a:off x="143300" y="118675"/>
            <a:ext cx="8916000" cy="48960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Clr>
                <a:schemeClr val="dk1"/>
              </a:buClr>
              <a:buSzPts val="1100"/>
              <a:buFont typeface="Arial"/>
              <a:buNone/>
            </a:pPr>
            <a:r>
              <a:rPr lang="en" sz="1600" b="1">
                <a:solidFill>
                  <a:schemeClr val="dk1"/>
                </a:solidFill>
                <a:latin typeface="Times New Roman"/>
                <a:ea typeface="Times New Roman"/>
                <a:cs typeface="Times New Roman"/>
                <a:sym typeface="Times New Roman"/>
              </a:rPr>
              <a:t>Launch the Attack</a:t>
            </a:r>
            <a:endParaRPr sz="1600" b="1">
              <a:solidFill>
                <a:schemeClr val="dk1"/>
              </a:solidFill>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After scan and enumeration, the attack is launched using the following steps:</a:t>
            </a:r>
            <a:endParaRPr sz="1600">
              <a:solidFill>
                <a:schemeClr val="dk1"/>
              </a:solidFill>
              <a:latin typeface="Times New Roman"/>
              <a:ea typeface="Times New Roman"/>
              <a:cs typeface="Times New Roman"/>
              <a:sym typeface="Times New Roman"/>
            </a:endParaRPr>
          </a:p>
          <a:p>
            <a:pPr marL="914400" lvl="1"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Crack the password</a:t>
            </a:r>
            <a:endParaRPr sz="1600">
              <a:solidFill>
                <a:schemeClr val="dk1"/>
              </a:solidFill>
              <a:latin typeface="Times New Roman"/>
              <a:ea typeface="Times New Roman"/>
              <a:cs typeface="Times New Roman"/>
              <a:sym typeface="Times New Roman"/>
            </a:endParaRPr>
          </a:p>
          <a:p>
            <a:pPr marL="914400" lvl="1"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Exploit the privileges</a:t>
            </a:r>
            <a:endParaRPr sz="1600">
              <a:solidFill>
                <a:schemeClr val="dk1"/>
              </a:solidFill>
              <a:latin typeface="Times New Roman"/>
              <a:ea typeface="Times New Roman"/>
              <a:cs typeface="Times New Roman"/>
              <a:sym typeface="Times New Roman"/>
            </a:endParaRPr>
          </a:p>
          <a:p>
            <a:pPr marL="914400" lvl="1"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Execute the malicious commands/applications</a:t>
            </a:r>
            <a:endParaRPr sz="1600">
              <a:solidFill>
                <a:schemeClr val="dk1"/>
              </a:solidFill>
              <a:latin typeface="Times New Roman"/>
              <a:ea typeface="Times New Roman"/>
              <a:cs typeface="Times New Roman"/>
              <a:sym typeface="Times New Roman"/>
            </a:endParaRPr>
          </a:p>
          <a:p>
            <a:pPr marL="914400" lvl="1"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Hide the files</a:t>
            </a:r>
            <a:endParaRPr sz="1600">
              <a:solidFill>
                <a:schemeClr val="dk1"/>
              </a:solidFill>
              <a:latin typeface="Times New Roman"/>
              <a:ea typeface="Times New Roman"/>
              <a:cs typeface="Times New Roman"/>
              <a:sym typeface="Times New Roman"/>
            </a:endParaRPr>
          </a:p>
          <a:p>
            <a:pPr marL="914400" lvl="1"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Cover the tracks like delete the access logs.</a:t>
            </a:r>
            <a:endParaRPr sz="1600">
              <a:solidFill>
                <a:schemeClr val="dk1"/>
              </a:solidFill>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Note: </a:t>
            </a:r>
            <a:endParaRPr sz="1600">
              <a:solidFill>
                <a:schemeClr val="dk1"/>
              </a:solidFill>
              <a:latin typeface="Times New Roman"/>
              <a:ea typeface="Times New Roman"/>
              <a:cs typeface="Times New Roman"/>
              <a:sym typeface="Times New Roman"/>
            </a:endParaRPr>
          </a:p>
          <a:p>
            <a:pPr marL="914400" lvl="1"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attackers spend 90% of the time in Reconnaissance, Scanning and scrutinizing on a target. </a:t>
            </a:r>
            <a:endParaRPr sz="1600">
              <a:solidFill>
                <a:schemeClr val="dk1"/>
              </a:solidFill>
              <a:latin typeface="Times New Roman"/>
              <a:ea typeface="Times New Roman"/>
              <a:cs typeface="Times New Roman"/>
              <a:sym typeface="Times New Roman"/>
            </a:endParaRPr>
          </a:p>
          <a:p>
            <a:pPr marL="914400" lvl="1"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Only 10% of the time in launching the attack.</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261275" y="819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Engineering</a:t>
            </a:r>
            <a:endParaRPr/>
          </a:p>
        </p:txBody>
      </p:sp>
      <p:sp>
        <p:nvSpPr>
          <p:cNvPr id="154" name="Google Shape;154;p31"/>
          <p:cNvSpPr txBox="1">
            <a:spLocks noGrp="1"/>
          </p:cNvSpPr>
          <p:nvPr>
            <p:ph type="body" idx="1"/>
          </p:nvPr>
        </p:nvSpPr>
        <p:spPr>
          <a:xfrm>
            <a:off x="311700" y="654650"/>
            <a:ext cx="8520600" cy="4292100"/>
          </a:xfrm>
          <a:prstGeom prst="rect">
            <a:avLst/>
          </a:prstGeom>
        </p:spPr>
        <p:txBody>
          <a:bodyPr spcFirstLastPara="1" wrap="square" lIns="91425" tIns="91425" rIns="91425" bIns="91425" anchor="t" anchorCtr="0">
            <a:normAutofit/>
          </a:bodyPr>
          <a:lstStyle/>
          <a:p>
            <a:pPr marL="457200" lvl="0"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It is a way for criminals to gain access to information systems. </a:t>
            </a:r>
            <a:endParaRPr sz="1600">
              <a:solidFill>
                <a:schemeClr val="dk1"/>
              </a:solidFill>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purpose of social engineering is usually to secretly install spyware, other malicious software or to trick persons into handing over passwords and/or other sensitive financial or personal information</a:t>
            </a:r>
            <a:endParaRPr sz="16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 sz="1600" b="1">
                <a:solidFill>
                  <a:schemeClr val="dk1"/>
                </a:solidFill>
                <a:latin typeface="Times New Roman"/>
                <a:ea typeface="Times New Roman"/>
                <a:cs typeface="Times New Roman"/>
                <a:sym typeface="Times New Roman"/>
              </a:rPr>
              <a:t>What are they looking for</a:t>
            </a:r>
            <a:endParaRPr sz="1600" b="1">
              <a:solidFill>
                <a:schemeClr val="dk1"/>
              </a:solidFill>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Obtaining simple information such as your pet's name, where you're from, the places you've visited; information that you'd give out freely to your friends. </a:t>
            </a:r>
            <a:endParaRPr sz="1600">
              <a:solidFill>
                <a:schemeClr val="dk1"/>
              </a:solidFill>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Take a close look at some of the 'secure' sites you log into. Some have a 'secret question' you have to answer, if you cannot remember your username or password. The questions seem pretty tough for an outsider looking into trying to hack into your account. </a:t>
            </a:r>
            <a:endParaRPr sz="1600">
              <a:solidFill>
                <a:schemeClr val="dk1"/>
              </a:solidFill>
              <a:latin typeface="Times New Roman"/>
              <a:ea typeface="Times New Roman"/>
              <a:cs typeface="Times New Roman"/>
              <a:sym typeface="Times New Roman"/>
            </a:endParaRPr>
          </a:p>
          <a:p>
            <a:pPr marL="1828800" lvl="3"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What's the name of your first pet? </a:t>
            </a:r>
            <a:endParaRPr sz="1600">
              <a:solidFill>
                <a:schemeClr val="dk1"/>
              </a:solidFill>
              <a:latin typeface="Times New Roman"/>
              <a:ea typeface="Times New Roman"/>
              <a:cs typeface="Times New Roman"/>
              <a:sym typeface="Times New Roman"/>
            </a:endParaRPr>
          </a:p>
          <a:p>
            <a:pPr marL="1828800" lvl="3"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What is your maiden name? </a:t>
            </a:r>
            <a:endParaRPr sz="1600">
              <a:solidFill>
                <a:schemeClr val="dk1"/>
              </a:solidFill>
              <a:latin typeface="Times New Roman"/>
              <a:ea typeface="Times New Roman"/>
              <a:cs typeface="Times New Roman"/>
              <a:sym typeface="Times New Roman"/>
            </a:endParaRPr>
          </a:p>
          <a:p>
            <a:pPr marL="1828800" lvl="3"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When was your mother/father born? </a:t>
            </a:r>
            <a:endParaRPr sz="1600">
              <a:solidFill>
                <a:schemeClr val="dk1"/>
              </a:solidFill>
              <a:latin typeface="Times New Roman"/>
              <a:ea typeface="Times New Roman"/>
              <a:cs typeface="Times New Roman"/>
              <a:sym typeface="Times New Roman"/>
            </a:endParaRPr>
          </a:p>
          <a:p>
            <a:pPr marL="1828800" lvl="3"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Where were you born? </a:t>
            </a:r>
            <a:endParaRPr sz="16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 sz="1600" b="1" i="1">
                <a:solidFill>
                  <a:schemeClr val="dk1"/>
                </a:solidFill>
                <a:latin typeface="Times New Roman"/>
                <a:ea typeface="Times New Roman"/>
                <a:cs typeface="Times New Roman"/>
                <a:sym typeface="Times New Roman"/>
              </a:rPr>
              <a:t>Do these sound familiar?</a:t>
            </a:r>
            <a:endParaRPr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2"/>
          <p:cNvSpPr txBox="1">
            <a:spLocks noGrp="1"/>
          </p:cNvSpPr>
          <p:nvPr>
            <p:ph type="title"/>
          </p:nvPr>
        </p:nvSpPr>
        <p:spPr>
          <a:xfrm>
            <a:off x="261275" y="819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Engineering</a:t>
            </a:r>
            <a:endParaRPr/>
          </a:p>
        </p:txBody>
      </p:sp>
      <p:sp>
        <p:nvSpPr>
          <p:cNvPr id="160" name="Google Shape;160;p32"/>
          <p:cNvSpPr txBox="1">
            <a:spLocks noGrp="1"/>
          </p:cNvSpPr>
          <p:nvPr>
            <p:ph type="body" idx="1"/>
          </p:nvPr>
        </p:nvSpPr>
        <p:spPr>
          <a:xfrm>
            <a:off x="311700" y="654650"/>
            <a:ext cx="8520600" cy="4292100"/>
          </a:xfrm>
          <a:prstGeom prst="rect">
            <a:avLst/>
          </a:prstGeom>
        </p:spPr>
        <p:txBody>
          <a:bodyPr spcFirstLastPara="1" wrap="square" lIns="91425" tIns="91425" rIns="91425" bIns="91425" anchor="t" anchorCtr="0">
            <a:normAutofit/>
          </a:bodyPr>
          <a:lstStyle/>
          <a:p>
            <a:pPr marL="285750" lvl="0" indent="-285750" algn="l" rtl="0">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It is the “technique to influence” and “persuasion to deceive” people to obtain the information or perform some action. </a:t>
            </a:r>
            <a:endParaRPr sz="1600">
              <a:solidFill>
                <a:schemeClr val="dk1"/>
              </a:solidFill>
              <a:latin typeface="Calibri"/>
              <a:ea typeface="Calibri"/>
              <a:cs typeface="Calibri"/>
              <a:sym typeface="Calibri"/>
            </a:endParaRPr>
          </a:p>
          <a:p>
            <a:pPr marL="285750" lvl="0" indent="-285750" algn="l" rtl="0">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Social engineers exploit the natural tendency of a person to trust social engineers’ word, rather than exploiting computer security holes. </a:t>
            </a:r>
            <a:endParaRPr sz="900">
              <a:solidFill>
                <a:schemeClr val="dk1"/>
              </a:solidFill>
              <a:latin typeface="Calibri"/>
              <a:ea typeface="Calibri"/>
              <a:cs typeface="Calibri"/>
              <a:sym typeface="Calibri"/>
            </a:endParaRPr>
          </a:p>
          <a:p>
            <a:pPr marL="285750" lvl="0" indent="-285750" algn="l" rtl="0">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Social engineering involves gaining sensitive information or unauthorized access privileges by building inappropriate trust relationships with insiders. </a:t>
            </a:r>
            <a:endParaRPr sz="1600">
              <a:solidFill>
                <a:schemeClr val="dk1"/>
              </a:solidFill>
              <a:latin typeface="Calibri"/>
              <a:ea typeface="Calibri"/>
              <a:cs typeface="Calibri"/>
              <a:sym typeface="Calibri"/>
            </a:endParaRPr>
          </a:p>
          <a:p>
            <a:pPr marL="285750" lvl="0" indent="-285750" algn="l" rtl="0">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The sign of truly successful social engineers is that they receive information without any suspicion.</a:t>
            </a:r>
            <a:endParaRPr sz="1400">
              <a:solidFill>
                <a:schemeClr val="dk1"/>
              </a:solidFill>
            </a:endParaRPr>
          </a:p>
          <a:p>
            <a:pPr marL="0" lvl="0" indent="0" algn="l" rtl="0">
              <a:lnSpc>
                <a:spcPct val="100000"/>
              </a:lnSpc>
              <a:spcBef>
                <a:spcPts val="0"/>
              </a:spcBef>
              <a:spcAft>
                <a:spcPts val="0"/>
              </a:spcAft>
              <a:buNone/>
            </a:pPr>
            <a:r>
              <a:rPr lang="en" b="1">
                <a:solidFill>
                  <a:schemeClr val="dk1"/>
                </a:solidFill>
                <a:latin typeface="Calibri"/>
                <a:ea typeface="Calibri"/>
                <a:cs typeface="Calibri"/>
                <a:sym typeface="Calibri"/>
              </a:rPr>
              <a:t>Classification of Social Engineering</a:t>
            </a:r>
            <a:endParaRPr sz="1400">
              <a:solidFill>
                <a:schemeClr val="dk1"/>
              </a:solidFill>
            </a:endParaRPr>
          </a:p>
          <a:p>
            <a:pPr marL="0" lvl="0" indent="0" algn="l" rtl="0">
              <a:lnSpc>
                <a:spcPct val="100000"/>
              </a:lnSpc>
              <a:spcBef>
                <a:spcPts val="0"/>
              </a:spcBef>
              <a:spcAft>
                <a:spcPts val="0"/>
              </a:spcAft>
              <a:buNone/>
            </a:pPr>
            <a:r>
              <a:rPr lang="en" sz="1600" b="1">
                <a:solidFill>
                  <a:schemeClr val="dk1"/>
                </a:solidFill>
                <a:latin typeface="Calibri"/>
                <a:ea typeface="Calibri"/>
                <a:cs typeface="Calibri"/>
                <a:sym typeface="Calibri"/>
              </a:rPr>
              <a:t>1.</a:t>
            </a:r>
            <a:r>
              <a:rPr lang="en" sz="1600">
                <a:solidFill>
                  <a:schemeClr val="dk1"/>
                </a:solidFill>
                <a:latin typeface="Calibri"/>
                <a:ea typeface="Calibri"/>
                <a:cs typeface="Calibri"/>
                <a:sym typeface="Calibri"/>
              </a:rPr>
              <a:t> </a:t>
            </a:r>
            <a:r>
              <a:rPr lang="en" sz="1600" b="1" i="1">
                <a:solidFill>
                  <a:schemeClr val="dk1"/>
                </a:solidFill>
                <a:latin typeface="Calibri"/>
                <a:ea typeface="Calibri"/>
                <a:cs typeface="Calibri"/>
                <a:sym typeface="Calibri"/>
              </a:rPr>
              <a:t>Human-Based Social Engineering</a:t>
            </a:r>
            <a:endParaRPr sz="1400">
              <a:solidFill>
                <a:schemeClr val="dk1"/>
              </a:solidFill>
            </a:endParaRPr>
          </a:p>
          <a:p>
            <a:pPr marL="0" lvl="0" indent="0" algn="l" rtl="0">
              <a:lnSpc>
                <a:spcPct val="100000"/>
              </a:lnSpc>
              <a:spcBef>
                <a:spcPts val="0"/>
              </a:spcBef>
              <a:spcAft>
                <a:spcPts val="0"/>
              </a:spcAft>
              <a:buNone/>
            </a:pPr>
            <a:r>
              <a:rPr lang="en" sz="1600">
                <a:solidFill>
                  <a:schemeClr val="dk1"/>
                </a:solidFill>
                <a:latin typeface="Calibri"/>
                <a:ea typeface="Calibri"/>
                <a:cs typeface="Calibri"/>
                <a:sym typeface="Calibri"/>
              </a:rPr>
              <a:t>Human-based social engineering refers to person-to-person interaction to get the required/desired information.</a:t>
            </a:r>
            <a:endParaRPr sz="1400">
              <a:solidFill>
                <a:schemeClr val="dk1"/>
              </a:solidFill>
            </a:endParaRPr>
          </a:p>
          <a:p>
            <a:pPr marL="0" lvl="0" indent="0" algn="l" rtl="0">
              <a:lnSpc>
                <a:spcPct val="100000"/>
              </a:lnSpc>
              <a:spcBef>
                <a:spcPts val="0"/>
              </a:spcBef>
              <a:spcAft>
                <a:spcPts val="0"/>
              </a:spcAft>
              <a:buNone/>
            </a:pPr>
            <a:r>
              <a:rPr lang="en" sz="1600" b="1">
                <a:solidFill>
                  <a:schemeClr val="dk1"/>
                </a:solidFill>
                <a:latin typeface="Calibri"/>
                <a:ea typeface="Calibri"/>
                <a:cs typeface="Calibri"/>
                <a:sym typeface="Calibri"/>
              </a:rPr>
              <a:t>2.</a:t>
            </a:r>
            <a:r>
              <a:rPr lang="en" sz="1600">
                <a:solidFill>
                  <a:schemeClr val="dk1"/>
                </a:solidFill>
                <a:latin typeface="Calibri"/>
                <a:ea typeface="Calibri"/>
                <a:cs typeface="Calibri"/>
                <a:sym typeface="Calibri"/>
              </a:rPr>
              <a:t> </a:t>
            </a:r>
            <a:r>
              <a:rPr lang="en" sz="1600" b="1" i="1">
                <a:solidFill>
                  <a:schemeClr val="dk1"/>
                </a:solidFill>
                <a:latin typeface="Calibri"/>
                <a:ea typeface="Calibri"/>
                <a:cs typeface="Calibri"/>
                <a:sym typeface="Calibri"/>
              </a:rPr>
              <a:t>Computer-Based Social Engineering</a:t>
            </a:r>
            <a:endParaRPr sz="1400">
              <a:solidFill>
                <a:schemeClr val="dk1"/>
              </a:solidFill>
            </a:endParaRPr>
          </a:p>
          <a:p>
            <a:pPr marL="0" lvl="0" indent="0" algn="l" rtl="0">
              <a:lnSpc>
                <a:spcPct val="100000"/>
              </a:lnSpc>
              <a:spcBef>
                <a:spcPts val="0"/>
              </a:spcBef>
              <a:spcAft>
                <a:spcPts val="0"/>
              </a:spcAft>
              <a:buNone/>
            </a:pPr>
            <a:r>
              <a:rPr lang="en" sz="1600">
                <a:solidFill>
                  <a:schemeClr val="dk1"/>
                </a:solidFill>
                <a:latin typeface="Calibri"/>
                <a:ea typeface="Calibri"/>
                <a:cs typeface="Calibri"/>
                <a:sym typeface="Calibri"/>
              </a:rPr>
              <a:t>Computer-based social engineering refers to an attempt made to get the required/desired information by using computer software/Internet.</a:t>
            </a:r>
            <a:endParaRPr sz="500" b="1" i="1">
              <a:solidFill>
                <a:schemeClr val="dk1"/>
              </a:solidFill>
              <a:latin typeface="Calibri"/>
              <a:ea typeface="Calibri"/>
              <a:cs typeface="Calibri"/>
              <a:sym typeface="Calibri"/>
            </a:endParaRPr>
          </a:p>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110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0" name="Google Shape;60;p14"/>
          <p:cNvSpPr txBox="1">
            <a:spLocks noGrp="1"/>
          </p:cNvSpPr>
          <p:nvPr>
            <p:ph type="body" idx="1"/>
          </p:nvPr>
        </p:nvSpPr>
        <p:spPr>
          <a:xfrm>
            <a:off x="369350" y="598300"/>
            <a:ext cx="8520600" cy="3416400"/>
          </a:xfrm>
          <a:prstGeom prst="rect">
            <a:avLst/>
          </a:prstGeom>
        </p:spPr>
        <p:txBody>
          <a:bodyPr spcFirstLastPara="1" wrap="square" lIns="91425" tIns="91425" rIns="91425" bIns="91425" anchor="t" anchorCtr="0">
            <a:normAutofit/>
          </a:bodyPr>
          <a:lstStyle/>
          <a:p>
            <a:pPr marL="457200" lvl="0"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Understand different types of cyber attacks</a:t>
            </a:r>
            <a:endParaRPr sz="1600">
              <a:solidFill>
                <a:schemeClr val="dk1"/>
              </a:solidFill>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Overview of the steps in planning cybercrime</a:t>
            </a:r>
            <a:endParaRPr sz="1600">
              <a:solidFill>
                <a:schemeClr val="dk1"/>
              </a:solidFill>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Understand tools used for gathering information about the target. etc</a:t>
            </a:r>
            <a:endParaRPr sz="1600" b="1">
              <a:solidFill>
                <a:schemeClr val="dk1"/>
              </a:solidFill>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chemeClr val="dk1"/>
              </a:buClr>
              <a:buSzPts val="1600"/>
              <a:buFont typeface="Times New Roman"/>
              <a:buChar char="•"/>
            </a:pPr>
            <a:r>
              <a:rPr lang="en" sz="1600" b="1">
                <a:solidFill>
                  <a:schemeClr val="dk1"/>
                </a:solidFill>
                <a:latin typeface="Times New Roman"/>
                <a:ea typeface="Times New Roman"/>
                <a:cs typeface="Times New Roman"/>
                <a:sym typeface="Times New Roman"/>
              </a:rPr>
              <a:t>Hackers :</a:t>
            </a:r>
            <a:endParaRPr sz="1600" b="1">
              <a:solidFill>
                <a:schemeClr val="dk1"/>
              </a:solidFill>
              <a:latin typeface="Times New Roman"/>
              <a:ea typeface="Times New Roman"/>
              <a:cs typeface="Times New Roman"/>
              <a:sym typeface="Times New Roman"/>
            </a:endParaRPr>
          </a:p>
          <a:p>
            <a:pPr marL="914400" lvl="1"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 Very talented, smart people who understand computers better than others</a:t>
            </a:r>
            <a:endParaRPr sz="1600">
              <a:solidFill>
                <a:schemeClr val="dk1"/>
              </a:solidFill>
              <a:latin typeface="Times New Roman"/>
              <a:ea typeface="Times New Roman"/>
              <a:cs typeface="Times New Roman"/>
              <a:sym typeface="Times New Roman"/>
            </a:endParaRPr>
          </a:p>
          <a:p>
            <a:pPr marL="914400" lvl="1"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Hackers enjoy to learn and experimenting with the computers</a:t>
            </a:r>
            <a:endParaRPr sz="1600">
              <a:solidFill>
                <a:schemeClr val="dk1"/>
              </a:solidFill>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chemeClr val="dk1"/>
              </a:buClr>
              <a:buSzPts val="1600"/>
              <a:buFont typeface="Times New Roman"/>
              <a:buChar char="•"/>
            </a:pPr>
            <a:r>
              <a:rPr lang="en" sz="1600" b="1">
                <a:solidFill>
                  <a:schemeClr val="dk1"/>
                </a:solidFill>
                <a:latin typeface="Times New Roman"/>
                <a:ea typeface="Times New Roman"/>
                <a:cs typeface="Times New Roman"/>
                <a:sym typeface="Times New Roman"/>
              </a:rPr>
              <a:t>Crackers :</a:t>
            </a:r>
            <a:endParaRPr sz="1600" b="1">
              <a:solidFill>
                <a:schemeClr val="dk1"/>
              </a:solidFill>
              <a:latin typeface="Times New Roman"/>
              <a:ea typeface="Times New Roman"/>
              <a:cs typeface="Times New Roman"/>
              <a:sym typeface="Times New Roman"/>
            </a:endParaRPr>
          </a:p>
          <a:p>
            <a:pPr marL="914400" lvl="1"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 “Breaks into computers”</a:t>
            </a:r>
            <a:endParaRPr sz="1600">
              <a:solidFill>
                <a:schemeClr val="dk1"/>
              </a:solidFill>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chemeClr val="dk1"/>
              </a:buClr>
              <a:buSzPts val="1600"/>
              <a:buFont typeface="Times New Roman"/>
              <a:buChar char="•"/>
            </a:pPr>
            <a:r>
              <a:rPr lang="en" sz="1600" b="1">
                <a:solidFill>
                  <a:schemeClr val="dk1"/>
                </a:solidFill>
                <a:latin typeface="Times New Roman"/>
                <a:ea typeface="Times New Roman"/>
                <a:cs typeface="Times New Roman"/>
                <a:sym typeface="Times New Roman"/>
              </a:rPr>
              <a:t>Phreakers :</a:t>
            </a:r>
            <a:endParaRPr sz="1600" b="1">
              <a:solidFill>
                <a:schemeClr val="dk1"/>
              </a:solidFill>
              <a:latin typeface="Times New Roman"/>
              <a:ea typeface="Times New Roman"/>
              <a:cs typeface="Times New Roman"/>
              <a:sym typeface="Times New Roman"/>
            </a:endParaRPr>
          </a:p>
          <a:p>
            <a:pPr marL="914400" lvl="1"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Breaks into phone lines.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body" idx="1"/>
          </p:nvPr>
        </p:nvSpPr>
        <p:spPr>
          <a:xfrm>
            <a:off x="200300" y="114450"/>
            <a:ext cx="8684700" cy="4871700"/>
          </a:xfrm>
          <a:prstGeom prst="rect">
            <a:avLst/>
          </a:prstGeom>
        </p:spPr>
        <p:txBody>
          <a:bodyPr spcFirstLastPara="1" wrap="square" lIns="91425" tIns="91425" rIns="91425" bIns="91425" anchor="t" anchorCtr="0">
            <a:normAutofit/>
          </a:bodyPr>
          <a:lstStyle/>
          <a:p>
            <a:pPr marL="457200" lvl="0" indent="-304800" algn="just" rtl="0">
              <a:lnSpc>
                <a:spcPct val="100000"/>
              </a:lnSpc>
              <a:spcBef>
                <a:spcPts val="0"/>
              </a:spcBef>
              <a:spcAft>
                <a:spcPts val="0"/>
              </a:spcAft>
              <a:buClr>
                <a:schemeClr val="dk1"/>
              </a:buClr>
              <a:buSzPts val="1200"/>
              <a:buFont typeface="Times New Roman"/>
              <a:buAutoNum type="arabicPeriod"/>
            </a:pPr>
            <a:r>
              <a:rPr lang="en" sz="1200" b="1">
                <a:solidFill>
                  <a:schemeClr val="dk1"/>
                </a:solidFill>
                <a:latin typeface="Times New Roman"/>
                <a:ea typeface="Times New Roman"/>
                <a:cs typeface="Times New Roman"/>
                <a:sym typeface="Times New Roman"/>
              </a:rPr>
              <a:t>Human Based (Non Technical)</a:t>
            </a:r>
            <a:endParaRPr sz="1200" b="1">
              <a:solidFill>
                <a:schemeClr val="dk1"/>
              </a:solidFill>
              <a:latin typeface="Times New Roman"/>
              <a:ea typeface="Times New Roman"/>
              <a:cs typeface="Times New Roman"/>
              <a:sym typeface="Times New Roman"/>
            </a:endParaRPr>
          </a:p>
          <a:p>
            <a:pPr marL="914400" lvl="1" indent="-304800" algn="just" rtl="0">
              <a:lnSpc>
                <a:spcPct val="10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Impersonating an employee or valid user : Posing employee of same organisation.</a:t>
            </a:r>
            <a:endParaRPr sz="1200">
              <a:solidFill>
                <a:schemeClr val="dk1"/>
              </a:solidFill>
              <a:latin typeface="Times New Roman"/>
              <a:ea typeface="Times New Roman"/>
              <a:cs typeface="Times New Roman"/>
              <a:sym typeface="Times New Roman"/>
            </a:endParaRPr>
          </a:p>
          <a:p>
            <a:pPr marL="914400" lvl="1" indent="-304800" algn="just" rtl="0">
              <a:lnSpc>
                <a:spcPct val="10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Posing as an important user : Pretend to be an important user</a:t>
            </a:r>
            <a:endParaRPr sz="1200">
              <a:solidFill>
                <a:schemeClr val="dk1"/>
              </a:solidFill>
              <a:latin typeface="Times New Roman"/>
              <a:ea typeface="Times New Roman"/>
              <a:cs typeface="Times New Roman"/>
              <a:sym typeface="Times New Roman"/>
            </a:endParaRPr>
          </a:p>
          <a:p>
            <a:pPr marL="914400" lvl="1" indent="-304800" algn="just" rtl="0">
              <a:lnSpc>
                <a:spcPct val="10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Using a third person : By authorised source to use system</a:t>
            </a:r>
            <a:endParaRPr sz="1200">
              <a:solidFill>
                <a:schemeClr val="dk1"/>
              </a:solidFill>
              <a:latin typeface="Times New Roman"/>
              <a:ea typeface="Times New Roman"/>
              <a:cs typeface="Times New Roman"/>
              <a:sym typeface="Times New Roman"/>
            </a:endParaRPr>
          </a:p>
          <a:p>
            <a:pPr marL="914400" lvl="1" indent="-304800" algn="just" rtl="0">
              <a:lnSpc>
                <a:spcPct val="10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Calling technical support : By using Help desk</a:t>
            </a:r>
            <a:endParaRPr sz="1200">
              <a:solidFill>
                <a:schemeClr val="dk1"/>
              </a:solidFill>
              <a:latin typeface="Times New Roman"/>
              <a:ea typeface="Times New Roman"/>
              <a:cs typeface="Times New Roman"/>
              <a:sym typeface="Times New Roman"/>
            </a:endParaRPr>
          </a:p>
          <a:p>
            <a:pPr marL="914400" lvl="1" indent="-304800" algn="just" rtl="0">
              <a:lnSpc>
                <a:spcPct val="10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Shoulder surfing : By watching over a person shoulder</a:t>
            </a:r>
            <a:endParaRPr sz="1200">
              <a:solidFill>
                <a:schemeClr val="dk1"/>
              </a:solidFill>
              <a:latin typeface="Times New Roman"/>
              <a:ea typeface="Times New Roman"/>
              <a:cs typeface="Times New Roman"/>
              <a:sym typeface="Times New Roman"/>
            </a:endParaRPr>
          </a:p>
          <a:p>
            <a:pPr marL="914400" lvl="1" indent="-304800" algn="just" rtl="0">
              <a:lnSpc>
                <a:spcPct val="10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Dumpster diving : Looking in trash for information</a:t>
            </a:r>
            <a:endParaRPr sz="12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166" name="Google Shape;166;p33" descr="https://usercontent2.hubstatic.com/8844467_f260.jpg"/>
          <p:cNvPicPr preferRelativeResize="0"/>
          <p:nvPr/>
        </p:nvPicPr>
        <p:blipFill>
          <a:blip r:embed="rId3">
            <a:alphaModFix/>
          </a:blip>
          <a:stretch>
            <a:fillRect/>
          </a:stretch>
        </p:blipFill>
        <p:spPr>
          <a:xfrm>
            <a:off x="5231500" y="832000"/>
            <a:ext cx="2476500" cy="2019300"/>
          </a:xfrm>
          <a:prstGeom prst="rect">
            <a:avLst/>
          </a:prstGeom>
          <a:noFill/>
          <a:ln>
            <a:noFill/>
          </a:ln>
        </p:spPr>
      </p:pic>
      <p:pic>
        <p:nvPicPr>
          <p:cNvPr id="167" name="Google Shape;167;p33"/>
          <p:cNvPicPr preferRelativeResize="0"/>
          <p:nvPr/>
        </p:nvPicPr>
        <p:blipFill>
          <a:blip r:embed="rId4">
            <a:alphaModFix/>
          </a:blip>
          <a:stretch>
            <a:fillRect/>
          </a:stretch>
        </p:blipFill>
        <p:spPr>
          <a:xfrm>
            <a:off x="998700" y="2071775"/>
            <a:ext cx="4067175" cy="2409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body" idx="1"/>
          </p:nvPr>
        </p:nvSpPr>
        <p:spPr>
          <a:xfrm>
            <a:off x="200300" y="214600"/>
            <a:ext cx="8631900" cy="43542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Clr>
                <a:schemeClr val="dk1"/>
              </a:buClr>
              <a:buSzPts val="1100"/>
              <a:buFont typeface="Arial"/>
              <a:buNone/>
            </a:pPr>
            <a:r>
              <a:rPr lang="en" sz="1600" b="1">
                <a:solidFill>
                  <a:schemeClr val="dk1"/>
                </a:solidFill>
                <a:latin typeface="Times New Roman"/>
                <a:ea typeface="Times New Roman"/>
                <a:cs typeface="Times New Roman"/>
                <a:sym typeface="Times New Roman"/>
              </a:rPr>
              <a:t>2. Computer Based Social Engineering</a:t>
            </a:r>
            <a:endParaRPr sz="1600">
              <a:solidFill>
                <a:schemeClr val="dk1"/>
              </a:solidFill>
              <a:latin typeface="Times New Roman"/>
              <a:ea typeface="Times New Roman"/>
              <a:cs typeface="Times New Roman"/>
              <a:sym typeface="Times New Roman"/>
            </a:endParaRPr>
          </a:p>
          <a:p>
            <a:pPr marL="914400" lvl="1" indent="-330200" algn="just" rtl="0">
              <a:lnSpc>
                <a:spcPct val="100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Fake EMails</a:t>
            </a:r>
            <a:endParaRPr sz="1600">
              <a:solidFill>
                <a:schemeClr val="dk1"/>
              </a:solidFill>
              <a:latin typeface="Times New Roman"/>
              <a:ea typeface="Times New Roman"/>
              <a:cs typeface="Times New Roman"/>
              <a:sym typeface="Times New Roman"/>
            </a:endParaRPr>
          </a:p>
          <a:p>
            <a:pPr marL="914400" lvl="1" indent="-330200" algn="just" rtl="0">
              <a:lnSpc>
                <a:spcPct val="100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Email Attachments</a:t>
            </a:r>
            <a:endParaRPr sz="1600">
              <a:solidFill>
                <a:schemeClr val="dk1"/>
              </a:solidFill>
              <a:latin typeface="Times New Roman"/>
              <a:ea typeface="Times New Roman"/>
              <a:cs typeface="Times New Roman"/>
              <a:sym typeface="Times New Roman"/>
            </a:endParaRPr>
          </a:p>
          <a:p>
            <a:pPr marL="914400" lvl="1" indent="-330200" algn="just" rtl="0">
              <a:lnSpc>
                <a:spcPct val="100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Pop-up Windows</a:t>
            </a:r>
            <a:endParaRPr sz="16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Protecting Yourself from Social Engineering Attack</a:t>
            </a:r>
            <a:endParaRPr b="1">
              <a:solidFill>
                <a:schemeClr val="dk1"/>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Network defenses to repel virus</a:t>
            </a:r>
            <a:endParaRPr>
              <a:solidFill>
                <a:schemeClr val="dk1"/>
              </a:solidFill>
              <a:latin typeface="Times New Roman"/>
              <a:ea typeface="Times New Roman"/>
              <a:cs typeface="Times New Roman"/>
              <a:sym typeface="Times New Roman"/>
            </a:endParaRPr>
          </a:p>
          <a:p>
            <a:pPr marL="1371600" lvl="2" indent="-342900" algn="just" rtl="0">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Virus protection (McAfee, Norton, Symantec, etc…)</a:t>
            </a:r>
            <a:endParaRPr sz="1800">
              <a:solidFill>
                <a:schemeClr val="dk1"/>
              </a:solidFill>
              <a:latin typeface="Times New Roman"/>
              <a:ea typeface="Times New Roman"/>
              <a:cs typeface="Times New Roman"/>
              <a:sym typeface="Times New Roman"/>
            </a:endParaRPr>
          </a:p>
          <a:p>
            <a:pPr marL="1371600" lvl="2" indent="-342900" algn="just" rtl="0">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Email attachment scanning</a:t>
            </a:r>
            <a:endParaRPr sz="1800">
              <a:solidFill>
                <a:schemeClr val="dk1"/>
              </a:solidFill>
              <a:latin typeface="Times New Roman"/>
              <a:ea typeface="Times New Roman"/>
              <a:cs typeface="Times New Roman"/>
              <a:sym typeface="Times New Roman"/>
            </a:endParaRPr>
          </a:p>
          <a:p>
            <a:pPr marL="1371600" lvl="2" indent="-342900" algn="just" rtl="0">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Firewalls, etc…</a:t>
            </a:r>
            <a:endParaRPr sz="1800">
              <a:solidFill>
                <a:schemeClr val="dk1"/>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Organizations must decide what information is sensitive</a:t>
            </a:r>
            <a:endParaRPr>
              <a:solidFill>
                <a:schemeClr val="dk1"/>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Security must be periodically tested</a:t>
            </a:r>
            <a:endParaRPr>
              <a:solidFill>
                <a:schemeClr val="dk1"/>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Contact your security office immediately if you have any concerns at work</a:t>
            </a:r>
            <a:r>
              <a:rPr lang="en" b="1">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Cyber Stalking</a:t>
            </a:r>
            <a:endParaRPr/>
          </a:p>
        </p:txBody>
      </p:sp>
      <p:sp>
        <p:nvSpPr>
          <p:cNvPr id="178" name="Google Shape;178;p35"/>
          <p:cNvSpPr txBox="1">
            <a:spLocks noGrp="1"/>
          </p:cNvSpPr>
          <p:nvPr>
            <p:ph type="body" idx="1"/>
          </p:nvPr>
        </p:nvSpPr>
        <p:spPr>
          <a:xfrm>
            <a:off x="311700" y="1152475"/>
            <a:ext cx="44940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b="1">
                <a:solidFill>
                  <a:schemeClr val="dk1"/>
                </a:solidFill>
                <a:latin typeface="Times New Roman"/>
                <a:ea typeface="Times New Roman"/>
                <a:cs typeface="Times New Roman"/>
                <a:sym typeface="Times New Roman"/>
              </a:rPr>
              <a:t>Definition::</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marL="457200" lvl="0" indent="457200" algn="just" rtl="0">
              <a:lnSpc>
                <a:spcPct val="1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It is a crime in which the attacker harasses a victim using electronic communication, such as e-mail or instant messaging (IM), or messages posted to a Web site or a discussion group.</a:t>
            </a:r>
            <a:endParaRPr>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endParaRPr sz="19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Stalking : </a:t>
            </a:r>
            <a:endParaRPr b="1">
              <a:solidFill>
                <a:schemeClr val="dk1"/>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 cyberstalker relies upon the anonymity afforded by the Internet to allow them to </a:t>
            </a:r>
            <a:r>
              <a:rPr lang="en" b="1">
                <a:solidFill>
                  <a:schemeClr val="dk1"/>
                </a:solidFill>
                <a:latin typeface="Times New Roman"/>
                <a:ea typeface="Times New Roman"/>
                <a:cs typeface="Times New Roman"/>
                <a:sym typeface="Times New Roman"/>
              </a:rPr>
              <a:t>stalk</a:t>
            </a:r>
            <a:r>
              <a:rPr lang="en">
                <a:solidFill>
                  <a:schemeClr val="dk1"/>
                </a:solidFill>
                <a:latin typeface="Times New Roman"/>
                <a:ea typeface="Times New Roman"/>
                <a:cs typeface="Times New Roman"/>
                <a:sym typeface="Times New Roman"/>
              </a:rPr>
              <a:t> their victim without being detected.</a:t>
            </a:r>
            <a:endParaRPr sz="2400"/>
          </a:p>
        </p:txBody>
      </p:sp>
      <p:pic>
        <p:nvPicPr>
          <p:cNvPr id="179" name="Google Shape;179;p35" descr="http://4.bp.blogspot.com/_0UK2c7vc80s/TNEW_UtTbMI/AAAAAAAAAPs/9hiHGtB39qM/s1600/stalking.png"/>
          <p:cNvPicPr preferRelativeResize="0"/>
          <p:nvPr/>
        </p:nvPicPr>
        <p:blipFill>
          <a:blip r:embed="rId3">
            <a:alphaModFix/>
          </a:blip>
          <a:stretch>
            <a:fillRect/>
          </a:stretch>
        </p:blipFill>
        <p:spPr>
          <a:xfrm>
            <a:off x="5093525" y="335650"/>
            <a:ext cx="3467100" cy="2552700"/>
          </a:xfrm>
          <a:prstGeom prst="rect">
            <a:avLst/>
          </a:prstGeom>
          <a:noFill/>
          <a:ln>
            <a:noFill/>
          </a:ln>
        </p:spPr>
      </p:pic>
      <p:sp>
        <p:nvSpPr>
          <p:cNvPr id="180" name="Google Shape;180;p35"/>
          <p:cNvSpPr txBox="1"/>
          <p:nvPr/>
        </p:nvSpPr>
        <p:spPr>
          <a:xfrm>
            <a:off x="5026450" y="2768875"/>
            <a:ext cx="3861900" cy="2124000"/>
          </a:xfrm>
          <a:prstGeom prst="rect">
            <a:avLst/>
          </a:prstGeom>
          <a:noFill/>
          <a:ln>
            <a:noFill/>
          </a:ln>
        </p:spPr>
        <p:txBody>
          <a:bodyPr spcFirstLastPara="1" wrap="square" lIns="91425" tIns="91425" rIns="91425" bIns="91425" anchor="t" anchorCtr="0">
            <a:spAutoFit/>
          </a:bodyPr>
          <a:lstStyle/>
          <a:p>
            <a:pPr marL="457200" lvl="0" indent="-342900" algn="just" rtl="0">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Cyberstalking messages differ from ordinary </a:t>
            </a:r>
            <a:r>
              <a:rPr lang="en" sz="1800" u="sng">
                <a:solidFill>
                  <a:schemeClr val="dk1"/>
                </a:solidFill>
                <a:latin typeface="Times New Roman"/>
                <a:ea typeface="Times New Roman"/>
                <a:cs typeface="Times New Roman"/>
                <a:sym typeface="Times New Roman"/>
              </a:rPr>
              <a:t>spam.</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Cyberstalker targets a specific victim with often threatening messages, while the spammer targets a multitude of recipients with simply annoying messages.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6"/>
          <p:cNvSpPr txBox="1">
            <a:spLocks noGrp="1"/>
          </p:cNvSpPr>
          <p:nvPr>
            <p:ph type="body" idx="1"/>
          </p:nvPr>
        </p:nvSpPr>
        <p:spPr>
          <a:xfrm>
            <a:off x="189400" y="229875"/>
            <a:ext cx="8763000" cy="47178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Types of Stalkers</a:t>
            </a:r>
            <a:endParaRPr b="1">
              <a:solidFill>
                <a:schemeClr val="dk1"/>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Mainly 2 types : </a:t>
            </a:r>
            <a:endParaRPr>
              <a:solidFill>
                <a:schemeClr val="dk1"/>
              </a:solidFill>
              <a:latin typeface="Times New Roman"/>
              <a:ea typeface="Times New Roman"/>
              <a:cs typeface="Times New Roman"/>
              <a:sym typeface="Times New Roman"/>
            </a:endParaRPr>
          </a:p>
          <a:p>
            <a:pPr marL="914400" lvl="1" indent="-342900" algn="just" rtl="0">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Online Stalkers : </a:t>
            </a:r>
            <a:endParaRPr sz="1800">
              <a:solidFill>
                <a:schemeClr val="dk1"/>
              </a:solidFill>
              <a:latin typeface="Times New Roman"/>
              <a:ea typeface="Times New Roman"/>
              <a:cs typeface="Times New Roman"/>
              <a:sym typeface="Times New Roman"/>
            </a:endParaRPr>
          </a:p>
          <a:p>
            <a:pPr marL="1371600" lvl="2" indent="-342900" algn="just" rtl="0">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Def: Interaction with the victim using Internet.</a:t>
            </a:r>
            <a:endParaRPr sz="1800">
              <a:solidFill>
                <a:schemeClr val="dk1"/>
              </a:solidFill>
              <a:latin typeface="Times New Roman"/>
              <a:ea typeface="Times New Roman"/>
              <a:cs typeface="Times New Roman"/>
              <a:sym typeface="Times New Roman"/>
            </a:endParaRPr>
          </a:p>
          <a:p>
            <a:pPr marL="1371600" lvl="2" indent="-342900" algn="just" rtl="0">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Ex: Email, Chat</a:t>
            </a:r>
            <a:endParaRPr sz="1800">
              <a:solidFill>
                <a:schemeClr val="dk1"/>
              </a:solidFill>
              <a:latin typeface="Times New Roman"/>
              <a:ea typeface="Times New Roman"/>
              <a:cs typeface="Times New Roman"/>
              <a:sym typeface="Times New Roman"/>
            </a:endParaRPr>
          </a:p>
          <a:p>
            <a:pPr marL="914400" lvl="1" indent="-342900" algn="just" rtl="0">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Offline Stalkers:</a:t>
            </a:r>
            <a:endParaRPr sz="1800">
              <a:solidFill>
                <a:schemeClr val="dk1"/>
              </a:solidFill>
              <a:latin typeface="Times New Roman"/>
              <a:ea typeface="Times New Roman"/>
              <a:cs typeface="Times New Roman"/>
              <a:sym typeface="Times New Roman"/>
            </a:endParaRPr>
          </a:p>
          <a:p>
            <a:pPr marL="1371600" lvl="2" indent="-342900" algn="just" rtl="0">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Def: Begin the attack using traditional methods.</a:t>
            </a:r>
            <a:endParaRPr sz="1800">
              <a:solidFill>
                <a:schemeClr val="dk1"/>
              </a:solidFill>
              <a:latin typeface="Times New Roman"/>
              <a:ea typeface="Times New Roman"/>
              <a:cs typeface="Times New Roman"/>
              <a:sym typeface="Times New Roman"/>
            </a:endParaRPr>
          </a:p>
          <a:p>
            <a:pPr marL="1371600" lvl="2" indent="-330200" algn="just" rtl="0">
              <a:lnSpc>
                <a:spcPct val="100000"/>
              </a:lnSpc>
              <a:spcBef>
                <a:spcPts val="0"/>
              </a:spcBef>
              <a:spcAft>
                <a:spcPts val="0"/>
              </a:spcAft>
              <a:buClr>
                <a:schemeClr val="dk1"/>
              </a:buClr>
              <a:buSzPts val="1600"/>
              <a:buFont typeface="Times New Roman"/>
              <a:buChar char="•"/>
            </a:pPr>
            <a:r>
              <a:rPr lang="en" sz="1800">
                <a:solidFill>
                  <a:schemeClr val="dk1"/>
                </a:solidFill>
                <a:latin typeface="Times New Roman"/>
                <a:ea typeface="Times New Roman"/>
                <a:cs typeface="Times New Roman"/>
                <a:sym typeface="Times New Roman"/>
              </a:rPr>
              <a:t>Ex: Watching daily, Personal websites.</a:t>
            </a:r>
            <a:r>
              <a:rPr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900" b="1">
                <a:solidFill>
                  <a:schemeClr val="dk1"/>
                </a:solidFill>
                <a:latin typeface="Times New Roman"/>
                <a:ea typeface="Times New Roman"/>
                <a:cs typeface="Times New Roman"/>
                <a:sym typeface="Times New Roman"/>
              </a:rPr>
              <a:t>Other types :</a:t>
            </a:r>
            <a:endParaRPr sz="1900" b="1">
              <a:solidFill>
                <a:schemeClr val="dk1"/>
              </a:solidFill>
              <a:latin typeface="Times New Roman"/>
              <a:ea typeface="Times New Roman"/>
              <a:cs typeface="Times New Roman"/>
              <a:sym typeface="Times New Roman"/>
            </a:endParaRPr>
          </a:p>
          <a:p>
            <a:pPr marL="457200" lvl="0" indent="-349250" algn="just" rtl="0">
              <a:lnSpc>
                <a:spcPct val="10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The four most important types are:</a:t>
            </a:r>
            <a:endParaRPr sz="1900">
              <a:solidFill>
                <a:schemeClr val="dk1"/>
              </a:solidFill>
              <a:latin typeface="Times New Roman"/>
              <a:ea typeface="Times New Roman"/>
              <a:cs typeface="Times New Roman"/>
              <a:sym typeface="Times New Roman"/>
            </a:endParaRPr>
          </a:p>
          <a:p>
            <a:pPr marL="1371600" lvl="2" indent="-349250" algn="just" rtl="0">
              <a:lnSpc>
                <a:spcPct val="10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Rejected Stalker</a:t>
            </a:r>
            <a:endParaRPr sz="1900">
              <a:solidFill>
                <a:schemeClr val="dk1"/>
              </a:solidFill>
              <a:latin typeface="Times New Roman"/>
              <a:ea typeface="Times New Roman"/>
              <a:cs typeface="Times New Roman"/>
              <a:sym typeface="Times New Roman"/>
            </a:endParaRPr>
          </a:p>
          <a:p>
            <a:pPr marL="1371600" lvl="2" indent="-349250" algn="just" rtl="0">
              <a:lnSpc>
                <a:spcPct val="10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Resentful Stalker</a:t>
            </a:r>
            <a:endParaRPr sz="1900">
              <a:solidFill>
                <a:schemeClr val="dk1"/>
              </a:solidFill>
              <a:latin typeface="Times New Roman"/>
              <a:ea typeface="Times New Roman"/>
              <a:cs typeface="Times New Roman"/>
              <a:sym typeface="Times New Roman"/>
            </a:endParaRPr>
          </a:p>
          <a:p>
            <a:pPr marL="1371600" lvl="2" indent="-349250" algn="just" rtl="0">
              <a:lnSpc>
                <a:spcPct val="10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Predatory Stalker</a:t>
            </a:r>
            <a:endParaRPr sz="1900">
              <a:solidFill>
                <a:schemeClr val="dk1"/>
              </a:solidFill>
              <a:latin typeface="Times New Roman"/>
              <a:ea typeface="Times New Roman"/>
              <a:cs typeface="Times New Roman"/>
              <a:sym typeface="Times New Roman"/>
            </a:endParaRPr>
          </a:p>
          <a:p>
            <a:pPr marL="1371600" lvl="2" indent="-349250" algn="just" rtl="0">
              <a:lnSpc>
                <a:spcPct val="10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Intimacy Stalker</a:t>
            </a:r>
            <a:endParaRPr sz="2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7"/>
          <p:cNvSpPr txBox="1">
            <a:spLocks noGrp="1"/>
          </p:cNvSpPr>
          <p:nvPr>
            <p:ph type="body" idx="1"/>
          </p:nvPr>
        </p:nvSpPr>
        <p:spPr>
          <a:xfrm>
            <a:off x="189400" y="229875"/>
            <a:ext cx="8763000" cy="4717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700" b="1">
                <a:solidFill>
                  <a:schemeClr val="dk1"/>
                </a:solidFill>
                <a:latin typeface="Times New Roman"/>
                <a:ea typeface="Times New Roman"/>
                <a:cs typeface="Times New Roman"/>
                <a:sym typeface="Times New Roman"/>
              </a:rPr>
              <a:t>Rejected Stalker</a:t>
            </a:r>
            <a:endParaRPr sz="1700" b="1">
              <a:solidFill>
                <a:schemeClr val="dk1"/>
              </a:solidFill>
              <a:latin typeface="Times New Roman"/>
              <a:ea typeface="Times New Roman"/>
              <a:cs typeface="Times New Roman"/>
              <a:sym typeface="Times New Roman"/>
            </a:endParaRPr>
          </a:p>
          <a:p>
            <a:pPr marL="457200" lvl="0" indent="-336550" algn="just" rtl="0">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Most common, persistent, and intrusive</a:t>
            </a:r>
            <a:endParaRPr sz="1700">
              <a:solidFill>
                <a:schemeClr val="dk1"/>
              </a:solidFill>
              <a:latin typeface="Times New Roman"/>
              <a:ea typeface="Times New Roman"/>
              <a:cs typeface="Times New Roman"/>
              <a:sym typeface="Times New Roman"/>
            </a:endParaRPr>
          </a:p>
          <a:p>
            <a:pPr marL="457200" lvl="0" indent="-336550" algn="just" rtl="0">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Obsessed with someone who is a former romantic partner or friend, and who has ended their relationship, or indicates that he or she intends to end the relationship.</a:t>
            </a:r>
            <a:endParaRPr sz="17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700" b="1">
                <a:solidFill>
                  <a:schemeClr val="dk1"/>
                </a:solidFill>
                <a:latin typeface="Times New Roman"/>
                <a:ea typeface="Times New Roman"/>
                <a:cs typeface="Times New Roman"/>
                <a:sym typeface="Times New Roman"/>
              </a:rPr>
              <a:t>Resentful Stalker</a:t>
            </a:r>
            <a:endParaRPr sz="1700" b="1">
              <a:solidFill>
                <a:schemeClr val="dk1"/>
              </a:solidFill>
              <a:latin typeface="Times New Roman"/>
              <a:ea typeface="Times New Roman"/>
              <a:cs typeface="Times New Roman"/>
              <a:sym typeface="Times New Roman"/>
            </a:endParaRPr>
          </a:p>
          <a:p>
            <a:pPr marL="457200" lvl="0" indent="-336550" algn="just" rtl="0">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Looking for revenge against someone who has upset them--it could be someone known to the stalker or a complete stranger.   </a:t>
            </a:r>
            <a:endParaRPr sz="1700">
              <a:solidFill>
                <a:schemeClr val="dk1"/>
              </a:solidFill>
              <a:latin typeface="Times New Roman"/>
              <a:ea typeface="Times New Roman"/>
              <a:cs typeface="Times New Roman"/>
              <a:sym typeface="Times New Roman"/>
            </a:endParaRPr>
          </a:p>
          <a:p>
            <a:pPr marL="914400" lvl="1" indent="-336550" algn="just" rtl="0">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Their behaviors are meant to frighten and distress the victim</a:t>
            </a:r>
            <a:endParaRPr sz="17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700" b="1">
                <a:solidFill>
                  <a:schemeClr val="dk1"/>
                </a:solidFill>
                <a:latin typeface="Times New Roman"/>
                <a:ea typeface="Times New Roman"/>
                <a:cs typeface="Times New Roman"/>
                <a:sym typeface="Times New Roman"/>
              </a:rPr>
              <a:t>Predatory Stalker</a:t>
            </a:r>
            <a:endParaRPr b="1">
              <a:solidFill>
                <a:schemeClr val="dk1"/>
              </a:solidFill>
              <a:latin typeface="Times New Roman"/>
              <a:ea typeface="Times New Roman"/>
              <a:cs typeface="Times New Roman"/>
              <a:sym typeface="Times New Roman"/>
            </a:endParaRPr>
          </a:p>
          <a:p>
            <a:pPr marL="457200" lvl="0" indent="-336550" algn="just" rtl="0">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Least common</a:t>
            </a:r>
            <a:endParaRPr sz="1700">
              <a:solidFill>
                <a:schemeClr val="dk1"/>
              </a:solidFill>
              <a:latin typeface="Times New Roman"/>
              <a:ea typeface="Times New Roman"/>
              <a:cs typeface="Times New Roman"/>
              <a:sym typeface="Times New Roman"/>
            </a:endParaRPr>
          </a:p>
          <a:p>
            <a:pPr marL="457200" lvl="0" indent="-336550" algn="just" rtl="0">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Are a classic sexual predator whose plan is to physically or sexually attack the victim.  </a:t>
            </a:r>
            <a:endParaRPr sz="1700">
              <a:solidFill>
                <a:schemeClr val="dk1"/>
              </a:solidFill>
              <a:latin typeface="Times New Roman"/>
              <a:ea typeface="Times New Roman"/>
              <a:cs typeface="Times New Roman"/>
              <a:sym typeface="Times New Roman"/>
            </a:endParaRPr>
          </a:p>
          <a:p>
            <a:pPr marL="457200" lvl="0" indent="-336550" algn="just" rtl="0">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Their motivated purely by the desire for sexual gratification and power over their victim</a:t>
            </a:r>
            <a:endParaRPr sz="17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700" b="1">
                <a:solidFill>
                  <a:schemeClr val="dk1"/>
                </a:solidFill>
                <a:latin typeface="Times New Roman"/>
                <a:ea typeface="Times New Roman"/>
                <a:cs typeface="Times New Roman"/>
                <a:sym typeface="Times New Roman"/>
              </a:rPr>
              <a:t>Intimacy Stalker</a:t>
            </a:r>
            <a:endParaRPr sz="1700" b="1">
              <a:solidFill>
                <a:schemeClr val="dk1"/>
              </a:solidFill>
              <a:latin typeface="Times New Roman"/>
              <a:ea typeface="Times New Roman"/>
              <a:cs typeface="Times New Roman"/>
              <a:sym typeface="Times New Roman"/>
            </a:endParaRPr>
          </a:p>
          <a:p>
            <a:pPr marL="457200" lvl="0" indent="-336550" algn="just" rtl="0">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They seeks to establish an intimate, loving relationship with their victim.  </a:t>
            </a:r>
            <a:endParaRPr sz="1700">
              <a:solidFill>
                <a:schemeClr val="dk1"/>
              </a:solidFill>
              <a:latin typeface="Times New Roman"/>
              <a:ea typeface="Times New Roman"/>
              <a:cs typeface="Times New Roman"/>
              <a:sym typeface="Times New Roman"/>
            </a:endParaRPr>
          </a:p>
          <a:p>
            <a:pPr marL="914400" lvl="1" indent="-336550" algn="just" rtl="0">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The victim and himself were “meant to be together.”</a:t>
            </a:r>
            <a:endParaRPr sz="1700">
              <a:solidFill>
                <a:schemeClr val="dk1"/>
              </a:solidFill>
              <a:latin typeface="Times New Roman"/>
              <a:ea typeface="Times New Roman"/>
              <a:cs typeface="Times New Roman"/>
              <a:sym typeface="Times New Roman"/>
            </a:endParaRPr>
          </a:p>
          <a:p>
            <a:pPr marL="457200" lvl="0" indent="-336550" algn="just" rtl="0">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These types of people think that the victim owes them love and affection because of all the time and effort it took for the stalker to stalk them. </a:t>
            </a:r>
            <a:endParaRPr sz="17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2300" b="1">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8"/>
          <p:cNvSpPr txBox="1">
            <a:spLocks noGrp="1"/>
          </p:cNvSpPr>
          <p:nvPr>
            <p:ph type="body" idx="1"/>
          </p:nvPr>
        </p:nvSpPr>
        <p:spPr>
          <a:xfrm>
            <a:off x="189400" y="229875"/>
            <a:ext cx="8763000" cy="4717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600" b="1">
                <a:solidFill>
                  <a:schemeClr val="dk1"/>
                </a:solidFill>
                <a:latin typeface="Times New Roman"/>
                <a:ea typeface="Times New Roman"/>
                <a:cs typeface="Times New Roman"/>
                <a:sym typeface="Times New Roman"/>
              </a:rPr>
              <a:t>Analysis…</a:t>
            </a:r>
            <a:endParaRPr sz="1600" b="1">
              <a:solidFill>
                <a:schemeClr val="dk1"/>
              </a:solidFill>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majority of cyberstalkers are men and the majority of their victims are women but….. </a:t>
            </a:r>
            <a:endParaRPr sz="1600">
              <a:solidFill>
                <a:schemeClr val="dk1"/>
              </a:solidFill>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Jane A. Hitchcock, president of WHOA says, “The most surprising thing we've seen is the rise in female cyberstalkers - this increased from 27% in 2000 to 35% in 2002 to 38% in 2003.” </a:t>
            </a:r>
            <a:endParaRPr sz="1600">
              <a:solidFill>
                <a:schemeClr val="dk1"/>
              </a:solidFill>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According to the Working to Halt Online Abuse (WHOA) from 2000 to 2006, out of the total cases, 2036, of cyberstalking…. </a:t>
            </a:r>
            <a:endParaRPr sz="2100" b="1">
              <a:solidFill>
                <a:schemeClr val="dk1"/>
              </a:solidFill>
              <a:latin typeface="Times New Roman"/>
              <a:ea typeface="Times New Roman"/>
              <a:cs typeface="Times New Roman"/>
              <a:sym typeface="Times New Roman"/>
            </a:endParaRPr>
          </a:p>
        </p:txBody>
      </p:sp>
      <p:pic>
        <p:nvPicPr>
          <p:cNvPr id="196" name="Google Shape;196;p38" descr="untitled2.JPG"/>
          <p:cNvPicPr preferRelativeResize="0"/>
          <p:nvPr/>
        </p:nvPicPr>
        <p:blipFill>
          <a:blip r:embed="rId3">
            <a:alphaModFix/>
          </a:blip>
          <a:stretch>
            <a:fillRect/>
          </a:stretch>
        </p:blipFill>
        <p:spPr>
          <a:xfrm>
            <a:off x="3536058" y="2571752"/>
            <a:ext cx="4562475" cy="3333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9"/>
          <p:cNvSpPr txBox="1">
            <a:spLocks noGrp="1"/>
          </p:cNvSpPr>
          <p:nvPr>
            <p:ph type="body" idx="1"/>
          </p:nvPr>
        </p:nvSpPr>
        <p:spPr>
          <a:xfrm>
            <a:off x="144675" y="73350"/>
            <a:ext cx="8763000" cy="4717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2100" b="1">
                <a:solidFill>
                  <a:schemeClr val="dk1"/>
                </a:solidFill>
                <a:latin typeface="Times New Roman"/>
                <a:ea typeface="Times New Roman"/>
                <a:cs typeface="Times New Roman"/>
                <a:sym typeface="Times New Roman"/>
              </a:rPr>
              <a:t>How stacking works?</a:t>
            </a:r>
            <a:endParaRPr sz="2100" b="1">
              <a:solidFill>
                <a:schemeClr val="dk1"/>
              </a:solidFill>
              <a:latin typeface="Times New Roman"/>
              <a:ea typeface="Times New Roman"/>
              <a:cs typeface="Times New Roman"/>
              <a:sym typeface="Times New Roman"/>
            </a:endParaRPr>
          </a:p>
          <a:p>
            <a:pPr marL="457200" lvl="0" indent="-361950" algn="just" rtl="0">
              <a:lnSpc>
                <a:spcPct val="100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In the following way</a:t>
            </a:r>
            <a:endParaRPr sz="2100">
              <a:solidFill>
                <a:schemeClr val="dk1"/>
              </a:solidFill>
              <a:latin typeface="Times New Roman"/>
              <a:ea typeface="Times New Roman"/>
              <a:cs typeface="Times New Roman"/>
              <a:sym typeface="Times New Roman"/>
            </a:endParaRPr>
          </a:p>
          <a:p>
            <a:pPr marL="914400" lvl="1" indent="-361950" algn="just" rtl="0">
              <a:lnSpc>
                <a:spcPct val="100000"/>
              </a:lnSpc>
              <a:spcBef>
                <a:spcPts val="0"/>
              </a:spcBef>
              <a:spcAft>
                <a:spcPts val="0"/>
              </a:spcAft>
              <a:buClr>
                <a:schemeClr val="dk1"/>
              </a:buClr>
              <a:buSzPts val="2100"/>
              <a:buFont typeface="Times New Roman"/>
              <a:buAutoNum type="arabicPeriod"/>
            </a:pPr>
            <a:r>
              <a:rPr lang="en" sz="2100">
                <a:solidFill>
                  <a:schemeClr val="dk1"/>
                </a:solidFill>
                <a:latin typeface="Times New Roman"/>
                <a:ea typeface="Times New Roman"/>
                <a:cs typeface="Times New Roman"/>
                <a:sym typeface="Times New Roman"/>
              </a:rPr>
              <a:t>Personal information gathering about the victim.</a:t>
            </a:r>
            <a:endParaRPr sz="2100">
              <a:solidFill>
                <a:schemeClr val="dk1"/>
              </a:solidFill>
              <a:latin typeface="Times New Roman"/>
              <a:ea typeface="Times New Roman"/>
              <a:cs typeface="Times New Roman"/>
              <a:sym typeface="Times New Roman"/>
            </a:endParaRPr>
          </a:p>
          <a:p>
            <a:pPr marL="1371600" lvl="2" indent="-361950" algn="just" rtl="0">
              <a:lnSpc>
                <a:spcPct val="100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Ex: Name, background, contact number, etc.</a:t>
            </a:r>
            <a:endParaRPr sz="2100">
              <a:solidFill>
                <a:schemeClr val="dk1"/>
              </a:solidFill>
              <a:latin typeface="Times New Roman"/>
              <a:ea typeface="Times New Roman"/>
              <a:cs typeface="Times New Roman"/>
              <a:sym typeface="Times New Roman"/>
            </a:endParaRPr>
          </a:p>
          <a:p>
            <a:pPr marL="914400" lvl="1" indent="-361950" algn="just" rtl="0">
              <a:lnSpc>
                <a:spcPct val="100000"/>
              </a:lnSpc>
              <a:spcBef>
                <a:spcPts val="0"/>
              </a:spcBef>
              <a:spcAft>
                <a:spcPts val="0"/>
              </a:spcAft>
              <a:buClr>
                <a:schemeClr val="dk1"/>
              </a:buClr>
              <a:buSzPts val="2100"/>
              <a:buFont typeface="Times New Roman"/>
              <a:buAutoNum type="arabicPeriod"/>
            </a:pPr>
            <a:r>
              <a:rPr lang="en" sz="2100">
                <a:solidFill>
                  <a:schemeClr val="dk1"/>
                </a:solidFill>
                <a:latin typeface="Times New Roman"/>
                <a:ea typeface="Times New Roman"/>
                <a:cs typeface="Times New Roman"/>
                <a:sym typeface="Times New Roman"/>
              </a:rPr>
              <a:t>Establish a contact with victim through phone.</a:t>
            </a:r>
            <a:endParaRPr sz="2100">
              <a:solidFill>
                <a:schemeClr val="dk1"/>
              </a:solidFill>
              <a:latin typeface="Times New Roman"/>
              <a:ea typeface="Times New Roman"/>
              <a:cs typeface="Times New Roman"/>
              <a:sym typeface="Times New Roman"/>
            </a:endParaRPr>
          </a:p>
          <a:p>
            <a:pPr marL="914400" lvl="1" indent="-361950" algn="just" rtl="0">
              <a:lnSpc>
                <a:spcPct val="100000"/>
              </a:lnSpc>
              <a:spcBef>
                <a:spcPts val="0"/>
              </a:spcBef>
              <a:spcAft>
                <a:spcPts val="0"/>
              </a:spcAft>
              <a:buClr>
                <a:schemeClr val="dk1"/>
              </a:buClr>
              <a:buSzPts val="2100"/>
              <a:buFont typeface="Times New Roman"/>
              <a:buAutoNum type="arabicPeriod"/>
            </a:pPr>
            <a:r>
              <a:rPr lang="en" sz="2100">
                <a:solidFill>
                  <a:schemeClr val="dk1"/>
                </a:solidFill>
                <a:latin typeface="Times New Roman"/>
                <a:ea typeface="Times New Roman"/>
                <a:cs typeface="Times New Roman"/>
                <a:sym typeface="Times New Roman"/>
              </a:rPr>
              <a:t>Stalkers will almost always establish a contact with the victims through EMail.</a:t>
            </a:r>
            <a:endParaRPr sz="2100">
              <a:solidFill>
                <a:schemeClr val="dk1"/>
              </a:solidFill>
              <a:latin typeface="Times New Roman"/>
              <a:ea typeface="Times New Roman"/>
              <a:cs typeface="Times New Roman"/>
              <a:sym typeface="Times New Roman"/>
            </a:endParaRPr>
          </a:p>
          <a:p>
            <a:pPr marL="914400" lvl="1" indent="-361950" algn="just" rtl="0">
              <a:lnSpc>
                <a:spcPct val="100000"/>
              </a:lnSpc>
              <a:spcBef>
                <a:spcPts val="0"/>
              </a:spcBef>
              <a:spcAft>
                <a:spcPts val="0"/>
              </a:spcAft>
              <a:buClr>
                <a:schemeClr val="dk1"/>
              </a:buClr>
              <a:buSzPts val="2100"/>
              <a:buFont typeface="Times New Roman"/>
              <a:buAutoNum type="arabicPeriod"/>
            </a:pPr>
            <a:r>
              <a:rPr lang="en" sz="2100">
                <a:solidFill>
                  <a:schemeClr val="dk1"/>
                </a:solidFill>
                <a:latin typeface="Times New Roman"/>
                <a:ea typeface="Times New Roman"/>
                <a:cs typeface="Times New Roman"/>
                <a:sym typeface="Times New Roman"/>
              </a:rPr>
              <a:t>Some stalkers keep on sending repeated E-mail.</a:t>
            </a:r>
            <a:endParaRPr sz="2100">
              <a:solidFill>
                <a:schemeClr val="dk1"/>
              </a:solidFill>
              <a:latin typeface="Times New Roman"/>
              <a:ea typeface="Times New Roman"/>
              <a:cs typeface="Times New Roman"/>
              <a:sym typeface="Times New Roman"/>
            </a:endParaRPr>
          </a:p>
          <a:p>
            <a:pPr marL="914400" lvl="1" indent="-361950" algn="just" rtl="0">
              <a:lnSpc>
                <a:spcPct val="100000"/>
              </a:lnSpc>
              <a:spcBef>
                <a:spcPts val="0"/>
              </a:spcBef>
              <a:spcAft>
                <a:spcPts val="0"/>
              </a:spcAft>
              <a:buClr>
                <a:schemeClr val="dk1"/>
              </a:buClr>
              <a:buSzPts val="2100"/>
              <a:buFont typeface="Times New Roman"/>
              <a:buAutoNum type="arabicPeriod"/>
            </a:pPr>
            <a:r>
              <a:rPr lang="en" sz="2100">
                <a:solidFill>
                  <a:schemeClr val="dk1"/>
                </a:solidFill>
                <a:latin typeface="Times New Roman"/>
                <a:ea typeface="Times New Roman"/>
                <a:cs typeface="Times New Roman"/>
                <a:sym typeface="Times New Roman"/>
              </a:rPr>
              <a:t>Post victims personal information on any illicit services website</a:t>
            </a:r>
            <a:endParaRPr sz="2100">
              <a:solidFill>
                <a:schemeClr val="dk1"/>
              </a:solidFill>
              <a:latin typeface="Times New Roman"/>
              <a:ea typeface="Times New Roman"/>
              <a:cs typeface="Times New Roman"/>
              <a:sym typeface="Times New Roman"/>
            </a:endParaRPr>
          </a:p>
          <a:p>
            <a:pPr marL="914400" lvl="1" indent="-361950" algn="just" rtl="0">
              <a:lnSpc>
                <a:spcPct val="100000"/>
              </a:lnSpc>
              <a:spcBef>
                <a:spcPts val="0"/>
              </a:spcBef>
              <a:spcAft>
                <a:spcPts val="0"/>
              </a:spcAft>
              <a:buClr>
                <a:schemeClr val="dk1"/>
              </a:buClr>
              <a:buSzPts val="2100"/>
              <a:buFont typeface="Times New Roman"/>
              <a:buAutoNum type="arabicPeriod"/>
            </a:pPr>
            <a:r>
              <a:rPr lang="en" sz="2100">
                <a:solidFill>
                  <a:schemeClr val="dk1"/>
                </a:solidFill>
                <a:latin typeface="Times New Roman"/>
                <a:ea typeface="Times New Roman"/>
                <a:cs typeface="Times New Roman"/>
                <a:sym typeface="Times New Roman"/>
              </a:rPr>
              <a:t>Who were received information , start calling the victims on the given contact details.</a:t>
            </a:r>
            <a:endParaRPr sz="2100">
              <a:solidFill>
                <a:schemeClr val="dk1"/>
              </a:solidFill>
              <a:latin typeface="Times New Roman"/>
              <a:ea typeface="Times New Roman"/>
              <a:cs typeface="Times New Roman"/>
              <a:sym typeface="Times New Roman"/>
            </a:endParaRPr>
          </a:p>
          <a:p>
            <a:pPr marL="914400" lvl="1" indent="-361950" algn="just" rtl="0">
              <a:lnSpc>
                <a:spcPct val="100000"/>
              </a:lnSpc>
              <a:spcBef>
                <a:spcPts val="0"/>
              </a:spcBef>
              <a:spcAft>
                <a:spcPts val="0"/>
              </a:spcAft>
              <a:buClr>
                <a:schemeClr val="dk1"/>
              </a:buClr>
              <a:buSzPts val="2100"/>
              <a:buFont typeface="Times New Roman"/>
              <a:buAutoNum type="arabicPeriod"/>
            </a:pPr>
            <a:r>
              <a:rPr lang="en" sz="2100">
                <a:solidFill>
                  <a:schemeClr val="dk1"/>
                </a:solidFill>
                <a:latin typeface="Times New Roman"/>
                <a:ea typeface="Times New Roman"/>
                <a:cs typeface="Times New Roman"/>
                <a:sym typeface="Times New Roman"/>
              </a:rPr>
              <a:t>Stalkers subscribe/register the E-mail account of the victim to pornographic and sex sites.</a:t>
            </a:r>
            <a:endParaRPr sz="2100">
              <a:solidFill>
                <a:schemeClr val="dk1"/>
              </a:solidFill>
              <a:latin typeface="Times New Roman"/>
              <a:ea typeface="Times New Roman"/>
              <a:cs typeface="Times New Roman"/>
              <a:sym typeface="Times New Roman"/>
            </a:endParaRPr>
          </a:p>
          <a:p>
            <a:pPr marL="457200" lvl="0" indent="-361950" algn="just" rtl="0">
              <a:lnSpc>
                <a:spcPct val="100000"/>
              </a:lnSpc>
              <a:spcBef>
                <a:spcPts val="0"/>
              </a:spcBef>
              <a:spcAft>
                <a:spcPts val="0"/>
              </a:spcAft>
              <a:buClr>
                <a:schemeClr val="dk1"/>
              </a:buClr>
              <a:buSzPts val="2100"/>
              <a:buFont typeface="Times New Roman"/>
              <a:buAutoNum type="arabicPeriod"/>
            </a:pPr>
            <a:r>
              <a:rPr lang="en" sz="2100">
                <a:solidFill>
                  <a:schemeClr val="dk1"/>
                </a:solidFill>
                <a:latin typeface="Times New Roman"/>
                <a:ea typeface="Times New Roman"/>
                <a:cs typeface="Times New Roman"/>
                <a:sym typeface="Times New Roman"/>
              </a:rPr>
              <a:t>Real Life Incident:</a:t>
            </a:r>
            <a:endParaRPr sz="2100">
              <a:solidFill>
                <a:schemeClr val="dk1"/>
              </a:solidFill>
              <a:latin typeface="Times New Roman"/>
              <a:ea typeface="Times New Roman"/>
              <a:cs typeface="Times New Roman"/>
              <a:sym typeface="Times New Roman"/>
            </a:endParaRPr>
          </a:p>
          <a:p>
            <a:pPr marL="914400" lvl="1" indent="-361950" algn="just" rtl="0">
              <a:lnSpc>
                <a:spcPct val="100000"/>
              </a:lnSpc>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Case study: In Delhi, 40 calls  in 3 days.</a:t>
            </a:r>
            <a:endParaRPr sz="3000" b="1">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0"/>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2020" b="1">
                <a:latin typeface="Calibri"/>
                <a:ea typeface="Calibri"/>
                <a:cs typeface="Calibri"/>
                <a:sym typeface="Calibri"/>
              </a:rPr>
              <a:t>Cybercafe and Cybercrimes</a:t>
            </a:r>
            <a:endParaRPr sz="1660"/>
          </a:p>
          <a:p>
            <a:pPr marL="0" lvl="0" indent="0" algn="l" rtl="0">
              <a:spcBef>
                <a:spcPts val="0"/>
              </a:spcBef>
              <a:spcAft>
                <a:spcPts val="0"/>
              </a:spcAft>
              <a:buSzPts val="990"/>
              <a:buNone/>
            </a:pPr>
            <a:endParaRPr sz="2520"/>
          </a:p>
        </p:txBody>
      </p:sp>
      <p:sp>
        <p:nvSpPr>
          <p:cNvPr id="207" name="Google Shape;207;p40"/>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285750" lvl="0" indent="-298450" algn="l" rtl="0">
              <a:lnSpc>
                <a:spcPct val="100000"/>
              </a:lnSpc>
              <a:spcBef>
                <a:spcPts val="0"/>
              </a:spcBef>
              <a:spcAft>
                <a:spcPts val="0"/>
              </a:spcAft>
              <a:buClr>
                <a:schemeClr val="dk1"/>
              </a:buClr>
              <a:buSzPts val="1800"/>
              <a:buFont typeface="Noto Sans Symbols"/>
              <a:buChar char="⮚"/>
            </a:pPr>
            <a:r>
              <a:rPr lang="en">
                <a:solidFill>
                  <a:schemeClr val="dk1"/>
                </a:solidFill>
                <a:latin typeface="Calibri"/>
                <a:ea typeface="Calibri"/>
                <a:cs typeface="Calibri"/>
                <a:sym typeface="Calibri"/>
              </a:rPr>
              <a:t>Cybercrimes such as stealing of bank passwords and subsequent fraudulent withdrawal of money have also happened through cybercafes. </a:t>
            </a:r>
            <a:endParaRPr>
              <a:solidFill>
                <a:schemeClr val="dk1"/>
              </a:solidFill>
              <a:latin typeface="Calibri"/>
              <a:ea typeface="Calibri"/>
              <a:cs typeface="Calibri"/>
              <a:sym typeface="Calibri"/>
            </a:endParaRPr>
          </a:p>
          <a:p>
            <a:pPr marL="285750" lvl="0" indent="-298450" algn="l" rtl="0">
              <a:lnSpc>
                <a:spcPct val="100000"/>
              </a:lnSpc>
              <a:spcBef>
                <a:spcPts val="0"/>
              </a:spcBef>
              <a:spcAft>
                <a:spcPts val="0"/>
              </a:spcAft>
              <a:buClr>
                <a:schemeClr val="dk1"/>
              </a:buClr>
              <a:buSzPts val="1800"/>
              <a:buFont typeface="Noto Sans Symbols"/>
              <a:buChar char="⮚"/>
            </a:pPr>
            <a:r>
              <a:rPr lang="en">
                <a:solidFill>
                  <a:schemeClr val="dk1"/>
                </a:solidFill>
                <a:latin typeface="Calibri"/>
                <a:ea typeface="Calibri"/>
                <a:cs typeface="Calibri"/>
                <a:sym typeface="Calibri"/>
              </a:rPr>
              <a:t>Cybercafes have also been used regularly for sending obscene mails to harass people. </a:t>
            </a:r>
            <a:endParaRPr sz="1600">
              <a:solidFill>
                <a:schemeClr val="dk1"/>
              </a:solidFill>
            </a:endParaRPr>
          </a:p>
          <a:p>
            <a:pPr marL="285750" lvl="0" indent="-298450" algn="l" rtl="0">
              <a:lnSpc>
                <a:spcPct val="100000"/>
              </a:lnSpc>
              <a:spcBef>
                <a:spcPts val="0"/>
              </a:spcBef>
              <a:spcAft>
                <a:spcPts val="0"/>
              </a:spcAft>
              <a:buClr>
                <a:schemeClr val="dk1"/>
              </a:buClr>
              <a:buSzPts val="1800"/>
              <a:buFont typeface="Noto Sans Symbols"/>
              <a:buChar char="⮚"/>
            </a:pPr>
            <a:r>
              <a:rPr lang="en">
                <a:solidFill>
                  <a:schemeClr val="dk1"/>
                </a:solidFill>
                <a:latin typeface="Calibri"/>
                <a:ea typeface="Calibri"/>
                <a:cs typeface="Calibri"/>
                <a:sym typeface="Calibri"/>
              </a:rPr>
              <a:t>Indian Information Technology Act (ITA) 2000 interprets cybercafes as “network service providers” referred to under the erstwhile Section 79, which imposed on them a responsibility for “due diligence” failing which they would be liable for the offenses committed in their network. </a:t>
            </a:r>
            <a:endParaRPr sz="1600">
              <a:solidFill>
                <a:schemeClr val="dk1"/>
              </a:solidFill>
            </a:endParaRPr>
          </a:p>
          <a:p>
            <a:pPr marL="0" lvl="0" indent="0" algn="l" rtl="0">
              <a:spcBef>
                <a:spcPts val="0"/>
              </a:spcBef>
              <a:spcAft>
                <a:spcPts val="1200"/>
              </a:spcAft>
              <a:buNone/>
            </a:pP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41"/>
          <p:cNvPicPr preferRelativeResize="0"/>
          <p:nvPr/>
        </p:nvPicPr>
        <p:blipFill rotWithShape="1">
          <a:blip r:embed="rId3">
            <a:alphaModFix/>
          </a:blip>
          <a:srcRect/>
          <a:stretch/>
        </p:blipFill>
        <p:spPr>
          <a:xfrm>
            <a:off x="228600" y="107300"/>
            <a:ext cx="7696200" cy="47500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42"/>
          <p:cNvPicPr preferRelativeResize="0"/>
          <p:nvPr/>
        </p:nvPicPr>
        <p:blipFill rotWithShape="1">
          <a:blip r:embed="rId3">
            <a:alphaModFix/>
          </a:blip>
          <a:srcRect/>
          <a:stretch/>
        </p:blipFill>
        <p:spPr>
          <a:xfrm>
            <a:off x="273975" y="546974"/>
            <a:ext cx="8782050" cy="4403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p:nvPr/>
        </p:nvSpPr>
        <p:spPr>
          <a:xfrm>
            <a:off x="342903" y="164050"/>
            <a:ext cx="8458200" cy="2231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00" b="1">
              <a:solidFill>
                <a:srgbClr val="000000"/>
              </a:solidFill>
              <a:latin typeface="Calibri"/>
              <a:ea typeface="Calibri"/>
              <a:cs typeface="Calibri"/>
              <a:sym typeface="Calibri"/>
            </a:endParaRPr>
          </a:p>
          <a:p>
            <a:pPr marL="0" marR="0" lvl="0" indent="0" algn="l" rtl="0">
              <a:spcBef>
                <a:spcPts val="0"/>
              </a:spcBef>
              <a:spcAft>
                <a:spcPts val="0"/>
              </a:spcAft>
              <a:buNone/>
            </a:pPr>
            <a:r>
              <a:rPr lang="en" sz="1800">
                <a:solidFill>
                  <a:srgbClr val="000000"/>
                </a:solidFill>
                <a:latin typeface="Calibri"/>
                <a:ea typeface="Calibri"/>
                <a:cs typeface="Calibri"/>
                <a:sym typeface="Calibri"/>
              </a:rPr>
              <a:t>Cybercrimes are classified as follows:</a:t>
            </a:r>
            <a:endParaRPr/>
          </a:p>
          <a:p>
            <a:pPr marL="0" marR="0" lvl="0" indent="0" algn="l" rtl="0">
              <a:spcBef>
                <a:spcPts val="0"/>
              </a:spcBef>
              <a:spcAft>
                <a:spcPts val="0"/>
              </a:spcAft>
              <a:buNone/>
            </a:pPr>
            <a:endParaRPr sz="500" b="1">
              <a:solidFill>
                <a:srgbClr val="000000"/>
              </a:solidFill>
              <a:latin typeface="Calibri"/>
              <a:ea typeface="Calibri"/>
              <a:cs typeface="Calibri"/>
              <a:sym typeface="Calibri"/>
            </a:endParaRPr>
          </a:p>
          <a:p>
            <a:pPr marL="342900" marR="0" lvl="0" indent="-342900" algn="l" rtl="0">
              <a:spcBef>
                <a:spcPts val="0"/>
              </a:spcBef>
              <a:spcAft>
                <a:spcPts val="0"/>
              </a:spcAft>
              <a:buClr>
                <a:srgbClr val="000000"/>
              </a:buClr>
              <a:buSzPts val="1800"/>
              <a:buFont typeface="Calibri"/>
              <a:buAutoNum type="arabicPeriod"/>
            </a:pPr>
            <a:r>
              <a:rPr lang="en" sz="1800" b="1">
                <a:solidFill>
                  <a:srgbClr val="000000"/>
                </a:solidFill>
                <a:latin typeface="Calibri"/>
                <a:ea typeface="Calibri"/>
                <a:cs typeface="Calibri"/>
                <a:sym typeface="Calibri"/>
              </a:rPr>
              <a:t>Cybercrime against individual</a:t>
            </a:r>
            <a:endParaRPr/>
          </a:p>
          <a:p>
            <a:pPr marL="0" marR="0" lvl="0" indent="0" algn="l" rtl="0">
              <a:spcBef>
                <a:spcPts val="0"/>
              </a:spcBef>
              <a:spcAft>
                <a:spcPts val="0"/>
              </a:spcAft>
              <a:buNone/>
            </a:pPr>
            <a:r>
              <a:rPr lang="en" sz="1800" b="1">
                <a:solidFill>
                  <a:srgbClr val="000000"/>
                </a:solidFill>
                <a:latin typeface="Calibri"/>
                <a:ea typeface="Calibri"/>
                <a:cs typeface="Calibri"/>
                <a:sym typeface="Calibri"/>
              </a:rPr>
              <a:t>2.    Cybercrime against property</a:t>
            </a:r>
            <a:endParaRPr/>
          </a:p>
          <a:p>
            <a:pPr marL="0" marR="0" lvl="0" indent="0" algn="l" rtl="0">
              <a:spcBef>
                <a:spcPts val="0"/>
              </a:spcBef>
              <a:spcAft>
                <a:spcPts val="0"/>
              </a:spcAft>
              <a:buNone/>
            </a:pPr>
            <a:r>
              <a:rPr lang="en" sz="1800" b="1">
                <a:solidFill>
                  <a:srgbClr val="000000"/>
                </a:solidFill>
                <a:latin typeface="Calibri"/>
                <a:ea typeface="Calibri"/>
                <a:cs typeface="Calibri"/>
                <a:sym typeface="Calibri"/>
              </a:rPr>
              <a:t>3.   Cybercrime against organization</a:t>
            </a:r>
            <a:endParaRPr/>
          </a:p>
          <a:p>
            <a:pPr marL="0" marR="0" lvl="0" indent="0" algn="l" rtl="0">
              <a:spcBef>
                <a:spcPts val="0"/>
              </a:spcBef>
              <a:spcAft>
                <a:spcPts val="0"/>
              </a:spcAft>
              <a:buNone/>
            </a:pPr>
            <a:r>
              <a:rPr lang="en" sz="1800" b="1">
                <a:solidFill>
                  <a:srgbClr val="000000"/>
                </a:solidFill>
                <a:latin typeface="Calibri"/>
                <a:ea typeface="Calibri"/>
                <a:cs typeface="Calibri"/>
                <a:sym typeface="Calibri"/>
              </a:rPr>
              <a:t>4.    Cybercrime against Society</a:t>
            </a:r>
            <a:endParaRPr/>
          </a:p>
          <a:p>
            <a:pPr marL="0" marR="0" lvl="0" indent="0" algn="l" rtl="0">
              <a:spcBef>
                <a:spcPts val="0"/>
              </a:spcBef>
              <a:spcAft>
                <a:spcPts val="0"/>
              </a:spcAft>
              <a:buNone/>
            </a:pPr>
            <a:r>
              <a:rPr lang="en" sz="1800" b="1">
                <a:solidFill>
                  <a:srgbClr val="000000"/>
                </a:solidFill>
                <a:latin typeface="Calibri"/>
                <a:ea typeface="Calibri"/>
                <a:cs typeface="Calibri"/>
                <a:sym typeface="Calibri"/>
              </a:rPr>
              <a:t>5.    Crimes emanating from Usenet newsgroup:</a:t>
            </a:r>
            <a:r>
              <a:rPr lang="en" sz="1800">
                <a:solidFill>
                  <a:srgbClr val="000000"/>
                </a:solidFill>
                <a:latin typeface="Calibri"/>
                <a:ea typeface="Calibri"/>
                <a:cs typeface="Calibri"/>
                <a:sym typeface="Calibri"/>
              </a:rPr>
              <a:t> </a:t>
            </a:r>
            <a:endParaRPr/>
          </a:p>
          <a:p>
            <a:pPr marL="342900" marR="0" lvl="0" indent="-228600" algn="l" rtl="0">
              <a:spcBef>
                <a:spcPts val="0"/>
              </a:spcBef>
              <a:spcAft>
                <a:spcPts val="0"/>
              </a:spcAft>
              <a:buClr>
                <a:srgbClr val="000000"/>
              </a:buClr>
              <a:buSzPts val="1800"/>
              <a:buFont typeface="Calibri"/>
              <a:buNone/>
            </a:pPr>
            <a:endParaRPr sz="1800" b="1">
              <a:solidFill>
                <a:srgbClr val="000000"/>
              </a:solidFill>
              <a:latin typeface="Calibri"/>
              <a:ea typeface="Calibri"/>
              <a:cs typeface="Calibri"/>
              <a:sym typeface="Calibri"/>
            </a:endParaRPr>
          </a:p>
        </p:txBody>
      </p:sp>
      <p:sp>
        <p:nvSpPr>
          <p:cNvPr id="66" name="Google Shape;66;p15"/>
          <p:cNvSpPr/>
          <p:nvPr/>
        </p:nvSpPr>
        <p:spPr>
          <a:xfrm>
            <a:off x="305253" y="2187024"/>
            <a:ext cx="8533500" cy="264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000" b="1">
                <a:solidFill>
                  <a:srgbClr val="000000"/>
                </a:solidFill>
                <a:latin typeface="Calibri"/>
                <a:ea typeface="Calibri"/>
                <a:cs typeface="Calibri"/>
                <a:sym typeface="Calibri"/>
              </a:rPr>
              <a:t>E-Mail Spoofing</a:t>
            </a:r>
            <a:endParaRPr/>
          </a:p>
          <a:p>
            <a:pPr marL="285750" marR="0" lvl="0" indent="-285750" algn="l" rtl="0">
              <a:spcBef>
                <a:spcPts val="0"/>
              </a:spcBef>
              <a:spcAft>
                <a:spcPts val="0"/>
              </a:spcAft>
              <a:buClr>
                <a:srgbClr val="000000"/>
              </a:buClr>
              <a:buSzPts val="1800"/>
              <a:buFont typeface="Arial"/>
              <a:buChar char="•"/>
            </a:pPr>
            <a:r>
              <a:rPr lang="en" sz="1800">
                <a:solidFill>
                  <a:srgbClr val="000000"/>
                </a:solidFill>
                <a:latin typeface="Calibri"/>
                <a:ea typeface="Calibri"/>
                <a:cs typeface="Calibri"/>
                <a:sym typeface="Calibri"/>
              </a:rPr>
              <a:t>A spoofed E-Mail is one that appears to originate from one source but actually has been sent from another source. </a:t>
            </a:r>
            <a:endParaRPr/>
          </a:p>
          <a:p>
            <a:pPr marL="0" marR="0" lvl="0" indent="0" algn="l" rtl="0">
              <a:spcBef>
                <a:spcPts val="0"/>
              </a:spcBef>
              <a:spcAft>
                <a:spcPts val="0"/>
              </a:spcAft>
              <a:buNone/>
            </a:pPr>
            <a:r>
              <a:rPr lang="en" sz="2000" b="1">
                <a:solidFill>
                  <a:srgbClr val="000000"/>
                </a:solidFill>
                <a:latin typeface="Calibri"/>
                <a:ea typeface="Calibri"/>
                <a:cs typeface="Calibri"/>
                <a:sym typeface="Calibri"/>
              </a:rPr>
              <a:t>Spamming</a:t>
            </a:r>
            <a:endParaRPr sz="1800" b="1">
              <a:solidFill>
                <a:srgbClr val="000000"/>
              </a:solidFill>
              <a:latin typeface="Calibri"/>
              <a:ea typeface="Calibri"/>
              <a:cs typeface="Calibri"/>
              <a:sym typeface="Calibri"/>
            </a:endParaRPr>
          </a:p>
          <a:p>
            <a:pPr marL="285750" marR="0" lvl="0" indent="-285750" algn="l" rtl="0">
              <a:spcBef>
                <a:spcPts val="0"/>
              </a:spcBef>
              <a:spcAft>
                <a:spcPts val="0"/>
              </a:spcAft>
              <a:buClr>
                <a:srgbClr val="000000"/>
              </a:buClr>
              <a:buSzPts val="1800"/>
              <a:buFont typeface="Arial"/>
              <a:buChar char="•"/>
            </a:pPr>
            <a:r>
              <a:rPr lang="en" sz="1800">
                <a:solidFill>
                  <a:srgbClr val="000000"/>
                </a:solidFill>
                <a:latin typeface="Calibri"/>
                <a:ea typeface="Calibri"/>
                <a:cs typeface="Calibri"/>
                <a:sym typeface="Calibri"/>
              </a:rPr>
              <a:t>People who create electronic Spam are called </a:t>
            </a:r>
            <a:r>
              <a:rPr lang="en" sz="1800" i="1">
                <a:solidFill>
                  <a:srgbClr val="000000"/>
                </a:solidFill>
                <a:latin typeface="Calibri"/>
                <a:ea typeface="Calibri"/>
                <a:cs typeface="Calibri"/>
                <a:sym typeface="Calibri"/>
              </a:rPr>
              <a:t>spammers</a:t>
            </a:r>
            <a:r>
              <a:rPr lang="en" sz="1800">
                <a:solidFill>
                  <a:srgbClr val="000000"/>
                </a:solidFill>
                <a:latin typeface="Calibri"/>
                <a:ea typeface="Calibri"/>
                <a:cs typeface="Calibri"/>
                <a:sym typeface="Calibri"/>
              </a:rPr>
              <a:t>. </a:t>
            </a:r>
            <a:endParaRPr/>
          </a:p>
          <a:p>
            <a:pPr marL="285750" marR="0" lvl="0" indent="-285750" algn="l" rtl="0">
              <a:spcBef>
                <a:spcPts val="0"/>
              </a:spcBef>
              <a:spcAft>
                <a:spcPts val="0"/>
              </a:spcAft>
              <a:buClr>
                <a:srgbClr val="000000"/>
              </a:buClr>
              <a:buSzPts val="1800"/>
              <a:buFont typeface="Arial"/>
              <a:buChar char="•"/>
            </a:pPr>
            <a:r>
              <a:rPr lang="en" sz="1800">
                <a:solidFill>
                  <a:srgbClr val="000000"/>
                </a:solidFill>
                <a:latin typeface="Calibri"/>
                <a:ea typeface="Calibri"/>
                <a:cs typeface="Calibri"/>
                <a:sym typeface="Calibri"/>
              </a:rPr>
              <a:t>Spam is the abuse of electronic messaging systems to send unsolicited bulk messages indiscriminately. </a:t>
            </a:r>
            <a:endParaRPr/>
          </a:p>
          <a:p>
            <a:pPr marL="285750" marR="0" lvl="0" indent="-285750" algn="l" rtl="0">
              <a:spcBef>
                <a:spcPts val="0"/>
              </a:spcBef>
              <a:spcAft>
                <a:spcPts val="0"/>
              </a:spcAft>
              <a:buClr>
                <a:srgbClr val="000000"/>
              </a:buClr>
              <a:buSzPts val="1800"/>
              <a:buFont typeface="Arial"/>
              <a:buChar char="•"/>
            </a:pPr>
            <a:r>
              <a:rPr lang="en" sz="1800">
                <a:solidFill>
                  <a:srgbClr val="000000"/>
                </a:solidFill>
                <a:latin typeface="Calibri"/>
                <a:ea typeface="Calibri"/>
                <a:cs typeface="Calibri"/>
                <a:sym typeface="Calibri"/>
              </a:rPr>
              <a:t>Spamming is widely detested, and has been the subject of legislation in many jurisdictions – for example, the CAN-SPAM Act of 2003.</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3"/>
          <p:cNvSpPr txBox="1">
            <a:spLocks noGrp="1"/>
          </p:cNvSpPr>
          <p:nvPr>
            <p:ph type="title"/>
          </p:nvPr>
        </p:nvSpPr>
        <p:spPr>
          <a:xfrm>
            <a:off x="490250" y="450150"/>
            <a:ext cx="8165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Font typeface="Arial"/>
              <a:buNone/>
            </a:pPr>
            <a:r>
              <a:rPr lang="en" sz="1900">
                <a:latin typeface="Calibri"/>
                <a:ea typeface="Calibri"/>
                <a:cs typeface="Calibri"/>
                <a:sym typeface="Calibri"/>
              </a:rPr>
              <a:t>Cybercriminals can either install malicious programs such as keyloggers and/or Spyware or launch an attack on the target. </a:t>
            </a:r>
            <a:endParaRPr sz="1200">
              <a:latin typeface="Calibri"/>
              <a:ea typeface="Calibri"/>
              <a:cs typeface="Calibri"/>
              <a:sym typeface="Calibri"/>
            </a:endParaRPr>
          </a:p>
          <a:p>
            <a:pPr marL="0" lvl="0" indent="0" algn="l" rtl="0">
              <a:spcBef>
                <a:spcPts val="0"/>
              </a:spcBef>
              <a:spcAft>
                <a:spcPts val="0"/>
              </a:spcAft>
              <a:buClr>
                <a:schemeClr val="dk1"/>
              </a:buClr>
              <a:buFont typeface="Arial"/>
              <a:buNone/>
            </a:pPr>
            <a:r>
              <a:rPr lang="en" sz="1900">
                <a:latin typeface="Calibri"/>
                <a:ea typeface="Calibri"/>
                <a:cs typeface="Calibri"/>
                <a:sym typeface="Calibri"/>
              </a:rPr>
              <a:t>Here are a few tips for safety and security while using the computer in a cybercafe:</a:t>
            </a:r>
            <a:endParaRPr sz="1700"/>
          </a:p>
          <a:p>
            <a:pPr marL="685800" lvl="1" indent="-247650" algn="l" rtl="0">
              <a:spcBef>
                <a:spcPts val="0"/>
              </a:spcBef>
              <a:spcAft>
                <a:spcPts val="0"/>
              </a:spcAft>
              <a:buSzPts val="1900"/>
              <a:buFont typeface="Calibri"/>
              <a:buAutoNum type="arabicPeriod"/>
            </a:pPr>
            <a:r>
              <a:rPr lang="en" sz="1900">
                <a:latin typeface="Calibri"/>
                <a:ea typeface="Calibri"/>
                <a:cs typeface="Calibri"/>
                <a:sym typeface="Calibri"/>
              </a:rPr>
              <a:t>Always logout</a:t>
            </a:r>
            <a:endParaRPr sz="1700"/>
          </a:p>
          <a:p>
            <a:pPr marL="685800" lvl="1" indent="-247650" algn="l" rtl="0">
              <a:spcBef>
                <a:spcPts val="0"/>
              </a:spcBef>
              <a:spcAft>
                <a:spcPts val="0"/>
              </a:spcAft>
              <a:buSzPts val="1900"/>
              <a:buFont typeface="Calibri"/>
              <a:buAutoNum type="arabicPeriod"/>
            </a:pPr>
            <a:r>
              <a:rPr lang="en" sz="1900">
                <a:latin typeface="Calibri"/>
                <a:ea typeface="Calibri"/>
                <a:cs typeface="Calibri"/>
                <a:sym typeface="Calibri"/>
              </a:rPr>
              <a:t>Stay with the computer</a:t>
            </a:r>
            <a:endParaRPr sz="1700"/>
          </a:p>
          <a:p>
            <a:pPr marL="685800" lvl="1" indent="-247650" algn="l" rtl="0">
              <a:spcBef>
                <a:spcPts val="0"/>
              </a:spcBef>
              <a:spcAft>
                <a:spcPts val="0"/>
              </a:spcAft>
              <a:buSzPts val="1900"/>
              <a:buFont typeface="Calibri"/>
              <a:buAutoNum type="arabicPeriod"/>
            </a:pPr>
            <a:r>
              <a:rPr lang="en" sz="1900">
                <a:latin typeface="Calibri"/>
                <a:ea typeface="Calibri"/>
                <a:cs typeface="Calibri"/>
                <a:sym typeface="Calibri"/>
              </a:rPr>
              <a:t>Clear history and temporary files</a:t>
            </a:r>
            <a:endParaRPr sz="1700"/>
          </a:p>
          <a:p>
            <a:pPr marL="685800" lvl="1" indent="-247650" algn="l" rtl="0">
              <a:spcBef>
                <a:spcPts val="0"/>
              </a:spcBef>
              <a:spcAft>
                <a:spcPts val="0"/>
              </a:spcAft>
              <a:buSzPts val="1900"/>
              <a:buFont typeface="Calibri"/>
              <a:buAutoNum type="arabicPeriod"/>
            </a:pPr>
            <a:r>
              <a:rPr lang="en" sz="1900">
                <a:latin typeface="Calibri"/>
                <a:ea typeface="Calibri"/>
                <a:cs typeface="Calibri"/>
                <a:sym typeface="Calibri"/>
              </a:rPr>
              <a:t>Be alert</a:t>
            </a:r>
            <a:endParaRPr sz="1700"/>
          </a:p>
          <a:p>
            <a:pPr marL="685800" lvl="1" indent="-247650" algn="l" rtl="0">
              <a:spcBef>
                <a:spcPts val="0"/>
              </a:spcBef>
              <a:spcAft>
                <a:spcPts val="0"/>
              </a:spcAft>
              <a:buSzPts val="1900"/>
              <a:buFont typeface="Calibri"/>
              <a:buAutoNum type="arabicPeriod"/>
            </a:pPr>
            <a:r>
              <a:rPr lang="en" sz="1900">
                <a:latin typeface="Calibri"/>
                <a:ea typeface="Calibri"/>
                <a:cs typeface="Calibri"/>
                <a:sym typeface="Calibri"/>
              </a:rPr>
              <a:t>Avoid online financial transactions</a:t>
            </a:r>
            <a:endParaRPr sz="1700"/>
          </a:p>
          <a:p>
            <a:pPr marL="685800" lvl="1" indent="-247650" algn="l" rtl="0">
              <a:spcBef>
                <a:spcPts val="0"/>
              </a:spcBef>
              <a:spcAft>
                <a:spcPts val="0"/>
              </a:spcAft>
              <a:buSzPts val="1900"/>
              <a:buFont typeface="Calibri"/>
              <a:buAutoNum type="arabicPeriod"/>
            </a:pPr>
            <a:r>
              <a:rPr lang="en" sz="1900">
                <a:latin typeface="Calibri"/>
                <a:ea typeface="Calibri"/>
                <a:cs typeface="Calibri"/>
                <a:sym typeface="Calibri"/>
              </a:rPr>
              <a:t>Change passwords</a:t>
            </a:r>
            <a:endParaRPr sz="1700"/>
          </a:p>
          <a:p>
            <a:pPr marL="685800" lvl="1" indent="-247650" algn="l" rtl="0">
              <a:spcBef>
                <a:spcPts val="0"/>
              </a:spcBef>
              <a:spcAft>
                <a:spcPts val="0"/>
              </a:spcAft>
              <a:buSzPts val="1900"/>
              <a:buFont typeface="Calibri"/>
              <a:buAutoNum type="arabicPeriod"/>
            </a:pPr>
            <a:r>
              <a:rPr lang="en" sz="1900">
                <a:latin typeface="Calibri"/>
                <a:ea typeface="Calibri"/>
                <a:cs typeface="Calibri"/>
                <a:sym typeface="Calibri"/>
              </a:rPr>
              <a:t>Virtual keyboard</a:t>
            </a:r>
            <a:endParaRPr sz="1700"/>
          </a:p>
          <a:p>
            <a:pPr marL="685800" lvl="1" indent="-247650" algn="l" rtl="0">
              <a:spcBef>
                <a:spcPts val="0"/>
              </a:spcBef>
              <a:spcAft>
                <a:spcPts val="0"/>
              </a:spcAft>
              <a:buSzPts val="1900"/>
              <a:buFont typeface="Calibri"/>
              <a:buAutoNum type="arabicPeriod"/>
            </a:pPr>
            <a:r>
              <a:rPr lang="en" sz="1900">
                <a:latin typeface="Calibri"/>
                <a:ea typeface="Calibri"/>
                <a:cs typeface="Calibri"/>
                <a:sym typeface="Calibri"/>
              </a:rPr>
              <a:t>Security warnings</a:t>
            </a:r>
            <a:endParaRPr sz="51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Botnet: The fuel of Cybercrime</a:t>
            </a:r>
            <a:endParaRPr/>
          </a:p>
        </p:txBody>
      </p:sp>
      <p:sp>
        <p:nvSpPr>
          <p:cNvPr id="228" name="Google Shape;228;p44"/>
          <p:cNvSpPr txBox="1">
            <a:spLocks noGrp="1"/>
          </p:cNvSpPr>
          <p:nvPr>
            <p:ph type="body" idx="1"/>
          </p:nvPr>
        </p:nvSpPr>
        <p:spPr>
          <a:xfrm>
            <a:off x="311700" y="980775"/>
            <a:ext cx="4767300" cy="4041000"/>
          </a:xfrm>
          <a:prstGeom prst="rect">
            <a:avLst/>
          </a:prstGeom>
        </p:spPr>
        <p:txBody>
          <a:bodyPr spcFirstLastPara="1" wrap="square" lIns="91425" tIns="91425" rIns="91425" bIns="91425" anchor="t" anchorCtr="0">
            <a:normAutofit/>
          </a:bodyPr>
          <a:lstStyle/>
          <a:p>
            <a:pPr marL="285750" lvl="0" indent="-285750" algn="l" rtl="0">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A Botnet (also called as zombie network) is a network of computers infected with a malicious program that allows cybercriminals to control the infected machines remotely without the users’ knowledge. </a:t>
            </a:r>
            <a:endParaRPr sz="1600">
              <a:solidFill>
                <a:schemeClr val="dk1"/>
              </a:solidFill>
              <a:latin typeface="Calibri"/>
              <a:ea typeface="Calibri"/>
              <a:cs typeface="Calibri"/>
              <a:sym typeface="Calibri"/>
            </a:endParaRPr>
          </a:p>
          <a:p>
            <a:pPr marL="285750" lvl="0" indent="-285750" algn="l" rtl="0">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Your computer system maybe a part of a Botnet even though it appears to be operating normally. </a:t>
            </a:r>
            <a:endParaRPr sz="1600">
              <a:solidFill>
                <a:schemeClr val="dk1"/>
              </a:solidFill>
              <a:latin typeface="Calibri"/>
              <a:ea typeface="Calibri"/>
              <a:cs typeface="Calibri"/>
              <a:sym typeface="Calibri"/>
            </a:endParaRPr>
          </a:p>
          <a:p>
            <a:pPr marL="285750" lvl="0" indent="-285750" algn="l" rtl="0">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Botnets are often used to conduct a range of activities, from distributing Spam and viruses to conducting denial-of-service (DoS) attacks. </a:t>
            </a:r>
            <a:endParaRPr sz="1400">
              <a:solidFill>
                <a:schemeClr val="dk1"/>
              </a:solidFill>
            </a:endParaRPr>
          </a:p>
          <a:p>
            <a:pPr marL="0" lvl="0" indent="0" algn="just" rtl="0">
              <a:lnSpc>
                <a:spcPct val="100000"/>
              </a:lnSpc>
              <a:spcBef>
                <a:spcPts val="0"/>
              </a:spcBef>
              <a:spcAft>
                <a:spcPts val="0"/>
              </a:spcAft>
              <a:buNone/>
            </a:pPr>
            <a:endParaRPr sz="1400" b="1">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400" b="1">
                <a:solidFill>
                  <a:schemeClr val="dk1"/>
                </a:solidFill>
                <a:latin typeface="Times New Roman"/>
                <a:ea typeface="Times New Roman"/>
                <a:cs typeface="Times New Roman"/>
                <a:sym typeface="Times New Roman"/>
              </a:rPr>
              <a:t>Evolution of Botnets</a:t>
            </a:r>
            <a:endParaRPr sz="1400" b="1">
              <a:solidFill>
                <a:schemeClr val="dk1"/>
              </a:solidFill>
              <a:latin typeface="Times New Roman"/>
              <a:ea typeface="Times New Roman"/>
              <a:cs typeface="Times New Roman"/>
              <a:sym typeface="Times New Roman"/>
            </a:endParaRPr>
          </a:p>
          <a:p>
            <a:pPr marL="457200" lvl="0" indent="-317500" algn="just" rtl="0">
              <a:lnSpc>
                <a:spcPct val="1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Motivation change in computer hacking</a:t>
            </a:r>
            <a:endParaRPr sz="1400">
              <a:solidFill>
                <a:schemeClr val="dk1"/>
              </a:solidFill>
              <a:latin typeface="Times New Roman"/>
              <a:ea typeface="Times New Roman"/>
              <a:cs typeface="Times New Roman"/>
              <a:sym typeface="Times New Roman"/>
            </a:endParaRPr>
          </a:p>
          <a:p>
            <a:pPr marL="914400" lvl="1" indent="-317500" algn="just" rtl="0">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Vandalism </a:t>
            </a:r>
            <a:r>
              <a:rPr lang="en">
                <a:solidFill>
                  <a:schemeClr val="dk1"/>
                </a:solidFill>
                <a:latin typeface="Noto Sans Symbols"/>
                <a:ea typeface="Noto Sans Symbols"/>
                <a:cs typeface="Noto Sans Symbols"/>
                <a:sym typeface="Noto Sans Symbols"/>
              </a:rPr>
              <a:t>🡪</a:t>
            </a:r>
            <a:r>
              <a:rPr lang="en">
                <a:solidFill>
                  <a:schemeClr val="dk1"/>
                </a:solidFill>
                <a:latin typeface="Times New Roman"/>
                <a:ea typeface="Times New Roman"/>
                <a:cs typeface="Times New Roman"/>
                <a:sym typeface="Times New Roman"/>
              </a:rPr>
              <a:t> Financial gains</a:t>
            </a:r>
            <a:endParaRPr>
              <a:solidFill>
                <a:schemeClr val="dk1"/>
              </a:solidFill>
              <a:latin typeface="Times New Roman"/>
              <a:ea typeface="Times New Roman"/>
              <a:cs typeface="Times New Roman"/>
              <a:sym typeface="Times New Roman"/>
            </a:endParaRPr>
          </a:p>
          <a:p>
            <a:pPr marL="914400" lvl="1" indent="-317500" algn="just" rtl="0">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Loss of $67.2 billion (2006 figure)</a:t>
            </a:r>
            <a:endParaRPr sz="1600"/>
          </a:p>
        </p:txBody>
      </p:sp>
      <p:pic>
        <p:nvPicPr>
          <p:cNvPr id="229" name="Google Shape;229;p44" descr="https://upload.wikimedia.org/wikipedia/commons/thumb/c/c6/Botnet.svg/2000px-Botnet.svg.png"/>
          <p:cNvPicPr preferRelativeResize="0"/>
          <p:nvPr/>
        </p:nvPicPr>
        <p:blipFill>
          <a:blip r:embed="rId3">
            <a:alphaModFix/>
          </a:blip>
          <a:stretch>
            <a:fillRect/>
          </a:stretch>
        </p:blipFill>
        <p:spPr>
          <a:xfrm>
            <a:off x="5129200" y="101650"/>
            <a:ext cx="3909275" cy="4467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5"/>
          <p:cNvSpPr txBox="1">
            <a:spLocks noGrp="1"/>
          </p:cNvSpPr>
          <p:nvPr>
            <p:ph type="title"/>
          </p:nvPr>
        </p:nvSpPr>
        <p:spPr>
          <a:xfrm>
            <a:off x="347475"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botnets creates the business</a:t>
            </a:r>
            <a:endParaRPr/>
          </a:p>
        </p:txBody>
      </p:sp>
      <p:pic>
        <p:nvPicPr>
          <p:cNvPr id="235" name="Google Shape;235;p45"/>
          <p:cNvPicPr preferRelativeResize="0"/>
          <p:nvPr/>
        </p:nvPicPr>
        <p:blipFill>
          <a:blip r:embed="rId3">
            <a:alphaModFix/>
          </a:blip>
          <a:stretch>
            <a:fillRect/>
          </a:stretch>
        </p:blipFill>
        <p:spPr>
          <a:xfrm>
            <a:off x="1100138" y="495300"/>
            <a:ext cx="6943725" cy="4152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6"/>
          <p:cNvSpPr txBox="1">
            <a:spLocks noGrp="1"/>
          </p:cNvSpPr>
          <p:nvPr>
            <p:ph type="body" idx="1"/>
          </p:nvPr>
        </p:nvSpPr>
        <p:spPr>
          <a:xfrm>
            <a:off x="347475" y="863550"/>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Font typeface="Arial"/>
              <a:buNone/>
            </a:pPr>
            <a:r>
              <a:rPr lang="en" sz="1600">
                <a:solidFill>
                  <a:schemeClr val="dk1"/>
                </a:solidFill>
                <a:latin typeface="Calibri"/>
                <a:ea typeface="Calibri"/>
                <a:cs typeface="Calibri"/>
                <a:sym typeface="Calibri"/>
              </a:rPr>
              <a:t>One can ensure following to secure the system:</a:t>
            </a:r>
            <a:endParaRPr sz="1400">
              <a:solidFill>
                <a:schemeClr val="dk1"/>
              </a:solidFill>
            </a:endParaRPr>
          </a:p>
          <a:p>
            <a:pPr marL="685800" lvl="1" indent="-228600" algn="l" rtl="0">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Use antivirus and anti-Spyware software and keep it up-to-date.</a:t>
            </a:r>
            <a:endParaRPr>
              <a:solidFill>
                <a:schemeClr val="dk1"/>
              </a:solidFill>
            </a:endParaRPr>
          </a:p>
          <a:p>
            <a:pPr marL="685800" lvl="1" indent="-228600" algn="l" rtl="0">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Set the OS to download and install security patches automatically.</a:t>
            </a:r>
            <a:endParaRPr>
              <a:solidFill>
                <a:schemeClr val="dk1"/>
              </a:solidFill>
            </a:endParaRPr>
          </a:p>
          <a:p>
            <a:pPr marL="685800" lvl="1" indent="-228600" algn="l" rtl="0">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Use a firewall to protect the system from hacking attacks while it is connected on the Internet.</a:t>
            </a:r>
            <a:endParaRPr>
              <a:solidFill>
                <a:schemeClr val="dk1"/>
              </a:solidFill>
            </a:endParaRPr>
          </a:p>
          <a:p>
            <a:pPr marL="685800" lvl="1" indent="-228600" algn="l" rtl="0">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Disconnect from the Internet when you are away from your computer.</a:t>
            </a:r>
            <a:endParaRPr>
              <a:solidFill>
                <a:schemeClr val="dk1"/>
              </a:solidFill>
            </a:endParaRPr>
          </a:p>
          <a:p>
            <a:pPr marL="685800" lvl="1" indent="-228600" algn="l" rtl="0">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Downloading the freeware only from websites that are known and trustworthy</a:t>
            </a:r>
            <a:endParaRPr>
              <a:solidFill>
                <a:schemeClr val="dk1"/>
              </a:solidFill>
            </a:endParaRPr>
          </a:p>
          <a:p>
            <a:pPr marL="685800" lvl="1" indent="-228600" algn="l" rtl="0">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Check regularly the folders in the mail box – “sent items” or “outgoing” – for those messages you did not send.</a:t>
            </a:r>
            <a:endParaRPr>
              <a:solidFill>
                <a:schemeClr val="dk1"/>
              </a:solidFill>
            </a:endParaRPr>
          </a:p>
          <a:p>
            <a:pPr marL="685800" lvl="1" indent="-228600" algn="l" rtl="0">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Take an immediate action if your system is infected.</a:t>
            </a:r>
            <a:endParaRPr>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 Vector</a:t>
            </a:r>
            <a:endParaRPr/>
          </a:p>
        </p:txBody>
      </p:sp>
      <p:sp>
        <p:nvSpPr>
          <p:cNvPr id="246" name="Google Shape;246;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lvl="0" indent="-285750" algn="l" rtl="0">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An “attack vector” is a path or means by which an attacker can gain access to a computer or to a network server to deliver a payload or malicious outcome. </a:t>
            </a:r>
            <a:endParaRPr sz="1600">
              <a:solidFill>
                <a:schemeClr val="dk1"/>
              </a:solidFill>
              <a:latin typeface="Calibri"/>
              <a:ea typeface="Calibri"/>
              <a:cs typeface="Calibri"/>
              <a:sym typeface="Calibri"/>
            </a:endParaRPr>
          </a:p>
          <a:p>
            <a:pPr marL="285750" lvl="0" indent="-285750" algn="l" rtl="0">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Attack vectors include viruses, E-Mail attachments, webpages, pop-up windows, instant messages, chat rooms, and deception. </a:t>
            </a:r>
            <a:endParaRPr sz="1600">
              <a:solidFill>
                <a:schemeClr val="dk1"/>
              </a:solidFill>
              <a:latin typeface="Calibri"/>
              <a:ea typeface="Calibri"/>
              <a:cs typeface="Calibri"/>
              <a:sym typeface="Calibri"/>
            </a:endParaRPr>
          </a:p>
          <a:p>
            <a:pPr marL="285750" lvl="0" indent="-285750" algn="l" rtl="0">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The most common malicious payloads are viruses, Trojan Horses, worms, and Spyware. </a:t>
            </a:r>
            <a:endParaRPr sz="1400">
              <a:solidFill>
                <a:schemeClr val="dk1"/>
              </a:solidFill>
            </a:endParaRPr>
          </a:p>
          <a:p>
            <a:pPr marL="285750" lvl="0" indent="-285750" algn="l" rtl="0">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If an attack vector is thought of as a guided missile, its payload can be compared to the warhead in the tip of the missile.  </a:t>
            </a:r>
            <a:endParaRPr sz="1400">
              <a:solidFill>
                <a:schemeClr val="dk1"/>
              </a:solidFill>
            </a:endParaRPr>
          </a:p>
          <a:p>
            <a:pPr marL="742950" lvl="1" indent="-285750" algn="l" rtl="0">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Payload means the malicious activity that the attack performs. </a:t>
            </a:r>
            <a:endParaRPr>
              <a:solidFill>
                <a:schemeClr val="dk1"/>
              </a:solidFill>
            </a:endParaRPr>
          </a:p>
          <a:p>
            <a:pPr marL="742950" lvl="1" indent="-285750" algn="l" rtl="0">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It is the bits that get delivered to the end-user at the destination.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8"/>
          <p:cNvSpPr txBox="1">
            <a:spLocks noGrp="1"/>
          </p:cNvSpPr>
          <p:nvPr>
            <p:ph type="body" idx="1"/>
          </p:nvPr>
        </p:nvSpPr>
        <p:spPr>
          <a:xfrm>
            <a:off x="361775" y="77332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Font typeface="Arial"/>
              <a:buNone/>
            </a:pPr>
            <a:r>
              <a:rPr lang="en" sz="1600">
                <a:solidFill>
                  <a:schemeClr val="dk1"/>
                </a:solidFill>
                <a:latin typeface="Calibri"/>
                <a:ea typeface="Calibri"/>
                <a:cs typeface="Calibri"/>
                <a:sym typeface="Calibri"/>
              </a:rPr>
              <a:t>The attack vectors described here are how most of them are launched:</a:t>
            </a:r>
            <a:endParaRPr sz="1400">
              <a:solidFill>
                <a:schemeClr val="dk1"/>
              </a:solidFill>
            </a:endParaRPr>
          </a:p>
          <a:p>
            <a:pPr marL="685800" lvl="1" indent="-228600" algn="l" rtl="0">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Attack by EMail</a:t>
            </a:r>
            <a:endParaRPr>
              <a:solidFill>
                <a:schemeClr val="dk1"/>
              </a:solidFill>
            </a:endParaRPr>
          </a:p>
          <a:p>
            <a:pPr marL="685800" lvl="1" indent="-228600" algn="l" rtl="0">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Attachments (and other files)</a:t>
            </a:r>
            <a:endParaRPr>
              <a:solidFill>
                <a:schemeClr val="dk1"/>
              </a:solidFill>
            </a:endParaRPr>
          </a:p>
          <a:p>
            <a:pPr marL="685800" lvl="1" indent="-228600" algn="l" rtl="0">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Attack by deception</a:t>
            </a:r>
            <a:endParaRPr>
              <a:solidFill>
                <a:schemeClr val="dk1"/>
              </a:solidFill>
            </a:endParaRPr>
          </a:p>
          <a:p>
            <a:pPr marL="685800" lvl="1" indent="-228600" algn="l" rtl="0">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Hackers</a:t>
            </a:r>
            <a:endParaRPr>
              <a:solidFill>
                <a:schemeClr val="dk1"/>
              </a:solidFill>
            </a:endParaRPr>
          </a:p>
          <a:p>
            <a:pPr marL="685800" lvl="1" indent="-228600" algn="l" rtl="0">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Heedless guests (attack by webpage)</a:t>
            </a:r>
            <a:endParaRPr>
              <a:solidFill>
                <a:schemeClr val="dk1"/>
              </a:solidFill>
            </a:endParaRPr>
          </a:p>
          <a:p>
            <a:pPr marL="685800" lvl="1" indent="-228600" algn="l" rtl="0">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Attack of the worms</a:t>
            </a:r>
            <a:endParaRPr>
              <a:solidFill>
                <a:schemeClr val="dk1"/>
              </a:solidFill>
            </a:endParaRPr>
          </a:p>
          <a:p>
            <a:pPr marL="685800" lvl="1" indent="-228600" algn="l" rtl="0">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Malicious macros</a:t>
            </a:r>
            <a:endParaRPr>
              <a:solidFill>
                <a:schemeClr val="dk1"/>
              </a:solidFill>
            </a:endParaRPr>
          </a:p>
          <a:p>
            <a:pPr marL="685800" lvl="1" indent="-228600" algn="l" rtl="0">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Foistware (sneakware)</a:t>
            </a:r>
            <a:endParaRPr>
              <a:solidFill>
                <a:schemeClr val="dk1"/>
              </a:solidFill>
            </a:endParaRPr>
          </a:p>
          <a:p>
            <a:pPr marL="685800" lvl="1" indent="-228600" algn="l" rtl="0">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Viruses</a:t>
            </a:r>
            <a:endParaRPr>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9"/>
          <p:cNvSpPr txBox="1">
            <a:spLocks noGrp="1"/>
          </p:cNvSpPr>
          <p:nvPr>
            <p:ph type="title"/>
          </p:nvPr>
        </p:nvSpPr>
        <p:spPr>
          <a:xfrm>
            <a:off x="347475" y="94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Cloud Security</a:t>
            </a:r>
            <a:endParaRPr/>
          </a:p>
        </p:txBody>
      </p:sp>
      <p:sp>
        <p:nvSpPr>
          <p:cNvPr id="257" name="Google Shape;257;p49"/>
          <p:cNvSpPr txBox="1">
            <a:spLocks noGrp="1"/>
          </p:cNvSpPr>
          <p:nvPr>
            <p:ph type="body" idx="1"/>
          </p:nvPr>
        </p:nvSpPr>
        <p:spPr>
          <a:xfrm>
            <a:off x="193150" y="565875"/>
            <a:ext cx="8834700" cy="4356000"/>
          </a:xfrm>
          <a:prstGeom prst="rect">
            <a:avLst/>
          </a:prstGeom>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Clr>
                <a:schemeClr val="dk1"/>
              </a:buClr>
              <a:buFont typeface="Arial"/>
              <a:buNone/>
            </a:pPr>
            <a:r>
              <a:rPr lang="en" sz="1600">
                <a:solidFill>
                  <a:schemeClr val="dk1"/>
                </a:solidFill>
                <a:latin typeface="Calibri"/>
                <a:ea typeface="Calibri"/>
                <a:cs typeface="Calibri"/>
                <a:sym typeface="Calibri"/>
              </a:rPr>
              <a:t>Cloud computing services, while offering considerable benefits and cost savings makes it easier for cybercriminals to attack these systems. </a:t>
            </a:r>
            <a:endParaRPr sz="1400">
              <a:solidFill>
                <a:schemeClr val="dk1"/>
              </a:solidFill>
            </a:endParaRPr>
          </a:p>
          <a:p>
            <a:pPr marL="0" lvl="0" indent="0" algn="l" rtl="0">
              <a:lnSpc>
                <a:spcPct val="100000"/>
              </a:lnSpc>
              <a:spcBef>
                <a:spcPts val="0"/>
              </a:spcBef>
              <a:spcAft>
                <a:spcPts val="0"/>
              </a:spcAft>
              <a:buClr>
                <a:schemeClr val="dk1"/>
              </a:buClr>
              <a:buFont typeface="Arial"/>
              <a:buNone/>
            </a:pPr>
            <a:r>
              <a:rPr lang="en" sz="1600">
                <a:solidFill>
                  <a:schemeClr val="dk1"/>
                </a:solidFill>
                <a:latin typeface="Calibri"/>
                <a:ea typeface="Calibri"/>
                <a:cs typeface="Calibri"/>
                <a:sym typeface="Calibri"/>
              </a:rPr>
              <a:t>Cloud computing is Internet (“cloud”)-based development and use of computer technology (“ computing”). </a:t>
            </a:r>
            <a:endParaRPr sz="1400">
              <a:solidFill>
                <a:schemeClr val="dk1"/>
              </a:solidFill>
            </a:endParaRPr>
          </a:p>
          <a:p>
            <a:pPr marL="0" lvl="0" indent="0" algn="l" rtl="0">
              <a:lnSpc>
                <a:spcPct val="100000"/>
              </a:lnSpc>
              <a:spcBef>
                <a:spcPts val="0"/>
              </a:spcBef>
              <a:spcAft>
                <a:spcPts val="0"/>
              </a:spcAft>
              <a:buClr>
                <a:schemeClr val="dk1"/>
              </a:buClr>
              <a:buFont typeface="Arial"/>
              <a:buNone/>
            </a:pPr>
            <a:r>
              <a:rPr lang="en" sz="1600">
                <a:solidFill>
                  <a:schemeClr val="dk1"/>
                </a:solidFill>
                <a:latin typeface="Calibri"/>
                <a:ea typeface="Calibri"/>
                <a:cs typeface="Calibri"/>
                <a:sym typeface="Calibri"/>
              </a:rPr>
              <a:t> A cloud service has three distinct characteristics which differentiate it from traditional</a:t>
            </a:r>
            <a:endParaRPr sz="1400">
              <a:solidFill>
                <a:schemeClr val="dk1"/>
              </a:solidFill>
            </a:endParaRPr>
          </a:p>
          <a:p>
            <a:pPr marL="0" lvl="0" indent="0" algn="l" rtl="0">
              <a:lnSpc>
                <a:spcPct val="100000"/>
              </a:lnSpc>
              <a:spcBef>
                <a:spcPts val="0"/>
              </a:spcBef>
              <a:spcAft>
                <a:spcPts val="0"/>
              </a:spcAft>
              <a:buClr>
                <a:schemeClr val="dk1"/>
              </a:buClr>
              <a:buFont typeface="Arial"/>
              <a:buNone/>
            </a:pPr>
            <a:r>
              <a:rPr lang="en" sz="1600">
                <a:solidFill>
                  <a:schemeClr val="dk1"/>
                </a:solidFill>
                <a:latin typeface="Calibri"/>
                <a:ea typeface="Calibri"/>
                <a:cs typeface="Calibri"/>
                <a:sym typeface="Calibri"/>
              </a:rPr>
              <a:t>hosting:</a:t>
            </a:r>
            <a:endParaRPr sz="1400">
              <a:solidFill>
                <a:schemeClr val="dk1"/>
              </a:solidFill>
            </a:endParaRPr>
          </a:p>
          <a:p>
            <a:pPr marL="342900" lvl="0" indent="-335280" algn="l" rtl="0">
              <a:lnSpc>
                <a:spcPct val="100000"/>
              </a:lnSpc>
              <a:spcBef>
                <a:spcPts val="0"/>
              </a:spcBef>
              <a:spcAft>
                <a:spcPts val="0"/>
              </a:spcAft>
              <a:buClr>
                <a:schemeClr val="dk1"/>
              </a:buClr>
              <a:buSzPct val="100000"/>
              <a:buFont typeface="Calibri"/>
              <a:buAutoNum type="arabicPeriod"/>
            </a:pPr>
            <a:r>
              <a:rPr lang="en" sz="1600">
                <a:solidFill>
                  <a:schemeClr val="dk1"/>
                </a:solidFill>
                <a:latin typeface="Calibri"/>
                <a:ea typeface="Calibri"/>
                <a:cs typeface="Calibri"/>
                <a:sym typeface="Calibri"/>
              </a:rPr>
              <a:t>It is sold on demand </a:t>
            </a:r>
            <a:endParaRPr sz="1600">
              <a:solidFill>
                <a:schemeClr val="dk1"/>
              </a:solidFill>
              <a:latin typeface="Calibri"/>
              <a:ea typeface="Calibri"/>
              <a:cs typeface="Calibri"/>
              <a:sym typeface="Calibri"/>
            </a:endParaRPr>
          </a:p>
          <a:p>
            <a:pPr marL="342900" lvl="0" indent="-335280" algn="l" rtl="0">
              <a:lnSpc>
                <a:spcPct val="100000"/>
              </a:lnSpc>
              <a:spcBef>
                <a:spcPts val="0"/>
              </a:spcBef>
              <a:spcAft>
                <a:spcPts val="0"/>
              </a:spcAft>
              <a:buClr>
                <a:schemeClr val="dk1"/>
              </a:buClr>
              <a:buSzPct val="100000"/>
              <a:buFont typeface="Calibri"/>
              <a:buAutoNum type="arabicPeriod"/>
            </a:pPr>
            <a:r>
              <a:rPr lang="en" sz="1600">
                <a:solidFill>
                  <a:schemeClr val="dk1"/>
                </a:solidFill>
                <a:latin typeface="Calibri"/>
                <a:ea typeface="Calibri"/>
                <a:cs typeface="Calibri"/>
                <a:sym typeface="Calibri"/>
              </a:rPr>
              <a:t>it is elastic in terms of usage </a:t>
            </a:r>
            <a:endParaRPr sz="1600">
              <a:solidFill>
                <a:schemeClr val="dk1"/>
              </a:solidFill>
              <a:latin typeface="Calibri"/>
              <a:ea typeface="Calibri"/>
              <a:cs typeface="Calibri"/>
              <a:sym typeface="Calibri"/>
            </a:endParaRPr>
          </a:p>
          <a:p>
            <a:pPr marL="342900" lvl="0" indent="-335280" algn="l" rtl="0">
              <a:lnSpc>
                <a:spcPct val="100000"/>
              </a:lnSpc>
              <a:spcBef>
                <a:spcPts val="0"/>
              </a:spcBef>
              <a:spcAft>
                <a:spcPts val="0"/>
              </a:spcAft>
              <a:buClr>
                <a:schemeClr val="dk1"/>
              </a:buClr>
              <a:buSzPct val="100000"/>
              <a:buFont typeface="Calibri"/>
              <a:buAutoNum type="arabicPeriod"/>
            </a:pPr>
            <a:r>
              <a:rPr lang="en" sz="1600">
                <a:solidFill>
                  <a:schemeClr val="dk1"/>
                </a:solidFill>
                <a:latin typeface="Calibri"/>
                <a:ea typeface="Calibri"/>
                <a:cs typeface="Calibri"/>
                <a:sym typeface="Calibri"/>
              </a:rPr>
              <a:t>the service is fully managed by the provider.</a:t>
            </a:r>
            <a:endParaRPr sz="1400">
              <a:solidFill>
                <a:schemeClr val="dk1"/>
              </a:solidFill>
            </a:endParaRPr>
          </a:p>
          <a:p>
            <a:pPr marL="0" lvl="0" indent="0" algn="l" rtl="0">
              <a:lnSpc>
                <a:spcPct val="100000"/>
              </a:lnSpc>
              <a:spcBef>
                <a:spcPts val="0"/>
              </a:spcBef>
              <a:spcAft>
                <a:spcPts val="0"/>
              </a:spcAft>
              <a:buNone/>
            </a:pPr>
            <a:endParaRPr b="1">
              <a:solidFill>
                <a:schemeClr val="dk1"/>
              </a:solidFill>
              <a:latin typeface="Calibri"/>
              <a:ea typeface="Calibri"/>
              <a:cs typeface="Calibri"/>
              <a:sym typeface="Calibri"/>
            </a:endParaRPr>
          </a:p>
          <a:p>
            <a:pPr marL="0" lvl="0" indent="0" algn="l" rtl="0">
              <a:lnSpc>
                <a:spcPct val="100000"/>
              </a:lnSpc>
              <a:spcBef>
                <a:spcPts val="0"/>
              </a:spcBef>
              <a:spcAft>
                <a:spcPts val="0"/>
              </a:spcAft>
              <a:buNone/>
            </a:pPr>
            <a:r>
              <a:rPr lang="en" b="1">
                <a:solidFill>
                  <a:schemeClr val="dk1"/>
                </a:solidFill>
                <a:latin typeface="Calibri"/>
                <a:ea typeface="Calibri"/>
                <a:cs typeface="Calibri"/>
                <a:sym typeface="Calibri"/>
              </a:rPr>
              <a:t>Advantages of Cloud Computing</a:t>
            </a:r>
            <a:endParaRPr sz="1400">
              <a:solidFill>
                <a:schemeClr val="dk1"/>
              </a:solidFill>
            </a:endParaRPr>
          </a:p>
          <a:p>
            <a:pPr marL="0" lvl="0" indent="0" algn="l" rtl="0">
              <a:lnSpc>
                <a:spcPct val="100000"/>
              </a:lnSpc>
              <a:spcBef>
                <a:spcPts val="0"/>
              </a:spcBef>
              <a:spcAft>
                <a:spcPts val="0"/>
              </a:spcAft>
              <a:buNone/>
            </a:pPr>
            <a:endParaRPr sz="800">
              <a:solidFill>
                <a:schemeClr val="dk1"/>
              </a:solidFill>
              <a:latin typeface="Calibri"/>
              <a:ea typeface="Calibri"/>
              <a:cs typeface="Calibri"/>
              <a:sym typeface="Calibri"/>
            </a:endParaRPr>
          </a:p>
          <a:p>
            <a:pPr marL="0" lvl="0" indent="0" algn="l" rtl="0">
              <a:lnSpc>
                <a:spcPct val="100000"/>
              </a:lnSpc>
              <a:spcBef>
                <a:spcPts val="0"/>
              </a:spcBef>
              <a:spcAft>
                <a:spcPts val="0"/>
              </a:spcAft>
              <a:buNone/>
            </a:pPr>
            <a:r>
              <a:rPr lang="en">
                <a:solidFill>
                  <a:schemeClr val="dk1"/>
                </a:solidFill>
                <a:latin typeface="Calibri"/>
                <a:ea typeface="Calibri"/>
                <a:cs typeface="Calibri"/>
                <a:sym typeface="Calibri"/>
              </a:rPr>
              <a:t>Cloud computing has following advantages:</a:t>
            </a:r>
            <a:endParaRPr sz="1400">
              <a:solidFill>
                <a:schemeClr val="dk1"/>
              </a:solidFill>
            </a:endParaRPr>
          </a:p>
          <a:p>
            <a:pPr marL="457200" lvl="0" indent="0" algn="l" rtl="0">
              <a:lnSpc>
                <a:spcPct val="100000"/>
              </a:lnSpc>
              <a:spcBef>
                <a:spcPts val="0"/>
              </a:spcBef>
              <a:spcAft>
                <a:spcPts val="0"/>
              </a:spcAft>
              <a:buNone/>
            </a:pPr>
            <a:r>
              <a:rPr lang="en" sz="1600">
                <a:solidFill>
                  <a:schemeClr val="dk1"/>
                </a:solidFill>
                <a:latin typeface="Calibri"/>
                <a:ea typeface="Calibri"/>
                <a:cs typeface="Calibri"/>
                <a:sym typeface="Calibri"/>
              </a:rPr>
              <a:t>1. Applications and data can be accessed from anywhere at any time. </a:t>
            </a:r>
            <a:endParaRPr sz="1400">
              <a:solidFill>
                <a:schemeClr val="dk1"/>
              </a:solidFill>
            </a:endParaRPr>
          </a:p>
          <a:p>
            <a:pPr marL="457200" lvl="0" indent="0" algn="l" rtl="0">
              <a:lnSpc>
                <a:spcPct val="100000"/>
              </a:lnSpc>
              <a:spcBef>
                <a:spcPts val="0"/>
              </a:spcBef>
              <a:spcAft>
                <a:spcPts val="0"/>
              </a:spcAft>
              <a:buNone/>
            </a:pPr>
            <a:r>
              <a:rPr lang="en" sz="1600">
                <a:solidFill>
                  <a:schemeClr val="dk1"/>
                </a:solidFill>
                <a:latin typeface="Calibri"/>
                <a:ea typeface="Calibri"/>
                <a:cs typeface="Calibri"/>
                <a:sym typeface="Calibri"/>
              </a:rPr>
              <a:t>2. It could bring hardware costs down. </a:t>
            </a:r>
            <a:endParaRPr sz="1400">
              <a:solidFill>
                <a:schemeClr val="dk1"/>
              </a:solidFill>
            </a:endParaRPr>
          </a:p>
          <a:p>
            <a:pPr marL="457200" lvl="0" indent="0" algn="l" rtl="0">
              <a:lnSpc>
                <a:spcPct val="100000"/>
              </a:lnSpc>
              <a:spcBef>
                <a:spcPts val="0"/>
              </a:spcBef>
              <a:spcAft>
                <a:spcPts val="0"/>
              </a:spcAft>
              <a:buNone/>
            </a:pPr>
            <a:r>
              <a:rPr lang="en" sz="1600">
                <a:solidFill>
                  <a:schemeClr val="dk1"/>
                </a:solidFill>
                <a:latin typeface="Calibri"/>
                <a:ea typeface="Calibri"/>
                <a:cs typeface="Calibri"/>
                <a:sym typeface="Calibri"/>
              </a:rPr>
              <a:t>3. Organizations do not have to buy a set of software or software licenses for every employee and the organizations could pay a metered fee to a cloud computing company.</a:t>
            </a:r>
            <a:endParaRPr sz="1400">
              <a:solidFill>
                <a:schemeClr val="dk1"/>
              </a:solidFill>
            </a:endParaRPr>
          </a:p>
          <a:p>
            <a:pPr marL="457200" lvl="0" indent="0" algn="l" rtl="0">
              <a:lnSpc>
                <a:spcPct val="100000"/>
              </a:lnSpc>
              <a:spcBef>
                <a:spcPts val="0"/>
              </a:spcBef>
              <a:spcAft>
                <a:spcPts val="0"/>
              </a:spcAft>
              <a:buNone/>
            </a:pPr>
            <a:r>
              <a:rPr lang="en" sz="1600">
                <a:solidFill>
                  <a:schemeClr val="dk1"/>
                </a:solidFill>
                <a:latin typeface="Calibri"/>
                <a:ea typeface="Calibri"/>
                <a:cs typeface="Calibri"/>
                <a:sym typeface="Calibri"/>
              </a:rPr>
              <a:t>4. Organizations do not have to rent a physical space to store servers and databases. Servers and digital storage devices take up space. </a:t>
            </a:r>
            <a:endParaRPr sz="1400">
              <a:solidFill>
                <a:schemeClr val="dk1"/>
              </a:solidFill>
            </a:endParaRPr>
          </a:p>
          <a:p>
            <a:pPr marL="457200" lvl="0" indent="0" algn="l" rtl="0">
              <a:lnSpc>
                <a:spcPct val="100000"/>
              </a:lnSpc>
              <a:spcBef>
                <a:spcPts val="0"/>
              </a:spcBef>
              <a:spcAft>
                <a:spcPts val="0"/>
              </a:spcAft>
              <a:buNone/>
            </a:pPr>
            <a:r>
              <a:rPr lang="en" sz="1600">
                <a:solidFill>
                  <a:schemeClr val="dk1"/>
                </a:solidFill>
                <a:latin typeface="Calibri"/>
                <a:ea typeface="Calibri"/>
                <a:cs typeface="Calibri"/>
                <a:sym typeface="Calibri"/>
              </a:rPr>
              <a:t>5. Organizations would be able to save money on IT support because organizations will have to ensure about the desktop (i.e., a client) and continuous Internet connectivity instead of servers and other hardware.</a:t>
            </a:r>
            <a:endParaRPr sz="1400">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0"/>
          <p:cNvSpPr txBox="1">
            <a:spLocks noGrp="1"/>
          </p:cNvSpPr>
          <p:nvPr>
            <p:ph type="body" idx="1"/>
          </p:nvPr>
        </p:nvSpPr>
        <p:spPr>
          <a:xfrm>
            <a:off x="164525" y="42925"/>
            <a:ext cx="3612600" cy="43257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Font typeface="Arial"/>
              <a:buNone/>
            </a:pPr>
            <a:r>
              <a:rPr lang="en" sz="1600">
                <a:solidFill>
                  <a:schemeClr val="dk1"/>
                </a:solidFill>
                <a:latin typeface="Calibri"/>
                <a:ea typeface="Calibri"/>
                <a:cs typeface="Calibri"/>
                <a:sym typeface="Calibri"/>
              </a:rPr>
              <a:t>The cloud computing services can be either private or public. </a:t>
            </a:r>
            <a:endParaRPr sz="1600">
              <a:solidFill>
                <a:schemeClr val="dk1"/>
              </a:solidFill>
              <a:latin typeface="Calibri"/>
              <a:ea typeface="Calibri"/>
              <a:cs typeface="Calibri"/>
              <a:sym typeface="Calibri"/>
            </a:endParaRPr>
          </a:p>
          <a:p>
            <a:pPr marL="285750" lvl="0" indent="-285750" algn="l" rtl="0">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A public cloud sells services to anyone on the Internet. </a:t>
            </a:r>
            <a:endParaRPr sz="1400">
              <a:solidFill>
                <a:schemeClr val="dk1"/>
              </a:solidFill>
            </a:endParaRPr>
          </a:p>
          <a:p>
            <a:pPr marL="285750" lvl="0" indent="-285750" algn="l" rtl="0">
              <a:lnSpc>
                <a:spcPct val="100000"/>
              </a:lnSpc>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A private cloud is like a proprietary network or a data center that supplies the hosted services to a limited number of people. </a:t>
            </a:r>
            <a:endParaRPr sz="16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Font typeface="Arial"/>
              <a:buNone/>
            </a:pPr>
            <a:endParaRPr sz="16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Font typeface="Arial"/>
              <a:buNone/>
            </a:pPr>
            <a:r>
              <a:rPr lang="en" b="1">
                <a:solidFill>
                  <a:schemeClr val="dk1"/>
                </a:solidFill>
                <a:latin typeface="Calibri"/>
                <a:ea typeface="Calibri"/>
                <a:cs typeface="Calibri"/>
                <a:sym typeface="Calibri"/>
              </a:rPr>
              <a:t>Types of Services</a:t>
            </a:r>
            <a:endParaRPr sz="1400">
              <a:solidFill>
                <a:schemeClr val="dk1"/>
              </a:solidFill>
            </a:endParaRPr>
          </a:p>
          <a:p>
            <a:pPr marL="0" lvl="0" indent="0" algn="l" rtl="0">
              <a:lnSpc>
                <a:spcPct val="100000"/>
              </a:lnSpc>
              <a:spcBef>
                <a:spcPts val="0"/>
              </a:spcBef>
              <a:spcAft>
                <a:spcPts val="0"/>
              </a:spcAft>
              <a:buClr>
                <a:schemeClr val="dk1"/>
              </a:buClr>
              <a:buFont typeface="Arial"/>
              <a:buNone/>
            </a:pPr>
            <a:r>
              <a:rPr lang="en" sz="1600">
                <a:solidFill>
                  <a:schemeClr val="dk1"/>
                </a:solidFill>
                <a:latin typeface="Calibri"/>
                <a:ea typeface="Calibri"/>
                <a:cs typeface="Calibri"/>
                <a:sym typeface="Calibri"/>
              </a:rPr>
              <a:t>Services provided by cloud computing are as follows:</a:t>
            </a:r>
            <a:endParaRPr sz="1400">
              <a:solidFill>
                <a:schemeClr val="dk1"/>
              </a:solidFill>
            </a:endParaRPr>
          </a:p>
          <a:p>
            <a:pPr marL="228600" lvl="0" indent="-228600" algn="l" rtl="0">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Infrastructure-as-a-service (IaaS)</a:t>
            </a:r>
            <a:endParaRPr sz="1400">
              <a:solidFill>
                <a:schemeClr val="dk1"/>
              </a:solidFill>
            </a:endParaRPr>
          </a:p>
          <a:p>
            <a:pPr marL="228600" lvl="0" indent="-228600" algn="l" rtl="0">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Platform-as-a-service (PaaS)</a:t>
            </a:r>
            <a:endParaRPr sz="1400">
              <a:solidFill>
                <a:schemeClr val="dk1"/>
              </a:solidFill>
            </a:endParaRPr>
          </a:p>
          <a:p>
            <a:pPr marL="228600" lvl="0" indent="-228600" algn="l" rtl="0">
              <a:lnSpc>
                <a:spcPct val="100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Software-as-a-service (SaaS)</a:t>
            </a:r>
            <a:endParaRPr sz="1600">
              <a:solidFill>
                <a:schemeClr val="dk1"/>
              </a:solidFill>
              <a:latin typeface="Calibri"/>
              <a:ea typeface="Calibri"/>
              <a:cs typeface="Calibri"/>
              <a:sym typeface="Calibri"/>
            </a:endParaRPr>
          </a:p>
          <a:p>
            <a:pPr marL="0" lvl="0" indent="0" algn="l" rtl="0">
              <a:spcBef>
                <a:spcPts val="0"/>
              </a:spcBef>
              <a:spcAft>
                <a:spcPts val="1200"/>
              </a:spcAft>
              <a:buNone/>
            </a:pPr>
            <a:endParaRPr/>
          </a:p>
        </p:txBody>
      </p:sp>
      <p:pic>
        <p:nvPicPr>
          <p:cNvPr id="263" name="Google Shape;263;p50"/>
          <p:cNvPicPr preferRelativeResize="0"/>
          <p:nvPr/>
        </p:nvPicPr>
        <p:blipFill rotWithShape="1">
          <a:blip r:embed="rId3">
            <a:alphaModFix/>
          </a:blip>
          <a:srcRect/>
          <a:stretch/>
        </p:blipFill>
        <p:spPr>
          <a:xfrm>
            <a:off x="3968050" y="95775"/>
            <a:ext cx="4902525" cy="46784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51"/>
          <p:cNvSpPr txBox="1">
            <a:spLocks noGrp="1"/>
          </p:cNvSpPr>
          <p:nvPr>
            <p:ph type="body" idx="1"/>
          </p:nvPr>
        </p:nvSpPr>
        <p:spPr>
          <a:xfrm>
            <a:off x="164525" y="42925"/>
            <a:ext cx="2557200" cy="43257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rgbClr val="000000"/>
              </a:buClr>
              <a:buFont typeface="Arial"/>
              <a:buNone/>
            </a:pPr>
            <a:r>
              <a:rPr lang="en" b="1">
                <a:solidFill>
                  <a:srgbClr val="000000"/>
                </a:solidFill>
                <a:latin typeface="Calibri"/>
                <a:ea typeface="Calibri"/>
                <a:cs typeface="Calibri"/>
                <a:sym typeface="Calibri"/>
              </a:rPr>
              <a:t>Cybercrime and Cloud Computing</a:t>
            </a:r>
            <a:endParaRPr sz="1400">
              <a:solidFill>
                <a:srgbClr val="000000"/>
              </a:solidFill>
            </a:endParaRPr>
          </a:p>
          <a:p>
            <a:pPr marL="0" lvl="0" indent="0" algn="l" rtl="0">
              <a:lnSpc>
                <a:spcPct val="100000"/>
              </a:lnSpc>
              <a:spcBef>
                <a:spcPts val="0"/>
              </a:spcBef>
              <a:spcAft>
                <a:spcPts val="0"/>
              </a:spcAft>
              <a:buClr>
                <a:srgbClr val="000000"/>
              </a:buClr>
              <a:buFont typeface="Arial"/>
              <a:buNone/>
            </a:pPr>
            <a:endParaRPr sz="1200">
              <a:solidFill>
                <a:srgbClr val="000000"/>
              </a:solidFill>
              <a:latin typeface="Calibri"/>
              <a:ea typeface="Calibri"/>
              <a:cs typeface="Calibri"/>
              <a:sym typeface="Calibri"/>
            </a:endParaRPr>
          </a:p>
          <a:p>
            <a:pPr marL="0" lvl="0" indent="0" algn="l" rtl="0">
              <a:lnSpc>
                <a:spcPct val="100000"/>
              </a:lnSpc>
              <a:spcBef>
                <a:spcPts val="0"/>
              </a:spcBef>
              <a:spcAft>
                <a:spcPts val="0"/>
              </a:spcAft>
              <a:buClr>
                <a:srgbClr val="000000"/>
              </a:buClr>
              <a:buFont typeface="Arial"/>
              <a:buNone/>
            </a:pPr>
            <a:r>
              <a:rPr lang="en" sz="1600">
                <a:solidFill>
                  <a:srgbClr val="000000"/>
                </a:solidFill>
                <a:latin typeface="Calibri"/>
                <a:ea typeface="Calibri"/>
                <a:cs typeface="Calibri"/>
                <a:sym typeface="Calibri"/>
              </a:rPr>
              <a:t>Prime area of the risk in cloud computing is protection of user data. </a:t>
            </a:r>
            <a:endParaRPr sz="1400">
              <a:solidFill>
                <a:srgbClr val="000000"/>
              </a:solidFill>
            </a:endParaRPr>
          </a:p>
          <a:p>
            <a:pPr marL="0" lvl="0" indent="0" algn="l" rtl="0">
              <a:lnSpc>
                <a:spcPct val="100000"/>
              </a:lnSpc>
              <a:spcBef>
                <a:spcPts val="0"/>
              </a:spcBef>
              <a:spcAft>
                <a:spcPts val="0"/>
              </a:spcAft>
              <a:buClr>
                <a:srgbClr val="000000"/>
              </a:buClr>
              <a:buFont typeface="Arial"/>
              <a:buNone/>
            </a:pPr>
            <a:r>
              <a:rPr lang="en" sz="1600">
                <a:solidFill>
                  <a:srgbClr val="000000"/>
                </a:solidFill>
                <a:latin typeface="Calibri"/>
                <a:ea typeface="Calibri"/>
                <a:cs typeface="Calibri"/>
                <a:sym typeface="Calibri"/>
              </a:rPr>
              <a:t>Table 2 shows the major areas of concerns in cloud computing domain. </a:t>
            </a:r>
            <a:endParaRPr>
              <a:solidFill>
                <a:srgbClr val="000000"/>
              </a:solidFill>
              <a:latin typeface="Calibri"/>
              <a:ea typeface="Calibri"/>
              <a:cs typeface="Calibri"/>
              <a:sym typeface="Calibri"/>
            </a:endParaRPr>
          </a:p>
          <a:p>
            <a:pPr marL="0" lvl="0" indent="0" algn="l" rtl="0">
              <a:spcBef>
                <a:spcPts val="0"/>
              </a:spcBef>
              <a:spcAft>
                <a:spcPts val="1200"/>
              </a:spcAft>
              <a:buNone/>
            </a:pPr>
            <a:endParaRPr sz="1600">
              <a:solidFill>
                <a:schemeClr val="dk1"/>
              </a:solidFill>
              <a:latin typeface="Calibri"/>
              <a:ea typeface="Calibri"/>
              <a:cs typeface="Calibri"/>
              <a:sym typeface="Calibri"/>
            </a:endParaRPr>
          </a:p>
        </p:txBody>
      </p:sp>
      <p:pic>
        <p:nvPicPr>
          <p:cNvPr id="269" name="Google Shape;269;p51"/>
          <p:cNvPicPr preferRelativeResize="0"/>
          <p:nvPr/>
        </p:nvPicPr>
        <p:blipFill rotWithShape="1">
          <a:blip r:embed="rId3">
            <a:alphaModFix/>
          </a:blip>
          <a:srcRect/>
          <a:stretch/>
        </p:blipFill>
        <p:spPr>
          <a:xfrm>
            <a:off x="2721725" y="129250"/>
            <a:ext cx="6191250" cy="4552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52"/>
          <p:cNvPicPr preferRelativeResize="0"/>
          <p:nvPr/>
        </p:nvPicPr>
        <p:blipFill rotWithShape="1">
          <a:blip r:embed="rId3">
            <a:alphaModFix/>
          </a:blip>
          <a:srcRect/>
          <a:stretch/>
        </p:blipFill>
        <p:spPr>
          <a:xfrm>
            <a:off x="872750" y="534650"/>
            <a:ext cx="7339675" cy="4171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p:nvPr/>
        </p:nvSpPr>
        <p:spPr>
          <a:xfrm>
            <a:off x="457200" y="323567"/>
            <a:ext cx="8229600" cy="1107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Calibri"/>
                <a:ea typeface="Calibri"/>
                <a:cs typeface="Calibri"/>
                <a:sym typeface="Calibri"/>
              </a:rPr>
              <a:t>Search engine spamming</a:t>
            </a:r>
            <a:endParaRPr/>
          </a:p>
          <a:p>
            <a:pPr marL="285750" marR="0" lvl="0" indent="-285750" algn="l" rtl="0">
              <a:spcBef>
                <a:spcPts val="0"/>
              </a:spcBef>
              <a:spcAft>
                <a:spcPts val="0"/>
              </a:spcAft>
              <a:buClr>
                <a:schemeClr val="dk1"/>
              </a:buClr>
              <a:buSzPts val="1800"/>
              <a:buFont typeface="Noto Sans Symbols"/>
              <a:buChar char="⮚"/>
            </a:pPr>
            <a:r>
              <a:rPr lang="en" sz="1800">
                <a:solidFill>
                  <a:schemeClr val="dk1"/>
                </a:solidFill>
                <a:latin typeface="Calibri"/>
                <a:ea typeface="Calibri"/>
                <a:cs typeface="Calibri"/>
                <a:sym typeface="Calibri"/>
              </a:rPr>
              <a:t>Spamming is alteration or creation of a document with the intent to deceive an electronic catalog or a fi ling system. </a:t>
            </a:r>
            <a:endParaRPr/>
          </a:p>
          <a:p>
            <a:pPr marL="285750" marR="0" lvl="0" indent="-285750" algn="l" rtl="0">
              <a:spcBef>
                <a:spcPts val="0"/>
              </a:spcBef>
              <a:spcAft>
                <a:spcPts val="0"/>
              </a:spcAft>
              <a:buClr>
                <a:schemeClr val="dk1"/>
              </a:buClr>
              <a:buSzPts val="1800"/>
              <a:buFont typeface="Noto Sans Symbols"/>
              <a:buChar char="⮚"/>
            </a:pPr>
            <a:r>
              <a:rPr lang="en" sz="1800">
                <a:solidFill>
                  <a:schemeClr val="dk1"/>
                </a:solidFill>
                <a:latin typeface="Calibri"/>
                <a:ea typeface="Calibri"/>
                <a:cs typeface="Calibri"/>
                <a:sym typeface="Calibri"/>
              </a:rPr>
              <a:t>Some web authors use “subversive techniques” to ensure that their site appears more frequently or higher number in returned search results. </a:t>
            </a:r>
            <a:endParaRPr/>
          </a:p>
        </p:txBody>
      </p:sp>
      <p:sp>
        <p:nvSpPr>
          <p:cNvPr id="76" name="Google Shape;76;p17"/>
          <p:cNvSpPr/>
          <p:nvPr/>
        </p:nvSpPr>
        <p:spPr>
          <a:xfrm>
            <a:off x="457200" y="1792531"/>
            <a:ext cx="8686800" cy="3600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600" b="1" dirty="0">
                <a:solidFill>
                  <a:schemeClr val="dk1"/>
                </a:solidFill>
                <a:latin typeface="Calibri"/>
                <a:ea typeface="Calibri"/>
                <a:cs typeface="Calibri"/>
                <a:sym typeface="Calibri"/>
              </a:rPr>
              <a:t>Cyberdefamation</a:t>
            </a:r>
            <a:endParaRPr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Arial"/>
              <a:buChar char="•"/>
            </a:pPr>
            <a:r>
              <a:rPr lang="en" dirty="0">
                <a:solidFill>
                  <a:schemeClr val="dk1"/>
                </a:solidFill>
                <a:latin typeface="Calibri"/>
                <a:ea typeface="Calibri"/>
                <a:cs typeface="Calibri"/>
                <a:sym typeface="Calibri"/>
              </a:rPr>
              <a:t>“Cyberdefamation” occurs when defamation takes place with the help of computers and/or the According to the IPC Section 499: </a:t>
            </a:r>
            <a:endParaRPr sz="1200" dirty="0"/>
          </a:p>
          <a:p>
            <a:pPr marL="0" marR="0" lvl="0" indent="0" algn="l" rtl="0">
              <a:spcBef>
                <a:spcPts val="0"/>
              </a:spcBef>
              <a:spcAft>
                <a:spcPts val="0"/>
              </a:spcAft>
              <a:buNone/>
            </a:pPr>
            <a:r>
              <a:rPr lang="en" b="1" dirty="0">
                <a:solidFill>
                  <a:schemeClr val="dk1"/>
                </a:solidFill>
                <a:latin typeface="Calibri"/>
                <a:ea typeface="Calibri"/>
                <a:cs typeface="Calibri"/>
                <a:sym typeface="Calibri"/>
              </a:rPr>
              <a:t>1. </a:t>
            </a:r>
            <a:r>
              <a:rPr lang="en" dirty="0">
                <a:solidFill>
                  <a:schemeClr val="dk1"/>
                </a:solidFill>
                <a:latin typeface="Calibri"/>
                <a:ea typeface="Calibri"/>
                <a:cs typeface="Calibri"/>
                <a:sym typeface="Calibri"/>
              </a:rPr>
              <a:t>It may amount to defamation to impute anything to a deceased person, if the imputation would harm the reputation of that person if living, and is intended to be hurtful to the feelings of his family or other near relatives.</a:t>
            </a:r>
            <a:endParaRPr sz="1200" dirty="0"/>
          </a:p>
          <a:p>
            <a:pPr marL="0" marR="0" lvl="0" indent="0" algn="l" rtl="0">
              <a:spcBef>
                <a:spcPts val="0"/>
              </a:spcBef>
              <a:spcAft>
                <a:spcPts val="0"/>
              </a:spcAft>
              <a:buNone/>
            </a:pPr>
            <a:r>
              <a:rPr lang="en" b="1" dirty="0">
                <a:solidFill>
                  <a:schemeClr val="dk1"/>
                </a:solidFill>
                <a:latin typeface="Calibri"/>
                <a:ea typeface="Calibri"/>
                <a:cs typeface="Calibri"/>
                <a:sym typeface="Calibri"/>
              </a:rPr>
              <a:t>2. </a:t>
            </a:r>
            <a:r>
              <a:rPr lang="en" dirty="0">
                <a:solidFill>
                  <a:schemeClr val="dk1"/>
                </a:solidFill>
                <a:latin typeface="Calibri"/>
                <a:ea typeface="Calibri"/>
                <a:cs typeface="Calibri"/>
                <a:sym typeface="Calibri"/>
              </a:rPr>
              <a:t>It may amount to defamation to make an imputation concerning a company or an association or collection of persons as such.</a:t>
            </a:r>
            <a:endParaRPr sz="1200" dirty="0"/>
          </a:p>
          <a:p>
            <a:pPr marL="0" marR="0" lvl="0" indent="0" algn="l" rtl="0">
              <a:spcBef>
                <a:spcPts val="0"/>
              </a:spcBef>
              <a:spcAft>
                <a:spcPts val="0"/>
              </a:spcAft>
              <a:buNone/>
            </a:pPr>
            <a:r>
              <a:rPr lang="en" b="1" dirty="0">
                <a:solidFill>
                  <a:schemeClr val="dk1"/>
                </a:solidFill>
                <a:latin typeface="Calibri"/>
                <a:ea typeface="Calibri"/>
                <a:cs typeface="Calibri"/>
                <a:sym typeface="Calibri"/>
              </a:rPr>
              <a:t>3. </a:t>
            </a:r>
            <a:r>
              <a:rPr lang="en" dirty="0">
                <a:solidFill>
                  <a:schemeClr val="dk1"/>
                </a:solidFill>
                <a:latin typeface="Calibri"/>
                <a:ea typeface="Calibri"/>
                <a:cs typeface="Calibri"/>
                <a:sym typeface="Calibri"/>
              </a:rPr>
              <a:t>An imputation in the form of an alternative or expressed ironically, may amount to defamation. </a:t>
            </a:r>
            <a:endParaRPr sz="1200" dirty="0"/>
          </a:p>
          <a:p>
            <a:pPr marL="0" marR="0" lvl="0" indent="0" algn="l" rtl="0">
              <a:spcBef>
                <a:spcPts val="0"/>
              </a:spcBef>
              <a:spcAft>
                <a:spcPts val="0"/>
              </a:spcAft>
              <a:buNone/>
            </a:pPr>
            <a:r>
              <a:rPr lang="en" b="1" dirty="0">
                <a:solidFill>
                  <a:schemeClr val="dk1"/>
                </a:solidFill>
                <a:latin typeface="Calibri"/>
                <a:ea typeface="Calibri"/>
                <a:cs typeface="Calibri"/>
                <a:sym typeface="Calibri"/>
              </a:rPr>
              <a:t>4. </a:t>
            </a:r>
            <a:r>
              <a:rPr lang="en" dirty="0">
                <a:solidFill>
                  <a:schemeClr val="dk1"/>
                </a:solidFill>
                <a:latin typeface="Calibri"/>
                <a:ea typeface="Calibri"/>
                <a:cs typeface="Calibri"/>
                <a:sym typeface="Calibri"/>
              </a:rPr>
              <a:t>No imputation is said to harm a person’s reputation unless that imputation directly or indirectly, in the estimation of others, lowers the moral or intellectual character of that person, or lowers the character of that person in respect of his caste or of his calling, or lowers the credit of that person, or causes it to be believed that the body of that person is in a loathsome state or in a state generally considered as disgraceful.</a:t>
            </a:r>
            <a:endParaRPr sz="1200" dirty="0"/>
          </a:p>
          <a:p>
            <a:pPr marL="285750" marR="0" lvl="0" indent="-285750" algn="l" rtl="0">
              <a:spcBef>
                <a:spcPts val="0"/>
              </a:spcBef>
              <a:spcAft>
                <a:spcPts val="0"/>
              </a:spcAft>
              <a:buClr>
                <a:schemeClr val="dk1"/>
              </a:buClr>
              <a:buSzPts val="1600"/>
              <a:buFont typeface="Arial"/>
              <a:buChar char="•"/>
            </a:pPr>
            <a:r>
              <a:rPr lang="en" dirty="0">
                <a:solidFill>
                  <a:schemeClr val="dk1"/>
                </a:solidFill>
                <a:latin typeface="Calibri"/>
                <a:ea typeface="Calibri"/>
                <a:cs typeface="Calibri"/>
                <a:sym typeface="Calibri"/>
              </a:rPr>
              <a:t>The law on defamation attempts to create a workable balance between two equally important human rights</a:t>
            </a:r>
            <a:endParaRPr sz="1200" dirty="0"/>
          </a:p>
          <a:p>
            <a:pPr marL="800100" marR="0" lvl="1" indent="-342900" algn="l" rtl="0">
              <a:spcBef>
                <a:spcPts val="0"/>
              </a:spcBef>
              <a:spcAft>
                <a:spcPts val="0"/>
              </a:spcAft>
              <a:buClr>
                <a:schemeClr val="dk1"/>
              </a:buClr>
              <a:buSzPts val="1600"/>
              <a:buFont typeface="Calibri"/>
              <a:buAutoNum type="arabicPeriod"/>
            </a:pPr>
            <a:r>
              <a:rPr lang="en" b="0" i="1" u="none" strike="noStrike" cap="none" dirty="0">
                <a:solidFill>
                  <a:schemeClr val="dk1"/>
                </a:solidFill>
                <a:latin typeface="Calibri"/>
                <a:ea typeface="Calibri"/>
                <a:cs typeface="Calibri"/>
                <a:sym typeface="Calibri"/>
              </a:rPr>
              <a:t>The right to an unimpaired reputation</a:t>
            </a:r>
            <a:r>
              <a:rPr lang="en" b="0" i="0" u="none" strike="noStrike" cap="none" dirty="0">
                <a:solidFill>
                  <a:schemeClr val="dk1"/>
                </a:solidFill>
                <a:latin typeface="Calibri"/>
                <a:ea typeface="Calibri"/>
                <a:cs typeface="Calibri"/>
                <a:sym typeface="Calibri"/>
              </a:rPr>
              <a:t> </a:t>
            </a:r>
            <a:endParaRPr sz="1200" dirty="0"/>
          </a:p>
          <a:p>
            <a:pPr marL="800100" marR="0" lvl="1" indent="-342900" algn="l" rtl="0">
              <a:spcBef>
                <a:spcPts val="0"/>
              </a:spcBef>
              <a:spcAft>
                <a:spcPts val="0"/>
              </a:spcAft>
              <a:buClr>
                <a:schemeClr val="dk1"/>
              </a:buClr>
              <a:buSzPts val="1600"/>
              <a:buFont typeface="Calibri"/>
              <a:buAutoNum type="arabicPeriod"/>
            </a:pPr>
            <a:r>
              <a:rPr lang="en" b="0" i="1" u="none" strike="noStrike" cap="none" dirty="0">
                <a:solidFill>
                  <a:schemeClr val="dk1"/>
                </a:solidFill>
                <a:latin typeface="Calibri"/>
                <a:ea typeface="Calibri"/>
                <a:cs typeface="Calibri"/>
                <a:sym typeface="Calibri"/>
              </a:rPr>
              <a:t>The right to freedom of expression</a:t>
            </a:r>
            <a:endParaRPr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p:nvPr/>
        </p:nvSpPr>
        <p:spPr>
          <a:xfrm>
            <a:off x="551929" y="742950"/>
            <a:ext cx="8229600" cy="313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Calibri"/>
                <a:ea typeface="Calibri"/>
                <a:cs typeface="Calibri"/>
                <a:sym typeface="Calibri"/>
              </a:rPr>
              <a:t>Internet Time Theft</a:t>
            </a:r>
            <a:endParaRPr/>
          </a:p>
          <a:p>
            <a:pPr marL="285750" marR="0" lvl="0" indent="-285750" algn="l" rtl="0">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Internet time theft occurs when an unauthorized person uses the Internet hours paid for by another person. </a:t>
            </a:r>
            <a:endParaRPr sz="16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It comes under hacking because the person gets access to someone else’s ISP user ID and password, either by hacking or by gaining access to it by illegal means</a:t>
            </a:r>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Salami Attack/Salami Technique</a:t>
            </a:r>
            <a:endParaRPr/>
          </a:p>
          <a:p>
            <a:pPr marL="285750" marR="0" lvl="0" indent="-285750" algn="l" rtl="0">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These attacks are used for committing financial crimes. </a:t>
            </a:r>
            <a:endParaRPr sz="16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No account holder will probably notice this unauthorized debit, but the bank employee will make a sizable amount every month.</a:t>
            </a:r>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Data Diddling</a:t>
            </a:r>
            <a:endParaRPr/>
          </a:p>
          <a:p>
            <a:pPr marL="285750" marR="0" lvl="0" indent="-285750" algn="l" rtl="0">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A data diddling attack involves altering raw data just before it is processed by a computer and then changing it back after the processing is completed. </a:t>
            </a:r>
            <a:endParaRPr sz="16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Electricity Boards in India have been victims to data diddling programs inserted when private parties computerize their systems.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9"/>
          <p:cNvSpPr/>
          <p:nvPr/>
        </p:nvSpPr>
        <p:spPr>
          <a:xfrm>
            <a:off x="381000" y="228600"/>
            <a:ext cx="8229600" cy="4408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dirty="0">
                <a:solidFill>
                  <a:schemeClr val="dk1"/>
                </a:solidFill>
                <a:latin typeface="Calibri"/>
                <a:ea typeface="Calibri"/>
                <a:cs typeface="Calibri"/>
                <a:sym typeface="Calibri"/>
              </a:rPr>
              <a:t>Forgery</a:t>
            </a:r>
            <a:endParaRPr dirty="0"/>
          </a:p>
          <a:p>
            <a:pPr marL="285750" marR="0" lvl="0" indent="-285750" algn="l" rtl="0">
              <a:spcBef>
                <a:spcPts val="0"/>
              </a:spcBef>
              <a:spcAft>
                <a:spcPts val="0"/>
              </a:spcAft>
              <a:buClr>
                <a:schemeClr val="dk1"/>
              </a:buClr>
              <a:buSzPts val="1600"/>
              <a:buFont typeface="Arial"/>
              <a:buChar char="•"/>
            </a:pPr>
            <a:r>
              <a:rPr lang="en" sz="1600" dirty="0">
                <a:solidFill>
                  <a:schemeClr val="dk1"/>
                </a:solidFill>
                <a:latin typeface="Calibri"/>
                <a:ea typeface="Calibri"/>
                <a:cs typeface="Calibri"/>
                <a:sym typeface="Calibri"/>
              </a:rPr>
              <a:t>Forging counterfeit currency notes, postage and revenue stamps, marksheets, etc. using sophisticated computers, printers and scanners. </a:t>
            </a: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dirty="0" smtClean="0">
                <a:solidFill>
                  <a:schemeClr val="dk1"/>
                </a:solidFill>
                <a:latin typeface="Calibri"/>
                <a:ea typeface="Calibri"/>
                <a:cs typeface="Calibri"/>
                <a:sym typeface="Calibri"/>
              </a:rPr>
              <a:t>Web </a:t>
            </a:r>
            <a:r>
              <a:rPr lang="en" sz="1800" b="1" dirty="0">
                <a:solidFill>
                  <a:schemeClr val="dk1"/>
                </a:solidFill>
                <a:latin typeface="Calibri"/>
                <a:ea typeface="Calibri"/>
                <a:cs typeface="Calibri"/>
                <a:sym typeface="Calibri"/>
              </a:rPr>
              <a:t>Jacking</a:t>
            </a:r>
            <a:endParaRPr dirty="0"/>
          </a:p>
          <a:p>
            <a:pPr marL="285750" marR="0" lvl="0" indent="-285750" algn="l" rtl="0">
              <a:spcBef>
                <a:spcPts val="0"/>
              </a:spcBef>
              <a:spcAft>
                <a:spcPts val="0"/>
              </a:spcAft>
              <a:buClr>
                <a:schemeClr val="dk1"/>
              </a:buClr>
              <a:buSzPts val="1600"/>
              <a:buFont typeface="Arial"/>
              <a:buChar char="•"/>
            </a:pPr>
            <a:r>
              <a:rPr lang="en" sz="1600" dirty="0">
                <a:solidFill>
                  <a:schemeClr val="dk1"/>
                </a:solidFill>
                <a:latin typeface="Calibri"/>
                <a:ea typeface="Calibri"/>
                <a:cs typeface="Calibri"/>
                <a:sym typeface="Calibri"/>
              </a:rPr>
              <a:t>Web jacking occurs when someone forcefully takes control of a website (by cracking the password and later changing it). </a:t>
            </a: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dirty="0" smtClean="0">
                <a:solidFill>
                  <a:schemeClr val="dk1"/>
                </a:solidFill>
                <a:latin typeface="Calibri"/>
                <a:ea typeface="Calibri"/>
                <a:cs typeface="Calibri"/>
                <a:sym typeface="Calibri"/>
              </a:rPr>
              <a:t>Newsgroup </a:t>
            </a:r>
            <a:r>
              <a:rPr lang="en" sz="1800" b="1" dirty="0">
                <a:solidFill>
                  <a:schemeClr val="dk1"/>
                </a:solidFill>
                <a:latin typeface="Calibri"/>
                <a:ea typeface="Calibri"/>
                <a:cs typeface="Calibri"/>
                <a:sym typeface="Calibri"/>
              </a:rPr>
              <a:t>Spam/Crimes Emanating from Usenet Newsgroup</a:t>
            </a:r>
            <a:endParaRPr dirty="0"/>
          </a:p>
          <a:p>
            <a:pPr marL="285750" marR="0" lvl="0" indent="-285750" algn="l" rtl="0">
              <a:spcBef>
                <a:spcPts val="0"/>
              </a:spcBef>
              <a:spcAft>
                <a:spcPts val="0"/>
              </a:spcAft>
              <a:buClr>
                <a:schemeClr val="dk1"/>
              </a:buClr>
              <a:buSzPts val="1600"/>
              <a:buFont typeface="Arial"/>
              <a:buChar char="•"/>
            </a:pPr>
            <a:r>
              <a:rPr lang="en" sz="1600" dirty="0">
                <a:solidFill>
                  <a:schemeClr val="dk1"/>
                </a:solidFill>
                <a:latin typeface="Calibri"/>
                <a:ea typeface="Calibri"/>
                <a:cs typeface="Calibri"/>
                <a:sym typeface="Calibri"/>
              </a:rPr>
              <a:t>The advent of Google Groups, and its large Usenet archive, has made Usenet more attractive to spammers than ever. </a:t>
            </a:r>
            <a:endParaRPr sz="16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Arial"/>
              <a:buChar char="•"/>
            </a:pPr>
            <a:r>
              <a:rPr lang="en" sz="1600" dirty="0">
                <a:solidFill>
                  <a:schemeClr val="dk1"/>
                </a:solidFill>
                <a:latin typeface="Calibri"/>
                <a:ea typeface="Calibri"/>
                <a:cs typeface="Calibri"/>
                <a:sym typeface="Calibri"/>
              </a:rPr>
              <a:t>Spamming of Usenet newsgroups actually predates E-Mail Spam. </a:t>
            </a: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dirty="0" smtClean="0">
                <a:solidFill>
                  <a:schemeClr val="dk1"/>
                </a:solidFill>
                <a:latin typeface="Calibri"/>
                <a:ea typeface="Calibri"/>
                <a:cs typeface="Calibri"/>
                <a:sym typeface="Calibri"/>
              </a:rPr>
              <a:t>Industrial </a:t>
            </a:r>
            <a:r>
              <a:rPr lang="en" sz="1800" b="1" dirty="0">
                <a:solidFill>
                  <a:schemeClr val="dk1"/>
                </a:solidFill>
                <a:latin typeface="Calibri"/>
                <a:ea typeface="Calibri"/>
                <a:cs typeface="Calibri"/>
                <a:sym typeface="Calibri"/>
              </a:rPr>
              <a:t>Spying/Industrial Espionage</a:t>
            </a:r>
            <a:endParaRPr dirty="0"/>
          </a:p>
          <a:p>
            <a:pPr marL="285750" marR="0" lvl="0" indent="-285750" algn="l" rtl="0">
              <a:spcBef>
                <a:spcPts val="0"/>
              </a:spcBef>
              <a:spcAft>
                <a:spcPts val="0"/>
              </a:spcAft>
              <a:buClr>
                <a:schemeClr val="dk1"/>
              </a:buClr>
              <a:buSzPts val="1600"/>
              <a:buFont typeface="Arial"/>
              <a:buChar char="•"/>
            </a:pPr>
            <a:r>
              <a:rPr lang="en" sz="1600" dirty="0">
                <a:solidFill>
                  <a:schemeClr val="dk1"/>
                </a:solidFill>
                <a:latin typeface="Calibri"/>
                <a:ea typeface="Calibri"/>
                <a:cs typeface="Calibri"/>
                <a:sym typeface="Calibri"/>
              </a:rPr>
              <a:t>“Spies” can get information about product finances, research and development and marketing strategies, an activity known as “industrial spying.” </a:t>
            </a:r>
            <a:endParaRPr sz="16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Arial"/>
              <a:buChar char="•"/>
            </a:pPr>
            <a:r>
              <a:rPr lang="en" sz="1600" dirty="0">
                <a:solidFill>
                  <a:schemeClr val="dk1"/>
                </a:solidFill>
                <a:latin typeface="Calibri"/>
                <a:ea typeface="Calibri"/>
                <a:cs typeface="Calibri"/>
                <a:sym typeface="Calibri"/>
              </a:rPr>
              <a:t>“Targeted Attacks” - applies very well to organizations that are victim of focused attacks aiming at stealing corporate data, Intellectual Property or whatever else that may yield a competitive advantage for a rival company.</a:t>
            </a:r>
            <a:endParaRPr dirty="0"/>
          </a:p>
          <a:p>
            <a:pPr marL="285750" marR="0" lvl="0" indent="-285750" algn="l" rtl="0">
              <a:spcBef>
                <a:spcPts val="0"/>
              </a:spcBef>
              <a:spcAft>
                <a:spcPts val="0"/>
              </a:spcAft>
              <a:buClr>
                <a:schemeClr val="dk1"/>
              </a:buClr>
              <a:buSzPts val="1600"/>
              <a:buFont typeface="Arial"/>
              <a:buChar char="•"/>
            </a:pPr>
            <a:r>
              <a:rPr lang="en" sz="1600" dirty="0">
                <a:solidFill>
                  <a:schemeClr val="dk1"/>
                </a:solidFill>
                <a:latin typeface="Calibri"/>
                <a:ea typeface="Calibri"/>
                <a:cs typeface="Calibri"/>
                <a:sym typeface="Calibri"/>
              </a:rPr>
              <a:t>There are two distinct business models for cybercrime applied to industrial spying</a:t>
            </a:r>
            <a:endParaRPr dirty="0"/>
          </a:p>
          <a:p>
            <a:pPr marL="742950" marR="0" lvl="1" indent="-285750" algn="l" rtl="0">
              <a:spcBef>
                <a:spcPts val="0"/>
              </a:spcBef>
              <a:spcAft>
                <a:spcPts val="0"/>
              </a:spcAft>
              <a:buClr>
                <a:schemeClr val="dk1"/>
              </a:buClr>
              <a:buSzPts val="1600"/>
              <a:buFont typeface="Noto Sans Symbols"/>
              <a:buChar char="⮚"/>
            </a:pPr>
            <a:r>
              <a:rPr lang="en" sz="1600" b="0" i="0" u="none" strike="noStrike" cap="none" dirty="0">
                <a:solidFill>
                  <a:schemeClr val="dk1"/>
                </a:solidFill>
                <a:latin typeface="Calibri"/>
                <a:ea typeface="Calibri"/>
                <a:cs typeface="Calibri"/>
                <a:sym typeface="Calibri"/>
              </a:rPr>
              <a:t>Selling Trojan-ware </a:t>
            </a:r>
            <a:endParaRPr sz="1600" b="0" i="0" u="none" strike="noStrike" cap="none" dirty="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600"/>
              <a:buFont typeface="Noto Sans Symbols"/>
              <a:buChar char="⮚"/>
            </a:pPr>
            <a:r>
              <a:rPr lang="en" sz="1600" b="0" i="0" u="none" strike="noStrike" cap="none" dirty="0">
                <a:solidFill>
                  <a:schemeClr val="dk1"/>
                </a:solidFill>
                <a:latin typeface="Calibri"/>
                <a:ea typeface="Calibri"/>
                <a:cs typeface="Calibri"/>
                <a:sym typeface="Calibri"/>
              </a:rPr>
              <a:t>Selling Stolen Intellectual Property.</a:t>
            </a:r>
            <a:endParaRPr dirty="0"/>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0"/>
          <p:cNvSpPr/>
          <p:nvPr/>
        </p:nvSpPr>
        <p:spPr>
          <a:xfrm>
            <a:off x="419100" y="111725"/>
            <a:ext cx="8305800" cy="175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700" b="1">
                <a:solidFill>
                  <a:schemeClr val="dk1"/>
                </a:solidFill>
                <a:latin typeface="Calibri"/>
                <a:ea typeface="Calibri"/>
                <a:cs typeface="Calibri"/>
                <a:sym typeface="Calibri"/>
              </a:rPr>
              <a:t>Hacking</a:t>
            </a:r>
            <a:endParaRPr sz="1700" b="1">
              <a:solidFill>
                <a:schemeClr val="dk1"/>
              </a:solidFill>
              <a:latin typeface="Calibri"/>
              <a:ea typeface="Calibri"/>
              <a:cs typeface="Calibri"/>
              <a:sym typeface="Calibri"/>
            </a:endParaRPr>
          </a:p>
          <a:p>
            <a:pPr marL="0" marR="0" lvl="0" indent="0" algn="l" rtl="0">
              <a:spcBef>
                <a:spcPts val="0"/>
              </a:spcBef>
              <a:spcAft>
                <a:spcPts val="0"/>
              </a:spcAft>
              <a:buNone/>
            </a:pPr>
            <a:r>
              <a:rPr lang="en" sz="1500">
                <a:solidFill>
                  <a:schemeClr val="dk1"/>
                </a:solidFill>
                <a:latin typeface="Calibri"/>
                <a:ea typeface="Calibri"/>
                <a:cs typeface="Calibri"/>
                <a:sym typeface="Calibri"/>
              </a:rPr>
              <a:t>Hackers, crackers and phrackers are some of the oft-heard terms. The original meaning of the word “hack” meaning an elegant, witty or inspired way of doing almost anything originated at MIT. </a:t>
            </a:r>
            <a:endParaRPr sz="1500">
              <a:solidFill>
                <a:schemeClr val="dk1"/>
              </a:solidFill>
              <a:latin typeface="Calibri"/>
              <a:ea typeface="Calibri"/>
              <a:cs typeface="Calibri"/>
              <a:sym typeface="Calibri"/>
            </a:endParaRPr>
          </a:p>
          <a:p>
            <a:pPr marL="0" marR="0" lvl="0" indent="0" algn="l" rtl="0">
              <a:spcBef>
                <a:spcPts val="0"/>
              </a:spcBef>
              <a:spcAft>
                <a:spcPts val="0"/>
              </a:spcAft>
              <a:buNone/>
            </a:pPr>
            <a:endParaRPr sz="1500">
              <a:solidFill>
                <a:schemeClr val="dk1"/>
              </a:solidFill>
              <a:latin typeface="Calibri"/>
              <a:ea typeface="Calibri"/>
              <a:cs typeface="Calibri"/>
              <a:sym typeface="Calibri"/>
            </a:endParaRPr>
          </a:p>
          <a:p>
            <a:pPr marL="285750" marR="0" lvl="0" indent="-279400" algn="l" rtl="0">
              <a:spcBef>
                <a:spcPts val="0"/>
              </a:spcBef>
              <a:spcAft>
                <a:spcPts val="0"/>
              </a:spcAft>
              <a:buClr>
                <a:schemeClr val="dk1"/>
              </a:buClr>
              <a:buSzPts val="1500"/>
              <a:buFont typeface="Noto Sans Symbols"/>
              <a:buChar char="⮚"/>
            </a:pPr>
            <a:r>
              <a:rPr lang="en" sz="1500">
                <a:solidFill>
                  <a:schemeClr val="dk1"/>
                </a:solidFill>
                <a:latin typeface="Calibri"/>
                <a:ea typeface="Calibri"/>
                <a:cs typeface="Calibri"/>
                <a:sym typeface="Calibri"/>
              </a:rPr>
              <a:t>Hackers write or use ready-made computer programs to attack the target computer. </a:t>
            </a:r>
            <a:endParaRPr sz="1500">
              <a:solidFill>
                <a:schemeClr val="dk1"/>
              </a:solidFill>
              <a:latin typeface="Calibri"/>
              <a:ea typeface="Calibri"/>
              <a:cs typeface="Calibri"/>
              <a:sym typeface="Calibri"/>
            </a:endParaRPr>
          </a:p>
          <a:p>
            <a:pPr marL="285750" marR="0" lvl="0" indent="-279400" algn="l" rtl="0">
              <a:spcBef>
                <a:spcPts val="0"/>
              </a:spcBef>
              <a:spcAft>
                <a:spcPts val="0"/>
              </a:spcAft>
              <a:buClr>
                <a:schemeClr val="dk1"/>
              </a:buClr>
              <a:buSzPts val="1500"/>
              <a:buFont typeface="Noto Sans Symbols"/>
              <a:buChar char="⮚"/>
            </a:pPr>
            <a:r>
              <a:rPr lang="en" sz="1500">
                <a:solidFill>
                  <a:schemeClr val="dk1"/>
                </a:solidFill>
                <a:latin typeface="Calibri"/>
                <a:ea typeface="Calibri"/>
                <a:cs typeface="Calibri"/>
                <a:sym typeface="Calibri"/>
              </a:rPr>
              <a:t>They possess the desire to destruct and they get enjoyment out of such destruction. </a:t>
            </a:r>
            <a:endParaRPr sz="15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Noto Sans Symbols"/>
              <a:buChar char="⮚"/>
            </a:pPr>
            <a:r>
              <a:rPr lang="en" sz="1500">
                <a:solidFill>
                  <a:schemeClr val="dk1"/>
                </a:solidFill>
                <a:latin typeface="Calibri"/>
                <a:ea typeface="Calibri"/>
                <a:cs typeface="Calibri"/>
                <a:sym typeface="Calibri"/>
              </a:rPr>
              <a:t>Some hackers hack for personal monetary gains, such as stealing credit card information, transferring money from various bank accounts to their own account followed by withdrawal of money.</a:t>
            </a:r>
            <a:r>
              <a:rPr lang="en" sz="1600">
                <a:solidFill>
                  <a:schemeClr val="dk1"/>
                </a:solidFill>
                <a:latin typeface="Calibri"/>
                <a:ea typeface="Calibri"/>
                <a:cs typeface="Calibri"/>
                <a:sym typeface="Calibri"/>
              </a:rPr>
              <a:t> </a:t>
            </a:r>
            <a:endParaRPr/>
          </a:p>
        </p:txBody>
      </p:sp>
      <p:sp>
        <p:nvSpPr>
          <p:cNvPr id="92" name="Google Shape;92;p20"/>
          <p:cNvSpPr/>
          <p:nvPr/>
        </p:nvSpPr>
        <p:spPr>
          <a:xfrm>
            <a:off x="419112" y="2087375"/>
            <a:ext cx="8082900" cy="2637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600" b="1">
                <a:solidFill>
                  <a:schemeClr val="dk1"/>
                </a:solidFill>
                <a:latin typeface="Calibri"/>
                <a:ea typeface="Calibri"/>
                <a:cs typeface="Calibri"/>
                <a:sym typeface="Calibri"/>
              </a:rPr>
              <a:t>Online Frauds</a:t>
            </a:r>
            <a:endParaRPr sz="1200"/>
          </a:p>
          <a:p>
            <a:pPr marL="0" marR="0" lvl="0" indent="0" algn="l" rtl="0">
              <a:spcBef>
                <a:spcPts val="0"/>
              </a:spcBef>
              <a:spcAft>
                <a:spcPts val="0"/>
              </a:spcAft>
              <a:buNone/>
            </a:pPr>
            <a:r>
              <a:rPr lang="en">
                <a:solidFill>
                  <a:schemeClr val="dk1"/>
                </a:solidFill>
                <a:latin typeface="Calibri"/>
                <a:ea typeface="Calibri"/>
                <a:cs typeface="Calibri"/>
                <a:sym typeface="Calibri"/>
              </a:rPr>
              <a:t>Types of crimes under the category of hacking</a:t>
            </a:r>
            <a:endParaRPr sz="1200"/>
          </a:p>
          <a:p>
            <a:pPr marL="742950" marR="0" lvl="1" indent="-273050" algn="l" rtl="0">
              <a:spcBef>
                <a:spcPts val="0"/>
              </a:spcBef>
              <a:spcAft>
                <a:spcPts val="0"/>
              </a:spcAft>
              <a:buClr>
                <a:schemeClr val="dk1"/>
              </a:buClr>
              <a:buSzPts val="1400"/>
              <a:buFont typeface="Noto Sans Symbols"/>
              <a:buChar char="✔"/>
            </a:pPr>
            <a:r>
              <a:rPr lang="en" b="0" i="0" u="none" strike="noStrike" cap="none">
                <a:solidFill>
                  <a:schemeClr val="dk1"/>
                </a:solidFill>
                <a:latin typeface="Calibri"/>
                <a:ea typeface="Calibri"/>
                <a:cs typeface="Calibri"/>
                <a:sym typeface="Calibri"/>
              </a:rPr>
              <a:t>Spoofing website and E-Mail security alerts</a:t>
            </a:r>
            <a:endParaRPr sz="1200"/>
          </a:p>
          <a:p>
            <a:pPr marL="742950" marR="0" lvl="1" indent="-273050" algn="l" rtl="0">
              <a:spcBef>
                <a:spcPts val="0"/>
              </a:spcBef>
              <a:spcAft>
                <a:spcPts val="0"/>
              </a:spcAft>
              <a:buClr>
                <a:schemeClr val="dk1"/>
              </a:buClr>
              <a:buSzPts val="1400"/>
              <a:buFont typeface="Noto Sans Symbols"/>
              <a:buChar char="✔"/>
            </a:pPr>
            <a:r>
              <a:rPr lang="en" b="0" i="0" u="none" strike="noStrike" cap="none">
                <a:solidFill>
                  <a:schemeClr val="dk1"/>
                </a:solidFill>
                <a:latin typeface="Calibri"/>
                <a:ea typeface="Calibri"/>
                <a:cs typeface="Calibri"/>
                <a:sym typeface="Calibri"/>
              </a:rPr>
              <a:t>Hoax mails about virus threats</a:t>
            </a:r>
            <a:endParaRPr sz="1200"/>
          </a:p>
          <a:p>
            <a:pPr marL="742950" marR="0" lvl="1" indent="-273050" algn="l" rtl="0">
              <a:spcBef>
                <a:spcPts val="0"/>
              </a:spcBef>
              <a:spcAft>
                <a:spcPts val="0"/>
              </a:spcAft>
              <a:buClr>
                <a:schemeClr val="dk1"/>
              </a:buClr>
              <a:buSzPts val="1400"/>
              <a:buFont typeface="Noto Sans Symbols"/>
              <a:buChar char="✔"/>
            </a:pPr>
            <a:r>
              <a:rPr lang="en" b="0" i="0" u="none" strike="noStrike" cap="none">
                <a:solidFill>
                  <a:schemeClr val="dk1"/>
                </a:solidFill>
                <a:latin typeface="Calibri"/>
                <a:ea typeface="Calibri"/>
                <a:cs typeface="Calibri"/>
                <a:sym typeface="Calibri"/>
              </a:rPr>
              <a:t>lottery frauds </a:t>
            </a:r>
            <a:endParaRPr sz="1200"/>
          </a:p>
          <a:p>
            <a:pPr marL="742950" marR="0" lvl="1" indent="-273050" algn="l" rtl="0">
              <a:spcBef>
                <a:spcPts val="0"/>
              </a:spcBef>
              <a:spcAft>
                <a:spcPts val="0"/>
              </a:spcAft>
              <a:buClr>
                <a:schemeClr val="dk1"/>
              </a:buClr>
              <a:buSzPts val="1400"/>
              <a:buFont typeface="Noto Sans Symbols"/>
              <a:buChar char="✔"/>
            </a:pPr>
            <a:r>
              <a:rPr lang="en" b="0" i="0" u="none" strike="noStrike" cap="none">
                <a:solidFill>
                  <a:schemeClr val="dk1"/>
                </a:solidFill>
                <a:latin typeface="Calibri"/>
                <a:ea typeface="Calibri"/>
                <a:cs typeface="Calibri"/>
                <a:sym typeface="Calibri"/>
              </a:rPr>
              <a:t>Spoofing. </a:t>
            </a:r>
            <a:endParaRPr sz="1200"/>
          </a:p>
          <a:p>
            <a:pPr marL="0" marR="0" lvl="0" indent="0" algn="l" rtl="0">
              <a:spcBef>
                <a:spcPts val="0"/>
              </a:spcBef>
              <a:spcAft>
                <a:spcPts val="0"/>
              </a:spcAft>
              <a:buNone/>
            </a:pPr>
            <a:r>
              <a:rPr lang="en" b="1">
                <a:solidFill>
                  <a:schemeClr val="dk1"/>
                </a:solidFill>
                <a:latin typeface="Calibri"/>
                <a:ea typeface="Calibri"/>
                <a:cs typeface="Calibri"/>
                <a:sym typeface="Calibri"/>
              </a:rPr>
              <a:t>Spoofing websites and E-Mail security threats</a:t>
            </a:r>
            <a:endParaRPr sz="1200"/>
          </a:p>
          <a:p>
            <a:pPr marL="285750" marR="0" lvl="0" indent="-273050" algn="l" rtl="0">
              <a:spcBef>
                <a:spcPts val="0"/>
              </a:spcBef>
              <a:spcAft>
                <a:spcPts val="0"/>
              </a:spcAft>
              <a:buClr>
                <a:schemeClr val="dk1"/>
              </a:buClr>
              <a:buSzPts val="1350"/>
              <a:buFont typeface="Courier New"/>
              <a:buChar char="o"/>
            </a:pPr>
            <a:r>
              <a:rPr lang="en" sz="1350">
                <a:solidFill>
                  <a:schemeClr val="dk1"/>
                </a:solidFill>
                <a:latin typeface="Calibri"/>
                <a:ea typeface="Calibri"/>
                <a:cs typeface="Calibri"/>
                <a:sym typeface="Calibri"/>
              </a:rPr>
              <a:t>Fraudsters create authentic looking websites that are actually nothing but a spoof. </a:t>
            </a:r>
            <a:endParaRPr sz="1200"/>
          </a:p>
          <a:p>
            <a:pPr marL="285750" marR="0" lvl="0" indent="-273050" algn="l" rtl="0">
              <a:spcBef>
                <a:spcPts val="0"/>
              </a:spcBef>
              <a:spcAft>
                <a:spcPts val="0"/>
              </a:spcAft>
              <a:buClr>
                <a:schemeClr val="dk1"/>
              </a:buClr>
              <a:buSzPts val="1350"/>
              <a:buFont typeface="Courier New"/>
              <a:buChar char="o"/>
            </a:pPr>
            <a:r>
              <a:rPr lang="en" sz="1350">
                <a:solidFill>
                  <a:schemeClr val="dk1"/>
                </a:solidFill>
                <a:latin typeface="Calibri"/>
                <a:ea typeface="Calibri"/>
                <a:cs typeface="Calibri"/>
                <a:sym typeface="Calibri"/>
              </a:rPr>
              <a:t>The purpose of these websites is to make the user enter personal information which is then used to access business and bank accounts</a:t>
            </a:r>
            <a:endParaRPr sz="1200"/>
          </a:p>
          <a:p>
            <a:pPr marL="285750" marR="0" lvl="0" indent="-273050" algn="l" rtl="0">
              <a:spcBef>
                <a:spcPts val="0"/>
              </a:spcBef>
              <a:spcAft>
                <a:spcPts val="0"/>
              </a:spcAft>
              <a:buClr>
                <a:schemeClr val="dk1"/>
              </a:buClr>
              <a:buSzPts val="1350"/>
              <a:buFont typeface="Courier New"/>
              <a:buChar char="o"/>
            </a:pPr>
            <a:r>
              <a:rPr lang="en" sz="1350">
                <a:solidFill>
                  <a:schemeClr val="dk1"/>
                </a:solidFill>
                <a:latin typeface="Calibri"/>
                <a:ea typeface="Calibri"/>
                <a:cs typeface="Calibri"/>
                <a:sym typeface="Calibri"/>
              </a:rPr>
              <a:t>This kind of online fraud is common in banking and financial sector. </a:t>
            </a:r>
            <a:endParaRPr sz="1200"/>
          </a:p>
          <a:p>
            <a:pPr marL="285750" marR="0" lvl="0" indent="-273050" algn="l" rtl="0">
              <a:spcBef>
                <a:spcPts val="0"/>
              </a:spcBef>
              <a:spcAft>
                <a:spcPts val="0"/>
              </a:spcAft>
              <a:buClr>
                <a:schemeClr val="dk1"/>
              </a:buClr>
              <a:buSzPts val="1350"/>
              <a:buFont typeface="Courier New"/>
              <a:buChar char="o"/>
            </a:pPr>
            <a:r>
              <a:rPr lang="en" sz="1350">
                <a:solidFill>
                  <a:schemeClr val="dk1"/>
                </a:solidFill>
                <a:latin typeface="Calibri"/>
                <a:ea typeface="Calibri"/>
                <a:cs typeface="Calibri"/>
                <a:sym typeface="Calibri"/>
              </a:rPr>
              <a:t>It is strongly recommended not to input any sensitive information that might help criminals to gain access to sensitive information, such as bank account details, even if the page appears legitimate.</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1"/>
          <p:cNvSpPr/>
          <p:nvPr/>
        </p:nvSpPr>
        <p:spPr>
          <a:xfrm>
            <a:off x="135001" y="62331"/>
            <a:ext cx="8763000" cy="2233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500" b="1">
                <a:solidFill>
                  <a:schemeClr val="dk1"/>
                </a:solidFill>
                <a:latin typeface="Calibri"/>
                <a:ea typeface="Calibri"/>
                <a:cs typeface="Calibri"/>
                <a:sym typeface="Calibri"/>
              </a:rPr>
              <a:t>Virus hoax E-Mails</a:t>
            </a:r>
            <a:endParaRPr sz="1300"/>
          </a:p>
          <a:p>
            <a:pPr marL="285750" marR="0" lvl="0" indent="-279400" algn="l" rtl="0">
              <a:spcBef>
                <a:spcPts val="0"/>
              </a:spcBef>
              <a:spcAft>
                <a:spcPts val="0"/>
              </a:spcAft>
              <a:buClr>
                <a:schemeClr val="dk1"/>
              </a:buClr>
              <a:buSzPts val="1450"/>
              <a:buFont typeface="Courier New"/>
              <a:buChar char="o"/>
            </a:pPr>
            <a:r>
              <a:rPr lang="en" sz="1450">
                <a:solidFill>
                  <a:schemeClr val="dk1"/>
                </a:solidFill>
                <a:latin typeface="Calibri"/>
                <a:ea typeface="Calibri"/>
                <a:cs typeface="Calibri"/>
                <a:sym typeface="Calibri"/>
              </a:rPr>
              <a:t>The warnings may be genuine, so there is always a dilemma whether to take them lightly or seriously. </a:t>
            </a:r>
            <a:endParaRPr sz="1300"/>
          </a:p>
          <a:p>
            <a:pPr marL="285750" marR="0" lvl="0" indent="-279400" algn="l" rtl="0">
              <a:spcBef>
                <a:spcPts val="0"/>
              </a:spcBef>
              <a:spcAft>
                <a:spcPts val="0"/>
              </a:spcAft>
              <a:buClr>
                <a:schemeClr val="dk1"/>
              </a:buClr>
              <a:buSzPts val="1450"/>
              <a:buFont typeface="Courier New"/>
              <a:buChar char="o"/>
            </a:pPr>
            <a:r>
              <a:rPr lang="en" sz="1450">
                <a:solidFill>
                  <a:schemeClr val="dk1"/>
                </a:solidFill>
                <a:latin typeface="Calibri"/>
                <a:ea typeface="Calibri"/>
                <a:cs typeface="Calibri"/>
                <a:sym typeface="Calibri"/>
              </a:rPr>
              <a:t>A wise action is to first confirm by visiting an antivirus site such as McAfee, Sophos or Symantec before taking any action, such as forwarding them to friends and colleagues.</a:t>
            </a:r>
            <a:endParaRPr sz="1300"/>
          </a:p>
          <a:p>
            <a:pPr marL="0" marR="0" lvl="0" indent="0" algn="l" rtl="0">
              <a:spcBef>
                <a:spcPts val="0"/>
              </a:spcBef>
              <a:spcAft>
                <a:spcPts val="0"/>
              </a:spcAft>
              <a:buNone/>
            </a:pPr>
            <a:r>
              <a:rPr lang="en" sz="1500" b="1">
                <a:solidFill>
                  <a:schemeClr val="dk1"/>
                </a:solidFill>
                <a:latin typeface="Calibri"/>
                <a:ea typeface="Calibri"/>
                <a:cs typeface="Calibri"/>
                <a:sym typeface="Calibri"/>
              </a:rPr>
              <a:t> Lottery frauds</a:t>
            </a:r>
            <a:endParaRPr sz="1300"/>
          </a:p>
          <a:p>
            <a:pPr marL="285750" marR="0" lvl="0" indent="-279400" algn="l" rtl="0">
              <a:spcBef>
                <a:spcPts val="0"/>
              </a:spcBef>
              <a:spcAft>
                <a:spcPts val="0"/>
              </a:spcAft>
              <a:buClr>
                <a:schemeClr val="dk1"/>
              </a:buClr>
              <a:buSzPts val="1450"/>
              <a:buFont typeface="Courier New"/>
              <a:buChar char="o"/>
            </a:pPr>
            <a:r>
              <a:rPr lang="en" sz="1450">
                <a:solidFill>
                  <a:schemeClr val="dk1"/>
                </a:solidFill>
                <a:latin typeface="Calibri"/>
                <a:ea typeface="Calibri"/>
                <a:cs typeface="Calibri"/>
                <a:sym typeface="Calibri"/>
              </a:rPr>
              <a:t>Typically letters or E-Mails that inform the recipient that he/she has won a prize in a lottery. </a:t>
            </a:r>
            <a:endParaRPr sz="1450">
              <a:solidFill>
                <a:schemeClr val="dk1"/>
              </a:solidFill>
              <a:latin typeface="Calibri"/>
              <a:ea typeface="Calibri"/>
              <a:cs typeface="Calibri"/>
              <a:sym typeface="Calibri"/>
            </a:endParaRPr>
          </a:p>
          <a:p>
            <a:pPr marL="285750" marR="0" lvl="0" indent="-279400" algn="l" rtl="0">
              <a:spcBef>
                <a:spcPts val="0"/>
              </a:spcBef>
              <a:spcAft>
                <a:spcPts val="0"/>
              </a:spcAft>
              <a:buClr>
                <a:schemeClr val="dk1"/>
              </a:buClr>
              <a:buSzPts val="1450"/>
              <a:buFont typeface="Courier New"/>
              <a:buChar char="o"/>
            </a:pPr>
            <a:r>
              <a:rPr lang="en" sz="1450">
                <a:solidFill>
                  <a:schemeClr val="dk1"/>
                </a:solidFill>
                <a:latin typeface="Calibri"/>
                <a:ea typeface="Calibri"/>
                <a:cs typeface="Calibri"/>
                <a:sym typeface="Calibri"/>
              </a:rPr>
              <a:t>To get the money, the recipient has to reply, after which another mail is received asking for bank details so that the money can be directly transferred. </a:t>
            </a:r>
            <a:endParaRPr sz="1450">
              <a:solidFill>
                <a:schemeClr val="dk1"/>
              </a:solidFill>
              <a:latin typeface="Calibri"/>
              <a:ea typeface="Calibri"/>
              <a:cs typeface="Calibri"/>
              <a:sym typeface="Calibri"/>
            </a:endParaRPr>
          </a:p>
          <a:p>
            <a:pPr marL="0" marR="0" lvl="0" indent="0" algn="l" rtl="0">
              <a:spcBef>
                <a:spcPts val="0"/>
              </a:spcBef>
              <a:spcAft>
                <a:spcPts val="0"/>
              </a:spcAft>
              <a:buNone/>
            </a:pPr>
            <a:r>
              <a:rPr lang="en" sz="1500" b="1">
                <a:solidFill>
                  <a:schemeClr val="dk1"/>
                </a:solidFill>
                <a:latin typeface="Calibri"/>
                <a:ea typeface="Calibri"/>
                <a:cs typeface="Calibri"/>
                <a:sym typeface="Calibri"/>
              </a:rPr>
              <a:t>Spoofing</a:t>
            </a:r>
            <a:endParaRPr sz="1300"/>
          </a:p>
          <a:p>
            <a:pPr marL="285750" marR="0" lvl="0" indent="-279400" algn="l" rtl="0">
              <a:spcBef>
                <a:spcPts val="0"/>
              </a:spcBef>
              <a:spcAft>
                <a:spcPts val="0"/>
              </a:spcAft>
              <a:buClr>
                <a:schemeClr val="dk1"/>
              </a:buClr>
              <a:buSzPts val="1450"/>
              <a:buFont typeface="Courier New"/>
              <a:buChar char="o"/>
            </a:pPr>
            <a:r>
              <a:rPr lang="en" sz="1450">
                <a:solidFill>
                  <a:schemeClr val="dk1"/>
                </a:solidFill>
                <a:latin typeface="Calibri"/>
                <a:ea typeface="Calibri"/>
                <a:cs typeface="Calibri"/>
                <a:sym typeface="Calibri"/>
              </a:rPr>
              <a:t>A hacker logs-in to a computer illegally, using a different identity than his own. </a:t>
            </a:r>
            <a:endParaRPr sz="1300"/>
          </a:p>
          <a:p>
            <a:pPr marL="285750" marR="0" lvl="0" indent="-279400" algn="l" rtl="0">
              <a:spcBef>
                <a:spcPts val="0"/>
              </a:spcBef>
              <a:spcAft>
                <a:spcPts val="0"/>
              </a:spcAft>
              <a:buClr>
                <a:schemeClr val="dk1"/>
              </a:buClr>
              <a:buSzPts val="1450"/>
              <a:buFont typeface="Courier New"/>
              <a:buChar char="o"/>
            </a:pPr>
            <a:r>
              <a:rPr lang="en" sz="1450">
                <a:solidFill>
                  <a:schemeClr val="dk1"/>
                </a:solidFill>
                <a:latin typeface="Calibri"/>
                <a:ea typeface="Calibri"/>
                <a:cs typeface="Calibri"/>
                <a:sym typeface="Calibri"/>
              </a:rPr>
              <a:t>He creates a new identity by fooling the computer into thinking that the hacker is the genuine system operator and then hacker then takes control of the system. </a:t>
            </a:r>
            <a:endParaRPr sz="1300"/>
          </a:p>
        </p:txBody>
      </p:sp>
      <p:sp>
        <p:nvSpPr>
          <p:cNvPr id="98" name="Google Shape;98;p21"/>
          <p:cNvSpPr/>
          <p:nvPr/>
        </p:nvSpPr>
        <p:spPr>
          <a:xfrm>
            <a:off x="228601" y="2881210"/>
            <a:ext cx="8575800" cy="226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600" b="1">
                <a:solidFill>
                  <a:schemeClr val="dk1"/>
                </a:solidFill>
                <a:latin typeface="Calibri"/>
                <a:ea typeface="Calibri"/>
                <a:cs typeface="Calibri"/>
                <a:sym typeface="Calibri"/>
              </a:rPr>
              <a:t>Pornographic Offenses</a:t>
            </a:r>
            <a:endParaRPr sz="1000"/>
          </a:p>
          <a:p>
            <a:pPr marL="0" marR="0" lvl="0" indent="0" algn="l" rtl="0">
              <a:spcBef>
                <a:spcPts val="0"/>
              </a:spcBef>
              <a:spcAft>
                <a:spcPts val="0"/>
              </a:spcAft>
              <a:buNone/>
            </a:pPr>
            <a:r>
              <a:rPr lang="en">
                <a:solidFill>
                  <a:schemeClr val="dk1"/>
                </a:solidFill>
                <a:latin typeface="Calibri"/>
                <a:ea typeface="Calibri"/>
                <a:cs typeface="Calibri"/>
                <a:sym typeface="Calibri"/>
              </a:rPr>
              <a:t>“Child pornography” includes: </a:t>
            </a:r>
            <a:endParaRPr sz="1000"/>
          </a:p>
          <a:p>
            <a:pPr marL="0" marR="0" lvl="0" indent="0" algn="l" rtl="0">
              <a:spcBef>
                <a:spcPts val="0"/>
              </a:spcBef>
              <a:spcAft>
                <a:spcPts val="0"/>
              </a:spcAft>
              <a:buNone/>
            </a:pPr>
            <a:r>
              <a:rPr lang="en">
                <a:solidFill>
                  <a:schemeClr val="dk1"/>
                </a:solidFill>
                <a:latin typeface="Calibri"/>
                <a:ea typeface="Calibri"/>
                <a:cs typeface="Calibri"/>
                <a:sym typeface="Calibri"/>
              </a:rPr>
              <a:t>1. Any photograph that can be considered obscene and/or unsuitable for the age of child viewer;</a:t>
            </a:r>
            <a:endParaRPr sz="1000"/>
          </a:p>
          <a:p>
            <a:pPr marL="0" marR="0" lvl="0" indent="0" algn="l" rtl="0">
              <a:spcBef>
                <a:spcPts val="0"/>
              </a:spcBef>
              <a:spcAft>
                <a:spcPts val="0"/>
              </a:spcAft>
              <a:buNone/>
            </a:pPr>
            <a:r>
              <a:rPr lang="en">
                <a:solidFill>
                  <a:schemeClr val="dk1"/>
                </a:solidFill>
                <a:latin typeface="Calibri"/>
                <a:ea typeface="Calibri"/>
                <a:cs typeface="Calibri"/>
                <a:sym typeface="Calibri"/>
              </a:rPr>
              <a:t>2. film, video, picture;</a:t>
            </a:r>
            <a:endParaRPr sz="1000"/>
          </a:p>
          <a:p>
            <a:pPr marL="0" marR="0" lvl="0" indent="0" algn="l" rtl="0">
              <a:spcBef>
                <a:spcPts val="0"/>
              </a:spcBef>
              <a:spcAft>
                <a:spcPts val="0"/>
              </a:spcAft>
              <a:buNone/>
            </a:pPr>
            <a:r>
              <a:rPr lang="en">
                <a:solidFill>
                  <a:schemeClr val="dk1"/>
                </a:solidFill>
                <a:latin typeface="Calibri"/>
                <a:ea typeface="Calibri"/>
                <a:cs typeface="Calibri"/>
                <a:sym typeface="Calibri"/>
              </a:rPr>
              <a:t>3. computer-generated image or picture of sexually explicit conduct where the production of such visual depiction involves the use of a minor engaging in sexually explicit conduct.</a:t>
            </a:r>
            <a:endParaRPr sz="1000"/>
          </a:p>
          <a:p>
            <a:pPr marL="0" marR="0" lvl="0" indent="0" algn="l" rtl="0">
              <a:spcBef>
                <a:spcPts val="0"/>
              </a:spcBef>
              <a:spcAft>
                <a:spcPts val="0"/>
              </a:spcAft>
              <a:buNone/>
            </a:pPr>
            <a:endParaRPr sz="400">
              <a:solidFill>
                <a:schemeClr val="dk1"/>
              </a:solidFill>
              <a:latin typeface="Calibri"/>
              <a:ea typeface="Calibri"/>
              <a:cs typeface="Calibri"/>
              <a:sym typeface="Calibri"/>
            </a:endParaRPr>
          </a:p>
          <a:p>
            <a:pPr marL="285750" marR="0" lvl="0" indent="-260350" algn="l" rtl="0">
              <a:spcBef>
                <a:spcPts val="0"/>
              </a:spcBef>
              <a:spcAft>
                <a:spcPts val="0"/>
              </a:spcAft>
              <a:buClr>
                <a:schemeClr val="dk1"/>
              </a:buClr>
              <a:buSzPts val="1400"/>
              <a:buFont typeface="Noto Sans Symbols"/>
              <a:buChar char="⮚"/>
            </a:pPr>
            <a:r>
              <a:rPr lang="en">
                <a:solidFill>
                  <a:schemeClr val="dk1"/>
                </a:solidFill>
                <a:latin typeface="Calibri"/>
                <a:ea typeface="Calibri"/>
                <a:cs typeface="Calibri"/>
                <a:sym typeface="Calibri"/>
              </a:rPr>
              <a:t>As the broad-band connections get into the reach of more and more homes, larger child population will be using the Internet and therefore greater would be the chances of falling victim to the aggression of pedophiles.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p:nvPr/>
        </p:nvSpPr>
        <p:spPr>
          <a:xfrm>
            <a:off x="304799" y="218777"/>
            <a:ext cx="8499600" cy="433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Calibri"/>
                <a:ea typeface="Calibri"/>
                <a:cs typeface="Calibri"/>
                <a:sym typeface="Calibri"/>
              </a:rPr>
              <a:t>Software Piracy</a:t>
            </a:r>
            <a:endParaRPr/>
          </a:p>
          <a:p>
            <a:pPr marL="285750" marR="0" lvl="0" indent="-285750" algn="l" rtl="0">
              <a:spcBef>
                <a:spcPts val="0"/>
              </a:spcBef>
              <a:spcAft>
                <a:spcPts val="0"/>
              </a:spcAft>
              <a:buClr>
                <a:schemeClr val="dk1"/>
              </a:buClr>
              <a:buSzPts val="1600"/>
              <a:buFont typeface="Noto Sans Symbols"/>
              <a:buChar char="▪"/>
            </a:pPr>
            <a:r>
              <a:rPr lang="en" sz="1600">
                <a:solidFill>
                  <a:schemeClr val="dk1"/>
                </a:solidFill>
                <a:latin typeface="Calibri"/>
                <a:ea typeface="Calibri"/>
                <a:cs typeface="Calibri"/>
                <a:sym typeface="Calibri"/>
              </a:rPr>
              <a:t>Theft of software through the illegal copying of genuine programs or the counterfeiting and distribution of products intended to pass for the original. </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pic>
        <p:nvPicPr>
          <p:cNvPr id="104" name="Google Shape;104;p22"/>
          <p:cNvPicPr preferRelativeResize="0"/>
          <p:nvPr/>
        </p:nvPicPr>
        <p:blipFill rotWithShape="1">
          <a:blip r:embed="rId3">
            <a:alphaModFix/>
          </a:blip>
          <a:srcRect/>
          <a:stretch/>
        </p:blipFill>
        <p:spPr>
          <a:xfrm>
            <a:off x="4976682" y="1760100"/>
            <a:ext cx="3957638" cy="2493169"/>
          </a:xfrm>
          <a:prstGeom prst="rect">
            <a:avLst/>
          </a:prstGeom>
          <a:noFill/>
          <a:ln>
            <a:noFill/>
          </a:ln>
        </p:spPr>
      </p:pic>
      <p:sp>
        <p:nvSpPr>
          <p:cNvPr id="105" name="Google Shape;105;p22"/>
          <p:cNvSpPr txBox="1"/>
          <p:nvPr/>
        </p:nvSpPr>
        <p:spPr>
          <a:xfrm>
            <a:off x="184525" y="1072525"/>
            <a:ext cx="4889700" cy="307830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en" sz="1600" b="0" i="0" u="none" strike="noStrike" cap="none">
                <a:solidFill>
                  <a:schemeClr val="dk1"/>
                </a:solidFill>
                <a:latin typeface="Calibri"/>
                <a:ea typeface="Calibri"/>
                <a:cs typeface="Calibri"/>
                <a:sym typeface="Calibri"/>
              </a:rPr>
              <a:t>Those who buy pirated software have a lot to lose: </a:t>
            </a:r>
            <a:endParaRPr/>
          </a:p>
          <a:p>
            <a:pPr marL="342900" marR="0" lvl="1" indent="-342900" algn="l" rtl="0">
              <a:spcBef>
                <a:spcPts val="0"/>
              </a:spcBef>
              <a:spcAft>
                <a:spcPts val="0"/>
              </a:spcAft>
              <a:buClr>
                <a:schemeClr val="dk1"/>
              </a:buClr>
              <a:buSzPts val="1600"/>
              <a:buFont typeface="Calibri"/>
              <a:buAutoNum type="alphaLcParenBoth"/>
            </a:pPr>
            <a:r>
              <a:rPr lang="en" sz="1600" b="0" i="0" u="none" strike="noStrike" cap="none">
                <a:solidFill>
                  <a:schemeClr val="dk1"/>
                </a:solidFill>
                <a:latin typeface="Calibri"/>
                <a:ea typeface="Calibri"/>
                <a:cs typeface="Calibri"/>
                <a:sym typeface="Calibri"/>
              </a:rPr>
              <a:t>getting untested software that may have been copied thousands of times over</a:t>
            </a:r>
            <a:endParaRPr/>
          </a:p>
          <a:p>
            <a:pPr marL="342900" marR="0" lvl="1" indent="-342900" algn="l" rtl="0">
              <a:spcBef>
                <a:spcPts val="0"/>
              </a:spcBef>
              <a:spcAft>
                <a:spcPts val="0"/>
              </a:spcAft>
              <a:buClr>
                <a:schemeClr val="dk1"/>
              </a:buClr>
              <a:buSzPts val="1600"/>
              <a:buFont typeface="Calibri"/>
              <a:buAutoNum type="alphaLcParenBoth"/>
            </a:pPr>
            <a:r>
              <a:rPr lang="en" sz="1600" b="0" i="0" u="none" strike="noStrike" cap="none">
                <a:solidFill>
                  <a:schemeClr val="dk1"/>
                </a:solidFill>
                <a:latin typeface="Calibri"/>
                <a:ea typeface="Calibri"/>
                <a:cs typeface="Calibri"/>
                <a:sym typeface="Calibri"/>
              </a:rPr>
              <a:t>the software, if pirated, may potentially contain hard-drive-infecting viruses</a:t>
            </a:r>
            <a:endParaRPr/>
          </a:p>
          <a:p>
            <a:pPr marL="342900" marR="0" lvl="1" indent="-342900" algn="l" rtl="0">
              <a:spcBef>
                <a:spcPts val="0"/>
              </a:spcBef>
              <a:spcAft>
                <a:spcPts val="0"/>
              </a:spcAft>
              <a:buClr>
                <a:schemeClr val="dk1"/>
              </a:buClr>
              <a:buSzPts val="1600"/>
              <a:buFont typeface="Calibri"/>
              <a:buAutoNum type="alphaLcParenBoth"/>
            </a:pPr>
            <a:r>
              <a:rPr lang="en" sz="1600" b="0" i="0" u="none" strike="noStrike" cap="none">
                <a:solidFill>
                  <a:schemeClr val="dk1"/>
                </a:solidFill>
                <a:latin typeface="Calibri"/>
                <a:ea typeface="Calibri"/>
                <a:cs typeface="Calibri"/>
                <a:sym typeface="Calibri"/>
              </a:rPr>
              <a:t>there is no technical support in the case of software failure, that is, lack of technical product support available to properly licensed users</a:t>
            </a:r>
            <a:endParaRPr/>
          </a:p>
          <a:p>
            <a:pPr marL="342900" marR="0" lvl="1" indent="-342900" algn="l" rtl="0">
              <a:spcBef>
                <a:spcPts val="0"/>
              </a:spcBef>
              <a:spcAft>
                <a:spcPts val="0"/>
              </a:spcAft>
              <a:buClr>
                <a:schemeClr val="dk1"/>
              </a:buClr>
              <a:buSzPts val="1600"/>
              <a:buFont typeface="Calibri"/>
              <a:buAutoNum type="alphaLcParenBoth"/>
            </a:pPr>
            <a:r>
              <a:rPr lang="en" sz="1600" b="0" i="0" u="none" strike="noStrike" cap="none">
                <a:solidFill>
                  <a:schemeClr val="dk1"/>
                </a:solidFill>
                <a:latin typeface="Calibri"/>
                <a:ea typeface="Calibri"/>
                <a:cs typeface="Calibri"/>
                <a:sym typeface="Calibri"/>
              </a:rPr>
              <a:t>there is no warranty protection, </a:t>
            </a:r>
            <a:endParaRPr/>
          </a:p>
          <a:p>
            <a:pPr marL="342900" marR="0" lvl="1" indent="-342900" algn="l" rtl="0">
              <a:spcBef>
                <a:spcPts val="0"/>
              </a:spcBef>
              <a:spcAft>
                <a:spcPts val="0"/>
              </a:spcAft>
              <a:buClr>
                <a:schemeClr val="dk1"/>
              </a:buClr>
              <a:buSzPts val="1600"/>
              <a:buFont typeface="Calibri"/>
              <a:buAutoNum type="alphaLcParenBoth"/>
            </a:pPr>
            <a:r>
              <a:rPr lang="en" sz="1600" b="0" i="0" u="none" strike="noStrike" cap="none">
                <a:solidFill>
                  <a:schemeClr val="dk1"/>
                </a:solidFill>
                <a:latin typeface="Calibri"/>
                <a:ea typeface="Calibri"/>
                <a:cs typeface="Calibri"/>
                <a:sym typeface="Calibri"/>
              </a:rPr>
              <a:t>there is no legal right to use the product, etc. </a:t>
            </a:r>
            <a:endParaRPr/>
          </a:p>
          <a:p>
            <a:pPr marL="0" marR="0" lvl="1" indent="0" algn="l" rtl="0">
              <a:spcBef>
                <a:spcPts val="0"/>
              </a:spcBef>
              <a:spcAft>
                <a:spcPts val="0"/>
              </a:spcAft>
              <a:buNone/>
            </a:pPr>
            <a:r>
              <a:rPr lang="en" sz="1600" b="0" i="0" u="none" strike="noStrike" cap="none">
                <a:solidFill>
                  <a:schemeClr val="dk1"/>
                </a:solidFill>
                <a:latin typeface="Calibri"/>
                <a:ea typeface="Calibri"/>
                <a:cs typeface="Calibri"/>
                <a:sym typeface="Calibri"/>
              </a:rPr>
              <a:t>Economic impact of software piracy is grave (see Fig. 4).</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4351</Words>
  <Application>Microsoft Office PowerPoint</Application>
  <PresentationFormat>On-screen Show (16:9)</PresentationFormat>
  <Paragraphs>429</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Simple Light</vt:lpstr>
      <vt:lpstr>Cyber Offences</vt:lpstr>
      <vt:lpstr>Introduction</vt:lpstr>
      <vt:lpstr>Slide 3</vt:lpstr>
      <vt:lpstr>Slide 4</vt:lpstr>
      <vt:lpstr>Slide 5</vt:lpstr>
      <vt:lpstr>Slide 6</vt:lpstr>
      <vt:lpstr>Slide 7</vt:lpstr>
      <vt:lpstr>Slide 8</vt:lpstr>
      <vt:lpstr>Slide 9</vt:lpstr>
      <vt:lpstr>Slide 10</vt:lpstr>
      <vt:lpstr>Slide 11</vt:lpstr>
      <vt:lpstr>How Criminals plan the attack?</vt:lpstr>
      <vt:lpstr>Slide 13</vt:lpstr>
      <vt:lpstr>Slide 14</vt:lpstr>
      <vt:lpstr>Slide 15</vt:lpstr>
      <vt:lpstr>Slide 16</vt:lpstr>
      <vt:lpstr>Slide 17</vt:lpstr>
      <vt:lpstr>Social Engineering</vt:lpstr>
      <vt:lpstr>Social Engineering</vt:lpstr>
      <vt:lpstr>Slide 20</vt:lpstr>
      <vt:lpstr>Slide 21</vt:lpstr>
      <vt:lpstr>Cyber Stalking</vt:lpstr>
      <vt:lpstr>Slide 23</vt:lpstr>
      <vt:lpstr>Slide 24</vt:lpstr>
      <vt:lpstr>Slide 25</vt:lpstr>
      <vt:lpstr>Slide 26</vt:lpstr>
      <vt:lpstr>Cybercafe and Cybercrimes </vt:lpstr>
      <vt:lpstr>Slide 28</vt:lpstr>
      <vt:lpstr>Slide 29</vt:lpstr>
      <vt:lpstr>Cybercriminals can either install malicious programs such as keyloggers and/or Spyware or launch an attack on the target.  Here are a few tips for safety and security while using the computer in a cybercafe: Always logout Stay with the computer Clear history and temporary files Be alert Avoid online financial transactions Change passwords Virtual keyboard Security warnings</vt:lpstr>
      <vt:lpstr>Botnet: The fuel of Cybercrime</vt:lpstr>
      <vt:lpstr>How botnets creates the business</vt:lpstr>
      <vt:lpstr>Slide 33</vt:lpstr>
      <vt:lpstr>Attack Vector</vt:lpstr>
      <vt:lpstr>Slide 35</vt:lpstr>
      <vt:lpstr>Cloud Security</vt:lpstr>
      <vt:lpstr>Slide 37</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Offences</dc:title>
  <cp:lastModifiedBy>student</cp:lastModifiedBy>
  <cp:revision>1</cp:revision>
  <dcterms:modified xsi:type="dcterms:W3CDTF">2022-09-10T10:27:52Z</dcterms:modified>
</cp:coreProperties>
</file>