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262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81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43326-A0F9-41CC-A2BB-1C523EFAFA5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C5DF8-E25C-46BA-BF1D-95A83F47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34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55EA-0E55-4181-9560-34C92704415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C1ECF-AAF9-4ED5-B720-2EF659F9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85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C1ECF-AAF9-4ED5-B720-2EF659F96AA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C1ECF-AAF9-4ED5-B720-2EF659F96A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72C3-ABA8-45D0-AA49-8B3C3E6B7F39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F218-557C-4D7F-BF78-3B83EA759BF3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EE2C-DF08-41C2-B604-3828D04A9B9C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4D8B-C5BD-4A83-978E-9F756411EC26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4B7B-9FB9-4033-B926-9D7133983DCD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E57-19A5-465C-9706-141EC69A4D5C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8E4-0A67-44B3-9B40-153479BA76FD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F3DF-3255-472B-BF32-D8D613263B0A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9041-FD1A-4372-BD2E-635679E2C08A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3343-C004-4925-821C-6911AD891313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9BE5-14B5-4F63-95B9-A1DB2086BC98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5249-ABB0-4500-BAF8-6DC054AC7ED2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C025-CC48-4BEF-8E7F-C5DBC425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3"/>
          <a:stretch/>
        </p:blipFill>
        <p:spPr bwMode="auto">
          <a:xfrm>
            <a:off x="0" y="2438400"/>
            <a:ext cx="4293565" cy="4419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0" y="423208"/>
            <a:ext cx="90471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latin typeface="Baskerville Old Face" pitchFamily="18" charset="0"/>
              </a:rPr>
              <a:t>Chapter 2</a:t>
            </a:r>
          </a:p>
          <a:p>
            <a:pPr algn="r"/>
            <a:r>
              <a:rPr lang="en-US" sz="4400" b="1" dirty="0" err="1" smtClean="0">
                <a:latin typeface="Baskerville Old Face" pitchFamily="18" charset="0"/>
              </a:rPr>
              <a:t>Cyberoffenses</a:t>
            </a:r>
            <a:r>
              <a:rPr lang="en-US" sz="4400" b="1" dirty="0" smtClean="0">
                <a:latin typeface="Baskerville Old Face" pitchFamily="18" charset="0"/>
              </a:rPr>
              <a:t>: How Criminals </a:t>
            </a:r>
          </a:p>
          <a:p>
            <a:pPr algn="r"/>
            <a:r>
              <a:rPr lang="en-US" sz="4400" b="1" dirty="0" smtClean="0">
                <a:latin typeface="Baskerville Old Face" pitchFamily="18" charset="0"/>
              </a:rPr>
              <a:t>Plan Them</a:t>
            </a:r>
            <a:endParaRPr lang="en-GB" sz="4400" b="1" dirty="0">
              <a:latin typeface="Baskerville Old Face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3" r="6458" b="85305"/>
          <a:stretch/>
        </p:blipFill>
        <p:spPr bwMode="auto">
          <a:xfrm>
            <a:off x="3597679" y="2438400"/>
            <a:ext cx="579792" cy="7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0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601444"/>
            <a:ext cx="83470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Cybercriminals </a:t>
            </a:r>
            <a:r>
              <a:rPr lang="en-US" sz="1600" dirty="0"/>
              <a:t>can either install malicious programs </a:t>
            </a:r>
            <a:r>
              <a:rPr lang="en-US" sz="1600" dirty="0" smtClean="0"/>
              <a:t>such as </a:t>
            </a:r>
            <a:r>
              <a:rPr lang="en-US" sz="1600" dirty="0" err="1"/>
              <a:t>keyloggers</a:t>
            </a:r>
            <a:r>
              <a:rPr lang="en-US" sz="1600" dirty="0"/>
              <a:t> and/or Spyware or launch an attack on the </a:t>
            </a:r>
            <a:r>
              <a:rPr lang="en-US" sz="1600" dirty="0" smtClean="0"/>
              <a:t>target. </a:t>
            </a:r>
            <a:endParaRPr lang="en-US" sz="900" dirty="0"/>
          </a:p>
          <a:p>
            <a:r>
              <a:rPr lang="en-US" sz="1600" dirty="0"/>
              <a:t>Here are a few tips for safety and security while using the computer in a </a:t>
            </a:r>
            <a:r>
              <a:rPr lang="en-US" sz="1600" dirty="0" err="1"/>
              <a:t>cybercafe</a:t>
            </a:r>
            <a:r>
              <a:rPr lang="en-US" sz="1600" dirty="0"/>
              <a:t>: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Always logout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Stay with the computer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Clear history and temporary files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Be alert</a:t>
            </a:r>
          </a:p>
          <a:p>
            <a:pPr marL="685800" lvl="1" indent="-228600">
              <a:buAutoNum type="arabicPeriod"/>
            </a:pPr>
            <a:r>
              <a:rPr lang="fr-FR" sz="1600" dirty="0" err="1"/>
              <a:t>Avoid</a:t>
            </a:r>
            <a:r>
              <a:rPr lang="fr-FR" sz="1600" dirty="0"/>
              <a:t> online </a:t>
            </a:r>
            <a:r>
              <a:rPr lang="fr-FR" sz="1600" dirty="0" err="1"/>
              <a:t>financial</a:t>
            </a:r>
            <a:r>
              <a:rPr lang="fr-FR" sz="1600" dirty="0"/>
              <a:t> transactions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Change passwords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Virtual keyboard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Security warnings</a:t>
            </a:r>
          </a:p>
          <a:p>
            <a:endParaRPr lang="en-US" b="1" dirty="0" smtClean="0"/>
          </a:p>
          <a:p>
            <a:r>
              <a:rPr lang="en-US" b="1" dirty="0" smtClean="0"/>
              <a:t>Botnets</a:t>
            </a:r>
            <a:r>
              <a:rPr lang="en-US" b="1" dirty="0"/>
              <a:t>: The Fuel for </a:t>
            </a:r>
            <a:r>
              <a:rPr lang="en-US" b="1" dirty="0" smtClean="0"/>
              <a:t>Cybercrime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 Botnet (also called as zombie network) is a network of computers infected with a malicious program that allows cybercriminals to control the infected machines remotely without the users’ knowledge.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Your </a:t>
            </a:r>
            <a:r>
              <a:rPr lang="en-US" sz="1600" dirty="0"/>
              <a:t>computer system maybe a part of a Botnet even though it appears to be </a:t>
            </a:r>
            <a:r>
              <a:rPr lang="en-US" sz="1600" dirty="0" smtClean="0"/>
              <a:t>operating normally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Botnets </a:t>
            </a:r>
            <a:r>
              <a:rPr lang="en-US" sz="1600" dirty="0"/>
              <a:t>are often used to conduct a range of activities, from distributing Spam and viruses </a:t>
            </a:r>
            <a:r>
              <a:rPr lang="en-US" sz="1600" dirty="0" smtClean="0"/>
              <a:t>to conducting </a:t>
            </a:r>
            <a:r>
              <a:rPr lang="en-US" sz="1600" dirty="0"/>
              <a:t>denial-of-service (</a:t>
            </a:r>
            <a:r>
              <a:rPr lang="en-US" sz="1600" dirty="0" err="1"/>
              <a:t>DoS</a:t>
            </a:r>
            <a:r>
              <a:rPr lang="en-US" sz="1600" dirty="0"/>
              <a:t>) </a:t>
            </a:r>
            <a:r>
              <a:rPr lang="en-US" sz="1600" dirty="0" smtClean="0"/>
              <a:t>attacks.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727" y="533400"/>
            <a:ext cx="83820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One can ensure </a:t>
            </a:r>
            <a:r>
              <a:rPr lang="en-US" sz="1600" dirty="0"/>
              <a:t>following to secure the system</a:t>
            </a:r>
            <a:r>
              <a:rPr lang="en-US" sz="1600" dirty="0" smtClean="0"/>
              <a:t>:</a:t>
            </a:r>
          </a:p>
          <a:p>
            <a:pPr marL="685800" lvl="1" indent="-228600">
              <a:buAutoNum type="arabicPeriod"/>
            </a:pPr>
            <a:r>
              <a:rPr lang="en-US" sz="1600" dirty="0" smtClean="0"/>
              <a:t>Use </a:t>
            </a:r>
            <a:r>
              <a:rPr lang="en-US" sz="1600" dirty="0"/>
              <a:t>antivirus and anti-Spyware software and keep it up-to-date.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Set the OS to download and install security patches automatically.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Use a firewall to protect the system from hacking attacks while it is connected on the Internet.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Disconnect from the Internet when you are away from your computer.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Downloading the freeware only from websites that are known and </a:t>
            </a:r>
            <a:r>
              <a:rPr lang="en-US" sz="1600" dirty="0" smtClean="0"/>
              <a:t>trustworthy</a:t>
            </a:r>
          </a:p>
          <a:p>
            <a:pPr marL="685800" lvl="1" indent="-228600">
              <a:buAutoNum type="arabicPeriod"/>
            </a:pPr>
            <a:r>
              <a:rPr lang="en-US" sz="1600" dirty="0" smtClean="0"/>
              <a:t>Check </a:t>
            </a:r>
            <a:r>
              <a:rPr lang="en-US" sz="1600" dirty="0"/>
              <a:t>regularly the folders in the mail box – “sent items” or “outgoing” – for those messages you did not send.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Take an immediate action if your system is infected.</a:t>
            </a:r>
          </a:p>
          <a:p>
            <a:endParaRPr lang="en-US" sz="900" b="1" dirty="0" smtClean="0"/>
          </a:p>
          <a:p>
            <a:r>
              <a:rPr lang="en-US" b="1" dirty="0" smtClean="0"/>
              <a:t>Attack Vector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An </a:t>
            </a:r>
            <a:r>
              <a:rPr lang="en-US" sz="1600" dirty="0"/>
              <a:t>“attack vector” is a path or means by which an attacker can gain access to a computer or to a </a:t>
            </a:r>
            <a:r>
              <a:rPr lang="en-US" sz="1600" dirty="0" smtClean="0"/>
              <a:t>network server </a:t>
            </a:r>
            <a:r>
              <a:rPr lang="en-US" sz="1600" dirty="0"/>
              <a:t>to deliver a payload or malicious outcome.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Attack </a:t>
            </a:r>
            <a:r>
              <a:rPr lang="en-US" sz="1600" dirty="0"/>
              <a:t>vectors include viruses, E-Mail attachments, webpages, </a:t>
            </a:r>
            <a:r>
              <a:rPr lang="en-US" sz="1600" dirty="0" smtClean="0"/>
              <a:t>pop-up windows</a:t>
            </a:r>
            <a:r>
              <a:rPr lang="en-US" sz="1600" dirty="0"/>
              <a:t>, instant messages, chat rooms, and deception.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most common malicious payloads are </a:t>
            </a:r>
            <a:r>
              <a:rPr lang="en-US" sz="1600" dirty="0" smtClean="0"/>
              <a:t>viruses, Trojan Horses</a:t>
            </a:r>
            <a:r>
              <a:rPr lang="en-US" sz="1600" dirty="0"/>
              <a:t>, worms, and </a:t>
            </a:r>
            <a:r>
              <a:rPr lang="en-US" sz="1600" dirty="0" smtClean="0"/>
              <a:t>Spyware.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If </a:t>
            </a:r>
            <a:r>
              <a:rPr lang="en-US" sz="1600" dirty="0"/>
              <a:t>an attack vector is thought of as a guided missile, </a:t>
            </a:r>
            <a:r>
              <a:rPr lang="en-US" sz="1600" dirty="0" smtClean="0"/>
              <a:t>its payload </a:t>
            </a:r>
            <a:r>
              <a:rPr lang="en-US" sz="1600" dirty="0"/>
              <a:t>can be compared to the warhead in the tip of the missile.</a:t>
            </a:r>
            <a:r>
              <a:rPr lang="en-US" sz="1600" dirty="0" smtClean="0"/>
              <a:t> 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smtClean="0"/>
              <a:t>Payload </a:t>
            </a:r>
            <a:r>
              <a:rPr lang="en-US" sz="1600" dirty="0"/>
              <a:t>means the malicious activity that the attack performs</a:t>
            </a:r>
            <a:r>
              <a:rPr lang="en-US" sz="1600" dirty="0" smtClean="0"/>
              <a:t>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smtClean="0"/>
              <a:t>It is </a:t>
            </a:r>
            <a:r>
              <a:rPr lang="en-US" sz="1600" dirty="0"/>
              <a:t>the </a:t>
            </a:r>
            <a:r>
              <a:rPr lang="en-US" sz="1600" dirty="0" smtClean="0"/>
              <a:t>bits that </a:t>
            </a:r>
            <a:r>
              <a:rPr lang="en-US" sz="1600" dirty="0"/>
              <a:t>get delivered to the end-user at the destination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8401"/>
            <a:ext cx="831312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attack vectors described here are how most of them are launched</a:t>
            </a:r>
            <a:r>
              <a:rPr lang="en-US" sz="1600" dirty="0" smtClean="0"/>
              <a:t>:</a:t>
            </a:r>
          </a:p>
          <a:p>
            <a:pPr marL="685800" lvl="1" indent="-228600">
              <a:buAutoNum type="arabicPeriod"/>
            </a:pPr>
            <a:r>
              <a:rPr lang="en-US" sz="1600" dirty="0" smtClean="0"/>
              <a:t>Attack </a:t>
            </a:r>
            <a:r>
              <a:rPr lang="en-US" sz="1600" dirty="0"/>
              <a:t>by E-Mail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Attachments (and other </a:t>
            </a:r>
            <a:r>
              <a:rPr lang="en-US" sz="1600" dirty="0" smtClean="0"/>
              <a:t>files</a:t>
            </a:r>
            <a:r>
              <a:rPr lang="en-US" sz="1600" dirty="0"/>
              <a:t>)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Attack by deception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Hackers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Heedless guests (attack by webpage)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Attack of the worms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Malicious macros</a:t>
            </a:r>
          </a:p>
          <a:p>
            <a:pPr marL="685800" lvl="1" indent="-228600">
              <a:buAutoNum type="arabicPeriod"/>
            </a:pPr>
            <a:r>
              <a:rPr lang="en-US" sz="1600" dirty="0" err="1"/>
              <a:t>Foistware</a:t>
            </a:r>
            <a:r>
              <a:rPr lang="en-US" sz="1600" dirty="0"/>
              <a:t> (</a:t>
            </a:r>
            <a:r>
              <a:rPr lang="en-US" sz="1600" dirty="0" err="1"/>
              <a:t>sneakware</a:t>
            </a:r>
            <a:r>
              <a:rPr lang="en-US" sz="1600" dirty="0"/>
              <a:t>)</a:t>
            </a:r>
          </a:p>
          <a:p>
            <a:pPr marL="685800" lvl="1" indent="-228600">
              <a:buAutoNum type="arabicPeriod"/>
            </a:pPr>
            <a:r>
              <a:rPr lang="en-US" sz="1600" dirty="0"/>
              <a:t>Viruses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r>
              <a:rPr lang="en-US" b="1" dirty="0"/>
              <a:t>Cloud </a:t>
            </a:r>
            <a:r>
              <a:rPr lang="en-US" b="1" dirty="0" smtClean="0"/>
              <a:t>Computing</a:t>
            </a:r>
            <a:br>
              <a:rPr lang="en-US" b="1" dirty="0" smtClean="0"/>
            </a:br>
            <a:r>
              <a:rPr lang="en-US" sz="1600" dirty="0" smtClean="0"/>
              <a:t>Cloud </a:t>
            </a:r>
            <a:r>
              <a:rPr lang="en-US" sz="1600" dirty="0"/>
              <a:t>computing services, while </a:t>
            </a:r>
            <a:r>
              <a:rPr lang="en-US" sz="1600" dirty="0" smtClean="0"/>
              <a:t>offering </a:t>
            </a:r>
            <a:r>
              <a:rPr lang="en-US" sz="1600" dirty="0"/>
              <a:t>considerable </a:t>
            </a:r>
            <a:r>
              <a:rPr lang="en-US" sz="1600" dirty="0" smtClean="0"/>
              <a:t>benefits </a:t>
            </a:r>
            <a:r>
              <a:rPr lang="en-US" sz="1600" dirty="0"/>
              <a:t>and </a:t>
            </a:r>
            <a:r>
              <a:rPr lang="en-US" sz="1600" dirty="0" smtClean="0"/>
              <a:t>cost savings </a:t>
            </a:r>
            <a:r>
              <a:rPr lang="en-US" sz="1600" dirty="0"/>
              <a:t>makes it easier for </a:t>
            </a:r>
            <a:r>
              <a:rPr lang="en-US" sz="1600" dirty="0" smtClean="0"/>
              <a:t>cybercriminals to </a:t>
            </a:r>
            <a:r>
              <a:rPr lang="en-US" sz="1600" dirty="0"/>
              <a:t>attack these systems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Cloud </a:t>
            </a:r>
            <a:r>
              <a:rPr lang="en-US" sz="1600" dirty="0"/>
              <a:t>computing is Internet (“cloud”)-based development and use of computer </a:t>
            </a:r>
            <a:r>
              <a:rPr lang="en-US" sz="1600" dirty="0" smtClean="0"/>
              <a:t>technology (“ </a:t>
            </a:r>
            <a:r>
              <a:rPr lang="en-US" sz="1600" dirty="0"/>
              <a:t>computing</a:t>
            </a:r>
            <a:r>
              <a:rPr lang="en-US" sz="1600" dirty="0" smtClean="0"/>
              <a:t>”). 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A cloud service has three distinct characteristics which </a:t>
            </a:r>
            <a:r>
              <a:rPr lang="en-US" sz="1600" dirty="0" smtClean="0"/>
              <a:t>differentiate </a:t>
            </a:r>
            <a:r>
              <a:rPr lang="en-US" sz="1600" dirty="0"/>
              <a:t>it from traditional</a:t>
            </a:r>
          </a:p>
          <a:p>
            <a:r>
              <a:rPr lang="en-US" sz="1600" dirty="0"/>
              <a:t>hosting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It </a:t>
            </a:r>
            <a:r>
              <a:rPr lang="en-US" sz="1600" dirty="0"/>
              <a:t>is sold on demand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it </a:t>
            </a:r>
            <a:r>
              <a:rPr lang="en-US" sz="1600" dirty="0"/>
              <a:t>is elastic in terms of usage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service is fully managed by the </a:t>
            </a:r>
            <a:r>
              <a:rPr lang="en-US" sz="1600" dirty="0" smtClean="0"/>
              <a:t>provider.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27087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Advantages of Cloud </a:t>
            </a:r>
            <a:r>
              <a:rPr lang="en-US" b="1" dirty="0" smtClean="0"/>
              <a:t>Computing</a:t>
            </a:r>
          </a:p>
          <a:p>
            <a:endParaRPr lang="en-US" sz="800" dirty="0" smtClean="0"/>
          </a:p>
          <a:p>
            <a:r>
              <a:rPr lang="en-US" dirty="0" smtClean="0"/>
              <a:t>Cloud </a:t>
            </a:r>
            <a:r>
              <a:rPr lang="en-US" dirty="0"/>
              <a:t>computing has following </a:t>
            </a:r>
            <a:r>
              <a:rPr lang="en-US" dirty="0" smtClean="0"/>
              <a:t>advantages:</a:t>
            </a:r>
          </a:p>
          <a:p>
            <a:pPr lvl="1"/>
            <a:r>
              <a:rPr lang="en-US" sz="1600" dirty="0" smtClean="0"/>
              <a:t>1. Applications and data can be accessed from anywhere at any time. </a:t>
            </a:r>
          </a:p>
          <a:p>
            <a:pPr lvl="1"/>
            <a:r>
              <a:rPr lang="en-US" sz="1600" dirty="0" smtClean="0"/>
              <a:t>2. It could bring hardware costs down. </a:t>
            </a:r>
          </a:p>
          <a:p>
            <a:pPr lvl="1"/>
            <a:r>
              <a:rPr lang="en-US" sz="1600" dirty="0" smtClean="0"/>
              <a:t>3. Organizations do not have to buy a set of software or software licenses for every employee and the organizations could pay a metered fee to a cloud computing company.</a:t>
            </a:r>
          </a:p>
          <a:p>
            <a:pPr lvl="1"/>
            <a:r>
              <a:rPr lang="en-US" sz="1600" dirty="0" smtClean="0"/>
              <a:t>4. Organizations do not have to rent a physical space to store servers and databases. Servers and digital storage devices take up space. </a:t>
            </a:r>
          </a:p>
          <a:p>
            <a:pPr lvl="1"/>
            <a:r>
              <a:rPr lang="en-US" sz="1600" dirty="0" smtClean="0"/>
              <a:t>5. Organizations would be able to save money on IT support because organizations will have to ensure about the desktop (i.e., a client) and continuous Internet connectivity instead of servers and other hardware.</a:t>
            </a:r>
          </a:p>
          <a:p>
            <a:endParaRPr lang="en-US" sz="1600" dirty="0"/>
          </a:p>
          <a:p>
            <a:r>
              <a:rPr lang="en-US" sz="1600" dirty="0"/>
              <a:t>The cloud computing services can be either private or public.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dirty="0"/>
              <a:t>public cloud sells services to anyone on the </a:t>
            </a:r>
            <a:r>
              <a:rPr lang="en-US" sz="1600" dirty="0" smtClean="0"/>
              <a:t>Internet.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 </a:t>
            </a:r>
            <a:r>
              <a:rPr lang="en-US" sz="1600" dirty="0"/>
              <a:t>private cloud is like a proprietary network or a data center that supplies the hosted services to a limited number of people.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b="1" dirty="0" smtClean="0"/>
              <a:t>Types </a:t>
            </a:r>
            <a:r>
              <a:rPr lang="en-US" b="1" dirty="0"/>
              <a:t>of </a:t>
            </a:r>
            <a:r>
              <a:rPr lang="en-US" b="1" dirty="0" smtClean="0"/>
              <a:t>Services</a:t>
            </a:r>
          </a:p>
          <a:p>
            <a:r>
              <a:rPr lang="en-US" sz="1600" dirty="0"/>
              <a:t>Services provided by cloud computing are as follows</a:t>
            </a:r>
            <a:r>
              <a:rPr lang="en-US" sz="160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600" dirty="0" smtClean="0"/>
              <a:t>Infrastructure-as-a-service </a:t>
            </a:r>
            <a:r>
              <a:rPr lang="en-US" sz="1600" dirty="0"/>
              <a:t>(</a:t>
            </a:r>
            <a:r>
              <a:rPr lang="en-US" sz="1600" dirty="0" err="1"/>
              <a:t>IaaS</a:t>
            </a:r>
            <a:r>
              <a:rPr lang="en-US" sz="1600" dirty="0"/>
              <a:t>)</a:t>
            </a:r>
          </a:p>
          <a:p>
            <a:pPr marL="228600" indent="-228600">
              <a:buAutoNum type="arabicPeriod"/>
            </a:pPr>
            <a:r>
              <a:rPr lang="en-US" sz="1600" dirty="0"/>
              <a:t>Platform-as-a-service (</a:t>
            </a:r>
            <a:r>
              <a:rPr lang="en-US" sz="1600" dirty="0" err="1"/>
              <a:t>PaaS</a:t>
            </a:r>
            <a:r>
              <a:rPr lang="en-US" sz="1600" dirty="0"/>
              <a:t>)</a:t>
            </a:r>
          </a:p>
          <a:p>
            <a:pPr marL="228600" indent="-228600">
              <a:buAutoNum type="arabicPeriod"/>
            </a:pPr>
            <a:r>
              <a:rPr lang="en-US" sz="1600" dirty="0"/>
              <a:t>Software-as-a-service (</a:t>
            </a:r>
            <a:r>
              <a:rPr lang="en-US" sz="1600" dirty="0" err="1"/>
              <a:t>SaaS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5" y="510661"/>
            <a:ext cx="6192183" cy="590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77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Cybercrime and Cloud </a:t>
            </a:r>
            <a:r>
              <a:rPr lang="en-US" b="1" dirty="0" smtClean="0"/>
              <a:t>Computing</a:t>
            </a:r>
          </a:p>
          <a:p>
            <a:endParaRPr lang="en-US" sz="1200" dirty="0" smtClean="0"/>
          </a:p>
          <a:p>
            <a:r>
              <a:rPr lang="en-US" sz="1600" dirty="0" smtClean="0"/>
              <a:t>Prime </a:t>
            </a:r>
            <a:r>
              <a:rPr lang="en-US" sz="1600" dirty="0"/>
              <a:t>area of the risk in cloud computing is protection of user data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Table 2 </a:t>
            </a:r>
            <a:r>
              <a:rPr lang="en-US" sz="1600" smtClean="0"/>
              <a:t>shows the major </a:t>
            </a:r>
            <a:r>
              <a:rPr lang="en-US" sz="1600" dirty="0"/>
              <a:t>areas of concerns in cloud computing domain</a:t>
            </a:r>
            <a:r>
              <a:rPr lang="en-US" sz="1600" dirty="0" smtClean="0"/>
              <a:t>. 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28800"/>
            <a:ext cx="6191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43025"/>
            <a:ext cx="61245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111" y="261402"/>
            <a:ext cx="813948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Introduction</a:t>
            </a:r>
          </a:p>
          <a:p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today’s world of Internet and computer networks, a criminal </a:t>
            </a:r>
            <a:r>
              <a:rPr lang="en-US" sz="1600" dirty="0" smtClean="0"/>
              <a:t>activity can </a:t>
            </a:r>
            <a:r>
              <a:rPr lang="en-US" sz="1600" dirty="0"/>
              <a:t>be carried out across national borders with “false sense of anonymity</a:t>
            </a:r>
            <a:r>
              <a:rPr lang="en-US" sz="1600" dirty="0" smtClean="0"/>
              <a:t>”.</a:t>
            </a:r>
          </a:p>
          <a:p>
            <a:endParaRPr lang="en-US" sz="1600" dirty="0"/>
          </a:p>
          <a:p>
            <a:r>
              <a:rPr lang="en-US" sz="1600" dirty="0"/>
              <a:t>An attacker would look to exploit the vulnerabilities in the </a:t>
            </a:r>
            <a:r>
              <a:rPr lang="en-US" sz="1600" dirty="0" smtClean="0"/>
              <a:t>networks such as:</a:t>
            </a:r>
          </a:p>
          <a:p>
            <a:pPr lvl="1"/>
            <a:r>
              <a:rPr lang="en-US" sz="1600" b="1" dirty="0" smtClean="0"/>
              <a:t>1</a:t>
            </a:r>
            <a:r>
              <a:rPr lang="en-US" sz="1600" b="1" dirty="0"/>
              <a:t>. </a:t>
            </a:r>
            <a:r>
              <a:rPr lang="en-US" sz="1600" dirty="0"/>
              <a:t>Inadequate border protection (border as in the sense of network periphery);</a:t>
            </a:r>
          </a:p>
          <a:p>
            <a:pPr lvl="1"/>
            <a:r>
              <a:rPr lang="en-US" sz="1600" b="1" dirty="0"/>
              <a:t>2. </a:t>
            </a:r>
            <a:r>
              <a:rPr lang="en-US" sz="1600" dirty="0"/>
              <a:t>remote access servers (RASs) with weak access controls;</a:t>
            </a:r>
          </a:p>
          <a:p>
            <a:pPr lvl="1"/>
            <a:r>
              <a:rPr lang="en-US" sz="1600" b="1" dirty="0"/>
              <a:t>3. </a:t>
            </a:r>
            <a:r>
              <a:rPr lang="en-US" sz="1600" dirty="0"/>
              <a:t>application servers with well-known exploits;</a:t>
            </a:r>
          </a:p>
          <a:p>
            <a:pPr lvl="1"/>
            <a:r>
              <a:rPr lang="en-US" sz="1600" b="1" dirty="0"/>
              <a:t>4. </a:t>
            </a:r>
            <a:r>
              <a:rPr lang="en-US" sz="1600" dirty="0" smtClean="0"/>
              <a:t>misconfigured </a:t>
            </a:r>
            <a:r>
              <a:rPr lang="en-US" sz="1600" dirty="0"/>
              <a:t>systems and systems with default </a:t>
            </a:r>
            <a:r>
              <a:rPr lang="en-US" sz="1600" dirty="0" smtClean="0"/>
              <a:t>configurations.</a:t>
            </a:r>
          </a:p>
          <a:p>
            <a:endParaRPr lang="en-US" sz="1600" dirty="0"/>
          </a:p>
          <a:p>
            <a:r>
              <a:rPr lang="en-US" b="1" dirty="0" smtClean="0"/>
              <a:t>Categories </a:t>
            </a:r>
            <a:r>
              <a:rPr lang="en-US" b="1" dirty="0"/>
              <a:t>of </a:t>
            </a:r>
            <a:r>
              <a:rPr lang="en-US" b="1" dirty="0" smtClean="0"/>
              <a:t>Cybercrime</a:t>
            </a:r>
          </a:p>
          <a:p>
            <a:r>
              <a:rPr lang="en-US" sz="1600" dirty="0" smtClean="0"/>
              <a:t>Cybercrime </a:t>
            </a:r>
            <a:r>
              <a:rPr lang="en-US" sz="1600" dirty="0"/>
              <a:t>can be categorized based on the following:</a:t>
            </a:r>
          </a:p>
          <a:p>
            <a:r>
              <a:rPr lang="en-US" sz="1600" dirty="0" smtClean="0"/>
              <a:t>1. </a:t>
            </a:r>
            <a:r>
              <a:rPr lang="en-US" sz="1600" dirty="0"/>
              <a:t>The target of the crime and</a:t>
            </a:r>
          </a:p>
          <a:p>
            <a:r>
              <a:rPr lang="en-US" sz="1600" dirty="0"/>
              <a:t>2. whether the crime occurs as a single event or as a series of events.</a:t>
            </a:r>
          </a:p>
          <a:p>
            <a:endParaRPr lang="en-US" sz="1600" dirty="0"/>
          </a:p>
          <a:p>
            <a:r>
              <a:rPr lang="en-US" sz="1600" b="1" dirty="0"/>
              <a:t>The target of the crime</a:t>
            </a:r>
          </a:p>
          <a:p>
            <a:pPr marL="342900" indent="-342900">
              <a:buAutoNum type="arabicPeriod"/>
            </a:pPr>
            <a:r>
              <a:rPr lang="en-US" sz="1600" dirty="0"/>
              <a:t>Crimes targeted at individuals</a:t>
            </a:r>
          </a:p>
          <a:p>
            <a:pPr marL="342900" indent="-342900">
              <a:buAutoNum type="arabicPeriod"/>
            </a:pPr>
            <a:r>
              <a:rPr lang="en-US" sz="1600" dirty="0"/>
              <a:t>Crimes targeted at property</a:t>
            </a:r>
          </a:p>
          <a:p>
            <a:pPr marL="342900" indent="-342900">
              <a:buAutoNum type="arabicPeriod"/>
            </a:pPr>
            <a:r>
              <a:rPr lang="en-US" sz="1600" dirty="0"/>
              <a:t>Crimes targeted at organizations</a:t>
            </a:r>
          </a:p>
          <a:p>
            <a:pPr marL="342900" indent="-342900">
              <a:buAutoNum type="arabicPeriod"/>
            </a:pPr>
            <a:r>
              <a:rPr lang="en-US" sz="1600" dirty="0"/>
              <a:t>Single event of cybercrime</a:t>
            </a:r>
          </a:p>
          <a:p>
            <a:pPr marL="342900" indent="-342900">
              <a:buAutoNum type="arabicPeriod"/>
            </a:pPr>
            <a:r>
              <a:rPr lang="en-US" sz="1600" dirty="0"/>
              <a:t>Series of </a:t>
            </a:r>
            <a:r>
              <a:rPr lang="en-US" sz="1600" dirty="0" smtClean="0"/>
              <a:t>events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4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077" y="623783"/>
            <a:ext cx="8482123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Criminals Plan the Attacks</a:t>
            </a:r>
            <a:endParaRPr lang="en-US" b="1" dirty="0">
              <a:latin typeface="+mj-lt"/>
            </a:endParaRPr>
          </a:p>
          <a:p>
            <a:endParaRPr lang="en-US" sz="500" dirty="0">
              <a:latin typeface="+mj-lt"/>
            </a:endParaRPr>
          </a:p>
          <a:p>
            <a:endParaRPr lang="en-US" sz="900" dirty="0"/>
          </a:p>
          <a:p>
            <a:r>
              <a:rPr lang="en-US" sz="1600" b="1" dirty="0"/>
              <a:t>1. </a:t>
            </a:r>
            <a:r>
              <a:rPr lang="en-US" sz="1600" dirty="0"/>
              <a:t>Reconnaissance (information gathering) is the </a:t>
            </a:r>
            <a:r>
              <a:rPr lang="en-US" sz="1600" dirty="0" smtClean="0"/>
              <a:t>first </a:t>
            </a:r>
            <a:r>
              <a:rPr lang="en-US" sz="1600" dirty="0"/>
              <a:t>phase and is treated as passive attacks.</a:t>
            </a:r>
          </a:p>
          <a:p>
            <a:r>
              <a:rPr lang="en-US" sz="1600" b="1" dirty="0"/>
              <a:t>2. </a:t>
            </a:r>
            <a:r>
              <a:rPr lang="en-US" sz="1600" dirty="0"/>
              <a:t>Scanning and scrutinizing the gathered information for the validity of the information as well as </a:t>
            </a:r>
            <a:r>
              <a:rPr lang="en-US" sz="1600" dirty="0" smtClean="0"/>
              <a:t>to identify </a:t>
            </a:r>
            <a:r>
              <a:rPr lang="en-US" sz="1600" dirty="0"/>
              <a:t>the existing vulnerabilities.</a:t>
            </a:r>
          </a:p>
          <a:p>
            <a:r>
              <a:rPr lang="en-US" sz="1600" b="1" dirty="0"/>
              <a:t>3. </a:t>
            </a:r>
            <a:r>
              <a:rPr lang="en-US" sz="1600" dirty="0"/>
              <a:t>Launching an attack (gaining and maintaining the system access</a:t>
            </a:r>
            <a:r>
              <a:rPr lang="en-US" sz="1600" dirty="0" smtClean="0"/>
              <a:t>).</a:t>
            </a:r>
          </a:p>
          <a:p>
            <a:endParaRPr lang="en-US" sz="700" dirty="0"/>
          </a:p>
          <a:p>
            <a:r>
              <a:rPr lang="en-US" b="1" dirty="0" smtClean="0"/>
              <a:t>Reconnaissance</a:t>
            </a:r>
            <a:endParaRPr lang="en-US" sz="1600" b="1" dirty="0" smtClean="0"/>
          </a:p>
          <a:p>
            <a:r>
              <a:rPr lang="en-US" sz="1600" dirty="0" smtClean="0"/>
              <a:t>“</a:t>
            </a:r>
            <a:r>
              <a:rPr lang="en-US" sz="1600" dirty="0"/>
              <a:t>Reconnaissance” is </a:t>
            </a:r>
            <a:r>
              <a:rPr lang="en-US" sz="1600" i="1" dirty="0"/>
              <a:t>an act of reconnoitering – explore, often with the goal of </a:t>
            </a:r>
            <a:r>
              <a:rPr lang="en-US" sz="1600" i="1" dirty="0" smtClean="0"/>
              <a:t>finding something </a:t>
            </a:r>
            <a:r>
              <a:rPr lang="en-US" sz="1600" i="1" dirty="0"/>
              <a:t>or somebody </a:t>
            </a:r>
            <a:r>
              <a:rPr lang="en-US" sz="1600" dirty="0"/>
              <a:t>(</a:t>
            </a:r>
            <a:r>
              <a:rPr lang="en-US" sz="1600" i="1" dirty="0"/>
              <a:t>especially to gain information about an enemy or potential enemy</a:t>
            </a:r>
            <a:r>
              <a:rPr lang="en-US" sz="1600" dirty="0" smtClean="0"/>
              <a:t>).</a:t>
            </a:r>
          </a:p>
          <a:p>
            <a:endParaRPr lang="en-US" sz="900" dirty="0"/>
          </a:p>
          <a:p>
            <a:r>
              <a:rPr lang="en-US" sz="1600" dirty="0" smtClean="0"/>
              <a:t>Reconnaissance begins </a:t>
            </a:r>
            <a:r>
              <a:rPr lang="en-US" sz="1600" dirty="0"/>
              <a:t>with “</a:t>
            </a:r>
            <a:r>
              <a:rPr lang="en-US" sz="1600" i="1" dirty="0" err="1"/>
              <a:t>Footprinting</a:t>
            </a:r>
            <a:r>
              <a:rPr lang="en-US" sz="1600" dirty="0"/>
              <a:t>” – this is the </a:t>
            </a:r>
            <a:r>
              <a:rPr lang="en-US" sz="1600" dirty="0" smtClean="0"/>
              <a:t>preparation toward pre-attack phase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involves </a:t>
            </a:r>
            <a:r>
              <a:rPr lang="en-US" sz="1600" dirty="0"/>
              <a:t>accumulating data about the target’s environment and computer </a:t>
            </a:r>
            <a:r>
              <a:rPr lang="en-US" sz="1600" dirty="0" smtClean="0"/>
              <a:t>architecture to find </a:t>
            </a:r>
            <a:r>
              <a:rPr lang="en-US" sz="1600" dirty="0"/>
              <a:t>ways to intrude into that environment.</a:t>
            </a:r>
            <a:endParaRPr lang="en-US" sz="1600" dirty="0" smtClean="0"/>
          </a:p>
          <a:p>
            <a:endParaRPr lang="en-US" sz="900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Passive </a:t>
            </a:r>
            <a:r>
              <a:rPr lang="en-US" b="1" dirty="0" smtClean="0">
                <a:latin typeface="+mj-lt"/>
              </a:rPr>
              <a:t>Attacks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 passive attack involves gathering information about a target without his/her (individual’s or company’s</a:t>
            </a:r>
            <a:r>
              <a:rPr lang="en-US" sz="1600" dirty="0" smtClean="0"/>
              <a:t>) knowledge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is usually done using Internet searches or by </a:t>
            </a:r>
            <a:r>
              <a:rPr lang="en-US" sz="1600" dirty="0" err="1"/>
              <a:t>Googling</a:t>
            </a:r>
            <a:r>
              <a:rPr lang="en-US" sz="1600" dirty="0"/>
              <a:t> </a:t>
            </a:r>
            <a:r>
              <a:rPr lang="en-US" sz="1600" dirty="0" smtClean="0"/>
              <a:t>an </a:t>
            </a:r>
            <a:r>
              <a:rPr lang="en-US" sz="1600" dirty="0"/>
              <a:t>individual or company to gain information</a:t>
            </a:r>
            <a:r>
              <a:rPr lang="en-US" sz="1600" dirty="0" smtClean="0"/>
              <a:t>.</a:t>
            </a:r>
          </a:p>
          <a:p>
            <a:endParaRPr lang="en-US" sz="105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4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478334"/>
            <a:ext cx="84994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Active </a:t>
            </a:r>
            <a:r>
              <a:rPr lang="en-US" b="1" dirty="0" smtClean="0"/>
              <a:t>Attacks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An </a:t>
            </a:r>
            <a:r>
              <a:rPr lang="en-US" sz="1600" dirty="0"/>
              <a:t>active attack involves probing the network to discover individual hosts to </a:t>
            </a:r>
            <a:r>
              <a:rPr lang="en-US" sz="1600" dirty="0" smtClean="0"/>
              <a:t>confirm </a:t>
            </a:r>
            <a:r>
              <a:rPr lang="en-US" sz="1600" dirty="0"/>
              <a:t>the </a:t>
            </a:r>
            <a:r>
              <a:rPr lang="en-US" sz="1600" dirty="0" smtClean="0"/>
              <a:t>information </a:t>
            </a:r>
            <a:r>
              <a:rPr lang="en-US" sz="1600" dirty="0"/>
              <a:t>gathered in the passive </a:t>
            </a:r>
            <a:r>
              <a:rPr lang="en-US" sz="1600" dirty="0" smtClean="0"/>
              <a:t>attack phase.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involves the risk of detection and is also called “</a:t>
            </a:r>
            <a:r>
              <a:rPr lang="en-US" sz="1600" i="1" dirty="0"/>
              <a:t>Rattling the </a:t>
            </a:r>
            <a:r>
              <a:rPr lang="en-US" sz="1600" i="1" dirty="0" err="1"/>
              <a:t>doorknobs</a:t>
            </a:r>
            <a:r>
              <a:rPr lang="en-US" sz="1600" dirty="0" err="1"/>
              <a:t>”or</a:t>
            </a:r>
            <a:r>
              <a:rPr lang="en-US" sz="1600" dirty="0"/>
              <a:t> “</a:t>
            </a:r>
            <a:r>
              <a:rPr lang="en-US" sz="1600" i="1" dirty="0"/>
              <a:t>Active reconnaissance</a:t>
            </a:r>
            <a:r>
              <a:rPr lang="en-US" sz="1600" dirty="0" smtClean="0"/>
              <a:t>.”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Active </a:t>
            </a:r>
            <a:r>
              <a:rPr lang="en-US" sz="1600" dirty="0"/>
              <a:t>reconnaissance can provide </a:t>
            </a:r>
            <a:r>
              <a:rPr lang="en-US" sz="1600" dirty="0" smtClean="0"/>
              <a:t>confirmation </a:t>
            </a:r>
            <a:r>
              <a:rPr lang="en-US" sz="1600" dirty="0"/>
              <a:t>to an attacker about security measures in </a:t>
            </a:r>
            <a:r>
              <a:rPr lang="en-US" sz="1600" dirty="0" smtClean="0"/>
              <a:t>place.</a:t>
            </a:r>
          </a:p>
          <a:p>
            <a:endParaRPr lang="en-US" sz="1600" dirty="0" smtClean="0"/>
          </a:p>
          <a:p>
            <a:r>
              <a:rPr lang="en-US" b="1" dirty="0" smtClean="0"/>
              <a:t>Scanning </a:t>
            </a:r>
            <a:r>
              <a:rPr lang="en-US" b="1" dirty="0"/>
              <a:t>and Scrutinizing Gathered Information</a:t>
            </a:r>
            <a:endParaRPr lang="en-US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The objectives of </a:t>
            </a:r>
            <a:r>
              <a:rPr lang="en-US" sz="1600" dirty="0">
                <a:latin typeface="+mj-lt"/>
              </a:rPr>
              <a:t>scanning </a:t>
            </a:r>
            <a:r>
              <a:rPr lang="en-US" sz="1600" dirty="0" smtClean="0">
                <a:latin typeface="+mj-lt"/>
              </a:rPr>
              <a:t>are:</a:t>
            </a:r>
          </a:p>
          <a:p>
            <a:r>
              <a:rPr lang="en-US" sz="1600" b="1" dirty="0" smtClean="0"/>
              <a:t>1</a:t>
            </a:r>
            <a:r>
              <a:rPr lang="en-US" sz="1600" b="1" dirty="0"/>
              <a:t>. Port scanning: </a:t>
            </a:r>
            <a:r>
              <a:rPr lang="en-US" sz="1600" dirty="0">
                <a:latin typeface="+mj-lt"/>
              </a:rPr>
              <a:t>Identify open/close ports and services. </a:t>
            </a:r>
          </a:p>
          <a:p>
            <a:r>
              <a:rPr lang="en-US" sz="1600" b="1" dirty="0"/>
              <a:t>2. Network scanning:</a:t>
            </a:r>
            <a:r>
              <a:rPr lang="en-US" b="1" dirty="0"/>
              <a:t> </a:t>
            </a:r>
            <a:r>
              <a:rPr lang="en-US" sz="1600" dirty="0">
                <a:latin typeface="+mj-lt"/>
              </a:rPr>
              <a:t>Understand IP Addresses and related information about the computer </a:t>
            </a:r>
            <a:r>
              <a:rPr lang="en-US" sz="1600" dirty="0" smtClean="0">
                <a:latin typeface="+mj-lt"/>
              </a:rPr>
              <a:t>network </a:t>
            </a:r>
            <a:r>
              <a:rPr lang="en-US" sz="1600" dirty="0">
                <a:latin typeface="+mj-lt"/>
              </a:rPr>
              <a:t>systems.</a:t>
            </a:r>
          </a:p>
          <a:p>
            <a:r>
              <a:rPr lang="en-US" sz="1600" b="1" dirty="0"/>
              <a:t>3. Vulnerability scanning:</a:t>
            </a:r>
            <a:r>
              <a:rPr lang="en-US" b="1" dirty="0"/>
              <a:t> </a:t>
            </a:r>
            <a:r>
              <a:rPr lang="en-US" sz="1600" dirty="0">
                <a:latin typeface="+mj-lt"/>
              </a:rPr>
              <a:t>Understand the existing weaknesses in the system.</a:t>
            </a:r>
          </a:p>
          <a:p>
            <a:endParaRPr lang="en-US" b="1" dirty="0" smtClean="0"/>
          </a:p>
          <a:p>
            <a:r>
              <a:rPr lang="en-US" b="1" dirty="0" smtClean="0"/>
              <a:t>Attack </a:t>
            </a:r>
            <a:r>
              <a:rPr lang="en-US" b="1" dirty="0"/>
              <a:t>(Gaining and Maintaining the System Access</a:t>
            </a:r>
            <a:r>
              <a:rPr lang="en-US" b="1" dirty="0" smtClean="0"/>
              <a:t>)</a:t>
            </a:r>
          </a:p>
          <a:p>
            <a:r>
              <a:rPr lang="en-US" sz="1600" dirty="0" smtClean="0">
                <a:latin typeface="+mj-lt"/>
              </a:rPr>
              <a:t>After </a:t>
            </a:r>
            <a:r>
              <a:rPr lang="en-US" sz="1600" dirty="0">
                <a:latin typeface="+mj-lt"/>
              </a:rPr>
              <a:t>the scanning and enumeration, the attack is launched using the following steps:</a:t>
            </a:r>
          </a:p>
          <a:p>
            <a:r>
              <a:rPr lang="en-US" sz="1600" dirty="0">
                <a:latin typeface="+mj-lt"/>
              </a:rPr>
              <a:t>1. Crack the </a:t>
            </a:r>
            <a:r>
              <a:rPr lang="en-US" sz="1600" dirty="0" smtClean="0">
                <a:latin typeface="+mj-lt"/>
              </a:rPr>
              <a:t>password;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2. exploit the privileges;</a:t>
            </a:r>
          </a:p>
          <a:p>
            <a:r>
              <a:rPr lang="en-US" sz="1600" dirty="0">
                <a:latin typeface="+mj-lt"/>
              </a:rPr>
              <a:t>3. execute the malicious commands/applications;</a:t>
            </a:r>
          </a:p>
          <a:p>
            <a:r>
              <a:rPr lang="en-US" sz="1600" dirty="0">
                <a:latin typeface="+mj-lt"/>
              </a:rPr>
              <a:t>4. hide the </a:t>
            </a:r>
            <a:r>
              <a:rPr lang="en-US" sz="1600" dirty="0" smtClean="0">
                <a:latin typeface="+mj-lt"/>
              </a:rPr>
              <a:t>files </a:t>
            </a:r>
            <a:r>
              <a:rPr lang="en-US" sz="1600" dirty="0">
                <a:latin typeface="+mj-lt"/>
              </a:rPr>
              <a:t>(if required);</a:t>
            </a:r>
          </a:p>
          <a:p>
            <a:r>
              <a:rPr lang="en-US" sz="1600" dirty="0">
                <a:latin typeface="+mj-lt"/>
              </a:rPr>
              <a:t>5. cover the tracks – delete the access logs, so that there is no trail illicit activity.</a:t>
            </a:r>
          </a:p>
        </p:txBody>
      </p:sp>
    </p:spTree>
    <p:extLst>
      <p:ext uri="{BB962C8B-B14F-4D97-AF65-F5344CB8AC3E}">
        <p14:creationId xmlns:p14="http://schemas.microsoft.com/office/powerpoint/2010/main" val="1869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999" y="965061"/>
            <a:ext cx="842327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Social </a:t>
            </a:r>
            <a:r>
              <a:rPr lang="en-US" b="1" dirty="0" smtClean="0"/>
              <a:t>Engineering</a:t>
            </a:r>
          </a:p>
          <a:p>
            <a:endParaRPr lang="en-US" sz="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is the </a:t>
            </a:r>
            <a:r>
              <a:rPr lang="en-US" sz="1600" dirty="0"/>
              <a:t>“technique to </a:t>
            </a:r>
            <a:r>
              <a:rPr lang="en-US" sz="1600" dirty="0" smtClean="0"/>
              <a:t>influence</a:t>
            </a:r>
            <a:r>
              <a:rPr lang="en-US" sz="1600" dirty="0"/>
              <a:t>” and “persuasion to deceive” people to obtain the </a:t>
            </a:r>
            <a:r>
              <a:rPr lang="en-US" sz="1600" dirty="0" smtClean="0"/>
              <a:t>information or </a:t>
            </a:r>
            <a:r>
              <a:rPr lang="en-US" sz="1600" dirty="0"/>
              <a:t>perform some action.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Social </a:t>
            </a:r>
            <a:r>
              <a:rPr lang="en-US" sz="1600" dirty="0"/>
              <a:t>engineers exploit the natural tendency of a person to trust social engineers</a:t>
            </a:r>
            <a:r>
              <a:rPr lang="en-US" sz="1600" dirty="0" smtClean="0"/>
              <a:t>’ word</a:t>
            </a:r>
            <a:r>
              <a:rPr lang="en-US" sz="1600" dirty="0"/>
              <a:t>, rather than exploiting computer security holes</a:t>
            </a:r>
            <a:r>
              <a:rPr lang="en-US" sz="1600" dirty="0" smtClean="0"/>
              <a:t>. </a:t>
            </a:r>
            <a:endParaRPr lang="en-US" sz="9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Social engineering involves gaining sensitive information or unauthorized access privileges by </a:t>
            </a:r>
            <a:r>
              <a:rPr lang="en-US" sz="1600" dirty="0" smtClean="0"/>
              <a:t>building inappropriate </a:t>
            </a:r>
            <a:r>
              <a:rPr lang="en-US" sz="1600" dirty="0"/>
              <a:t>trust relationships with insiders.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sign of truly successful social engineers is that they receive information without any </a:t>
            </a:r>
            <a:r>
              <a:rPr lang="en-US" sz="1600" dirty="0" smtClean="0"/>
              <a:t>suspicion.</a:t>
            </a:r>
          </a:p>
          <a:p>
            <a:r>
              <a:rPr lang="en-US" b="1" dirty="0" smtClean="0">
                <a:latin typeface="+mj-lt"/>
              </a:rPr>
              <a:t>Classification </a:t>
            </a:r>
            <a:r>
              <a:rPr lang="en-US" b="1" dirty="0">
                <a:latin typeface="+mj-lt"/>
              </a:rPr>
              <a:t>of Social </a:t>
            </a:r>
            <a:r>
              <a:rPr lang="en-US" b="1" dirty="0" smtClean="0">
                <a:latin typeface="+mj-lt"/>
              </a:rPr>
              <a:t>Engineering</a:t>
            </a:r>
          </a:p>
          <a:p>
            <a:r>
              <a:rPr lang="en-US" sz="1600" b="1" dirty="0" smtClean="0">
                <a:latin typeface="+mj-lt"/>
              </a:rPr>
              <a:t>1.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i="1" dirty="0" smtClean="0">
                <a:latin typeface="+mj-lt"/>
              </a:rPr>
              <a:t>Human-Based </a:t>
            </a:r>
            <a:r>
              <a:rPr lang="en-US" sz="1600" b="1" i="1" dirty="0">
                <a:latin typeface="+mj-lt"/>
              </a:rPr>
              <a:t>Social </a:t>
            </a:r>
            <a:r>
              <a:rPr lang="en-US" sz="1600" b="1" i="1" dirty="0" smtClean="0">
                <a:latin typeface="+mj-lt"/>
              </a:rPr>
              <a:t>Engineering</a:t>
            </a:r>
          </a:p>
          <a:p>
            <a:r>
              <a:rPr lang="en-US" sz="1600" dirty="0" smtClean="0"/>
              <a:t>Human-based </a:t>
            </a:r>
            <a:r>
              <a:rPr lang="en-US" sz="1600" dirty="0"/>
              <a:t>social engineering refers to person-to-person interaction to get the required/desired information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2.</a:t>
            </a:r>
            <a:r>
              <a:rPr lang="en-US" sz="1600" dirty="0" smtClean="0"/>
              <a:t> </a:t>
            </a:r>
            <a:r>
              <a:rPr lang="en-US" sz="1600" b="1" i="1" dirty="0" smtClean="0"/>
              <a:t>Computer-Based </a:t>
            </a:r>
            <a:r>
              <a:rPr lang="en-US" sz="1600" b="1" i="1" dirty="0"/>
              <a:t>Social </a:t>
            </a:r>
            <a:r>
              <a:rPr lang="en-US" sz="1600" b="1" i="1" dirty="0" smtClean="0"/>
              <a:t>Engineering</a:t>
            </a:r>
          </a:p>
          <a:p>
            <a:r>
              <a:rPr lang="en-US" sz="1600" dirty="0"/>
              <a:t>Computer-based social engineering refers to an attempt made to get the required/desired information </a:t>
            </a:r>
            <a:r>
              <a:rPr lang="en-US" sz="1600" dirty="0" smtClean="0"/>
              <a:t>by using </a:t>
            </a:r>
            <a:r>
              <a:rPr lang="en-US" sz="1600" dirty="0"/>
              <a:t>computer software/Internet</a:t>
            </a:r>
            <a:r>
              <a:rPr lang="en-US" sz="1600" dirty="0" smtClean="0"/>
              <a:t>.</a:t>
            </a:r>
            <a:endParaRPr lang="en-US" sz="5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876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0970" y="468868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Cyberstalking</a:t>
            </a:r>
            <a:endParaRPr lang="en-US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3169" y="990600"/>
            <a:ext cx="842327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is defined </a:t>
            </a:r>
            <a:r>
              <a:rPr lang="en-US" sz="1600" dirty="0"/>
              <a:t>as the use of information and communications technology</a:t>
            </a:r>
            <a:r>
              <a:rPr lang="en-US" sz="1600" dirty="0" smtClean="0"/>
              <a:t>, particularly </a:t>
            </a:r>
            <a:r>
              <a:rPr lang="en-US" sz="1600" dirty="0"/>
              <a:t>the Internet, by an individual or group of individuals to harass another individual, </a:t>
            </a:r>
            <a:r>
              <a:rPr lang="en-US" sz="1600" dirty="0" smtClean="0"/>
              <a:t>group </a:t>
            </a:r>
            <a:r>
              <a:rPr lang="en-US" sz="1600" dirty="0"/>
              <a:t>of individuals, or organization.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Cyberstalking</a:t>
            </a:r>
            <a:r>
              <a:rPr lang="en-US" sz="1600" dirty="0" smtClean="0"/>
              <a:t> </a:t>
            </a:r>
            <a:r>
              <a:rPr lang="en-US" sz="1600" dirty="0"/>
              <a:t>refers to the use of Internet and/or other electronic communications devices to </a:t>
            </a:r>
            <a:r>
              <a:rPr lang="en-US" sz="1600" dirty="0" smtClean="0"/>
              <a:t>stalk another </a:t>
            </a:r>
            <a:r>
              <a:rPr lang="en-US" sz="1600" dirty="0"/>
              <a:t>person.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involves harassing or threatening behavior that an individual will conduct </a:t>
            </a:r>
            <a:r>
              <a:rPr lang="en-US" sz="1600" dirty="0" smtClean="0"/>
              <a:t>repeatedly.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As </a:t>
            </a:r>
            <a:r>
              <a:rPr lang="en-US" sz="1600" dirty="0"/>
              <a:t>the Internet has become an integral part </a:t>
            </a:r>
            <a:r>
              <a:rPr lang="en-US" sz="1600" dirty="0" smtClean="0"/>
              <a:t>of our </a:t>
            </a:r>
            <a:r>
              <a:rPr lang="en-US" sz="1600" dirty="0"/>
              <a:t>personal and professional lives, </a:t>
            </a:r>
            <a:r>
              <a:rPr lang="en-US" sz="1600" dirty="0" err="1"/>
              <a:t>cyberstalkers</a:t>
            </a:r>
            <a:r>
              <a:rPr lang="en-US" sz="1600" dirty="0"/>
              <a:t> take advantage of ease of communication and an </a:t>
            </a:r>
            <a:r>
              <a:rPr lang="en-US" sz="1600" dirty="0" smtClean="0"/>
              <a:t>increased access </a:t>
            </a:r>
            <a:r>
              <a:rPr lang="en-US" sz="1600" dirty="0"/>
              <a:t>to personal information available with a few mouse clicks or keystrokes</a:t>
            </a:r>
            <a:r>
              <a:rPr lang="en-US" sz="1600" dirty="0" smtClean="0"/>
              <a:t>.</a:t>
            </a:r>
          </a:p>
          <a:p>
            <a:endParaRPr lang="en-US" sz="400" dirty="0"/>
          </a:p>
          <a:p>
            <a:r>
              <a:rPr lang="en-US" b="1" dirty="0"/>
              <a:t>Types of </a:t>
            </a:r>
            <a:r>
              <a:rPr lang="en-US" b="1" dirty="0" smtClean="0"/>
              <a:t>Stalkers</a:t>
            </a:r>
          </a:p>
          <a:p>
            <a:r>
              <a:rPr lang="en-US" sz="1600" dirty="0" smtClean="0"/>
              <a:t>There </a:t>
            </a:r>
            <a:r>
              <a:rPr lang="en-US" sz="1600" dirty="0"/>
              <a:t>are primarily two types of </a:t>
            </a:r>
            <a:r>
              <a:rPr lang="en-US" sz="1600" dirty="0" smtClean="0"/>
              <a:t>stalkers as listed below: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 smtClean="0"/>
              <a:t>Online </a:t>
            </a:r>
            <a:r>
              <a:rPr lang="en-US" sz="1600" b="1" dirty="0"/>
              <a:t>stalkers</a:t>
            </a:r>
            <a:r>
              <a:rPr lang="en-US" sz="1600" dirty="0"/>
              <a:t>: </a:t>
            </a:r>
            <a:r>
              <a:rPr lang="en-US" sz="1600" dirty="0" smtClean="0"/>
              <a:t>They </a:t>
            </a:r>
            <a:r>
              <a:rPr lang="en-US" sz="1600" dirty="0"/>
              <a:t>aim to start the interaction with the victim directly with the help of </a:t>
            </a:r>
            <a:r>
              <a:rPr lang="en-US" sz="1600" dirty="0" smtClean="0"/>
              <a:t>the Internet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Offline </a:t>
            </a:r>
            <a:r>
              <a:rPr lang="en-US" sz="1600" b="1" dirty="0"/>
              <a:t>stalkers: </a:t>
            </a:r>
            <a:r>
              <a:rPr lang="en-US" sz="1600" dirty="0" smtClean="0"/>
              <a:t>The stalker may begin the attack using traditional methods such as following the victim, watching the daily routine of the victim, etc.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5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1" y="378559"/>
            <a:ext cx="849947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Stalking Works</a:t>
            </a:r>
            <a:r>
              <a:rPr lang="en-US" b="1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Personal </a:t>
            </a:r>
            <a:r>
              <a:rPr lang="en-US" sz="1600" dirty="0"/>
              <a:t>information gathering about the </a:t>
            </a:r>
            <a:r>
              <a:rPr lang="en-US" sz="1600" dirty="0" smtClean="0"/>
              <a:t>victim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Establish </a:t>
            </a:r>
            <a:r>
              <a:rPr lang="en-US" sz="1600" dirty="0"/>
              <a:t>a contact with victim through telephone/cell phone. Once the contact is established, </a:t>
            </a:r>
            <a:r>
              <a:rPr lang="en-US" sz="1600" dirty="0" smtClean="0"/>
              <a:t>the stalker </a:t>
            </a:r>
            <a:r>
              <a:rPr lang="en-US" sz="1600" dirty="0"/>
              <a:t>may make calls to the victim to </a:t>
            </a:r>
            <a:r>
              <a:rPr lang="en-US" sz="1600" dirty="0" smtClean="0"/>
              <a:t>threaten/harass.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Stalkers </a:t>
            </a:r>
            <a:r>
              <a:rPr lang="en-US" sz="1600" dirty="0"/>
              <a:t>will almost always establish a contact with the victims through E-Mail. </a:t>
            </a:r>
            <a:r>
              <a:rPr lang="en-US" sz="1600" dirty="0" smtClean="0"/>
              <a:t>The </a:t>
            </a:r>
            <a:r>
              <a:rPr lang="en-US" sz="1600" dirty="0"/>
              <a:t>stalker may use multiple names </a:t>
            </a:r>
            <a:r>
              <a:rPr lang="en-US" sz="1600" dirty="0" smtClean="0"/>
              <a:t>while contacting </a:t>
            </a:r>
            <a:r>
              <a:rPr lang="en-US" sz="1600" dirty="0"/>
              <a:t>the </a:t>
            </a:r>
            <a:r>
              <a:rPr lang="en-US" sz="1600" dirty="0" smtClean="0"/>
              <a:t>victim.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Some </a:t>
            </a:r>
            <a:r>
              <a:rPr lang="en-US" sz="1600" dirty="0"/>
              <a:t>stalkers keep on sending repeated E-Mails asking for various kinds of favors or threaten </a:t>
            </a:r>
            <a:r>
              <a:rPr lang="en-US" sz="1600" dirty="0" smtClean="0"/>
              <a:t>the victim.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stalker may post the victim’s personal information on any website related to illicit services </a:t>
            </a:r>
            <a:r>
              <a:rPr lang="en-US" sz="1600" dirty="0" smtClean="0"/>
              <a:t>such as </a:t>
            </a:r>
            <a:r>
              <a:rPr lang="en-US" sz="1600" dirty="0"/>
              <a:t>sex-workers’ services or dating services, posing as if the victim has posted the information </a:t>
            </a:r>
            <a:r>
              <a:rPr lang="en-US" sz="1600" dirty="0" smtClean="0"/>
              <a:t>and invite </a:t>
            </a:r>
            <a:r>
              <a:rPr lang="en-US" sz="1600" dirty="0"/>
              <a:t>the people to call the victim on the given contact details </a:t>
            </a:r>
            <a:r>
              <a:rPr lang="en-US" sz="1600" dirty="0" smtClean="0"/>
              <a:t>The </a:t>
            </a:r>
            <a:r>
              <a:rPr lang="en-US" sz="1600" dirty="0"/>
              <a:t>stalker will use bad and/or </a:t>
            </a:r>
            <a:r>
              <a:rPr lang="en-US" sz="1600" dirty="0" smtClean="0"/>
              <a:t>offensive/attractive language </a:t>
            </a:r>
            <a:r>
              <a:rPr lang="en-US" sz="1600" dirty="0"/>
              <a:t>to invite the interested </a:t>
            </a:r>
            <a:r>
              <a:rPr lang="en-US" sz="1600" dirty="0" smtClean="0"/>
              <a:t>persons.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Whosoever </a:t>
            </a:r>
            <a:r>
              <a:rPr lang="en-US" sz="1600" dirty="0"/>
              <a:t>comes across the information, start calling the victim on the given contact </a:t>
            </a:r>
            <a:r>
              <a:rPr lang="en-US" sz="1600" dirty="0" smtClean="0"/>
              <a:t>details asking </a:t>
            </a:r>
            <a:r>
              <a:rPr lang="en-US" sz="1600" dirty="0"/>
              <a:t>for sexual services or </a:t>
            </a:r>
            <a:r>
              <a:rPr lang="en-US" sz="1600" dirty="0" smtClean="0"/>
              <a:t>relationships.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Some </a:t>
            </a:r>
            <a:r>
              <a:rPr lang="en-US" sz="1600" dirty="0"/>
              <a:t>stalkers subscribe/register the E-Mail account of the victim to innumerable pornographic and </a:t>
            </a:r>
            <a:r>
              <a:rPr lang="en-US" sz="1600" dirty="0" smtClean="0"/>
              <a:t>sex sites</a:t>
            </a:r>
            <a:r>
              <a:rPr lang="en-US" sz="1600" dirty="0"/>
              <a:t>, because of which victim will start receiving such kind of unsolicited </a:t>
            </a:r>
            <a:r>
              <a:rPr lang="en-US" sz="1600" dirty="0" smtClean="0"/>
              <a:t>E-Mails.</a:t>
            </a:r>
          </a:p>
          <a:p>
            <a:r>
              <a:rPr lang="en-US" b="1" dirty="0" err="1" smtClean="0"/>
              <a:t>Cybercafe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smtClean="0"/>
              <a:t>Cybercrimes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Cybercrimes </a:t>
            </a:r>
            <a:r>
              <a:rPr lang="en-US" sz="1600" dirty="0"/>
              <a:t>such as stealing of bank passwords </a:t>
            </a:r>
            <a:r>
              <a:rPr lang="en-US" sz="1600" dirty="0" smtClean="0"/>
              <a:t>and subsequent </a:t>
            </a:r>
            <a:r>
              <a:rPr lang="en-US" sz="1600" dirty="0"/>
              <a:t>fraudulent withdrawal of money have also happened through </a:t>
            </a:r>
            <a:r>
              <a:rPr lang="en-US" sz="1600" dirty="0" err="1"/>
              <a:t>cybercafes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Cybercafes</a:t>
            </a:r>
            <a:r>
              <a:rPr lang="en-US" sz="1600" dirty="0" smtClean="0"/>
              <a:t> </a:t>
            </a:r>
            <a:r>
              <a:rPr lang="en-US" sz="1600" dirty="0"/>
              <a:t>have </a:t>
            </a:r>
            <a:r>
              <a:rPr lang="en-US" sz="1600" dirty="0" smtClean="0"/>
              <a:t>also been </a:t>
            </a:r>
            <a:r>
              <a:rPr lang="en-US" sz="1600" dirty="0"/>
              <a:t>used regularly for sending obscene mails to harass people</a:t>
            </a:r>
            <a:r>
              <a:rPr lang="en-US" sz="1600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Indian </a:t>
            </a:r>
            <a:r>
              <a:rPr lang="en-US" sz="1600" dirty="0"/>
              <a:t>Information Technology Act (ITA) </a:t>
            </a:r>
            <a:r>
              <a:rPr lang="en-US" sz="1600" dirty="0" smtClean="0"/>
              <a:t>2000 interprets </a:t>
            </a:r>
            <a:r>
              <a:rPr lang="en-US" sz="1600" dirty="0" err="1"/>
              <a:t>cybercafes</a:t>
            </a:r>
            <a:r>
              <a:rPr lang="en-US" sz="1600" dirty="0"/>
              <a:t> as “network service providers” referred to under the erstwhile Section 79</a:t>
            </a:r>
            <a:r>
              <a:rPr lang="en-US" sz="1600" dirty="0" smtClean="0"/>
              <a:t>, which </a:t>
            </a:r>
            <a:r>
              <a:rPr lang="en-US" sz="1600" dirty="0"/>
              <a:t>imposed on them a responsibility for “due diligence” failing which they would be liable for the </a:t>
            </a:r>
            <a:r>
              <a:rPr lang="en-US" sz="1600" dirty="0" smtClean="0"/>
              <a:t>offenses committed </a:t>
            </a:r>
            <a:r>
              <a:rPr lang="en-US" sz="1600" dirty="0"/>
              <a:t>in their network. </a:t>
            </a:r>
          </a:p>
        </p:txBody>
      </p:sp>
    </p:spTree>
    <p:extLst>
      <p:ext uri="{BB962C8B-B14F-4D97-AF65-F5344CB8AC3E}">
        <p14:creationId xmlns:p14="http://schemas.microsoft.com/office/powerpoint/2010/main" val="3485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3401"/>
            <a:ext cx="7696200" cy="59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62038"/>
            <a:ext cx="87820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5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1717</Words>
  <Application>Microsoft Office PowerPoint</Application>
  <PresentationFormat>On-screen Show (4:3)</PresentationFormat>
  <Paragraphs>164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Rupnarayan - New Delhi</dc:creator>
  <cp:lastModifiedBy>CSE STAFF</cp:lastModifiedBy>
  <cp:revision>90</cp:revision>
  <dcterms:created xsi:type="dcterms:W3CDTF">2013-02-04T04:52:43Z</dcterms:created>
  <dcterms:modified xsi:type="dcterms:W3CDTF">2018-12-11T06:15:33Z</dcterms:modified>
</cp:coreProperties>
</file>