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6858000" cx="12192000"/>
  <p:notesSz cx="6858000" cy="9144000"/>
  <p:embeddedFontLst>
    <p:embeddedFont>
      <p:font typeface="Roboto"/>
      <p:regular r:id="rId50"/>
      <p:bold r:id="rId51"/>
      <p:italic r:id="rId52"/>
      <p:boldItalic r:id="rId53"/>
    </p:embeddedFont>
    <p:embeddedFont>
      <p:font typeface="Gill Sans"/>
      <p:regular r:id="rId54"/>
      <p:bold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6" roundtripDataSignature="AMtx7mjhcPHwiDnEN62OXvp4EcslNduy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6.xml"/><Relationship Id="rId55" Type="http://schemas.openxmlformats.org/officeDocument/2006/relationships/font" Target="fonts/GillSans-bold.fntdata"/><Relationship Id="rId10" Type="http://schemas.openxmlformats.org/officeDocument/2006/relationships/slide" Target="slides/slide5.xml"/><Relationship Id="rId54" Type="http://schemas.openxmlformats.org/officeDocument/2006/relationships/font" Target="fonts/GillSans-regular.fntdata"/><Relationship Id="rId13" Type="http://schemas.openxmlformats.org/officeDocument/2006/relationships/slide" Target="slides/slide8.xml"/><Relationship Id="rId12" Type="http://schemas.openxmlformats.org/officeDocument/2006/relationships/slide" Target="slides/slide7.xml"/><Relationship Id="rId56"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53d6f7c706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53d6f7c70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53d6f7c70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53d6f7c7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53d6f7c706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53d6f7c70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53d6f7c706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53d6f7c70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35e3a22249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35e3a2224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3a7215d09d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3a7215d09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3a7215d09d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3a7215d09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3a7215d09d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3a7215d09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3cb76f87d4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3cb76f87d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3cb76f87d4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3cb76f87d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3cb76f87d4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3cb76f87d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3cb76f87d4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3cb76f87d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1" name="Shape 11"/>
        <p:cNvGrpSpPr/>
        <p:nvPr/>
      </p:nvGrpSpPr>
      <p:grpSpPr>
        <a:xfrm>
          <a:off x="0" y="0"/>
          <a:ext cx="0" cy="0"/>
          <a:chOff x="0" y="0"/>
          <a:chExt cx="0" cy="0"/>
        </a:xfrm>
      </p:grpSpPr>
      <p:sp>
        <p:nvSpPr>
          <p:cNvPr id="12" name="Google Shape;12;p36"/>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6"/>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4" name="Google Shape;14;p3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5" name="Shape 75"/>
        <p:cNvGrpSpPr/>
        <p:nvPr/>
      </p:nvGrpSpPr>
      <p:grpSpPr>
        <a:xfrm>
          <a:off x="0" y="0"/>
          <a:ext cx="0" cy="0"/>
          <a:chOff x="0" y="0"/>
          <a:chExt cx="0" cy="0"/>
        </a:xfrm>
      </p:grpSpPr>
      <p:sp>
        <p:nvSpPr>
          <p:cNvPr id="76" name="Google Shape;76;p44"/>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4"/>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44"/>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rm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79" name="Google Shape;79;p44"/>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80" name="Google Shape;80;p4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4"/>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45"/>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5"/>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45"/>
          <p:cNvSpPr/>
          <p:nvPr>
            <p:ph idx="2" type="pic"/>
          </p:nvPr>
        </p:nvSpPr>
        <p:spPr>
          <a:xfrm>
            <a:off x="6095999" y="0"/>
            <a:ext cx="6102097" cy="6858000"/>
          </a:xfrm>
          <a:prstGeom prst="rect">
            <a:avLst/>
          </a:prstGeom>
          <a:solidFill>
            <a:srgbClr val="BFBFBF"/>
          </a:solidFill>
          <a:ln>
            <a:noFill/>
          </a:ln>
        </p:spPr>
      </p:sp>
      <p:sp>
        <p:nvSpPr>
          <p:cNvPr id="87" name="Google Shape;87;p45"/>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88" name="Google Shape;88;p4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5"/>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1" name="Shape 91"/>
        <p:cNvGrpSpPr/>
        <p:nvPr/>
      </p:nvGrpSpPr>
      <p:grpSpPr>
        <a:xfrm>
          <a:off x="0" y="0"/>
          <a:ext cx="0" cy="0"/>
          <a:chOff x="0" y="0"/>
          <a:chExt cx="0" cy="0"/>
        </a:xfrm>
      </p:grpSpPr>
      <p:sp>
        <p:nvSpPr>
          <p:cNvPr id="92" name="Google Shape;92;p46"/>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46"/>
          <p:cNvSpPr txBox="1"/>
          <p:nvPr>
            <p:ph idx="1" type="body"/>
          </p:nvPr>
        </p:nvSpPr>
        <p:spPr>
          <a:xfrm rot="5400000">
            <a:off x="4545009" y="324172"/>
            <a:ext cx="3101983" cy="772972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4" name="Google Shape;94;p4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7" name="Shape 97"/>
        <p:cNvGrpSpPr/>
        <p:nvPr/>
      </p:nvGrpSpPr>
      <p:grpSpPr>
        <a:xfrm>
          <a:off x="0" y="0"/>
          <a:ext cx="0" cy="0"/>
          <a:chOff x="0" y="0"/>
          <a:chExt cx="0" cy="0"/>
        </a:xfrm>
      </p:grpSpPr>
      <p:sp>
        <p:nvSpPr>
          <p:cNvPr id="98" name="Google Shape;98;p47"/>
          <p:cNvSpPr txBox="1"/>
          <p:nvPr>
            <p:ph type="title"/>
          </p:nvPr>
        </p:nvSpPr>
        <p:spPr>
          <a:xfrm rot="5400000">
            <a:off x="6810676" y="2779696"/>
            <a:ext cx="4983480" cy="1298608"/>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47"/>
          <p:cNvSpPr txBox="1"/>
          <p:nvPr>
            <p:ph idx="1" type="body"/>
          </p:nvPr>
        </p:nvSpPr>
        <p:spPr>
          <a:xfrm rot="5400000">
            <a:off x="2838641" y="329756"/>
            <a:ext cx="4983480" cy="619848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00" name="Google Shape;100;p4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7"/>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7"/>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6" name="Google Shape;26;p3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3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8"/>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type="twoTxTwoObj">
  <p:cSld name="TWO_OBJECTS_WITH_TEXT">
    <p:spTree>
      <p:nvGrpSpPr>
        <p:cNvPr id="33" name="Shape 33"/>
        <p:cNvGrpSpPr/>
        <p:nvPr/>
      </p:nvGrpSpPr>
      <p:grpSpPr>
        <a:xfrm>
          <a:off x="0" y="0"/>
          <a:ext cx="0" cy="0"/>
          <a:chOff x="0" y="0"/>
          <a:chExt cx="0" cy="0"/>
        </a:xfrm>
      </p:grpSpPr>
      <p:sp>
        <p:nvSpPr>
          <p:cNvPr id="34" name="Google Shape;34;p39"/>
          <p:cNvSpPr txBox="1"/>
          <p:nvPr>
            <p:ph type="title"/>
          </p:nvPr>
        </p:nvSpPr>
        <p:spPr>
          <a:xfrm>
            <a:off x="839788" y="365125"/>
            <a:ext cx="10515600" cy="13255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400"/>
              <a:buNone/>
              <a:defRPr b="1" sz="2400"/>
            </a:lvl1pPr>
            <a:lvl2pPr indent="-228600" lvl="1" marL="914400" algn="l">
              <a:lnSpc>
                <a:spcPct val="100000"/>
              </a:lnSpc>
              <a:spcBef>
                <a:spcPts val="1000"/>
              </a:spcBef>
              <a:spcAft>
                <a:spcPts val="0"/>
              </a:spcAft>
              <a:buSzPts val="2000"/>
              <a:buNone/>
              <a:defRPr b="1" sz="20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36" name="Google Shape;36;p3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7" name="Google Shape;37;p3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400"/>
              <a:buNone/>
              <a:defRPr b="1" sz="2400"/>
            </a:lvl1pPr>
            <a:lvl2pPr indent="-228600" lvl="1" marL="914400" algn="l">
              <a:lnSpc>
                <a:spcPct val="100000"/>
              </a:lnSpc>
              <a:spcBef>
                <a:spcPts val="1000"/>
              </a:spcBef>
              <a:spcAft>
                <a:spcPts val="0"/>
              </a:spcAft>
              <a:buSzPts val="2000"/>
              <a:buNone/>
              <a:defRPr b="1" sz="20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38" name="Google Shape;38;p3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9" name="Google Shape;39;p3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9"/>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42" name="Shape 42"/>
        <p:cNvGrpSpPr/>
        <p:nvPr/>
      </p:nvGrpSpPr>
      <p:grpSpPr>
        <a:xfrm>
          <a:off x="0" y="0"/>
          <a:ext cx="0" cy="0"/>
          <a:chOff x="0" y="0"/>
          <a:chExt cx="0" cy="0"/>
        </a:xfrm>
      </p:grpSpPr>
      <p:sp>
        <p:nvSpPr>
          <p:cNvPr id="43" name="Google Shape;43;p35"/>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35"/>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45" name="Google Shape;45;p3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48" name="Shape 48"/>
        <p:cNvGrpSpPr/>
        <p:nvPr/>
      </p:nvGrpSpPr>
      <p:grpSpPr>
        <a:xfrm>
          <a:off x="0" y="0"/>
          <a:ext cx="0" cy="0"/>
          <a:chOff x="0" y="0"/>
          <a:chExt cx="0" cy="0"/>
        </a:xfrm>
      </p:grpSpPr>
      <p:sp>
        <p:nvSpPr>
          <p:cNvPr id="49" name="Google Shape;49;p40"/>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40"/>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rm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51" name="Google Shape;51;p4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0"/>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41"/>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1"/>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7" name="Google Shape;57;p41"/>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8" name="Google Shape;58;p4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1" name="Shape 61"/>
        <p:cNvGrpSpPr/>
        <p:nvPr/>
      </p:nvGrpSpPr>
      <p:grpSpPr>
        <a:xfrm>
          <a:off x="0" y="0"/>
          <a:ext cx="0" cy="0"/>
          <a:chOff x="0" y="0"/>
          <a:chExt cx="0" cy="0"/>
        </a:xfrm>
      </p:grpSpPr>
      <p:sp>
        <p:nvSpPr>
          <p:cNvPr id="62" name="Google Shape;62;p42"/>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63" name="Google Shape;63;p42"/>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64" name="Google Shape;64;p42"/>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65" name="Google Shape;65;p42"/>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66" name="Google Shape;66;p4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69" name="Google Shape;69;p42"/>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4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4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theme" Target="../theme/theme3.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34"/>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4"/>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8" name="Google Shape;8;p3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9" name="Google Shape;9;p3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0" name="Google Shape;10;p3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7" name="Shape 17"/>
        <p:cNvGrpSpPr/>
        <p:nvPr/>
      </p:nvGrpSpPr>
      <p:grpSpPr>
        <a:xfrm>
          <a:off x="0" y="0"/>
          <a:ext cx="0" cy="0"/>
          <a:chOff x="0" y="0"/>
          <a:chExt cx="0" cy="0"/>
        </a:xfrm>
      </p:grpSpPr>
      <p:sp>
        <p:nvSpPr>
          <p:cNvPr id="18" name="Google Shape;18;p3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3"/>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20" name="Google Shape;20;p3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1" name="Google Shape;21;p3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2" name="Google Shape;22;p3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india.gov.in/official-website-national-investigation-agenc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www.cnbc.com/2014/05/22/hackers-raid-ebay-in-historic-breach-access-145-mln-records.html" TargetMode="External"/><Relationship Id="rId4" Type="http://schemas.openxmlformats.org/officeDocument/2006/relationships/hyperlink" Target="https://www.cnbc.com/2018/10/12/facebook-security-breach-details.html" TargetMode="External"/><Relationship Id="rId5" Type="http://schemas.openxmlformats.org/officeDocument/2006/relationships/hyperlink" Target="https://www.consumer.ftc.gov/blog/2018/12/marriott-data-breach"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15.png"/><Relationship Id="rId6"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www.techtarget.com/searchsecurity/feature/5-critical-steps-to-creating-an-effective-incident-response-plan" TargetMode="External"/><Relationship Id="rId4" Type="http://schemas.openxmlformats.org/officeDocument/2006/relationships/hyperlink" Target="https://www.techtarget.com/searchsecurity/feature/10-types-of-security-incidents-and-how-to-handle-them" TargetMode="External"/><Relationship Id="rId5" Type="http://schemas.openxmlformats.org/officeDocument/2006/relationships/hyperlink" Target="https://www.techtarget.com/searchsecurity/definition/incident-response" TargetMode="External"/><Relationship Id="rId6" Type="http://schemas.openxmlformats.org/officeDocument/2006/relationships/hyperlink" Target="https://www.techtarget.com/searchsecurity/definition/data-breach" TargetMode="External"/><Relationship Id="rId7" Type="http://schemas.openxmlformats.org/officeDocument/2006/relationships/hyperlink" Target="https://www.techtarget.com/searchsecurity/definition/cybersecurity" TargetMode="External"/><Relationship Id="rId8" Type="http://schemas.openxmlformats.org/officeDocument/2006/relationships/hyperlink" Target="https://www.techtarget.com/searchsecurity/Ultimate-guide-to-incident-response-and-management"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www.techtarget.com/whatis/definition/Computer-Security-Incident-Response-Team-CSIRT" TargetMode="External"/><Relationship Id="rId4" Type="http://schemas.openxmlformats.org/officeDocument/2006/relationships/hyperlink" Target="https://www.techtarget.com/whatis/definition/CERT-Computer-Emergency-Readiness-Team" TargetMode="External"/><Relationship Id="rId5" Type="http://schemas.openxmlformats.org/officeDocument/2006/relationships/hyperlink" Target="https://www.techtarget.com/searchsecurity/definition/Security-Operations-Center-SOC" TargetMode="External"/><Relationship Id="rId6" Type="http://schemas.openxmlformats.org/officeDocument/2006/relationships/hyperlink" Target="https://www.techtarget.com/searchsecurity/tip/Incident-response-How-to-implement-a-communication-plan"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s://www.techtarget.com/whatis/definition/machine-code-machine-language" TargetMode="External"/><Relationship Id="rId4" Type="http://schemas.openxmlformats.org/officeDocument/2006/relationships/hyperlink" Target="https://www.techtarget.com/searchapparchitecture/definition/source-code" TargetMode="External"/><Relationship Id="rId5" Type="http://schemas.openxmlformats.org/officeDocument/2006/relationships/hyperlink" Target="https://www.techtarget.com/searchsoftwarequality/tip/Common-software-compatibility-issues-and-how-to-fix-the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www.techtarget.com/whatis/definition/software-testing"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
          <p:cNvSpPr txBox="1"/>
          <p:nvPr>
            <p:ph type="ctrTitle"/>
          </p:nvPr>
        </p:nvSpPr>
        <p:spPr>
          <a:xfrm>
            <a:off x="1524000" y="1774209"/>
            <a:ext cx="9144000" cy="1735754"/>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p>
            <a:pPr indent="0" lvl="0" marL="0" rtl="0" algn="ctr">
              <a:lnSpc>
                <a:spcPct val="90000"/>
              </a:lnSpc>
              <a:spcBef>
                <a:spcPts val="0"/>
              </a:spcBef>
              <a:spcAft>
                <a:spcPts val="0"/>
              </a:spcAft>
              <a:buClr>
                <a:srgbClr val="262626"/>
              </a:buClr>
              <a:buSzPts val="3800"/>
              <a:buFont typeface="Gill Sans"/>
              <a:buNone/>
            </a:pPr>
            <a:r>
              <a:rPr lang="en-IN"/>
              <a:t>INFORMATION AND CYBER SECURITY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0"/>
          <p:cNvSpPr txBox="1"/>
          <p:nvPr>
            <p:ph idx="1" type="body"/>
          </p:nvPr>
        </p:nvSpPr>
        <p:spPr>
          <a:xfrm>
            <a:off x="469709" y="204717"/>
            <a:ext cx="11485729" cy="637350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400"/>
              <a:buNone/>
            </a:pPr>
            <a:r>
              <a:rPr b="1" lang="en-IN" sz="2400"/>
              <a:t>Traffic Padding</a:t>
            </a:r>
            <a:endParaRPr/>
          </a:p>
          <a:p>
            <a:pPr indent="-228600" lvl="0" marL="228600" rtl="0" algn="l">
              <a:lnSpc>
                <a:spcPct val="100000"/>
              </a:lnSpc>
              <a:spcBef>
                <a:spcPts val="1000"/>
              </a:spcBef>
              <a:spcAft>
                <a:spcPts val="0"/>
              </a:spcAft>
              <a:buSzPts val="2400"/>
              <a:buChar char="•"/>
            </a:pPr>
            <a:r>
              <a:rPr lang="en-IN" sz="2400"/>
              <a:t>The insertion of bits into gaps in a data stream to frustrate traffic analysis attempts.</a:t>
            </a:r>
            <a:endParaRPr/>
          </a:p>
          <a:p>
            <a:pPr indent="0" lvl="0" marL="0" rtl="0" algn="l">
              <a:lnSpc>
                <a:spcPct val="100000"/>
              </a:lnSpc>
              <a:spcBef>
                <a:spcPts val="1000"/>
              </a:spcBef>
              <a:spcAft>
                <a:spcPts val="0"/>
              </a:spcAft>
              <a:buSzPts val="2400"/>
              <a:buNone/>
            </a:pPr>
            <a:r>
              <a:rPr b="1" lang="en-IN" sz="2400"/>
              <a:t>Routing Control </a:t>
            </a:r>
            <a:endParaRPr/>
          </a:p>
          <a:p>
            <a:pPr indent="-228600" lvl="0" marL="228600" rtl="0" algn="l">
              <a:lnSpc>
                <a:spcPct val="100000"/>
              </a:lnSpc>
              <a:spcBef>
                <a:spcPts val="1000"/>
              </a:spcBef>
              <a:spcAft>
                <a:spcPts val="0"/>
              </a:spcAft>
              <a:buSzPts val="2400"/>
              <a:buChar char="•"/>
            </a:pPr>
            <a:r>
              <a:rPr lang="en-IN" sz="2400"/>
              <a:t>Enables selection of particular physically secure routes for certain data and allows routing changes, especially when a breach of security is suspected.</a:t>
            </a:r>
            <a:endParaRPr/>
          </a:p>
          <a:p>
            <a:pPr indent="-76200" lvl="0" marL="228600" rtl="0" algn="l">
              <a:lnSpc>
                <a:spcPct val="100000"/>
              </a:lnSpc>
              <a:spcBef>
                <a:spcPts val="1000"/>
              </a:spcBef>
              <a:spcAft>
                <a:spcPts val="0"/>
              </a:spcAft>
              <a:buSzPts val="2400"/>
              <a:buNone/>
            </a:pPr>
            <a:r>
              <a:t/>
            </a:r>
            <a:endParaRPr sz="2400"/>
          </a:p>
          <a:p>
            <a:pPr indent="-76200" lvl="0" marL="228600" rtl="0" algn="l">
              <a:lnSpc>
                <a:spcPct val="100000"/>
              </a:lnSpc>
              <a:spcBef>
                <a:spcPts val="1000"/>
              </a:spcBef>
              <a:spcAft>
                <a:spcPts val="0"/>
              </a:spcAft>
              <a:buSzPts val="2400"/>
              <a:buNone/>
            </a:pPr>
            <a:r>
              <a:t/>
            </a:r>
            <a:endParaRPr sz="2400"/>
          </a:p>
          <a:p>
            <a:pPr indent="-76200" lvl="0" marL="228600" rtl="0" algn="l">
              <a:lnSpc>
                <a:spcPct val="100000"/>
              </a:lnSpc>
              <a:spcBef>
                <a:spcPts val="1000"/>
              </a:spcBef>
              <a:spcAft>
                <a:spcPts val="0"/>
              </a:spcAft>
              <a:buSzPts val="2400"/>
              <a:buNone/>
            </a:pPr>
            <a:r>
              <a:t/>
            </a:r>
            <a:endParaRPr sz="2400"/>
          </a:p>
          <a:p>
            <a:pPr indent="0" lvl="0" marL="0" rtl="0" algn="l">
              <a:lnSpc>
                <a:spcPct val="100000"/>
              </a:lnSpc>
              <a:spcBef>
                <a:spcPts val="1000"/>
              </a:spcBef>
              <a:spcAft>
                <a:spcPts val="0"/>
              </a:spcAft>
              <a:buSzPts val="2400"/>
              <a:buNone/>
            </a:pPr>
            <a:r>
              <a:rPr b="1" lang="en-IN" sz="2400"/>
              <a:t>Notarization</a:t>
            </a:r>
            <a:endParaRPr/>
          </a:p>
          <a:p>
            <a:pPr indent="-228600" lvl="0" marL="228600" rtl="0" algn="l">
              <a:lnSpc>
                <a:spcPct val="100000"/>
              </a:lnSpc>
              <a:spcBef>
                <a:spcPts val="1000"/>
              </a:spcBef>
              <a:spcAft>
                <a:spcPts val="0"/>
              </a:spcAft>
              <a:buSzPts val="2400"/>
              <a:buChar char="•"/>
            </a:pPr>
            <a:r>
              <a:rPr lang="en-IN" sz="2400"/>
              <a:t>The use of a trusted third party to assure certain properties of a data exchange.</a:t>
            </a:r>
            <a:endParaRPr/>
          </a:p>
          <a:p>
            <a:pPr indent="0" lvl="0" marL="0" rtl="0" algn="l">
              <a:lnSpc>
                <a:spcPct val="100000"/>
              </a:lnSpc>
              <a:spcBef>
                <a:spcPts val="1000"/>
              </a:spcBef>
              <a:spcAft>
                <a:spcPts val="0"/>
              </a:spcAft>
              <a:buSzPts val="2400"/>
              <a:buNone/>
            </a:pPr>
            <a:r>
              <a:rPr b="1" lang="en-IN" sz="2400"/>
              <a:t>Access Control</a:t>
            </a:r>
            <a:endParaRPr/>
          </a:p>
          <a:p>
            <a:pPr indent="-228600" lvl="0" marL="228600" rtl="0" algn="l">
              <a:lnSpc>
                <a:spcPct val="100000"/>
              </a:lnSpc>
              <a:spcBef>
                <a:spcPts val="1000"/>
              </a:spcBef>
              <a:spcAft>
                <a:spcPts val="0"/>
              </a:spcAft>
              <a:buSzPts val="2400"/>
              <a:buChar char="•"/>
            </a:pPr>
            <a:r>
              <a:rPr lang="en-IN" sz="2400"/>
              <a:t>A variety of mechanisms that enforce access rights to resources. Ex: pwd &amp;pins</a:t>
            </a:r>
            <a:endParaRPr sz="2400"/>
          </a:p>
          <a:p>
            <a:pPr indent="-76200" lvl="0" marL="228600" rtl="0" algn="l">
              <a:lnSpc>
                <a:spcPct val="100000"/>
              </a:lnSpc>
              <a:spcBef>
                <a:spcPts val="1000"/>
              </a:spcBef>
              <a:spcAft>
                <a:spcPts val="0"/>
              </a:spcAft>
              <a:buSzPts val="2400"/>
              <a:buNone/>
            </a:pPr>
            <a:r>
              <a:t/>
            </a:r>
            <a:endParaRPr sz="2400"/>
          </a:p>
        </p:txBody>
      </p:sp>
      <p:pic>
        <p:nvPicPr>
          <p:cNvPr id="160" name="Google Shape;160;p10"/>
          <p:cNvPicPr preferRelativeResize="0"/>
          <p:nvPr/>
        </p:nvPicPr>
        <p:blipFill rotWithShape="1">
          <a:blip r:embed="rId3">
            <a:alphaModFix/>
          </a:blip>
          <a:srcRect b="0" l="0" r="0" t="0"/>
          <a:stretch/>
        </p:blipFill>
        <p:spPr>
          <a:xfrm>
            <a:off x="3080518" y="2677094"/>
            <a:ext cx="5266690" cy="1428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p:nvPr/>
        </p:nvSpPr>
        <p:spPr>
          <a:xfrm>
            <a:off x="3390486" y="746795"/>
            <a:ext cx="54929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none" cap="none" strike="noStrike">
                <a:solidFill>
                  <a:schemeClr val="dk1"/>
                </a:solidFill>
                <a:latin typeface="Gill Sans"/>
                <a:ea typeface="Gill Sans"/>
                <a:cs typeface="Gill Sans"/>
                <a:sym typeface="Gill Sans"/>
              </a:rPr>
              <a:t>Relationship Between Security Services and Mechanisms</a:t>
            </a:r>
            <a:endParaRPr sz="1800">
              <a:solidFill>
                <a:schemeClr val="dk1"/>
              </a:solidFill>
              <a:latin typeface="Gill Sans"/>
              <a:ea typeface="Gill Sans"/>
              <a:cs typeface="Gill Sans"/>
              <a:sym typeface="Gill Sans"/>
            </a:endParaRPr>
          </a:p>
        </p:txBody>
      </p:sp>
      <p:pic>
        <p:nvPicPr>
          <p:cNvPr id="166" name="Google Shape;166;p11"/>
          <p:cNvPicPr preferRelativeResize="0"/>
          <p:nvPr/>
        </p:nvPicPr>
        <p:blipFill rotWithShape="1">
          <a:blip r:embed="rId3">
            <a:alphaModFix/>
          </a:blip>
          <a:srcRect b="0" l="0" r="0" t="0"/>
          <a:stretch/>
        </p:blipFill>
        <p:spPr>
          <a:xfrm>
            <a:off x="859809" y="1624084"/>
            <a:ext cx="10877266" cy="459929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2"/>
          <p:cNvSpPr txBox="1"/>
          <p:nvPr>
            <p:ph type="title"/>
          </p:nvPr>
        </p:nvSpPr>
        <p:spPr>
          <a:xfrm>
            <a:off x="2244783" y="350543"/>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b="1" lang="en-IN"/>
              <a:t>NETWORK SECURITY MODEL</a:t>
            </a:r>
            <a:endParaRPr b="1"/>
          </a:p>
        </p:txBody>
      </p:sp>
      <p:sp>
        <p:nvSpPr>
          <p:cNvPr id="172" name="Google Shape;172;p12"/>
          <p:cNvSpPr txBox="1"/>
          <p:nvPr>
            <p:ph idx="1" type="body"/>
          </p:nvPr>
        </p:nvSpPr>
        <p:spPr>
          <a:xfrm>
            <a:off x="412844" y="1703036"/>
            <a:ext cx="11779156"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000"/>
              <a:buChar char="•"/>
            </a:pPr>
            <a:r>
              <a:rPr lang="en-IN" sz="2000"/>
              <a:t>Security aspects come into play when it is necessary or desirable to protect the information transmission from an opponent who may present a threat to confidentiality, authenticity, and so on. </a:t>
            </a:r>
            <a:endParaRPr/>
          </a:p>
          <a:p>
            <a:pPr indent="-228600" lvl="0" marL="228600" rtl="0" algn="l">
              <a:lnSpc>
                <a:spcPct val="100000"/>
              </a:lnSpc>
              <a:spcBef>
                <a:spcPts val="1000"/>
              </a:spcBef>
              <a:spcAft>
                <a:spcPts val="0"/>
              </a:spcAft>
              <a:buSzPts val="2000"/>
              <a:buChar char="•"/>
            </a:pPr>
            <a:r>
              <a:rPr lang="en-IN" sz="2000"/>
              <a:t>All the techniques for providing security have two components:</a:t>
            </a:r>
            <a:endParaRPr sz="2000"/>
          </a:p>
        </p:txBody>
      </p:sp>
      <p:pic>
        <p:nvPicPr>
          <p:cNvPr id="173" name="Google Shape;173;p12"/>
          <p:cNvPicPr preferRelativeResize="0"/>
          <p:nvPr/>
        </p:nvPicPr>
        <p:blipFill rotWithShape="1">
          <a:blip r:embed="rId3">
            <a:alphaModFix/>
          </a:blip>
          <a:srcRect b="0" l="0" r="0" t="0"/>
          <a:stretch/>
        </p:blipFill>
        <p:spPr>
          <a:xfrm>
            <a:off x="832513" y="3120105"/>
            <a:ext cx="9840036" cy="309804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3"/>
          <p:cNvSpPr txBox="1"/>
          <p:nvPr>
            <p:ph idx="1" type="body"/>
          </p:nvPr>
        </p:nvSpPr>
        <p:spPr>
          <a:xfrm>
            <a:off x="469709" y="204717"/>
            <a:ext cx="11485729" cy="6373504"/>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400"/>
              <a:buChar char="•"/>
            </a:pPr>
            <a:r>
              <a:rPr lang="en-IN" sz="2400"/>
              <a:t>A security-related transformation on the information to be sent. </a:t>
            </a:r>
            <a:endParaRPr/>
          </a:p>
          <a:p>
            <a:pPr indent="-228600" lvl="0" marL="228600" rtl="0" algn="l">
              <a:lnSpc>
                <a:spcPct val="100000"/>
              </a:lnSpc>
              <a:spcBef>
                <a:spcPts val="1000"/>
              </a:spcBef>
              <a:spcAft>
                <a:spcPts val="0"/>
              </a:spcAft>
              <a:buSzPts val="2400"/>
              <a:buChar char="•"/>
            </a:pPr>
            <a:r>
              <a:rPr lang="en-IN" sz="2400"/>
              <a:t>Examples include the encryption of the message, which scrambles the message so that it is unreadable by the opponent, and the addition of a code based on the contents of the message, which can be used to verify the identity of the sender.</a:t>
            </a:r>
            <a:endParaRPr/>
          </a:p>
          <a:p>
            <a:pPr indent="-228600" lvl="0" marL="228600" rtl="0" algn="l">
              <a:lnSpc>
                <a:spcPct val="100000"/>
              </a:lnSpc>
              <a:spcBef>
                <a:spcPts val="1000"/>
              </a:spcBef>
              <a:spcAft>
                <a:spcPts val="0"/>
              </a:spcAft>
              <a:buSzPts val="2400"/>
              <a:buChar char="•"/>
            </a:pPr>
            <a:r>
              <a:rPr lang="en-IN" sz="2400"/>
              <a:t>Some secret information shared by the two principals and, it is hoped, unknown to the opponent. </a:t>
            </a:r>
            <a:endParaRPr/>
          </a:p>
          <a:p>
            <a:pPr indent="-228600" lvl="0" marL="228600" rtl="0" algn="l">
              <a:lnSpc>
                <a:spcPct val="100000"/>
              </a:lnSpc>
              <a:spcBef>
                <a:spcPts val="1000"/>
              </a:spcBef>
              <a:spcAft>
                <a:spcPts val="0"/>
              </a:spcAft>
              <a:buSzPts val="2400"/>
              <a:buChar char="•"/>
            </a:pPr>
            <a:r>
              <a:rPr lang="en-IN" sz="2400"/>
              <a:t>An example is an encryption key used in conjunction with the transformation to scramble the message before transmission and unscramble it on reception.</a:t>
            </a:r>
            <a:endParaRPr/>
          </a:p>
          <a:p>
            <a:pPr indent="-228600" lvl="0" marL="228600" rtl="0" algn="l">
              <a:lnSpc>
                <a:spcPct val="100000"/>
              </a:lnSpc>
              <a:spcBef>
                <a:spcPts val="1000"/>
              </a:spcBef>
              <a:spcAft>
                <a:spcPts val="0"/>
              </a:spcAft>
              <a:buSzPts val="2400"/>
              <a:buChar char="•"/>
            </a:pPr>
            <a:r>
              <a:rPr lang="en-IN" sz="2400"/>
              <a:t>A trusted third party may be needed to achieve secure transmission. </a:t>
            </a:r>
            <a:endParaRPr/>
          </a:p>
          <a:p>
            <a:pPr indent="-228600" lvl="0" marL="228600" rtl="0" algn="l">
              <a:lnSpc>
                <a:spcPct val="100000"/>
              </a:lnSpc>
              <a:spcBef>
                <a:spcPts val="1000"/>
              </a:spcBef>
              <a:spcAft>
                <a:spcPts val="0"/>
              </a:spcAft>
              <a:buSzPts val="2400"/>
              <a:buChar char="•"/>
            </a:pPr>
            <a:r>
              <a:rPr lang="en-IN" sz="2400"/>
              <a:t>For example, a third party may be responsible for distributing the secret information to the two principals while keeping it from any opponent.</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txBox="1"/>
          <p:nvPr>
            <p:ph idx="1" type="body"/>
          </p:nvPr>
        </p:nvSpPr>
        <p:spPr>
          <a:xfrm>
            <a:off x="469709" y="204717"/>
            <a:ext cx="11485729" cy="6373504"/>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400"/>
              <a:buChar char="•"/>
            </a:pPr>
            <a:r>
              <a:rPr lang="en-IN" sz="2400"/>
              <a:t>This general model shows that there are four basic tasks in designing a particular security service: </a:t>
            </a:r>
            <a:endParaRPr/>
          </a:p>
          <a:p>
            <a:pPr indent="-514350" lvl="0" marL="514350" rtl="0" algn="l">
              <a:lnSpc>
                <a:spcPct val="100000"/>
              </a:lnSpc>
              <a:spcBef>
                <a:spcPts val="1000"/>
              </a:spcBef>
              <a:spcAft>
                <a:spcPts val="0"/>
              </a:spcAft>
              <a:buSzPts val="2400"/>
              <a:buAutoNum type="arabicPeriod"/>
            </a:pPr>
            <a:r>
              <a:rPr lang="en-IN" sz="2400"/>
              <a:t>Design an algorithm for performing the security-related transformation. The algorithm should be such that an opponent cannot defeat its purpose. </a:t>
            </a:r>
            <a:endParaRPr/>
          </a:p>
          <a:p>
            <a:pPr indent="-514350" lvl="0" marL="514350" rtl="0" algn="l">
              <a:lnSpc>
                <a:spcPct val="100000"/>
              </a:lnSpc>
              <a:spcBef>
                <a:spcPts val="1000"/>
              </a:spcBef>
              <a:spcAft>
                <a:spcPts val="0"/>
              </a:spcAft>
              <a:buSzPts val="2400"/>
              <a:buAutoNum type="arabicPeriod"/>
            </a:pPr>
            <a:r>
              <a:rPr lang="en-IN" sz="2400"/>
              <a:t>Generate the secret information to be used with the algorithm. </a:t>
            </a:r>
            <a:endParaRPr/>
          </a:p>
          <a:p>
            <a:pPr indent="-514350" lvl="0" marL="514350" rtl="0" algn="l">
              <a:lnSpc>
                <a:spcPct val="100000"/>
              </a:lnSpc>
              <a:spcBef>
                <a:spcPts val="1000"/>
              </a:spcBef>
              <a:spcAft>
                <a:spcPts val="0"/>
              </a:spcAft>
              <a:buSzPts val="2400"/>
              <a:buAutoNum type="arabicPeriod"/>
            </a:pPr>
            <a:r>
              <a:rPr lang="en-IN" sz="2400"/>
              <a:t>Develop methods for the distribution and sharing of the secret information. </a:t>
            </a:r>
            <a:endParaRPr/>
          </a:p>
          <a:p>
            <a:pPr indent="-514350" lvl="0" marL="514350" rtl="0" algn="l">
              <a:lnSpc>
                <a:spcPct val="100000"/>
              </a:lnSpc>
              <a:spcBef>
                <a:spcPts val="1000"/>
              </a:spcBef>
              <a:spcAft>
                <a:spcPts val="0"/>
              </a:spcAft>
              <a:buSzPts val="2400"/>
              <a:buAutoNum type="arabicPeriod"/>
            </a:pPr>
            <a:r>
              <a:rPr lang="en-IN" sz="2400"/>
              <a:t>Specify a protocol to be used by the two principals that makes use of the security algorithm and the secret information to achieve a particular security service.</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5"/>
          <p:cNvSpPr txBox="1"/>
          <p:nvPr>
            <p:ph type="title"/>
          </p:nvPr>
        </p:nvSpPr>
        <p:spPr>
          <a:xfrm>
            <a:off x="736979" y="365125"/>
            <a:ext cx="10672549" cy="13255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Gill Sans"/>
              <a:buNone/>
            </a:pPr>
            <a:r>
              <a:rPr lang="en-IN"/>
              <a:t>NIA – NATIONAL INVESTIGATION AGENCY</a:t>
            </a:r>
            <a:br>
              <a:rPr lang="en-IN"/>
            </a:br>
            <a:r>
              <a:rPr lang="en-IN" sz="1800" u="sng">
                <a:solidFill>
                  <a:schemeClr val="hlink"/>
                </a:solidFill>
                <a:hlinkClick r:id="rId3"/>
              </a:rPr>
              <a:t>HTTPS://WWW.INDIA.GOV.IN/OFFICIAL-WEBSITE-NATIONAL-INVESTIGATION-AGENCY</a:t>
            </a:r>
            <a:br>
              <a:rPr lang="en-IN" sz="1800"/>
            </a:br>
            <a:endParaRPr/>
          </a:p>
        </p:txBody>
      </p:sp>
      <p:sp>
        <p:nvSpPr>
          <p:cNvPr id="189" name="Google Shape;189;p15"/>
          <p:cNvSpPr txBox="1"/>
          <p:nvPr>
            <p:ph idx="1" type="body"/>
          </p:nvPr>
        </p:nvSpPr>
        <p:spPr>
          <a:xfrm>
            <a:off x="177421" y="2224586"/>
            <a:ext cx="11750722" cy="3515442"/>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400"/>
              <a:buChar char="•"/>
            </a:pPr>
            <a:r>
              <a:rPr lang="en-IN" sz="2400"/>
              <a:t>National Investigation Agency (NIA) is functioning as the Central Counter Terrorism Law Enforcement Agency in the country.</a:t>
            </a:r>
            <a:endParaRPr/>
          </a:p>
          <a:p>
            <a:pPr indent="-228600" lvl="0" marL="228600" rtl="0" algn="l">
              <a:lnSpc>
                <a:spcPct val="100000"/>
              </a:lnSpc>
              <a:spcBef>
                <a:spcPts val="1000"/>
              </a:spcBef>
              <a:spcAft>
                <a:spcPts val="0"/>
              </a:spcAft>
              <a:buSzPts val="2400"/>
              <a:buChar char="•"/>
            </a:pPr>
            <a:r>
              <a:rPr lang="en-IN" sz="2400"/>
              <a:t> Information is given about the NIA's mission, objectives, banned organisations, NIA special courts, nodal officers and branch offices etc. </a:t>
            </a:r>
            <a:endParaRPr sz="2400"/>
          </a:p>
          <a:p>
            <a:pPr indent="-228600" lvl="0" marL="228600" rtl="0" algn="l">
              <a:lnSpc>
                <a:spcPct val="100000"/>
              </a:lnSpc>
              <a:spcBef>
                <a:spcPts val="1000"/>
              </a:spcBef>
              <a:spcAft>
                <a:spcPts val="0"/>
              </a:spcAft>
              <a:buSzPts val="2400"/>
              <a:buChar char="•"/>
            </a:pPr>
            <a:r>
              <a:rPr lang="en-IN" sz="2400"/>
              <a:t>A list of wanted by NIA is also provided. Ex: Al-Qaida</a:t>
            </a:r>
            <a:endParaRPr/>
          </a:p>
          <a:p>
            <a:pPr indent="-228600" lvl="0" marL="228600" rtl="0" algn="l">
              <a:lnSpc>
                <a:spcPct val="100000"/>
              </a:lnSpc>
              <a:spcBef>
                <a:spcPts val="1000"/>
              </a:spcBef>
              <a:spcAft>
                <a:spcPts val="0"/>
              </a:spcAft>
              <a:buSzPts val="2400"/>
              <a:buChar char="•"/>
            </a:pPr>
            <a:r>
              <a:rPr lang="en-IN" sz="2400"/>
              <a:t>Helpline numbers and contact details of officers are available. </a:t>
            </a:r>
            <a:endParaRPr sz="2400"/>
          </a:p>
          <a:p>
            <a:pPr indent="-228600" lvl="0" marL="228600" rtl="0" algn="l">
              <a:lnSpc>
                <a:spcPct val="100000"/>
              </a:lnSpc>
              <a:spcBef>
                <a:spcPts val="1000"/>
              </a:spcBef>
              <a:spcAft>
                <a:spcPts val="0"/>
              </a:spcAft>
              <a:buSzPts val="2400"/>
              <a:buChar char="•"/>
            </a:pPr>
            <a:r>
              <a:rPr lang="en-IN" sz="2400"/>
              <a:t>Users can also access the case details under the Agency.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6"/>
          <p:cNvSpPr txBox="1"/>
          <p:nvPr>
            <p:ph type="title"/>
          </p:nvPr>
        </p:nvSpPr>
        <p:spPr>
          <a:xfrm>
            <a:off x="2381261" y="255008"/>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b="1" lang="en-IN"/>
              <a:t>RISKS</a:t>
            </a:r>
            <a:endParaRPr b="1"/>
          </a:p>
        </p:txBody>
      </p:sp>
      <p:sp>
        <p:nvSpPr>
          <p:cNvPr id="195" name="Google Shape;195;p16"/>
          <p:cNvSpPr txBox="1"/>
          <p:nvPr>
            <p:ph idx="1" type="body"/>
          </p:nvPr>
        </p:nvSpPr>
        <p:spPr>
          <a:xfrm>
            <a:off x="551595" y="1644555"/>
            <a:ext cx="11417492" cy="5213445"/>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400"/>
              <a:buChar char="•"/>
            </a:pPr>
            <a:r>
              <a:rPr lang="en-IN" sz="2400"/>
              <a:t>The term “information security risk” refers to the damage that attacks against IT systems can cause.</a:t>
            </a:r>
            <a:endParaRPr/>
          </a:p>
          <a:p>
            <a:pPr indent="-228600" lvl="0" marL="228600" rtl="0" algn="l">
              <a:lnSpc>
                <a:spcPct val="100000"/>
              </a:lnSpc>
              <a:spcBef>
                <a:spcPts val="1000"/>
              </a:spcBef>
              <a:spcAft>
                <a:spcPts val="0"/>
              </a:spcAft>
              <a:buSzPts val="2400"/>
              <a:buChar char="•"/>
            </a:pPr>
            <a:r>
              <a:rPr lang="en-IN" sz="2400"/>
              <a:t> IT risk encompasses a wide range of potential events, including data breaches, regulatory enforcement actions, financial costs, reputational damage, and more.</a:t>
            </a:r>
            <a:endParaRPr/>
          </a:p>
          <a:p>
            <a:pPr indent="-228600" lvl="0" marL="228600" rtl="0" algn="l">
              <a:lnSpc>
                <a:spcPct val="100000"/>
              </a:lnSpc>
              <a:spcBef>
                <a:spcPts val="1000"/>
              </a:spcBef>
              <a:spcAft>
                <a:spcPts val="0"/>
              </a:spcAft>
              <a:buSzPts val="2400"/>
              <a:buChar char="•"/>
            </a:pPr>
            <a:r>
              <a:rPr lang="en-IN" sz="2400"/>
              <a:t>Although “risk” is often conflated with “threat,” the two are subtly different. </a:t>
            </a:r>
            <a:endParaRPr sz="2400"/>
          </a:p>
          <a:p>
            <a:pPr indent="-228600" lvl="0" marL="228600" rtl="0" algn="l">
              <a:lnSpc>
                <a:spcPct val="100000"/>
              </a:lnSpc>
              <a:spcBef>
                <a:spcPts val="1000"/>
              </a:spcBef>
              <a:spcAft>
                <a:spcPts val="0"/>
              </a:spcAft>
              <a:buSzPts val="2400"/>
              <a:buChar char="•"/>
            </a:pPr>
            <a:r>
              <a:rPr lang="en-IN" sz="2400"/>
              <a:t>“Risk” is a more conceptual term: something that may or may not happen. </a:t>
            </a:r>
            <a:endParaRPr sz="2400"/>
          </a:p>
          <a:p>
            <a:pPr indent="-228600" lvl="0" marL="228600" rtl="0" algn="l">
              <a:lnSpc>
                <a:spcPct val="100000"/>
              </a:lnSpc>
              <a:spcBef>
                <a:spcPts val="1000"/>
              </a:spcBef>
              <a:spcAft>
                <a:spcPts val="0"/>
              </a:spcAft>
              <a:buSzPts val="2400"/>
              <a:buChar char="•"/>
            </a:pPr>
            <a:r>
              <a:rPr lang="en-IN" sz="2400"/>
              <a:t>A  “threat” is a specific, actual danger.</a:t>
            </a:r>
            <a:endParaRPr/>
          </a:p>
          <a:p>
            <a:pPr indent="-76200" lvl="0" marL="228600" rtl="0" algn="l">
              <a:lnSpc>
                <a:spcPct val="100000"/>
              </a:lnSpc>
              <a:spcBef>
                <a:spcPts val="1000"/>
              </a:spcBef>
              <a:spcAft>
                <a:spcPts val="0"/>
              </a:spcAft>
              <a:buSzPts val="2400"/>
              <a:buNone/>
            </a:pPr>
            <a:r>
              <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txBox="1"/>
          <p:nvPr>
            <p:ph idx="1" type="body"/>
          </p:nvPr>
        </p:nvSpPr>
        <p:spPr>
          <a:xfrm>
            <a:off x="839787" y="343682"/>
            <a:ext cx="5157787" cy="4615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2400"/>
              <a:buNone/>
            </a:pPr>
            <a:r>
              <a:rPr lang="en-IN"/>
              <a:t>Risk Assessments</a:t>
            </a:r>
            <a:endParaRPr/>
          </a:p>
        </p:txBody>
      </p:sp>
      <p:sp>
        <p:nvSpPr>
          <p:cNvPr id="201" name="Google Shape;201;p17"/>
          <p:cNvSpPr txBox="1"/>
          <p:nvPr>
            <p:ph idx="2" type="body"/>
          </p:nvPr>
        </p:nvSpPr>
        <p:spPr>
          <a:xfrm>
            <a:off x="122830" y="805218"/>
            <a:ext cx="5874745" cy="5936776"/>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Char char="•"/>
            </a:pPr>
            <a:r>
              <a:rPr b="1" lang="en-IN"/>
              <a:t>Identify</a:t>
            </a:r>
            <a:r>
              <a:rPr lang="en-IN"/>
              <a:t> –</a:t>
            </a:r>
            <a:r>
              <a:rPr lang="en-IN" sz="2200"/>
              <a:t>Identifying security risk</a:t>
            </a:r>
            <a:endParaRPr/>
          </a:p>
          <a:p>
            <a:pPr indent="-228600" lvl="0" marL="228600" rtl="0" algn="l">
              <a:lnSpc>
                <a:spcPct val="100000"/>
              </a:lnSpc>
              <a:spcBef>
                <a:spcPts val="1000"/>
              </a:spcBef>
              <a:spcAft>
                <a:spcPts val="0"/>
              </a:spcAft>
              <a:buSzPts val="1800"/>
              <a:buChar char="•"/>
            </a:pPr>
            <a:r>
              <a:rPr b="1" lang="en-IN"/>
              <a:t>Analyse </a:t>
            </a:r>
            <a:r>
              <a:rPr lang="en-IN" sz="2200"/>
              <a:t>-- examine each risk and determine both its likelihood of occurring and the potential impact.</a:t>
            </a:r>
            <a:endParaRPr/>
          </a:p>
          <a:p>
            <a:pPr indent="-228600" lvl="0" marL="228600" rtl="0" algn="l">
              <a:lnSpc>
                <a:spcPct val="100000"/>
              </a:lnSpc>
              <a:spcBef>
                <a:spcPts val="1000"/>
              </a:spcBef>
              <a:spcAft>
                <a:spcPts val="0"/>
              </a:spcAft>
              <a:buSzPts val="1800"/>
              <a:buChar char="•"/>
            </a:pPr>
            <a:r>
              <a:rPr b="1" lang="en-IN"/>
              <a:t>Prevent</a:t>
            </a:r>
            <a:r>
              <a:rPr lang="en-IN"/>
              <a:t>--</a:t>
            </a:r>
            <a:r>
              <a:rPr lang="en-IN" sz="2200"/>
              <a:t>to develop controls and procedures to either minimize the damage or prevent it altogether</a:t>
            </a:r>
            <a:endParaRPr/>
          </a:p>
          <a:p>
            <a:pPr indent="-228600" lvl="0" marL="228600" rtl="0" algn="l">
              <a:lnSpc>
                <a:spcPct val="100000"/>
              </a:lnSpc>
              <a:spcBef>
                <a:spcPts val="1000"/>
              </a:spcBef>
              <a:spcAft>
                <a:spcPts val="0"/>
              </a:spcAft>
              <a:buSzPts val="1800"/>
              <a:buChar char="•"/>
            </a:pPr>
            <a:r>
              <a:rPr b="1" lang="en-IN"/>
              <a:t>Document</a:t>
            </a:r>
            <a:r>
              <a:rPr lang="en-IN"/>
              <a:t>--</a:t>
            </a:r>
            <a:r>
              <a:rPr lang="en-IN" sz="2200"/>
              <a:t>Clear documentation of your policies and risk mitigation efforts will serve you well long term.</a:t>
            </a:r>
            <a:endParaRPr/>
          </a:p>
          <a:p>
            <a:pPr indent="-228600" lvl="0" marL="228600" rtl="0" algn="l">
              <a:lnSpc>
                <a:spcPct val="100000"/>
              </a:lnSpc>
              <a:spcBef>
                <a:spcPts val="1000"/>
              </a:spcBef>
              <a:spcAft>
                <a:spcPts val="0"/>
              </a:spcAft>
              <a:buSzPts val="1800"/>
              <a:buChar char="•"/>
            </a:pPr>
            <a:r>
              <a:rPr b="1" lang="en-IN"/>
              <a:t>Monitor and Reassess --</a:t>
            </a:r>
            <a:r>
              <a:rPr lang="en-IN" sz="2200"/>
              <a:t> monitor the success of your security efforts, reassess your risks periodically (usually once a year), and adjust your policies, procedures, and controls as necessary.</a:t>
            </a:r>
            <a:endParaRPr b="1" sz="2200"/>
          </a:p>
          <a:p>
            <a:pPr indent="-114300" lvl="0" marL="228600" rtl="0" algn="l">
              <a:lnSpc>
                <a:spcPct val="100000"/>
              </a:lnSpc>
              <a:spcBef>
                <a:spcPts val="1000"/>
              </a:spcBef>
              <a:spcAft>
                <a:spcPts val="0"/>
              </a:spcAft>
              <a:buSzPts val="1800"/>
              <a:buNone/>
            </a:pPr>
            <a:r>
              <a:t/>
            </a:r>
            <a:endParaRPr/>
          </a:p>
          <a:p>
            <a:pPr indent="-114300" lvl="0" marL="228600" rtl="0" algn="l">
              <a:lnSpc>
                <a:spcPct val="100000"/>
              </a:lnSpc>
              <a:spcBef>
                <a:spcPts val="1000"/>
              </a:spcBef>
              <a:spcAft>
                <a:spcPts val="0"/>
              </a:spcAft>
              <a:buSzPts val="1800"/>
              <a:buNone/>
            </a:pPr>
            <a:r>
              <a:t/>
            </a:r>
            <a:endParaRPr/>
          </a:p>
        </p:txBody>
      </p:sp>
      <p:sp>
        <p:nvSpPr>
          <p:cNvPr id="202" name="Google Shape;202;p17"/>
          <p:cNvSpPr txBox="1"/>
          <p:nvPr>
            <p:ph idx="3" type="body"/>
          </p:nvPr>
        </p:nvSpPr>
        <p:spPr>
          <a:xfrm>
            <a:off x="6295030" y="343682"/>
            <a:ext cx="5183188" cy="4615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2400"/>
              <a:buNone/>
            </a:pPr>
            <a:r>
              <a:rPr lang="en-IN"/>
              <a:t>Risk Responses</a:t>
            </a:r>
            <a:endParaRPr/>
          </a:p>
        </p:txBody>
      </p:sp>
      <p:sp>
        <p:nvSpPr>
          <p:cNvPr id="203" name="Google Shape;203;p17"/>
          <p:cNvSpPr txBox="1"/>
          <p:nvPr>
            <p:ph idx="4" type="body"/>
          </p:nvPr>
        </p:nvSpPr>
        <p:spPr>
          <a:xfrm>
            <a:off x="6295029" y="805218"/>
            <a:ext cx="5480643" cy="5581934"/>
          </a:xfrm>
          <a:prstGeom prst="rect">
            <a:avLst/>
          </a:prstGeom>
          <a:noFill/>
          <a:ln>
            <a:noFill/>
          </a:ln>
        </p:spPr>
        <p:txBody>
          <a:bodyPr anchorCtr="0" anchor="t" bIns="45700" lIns="91425" spcFirstLastPara="1" rIns="91425" wrap="square" tIns="45700">
            <a:normAutofit fontScale="92500" lnSpcReduction="10000"/>
          </a:bodyPr>
          <a:lstStyle/>
          <a:p>
            <a:pPr indent="-228631" lvl="0" marL="228600" rtl="0" algn="l">
              <a:lnSpc>
                <a:spcPct val="100000"/>
              </a:lnSpc>
              <a:spcBef>
                <a:spcPts val="0"/>
              </a:spcBef>
              <a:spcAft>
                <a:spcPts val="0"/>
              </a:spcAft>
              <a:buSzPct val="100000"/>
              <a:buChar char="•"/>
            </a:pPr>
            <a:r>
              <a:rPr b="1" lang="en-IN" sz="1900"/>
              <a:t>Accept</a:t>
            </a:r>
            <a:r>
              <a:rPr lang="en-IN"/>
              <a:t> --</a:t>
            </a:r>
            <a:r>
              <a:rPr lang="en-IN" sz="2400"/>
              <a:t>This response understands that a certain amount of risk is always present. Also known as risk retention, risk acceptance is the decision that the potential gain for a given scenario outweighs the chance of loss.</a:t>
            </a:r>
            <a:endParaRPr sz="2400"/>
          </a:p>
          <a:p>
            <a:pPr indent="-228631" lvl="0" marL="228600" rtl="0" algn="l">
              <a:lnSpc>
                <a:spcPct val="100000"/>
              </a:lnSpc>
              <a:spcBef>
                <a:spcPts val="1000"/>
              </a:spcBef>
              <a:spcAft>
                <a:spcPts val="0"/>
              </a:spcAft>
              <a:buSzPct val="100000"/>
              <a:buChar char="•"/>
            </a:pPr>
            <a:r>
              <a:rPr b="1" lang="en-IN" sz="1900"/>
              <a:t>Share</a:t>
            </a:r>
            <a:r>
              <a:rPr lang="en-IN"/>
              <a:t> --</a:t>
            </a:r>
            <a:r>
              <a:rPr lang="en-IN" sz="2400"/>
              <a:t>Another common strategy is to share risk with an outside contractor or partner. An example of risk sharing in IT risk management would be using a cloud storage service like AWS or Microsoft Azure.</a:t>
            </a:r>
            <a:endParaRPr sz="2400"/>
          </a:p>
          <a:p>
            <a:pPr indent="-228631" lvl="0" marL="228600" rtl="0" algn="l">
              <a:lnSpc>
                <a:spcPct val="100000"/>
              </a:lnSpc>
              <a:spcBef>
                <a:spcPts val="1000"/>
              </a:spcBef>
              <a:spcAft>
                <a:spcPts val="0"/>
              </a:spcAft>
              <a:buSzPct val="100000"/>
              <a:buChar char="•"/>
            </a:pPr>
            <a:r>
              <a:rPr b="1" lang="en-IN" sz="1900"/>
              <a:t>Transfer</a:t>
            </a:r>
            <a:r>
              <a:rPr lang="en-IN"/>
              <a:t> -- </a:t>
            </a:r>
            <a:r>
              <a:rPr lang="en-IN" sz="2200"/>
              <a:t>Risk transfer is when you move the responsibility for the risk onto an outside party. This is usually done by purchasing insurance for the issue in question.</a:t>
            </a:r>
            <a:r>
              <a:rPr lang="en-IN"/>
              <a:t> </a:t>
            </a:r>
            <a:endParaRPr/>
          </a:p>
          <a:p>
            <a:pPr indent="-228631" lvl="0" marL="228600" rtl="0" algn="l">
              <a:lnSpc>
                <a:spcPct val="100000"/>
              </a:lnSpc>
              <a:spcBef>
                <a:spcPts val="1000"/>
              </a:spcBef>
              <a:spcAft>
                <a:spcPts val="0"/>
              </a:spcAft>
              <a:buSzPct val="100000"/>
              <a:buChar char="•"/>
            </a:pPr>
            <a:r>
              <a:rPr b="1" lang="en-IN" sz="1900"/>
              <a:t>Avoid-</a:t>
            </a:r>
            <a:r>
              <a:rPr lang="en-IN"/>
              <a:t>-</a:t>
            </a:r>
            <a:r>
              <a:rPr lang="en-IN" sz="2200"/>
              <a:t>Risk avoidance is generally the safest of these strategies</a:t>
            </a:r>
            <a:r>
              <a:rPr lang="en-IN"/>
              <a:t>. </a:t>
            </a:r>
            <a:endParaRPr/>
          </a:p>
          <a:p>
            <a:pPr indent="-122872" lvl="0" marL="228600" rtl="0" algn="l">
              <a:lnSpc>
                <a:spcPct val="100000"/>
              </a:lnSpc>
              <a:spcBef>
                <a:spcPts val="1000"/>
              </a:spcBef>
              <a:spcAft>
                <a:spcPts val="0"/>
              </a:spcAft>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8"/>
          <p:cNvSpPr txBox="1"/>
          <p:nvPr>
            <p:ph type="title"/>
          </p:nvPr>
        </p:nvSpPr>
        <p:spPr>
          <a:xfrm>
            <a:off x="2231125" y="0"/>
            <a:ext cx="7729800" cy="7281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Gill Sans"/>
              <a:buNone/>
            </a:pPr>
            <a:r>
              <a:rPr lang="en-IN"/>
              <a:t>BREACHES</a:t>
            </a:r>
            <a:endParaRPr/>
          </a:p>
        </p:txBody>
      </p:sp>
      <p:sp>
        <p:nvSpPr>
          <p:cNvPr id="209" name="Google Shape;209;p18"/>
          <p:cNvSpPr txBox="1"/>
          <p:nvPr>
            <p:ph idx="1" type="body"/>
          </p:nvPr>
        </p:nvSpPr>
        <p:spPr>
          <a:xfrm>
            <a:off x="0" y="632325"/>
            <a:ext cx="12192000" cy="51588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400"/>
              <a:buChar char="•"/>
            </a:pPr>
            <a:r>
              <a:rPr lang="en-IN" sz="2400"/>
              <a:t>A security breach is any incident that results in unauthorized access to computer data, applications, networks or devices. It results in information being accessed without authorization. Typically, it occurs when an intruder is able to bypass security mechanisms.</a:t>
            </a:r>
            <a:endParaRPr/>
          </a:p>
          <a:p>
            <a:pPr indent="-228600" lvl="0" marL="228600" rtl="0" algn="l">
              <a:lnSpc>
                <a:spcPct val="100000"/>
              </a:lnSpc>
              <a:spcBef>
                <a:spcPts val="1000"/>
              </a:spcBef>
              <a:spcAft>
                <a:spcPts val="0"/>
              </a:spcAft>
              <a:buSzPts val="2400"/>
              <a:buChar char="•"/>
            </a:pPr>
            <a:r>
              <a:rPr lang="en-IN" sz="2400"/>
              <a:t>Technically, there's a distinction between a security breach and a data breach. A security breach is effectively a break-in, whereas a data breach is defined as the cybercriminal getting away with information. </a:t>
            </a:r>
            <a:endParaRPr sz="2400"/>
          </a:p>
          <a:p>
            <a:pPr indent="0" lvl="0" marL="0" rtl="0" algn="l">
              <a:lnSpc>
                <a:spcPct val="100000"/>
              </a:lnSpc>
              <a:spcBef>
                <a:spcPts val="1000"/>
              </a:spcBef>
              <a:spcAft>
                <a:spcPts val="0"/>
              </a:spcAft>
              <a:buSzPts val="2400"/>
              <a:buNone/>
            </a:pPr>
            <a:r>
              <a:rPr b="1" lang="en-IN" sz="2400"/>
              <a:t>Examples of a security breach</a:t>
            </a:r>
            <a:endParaRPr/>
          </a:p>
          <a:p>
            <a:pPr indent="-228600" lvl="0" marL="228600" rtl="0" algn="l">
              <a:lnSpc>
                <a:spcPct val="100000"/>
              </a:lnSpc>
              <a:spcBef>
                <a:spcPts val="1000"/>
              </a:spcBef>
              <a:spcAft>
                <a:spcPts val="0"/>
              </a:spcAft>
              <a:buSzPts val="2400"/>
              <a:buChar char="•"/>
            </a:pPr>
            <a:r>
              <a:rPr lang="en-IN" sz="2400"/>
              <a:t>Yahoo --3 billion user accounts were compromised in 2013 after a phishing attempt gave hackers access to the network.</a:t>
            </a:r>
            <a:endParaRPr/>
          </a:p>
          <a:p>
            <a:pPr indent="-228600" lvl="0" marL="228600" rtl="0" algn="l">
              <a:lnSpc>
                <a:spcPct val="100000"/>
              </a:lnSpc>
              <a:spcBef>
                <a:spcPts val="1000"/>
              </a:spcBef>
              <a:spcAft>
                <a:spcPts val="0"/>
              </a:spcAft>
              <a:buSzPts val="2400"/>
              <a:buChar char="•"/>
            </a:pPr>
            <a:r>
              <a:rPr lang="en-IN" sz="2400" u="sng">
                <a:solidFill>
                  <a:schemeClr val="hlink"/>
                </a:solidFill>
                <a:hlinkClick r:id="rId3"/>
              </a:rPr>
              <a:t>eBay saw a major breach in 2014</a:t>
            </a:r>
            <a:r>
              <a:rPr lang="en-IN" sz="2400"/>
              <a:t>. Though PayPal users' credit card information was not at risk, many customers' passwords were compromised. </a:t>
            </a:r>
            <a:endParaRPr sz="2400"/>
          </a:p>
          <a:p>
            <a:pPr indent="-228600" lvl="0" marL="228600" rtl="0" algn="l">
              <a:lnSpc>
                <a:spcPct val="100000"/>
              </a:lnSpc>
              <a:spcBef>
                <a:spcPts val="1000"/>
              </a:spcBef>
              <a:spcAft>
                <a:spcPts val="0"/>
              </a:spcAft>
              <a:buSzPts val="2400"/>
              <a:buChar char="•"/>
            </a:pPr>
            <a:r>
              <a:rPr lang="en-IN" sz="2400" u="sng">
                <a:solidFill>
                  <a:schemeClr val="hlink"/>
                </a:solidFill>
                <a:hlinkClick r:id="rId4"/>
              </a:rPr>
              <a:t>Facebook</a:t>
            </a:r>
            <a:r>
              <a:rPr lang="en-IN" sz="2400"/>
              <a:t> saw internal software flaws lead to the loss of 29 million users' personal data in 2018. </a:t>
            </a:r>
            <a:endParaRPr sz="2400"/>
          </a:p>
          <a:p>
            <a:pPr indent="-228600" lvl="0" marL="228600" rtl="0" algn="l">
              <a:lnSpc>
                <a:spcPct val="100000"/>
              </a:lnSpc>
              <a:spcBef>
                <a:spcPts val="1000"/>
              </a:spcBef>
              <a:spcAft>
                <a:spcPts val="0"/>
              </a:spcAft>
              <a:buSzPts val="2400"/>
              <a:buChar char="•"/>
            </a:pPr>
            <a:r>
              <a:rPr lang="en-IN" sz="2400" u="sng">
                <a:solidFill>
                  <a:schemeClr val="hlink"/>
                </a:solidFill>
                <a:hlinkClick r:id="rId5"/>
              </a:rPr>
              <a:t>Marriott Hotels</a:t>
            </a:r>
            <a:r>
              <a:rPr lang="en-IN" sz="2400"/>
              <a:t> announced a security and data breach affecting up to 500 million customers' records in 2018.</a:t>
            </a:r>
            <a:endParaRPr/>
          </a:p>
          <a:p>
            <a:pPr indent="0" lvl="0" marL="0" rtl="0" algn="l">
              <a:lnSpc>
                <a:spcPct val="100000"/>
              </a:lnSpc>
              <a:spcBef>
                <a:spcPts val="1000"/>
              </a:spcBef>
              <a:spcAft>
                <a:spcPts val="0"/>
              </a:spcAft>
              <a:buSzPts val="2400"/>
              <a:buNone/>
            </a:pPr>
            <a:r>
              <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p:nvPr/>
        </p:nvSpPr>
        <p:spPr>
          <a:xfrm>
            <a:off x="614150" y="267607"/>
            <a:ext cx="10809026" cy="6370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dk1"/>
                </a:solidFill>
                <a:latin typeface="Gill Sans"/>
                <a:ea typeface="Gill Sans"/>
                <a:cs typeface="Gill Sans"/>
                <a:sym typeface="Gill Sans"/>
              </a:rPr>
              <a:t>Types of security breaches</a:t>
            </a:r>
            <a:endParaRPr/>
          </a:p>
          <a:p>
            <a:pPr indent="0" lvl="0" marL="0" marR="0" rtl="0" algn="l">
              <a:spcBef>
                <a:spcPts val="0"/>
              </a:spcBef>
              <a:spcAft>
                <a:spcPts val="0"/>
              </a:spcAft>
              <a:buNone/>
            </a:pPr>
            <a:r>
              <a:rPr lang="en-IN" sz="2400">
                <a:solidFill>
                  <a:schemeClr val="dk1"/>
                </a:solidFill>
                <a:latin typeface="Gill Sans"/>
                <a:ea typeface="Gill Sans"/>
                <a:cs typeface="Gill Sans"/>
                <a:sym typeface="Gill Sans"/>
              </a:rPr>
              <a:t>There are a number of types of security breaches depending on how access has been gained to the system:</a:t>
            </a:r>
            <a:endParaRPr/>
          </a:p>
          <a:p>
            <a:pPr indent="-152400" lvl="0" marL="0" marR="0" rtl="0" algn="l">
              <a:spcBef>
                <a:spcPts val="0"/>
              </a:spcBef>
              <a:spcAft>
                <a:spcPts val="0"/>
              </a:spcAft>
              <a:buClr>
                <a:schemeClr val="dk1"/>
              </a:buClr>
              <a:buSzPts val="2400"/>
              <a:buFont typeface="Arial"/>
              <a:buChar char="•"/>
            </a:pPr>
            <a:r>
              <a:rPr lang="en-IN" sz="2400">
                <a:solidFill>
                  <a:schemeClr val="dk1"/>
                </a:solidFill>
                <a:latin typeface="Gill Sans"/>
                <a:ea typeface="Gill Sans"/>
                <a:cs typeface="Gill Sans"/>
                <a:sym typeface="Gill Sans"/>
              </a:rPr>
              <a:t>An </a:t>
            </a:r>
            <a:r>
              <a:rPr b="1" lang="en-IN" sz="2400">
                <a:solidFill>
                  <a:schemeClr val="dk1"/>
                </a:solidFill>
                <a:latin typeface="Gill Sans"/>
                <a:ea typeface="Gill Sans"/>
                <a:cs typeface="Gill Sans"/>
                <a:sym typeface="Gill Sans"/>
              </a:rPr>
              <a:t>exploit</a:t>
            </a:r>
            <a:r>
              <a:rPr lang="en-IN" sz="2400">
                <a:solidFill>
                  <a:schemeClr val="dk1"/>
                </a:solidFill>
                <a:latin typeface="Gill Sans"/>
                <a:ea typeface="Gill Sans"/>
                <a:cs typeface="Gill Sans"/>
                <a:sym typeface="Gill Sans"/>
              </a:rPr>
              <a:t> attacks a system vulnerability, such as an out of date operating system. Legacy systems which haven't been updated, for instance, in businesses where outdated and versions of Microsoft Windows that are no longer supported are being used, are particularly vulnerable to exploits.</a:t>
            </a:r>
            <a:endParaRPr/>
          </a:p>
          <a:p>
            <a:pPr indent="-152400" lvl="0" marL="0" marR="0" rtl="0" algn="l">
              <a:spcBef>
                <a:spcPts val="0"/>
              </a:spcBef>
              <a:spcAft>
                <a:spcPts val="0"/>
              </a:spcAft>
              <a:buClr>
                <a:schemeClr val="dk1"/>
              </a:buClr>
              <a:buSzPts val="2400"/>
              <a:buFont typeface="Arial"/>
              <a:buChar char="•"/>
            </a:pPr>
            <a:r>
              <a:rPr b="1" lang="en-IN" sz="2400">
                <a:solidFill>
                  <a:schemeClr val="dk1"/>
                </a:solidFill>
                <a:latin typeface="Gill Sans"/>
                <a:ea typeface="Gill Sans"/>
                <a:cs typeface="Gill Sans"/>
                <a:sym typeface="Gill Sans"/>
              </a:rPr>
              <a:t>Weak passwords</a:t>
            </a:r>
            <a:r>
              <a:rPr lang="en-IN" sz="2400">
                <a:solidFill>
                  <a:schemeClr val="dk1"/>
                </a:solidFill>
                <a:latin typeface="Gill Sans"/>
                <a:ea typeface="Gill Sans"/>
                <a:cs typeface="Gill Sans"/>
                <a:sym typeface="Gill Sans"/>
              </a:rPr>
              <a:t> can be cracked or guessed. Even now, some people are still using the password 'password', and 'pa$$word' is not much more secure.</a:t>
            </a:r>
            <a:endParaRPr/>
          </a:p>
          <a:p>
            <a:pPr indent="-152400" lvl="0" marL="0" marR="0" rtl="0" algn="l">
              <a:spcBef>
                <a:spcPts val="0"/>
              </a:spcBef>
              <a:spcAft>
                <a:spcPts val="0"/>
              </a:spcAft>
              <a:buClr>
                <a:schemeClr val="dk1"/>
              </a:buClr>
              <a:buSzPts val="2400"/>
              <a:buFont typeface="Arial"/>
              <a:buChar char="•"/>
            </a:pPr>
            <a:r>
              <a:rPr b="1" lang="en-IN" sz="2400">
                <a:solidFill>
                  <a:schemeClr val="dk1"/>
                </a:solidFill>
                <a:latin typeface="Gill Sans"/>
                <a:ea typeface="Gill Sans"/>
                <a:cs typeface="Gill Sans"/>
                <a:sym typeface="Gill Sans"/>
              </a:rPr>
              <a:t>Malware attacks,</a:t>
            </a:r>
            <a:r>
              <a:rPr lang="en-IN" sz="2400">
                <a:solidFill>
                  <a:schemeClr val="dk1"/>
                </a:solidFill>
                <a:latin typeface="Gill Sans"/>
                <a:ea typeface="Gill Sans"/>
                <a:cs typeface="Gill Sans"/>
                <a:sym typeface="Gill Sans"/>
              </a:rPr>
              <a:t> such as phishing emails can be used to gain entry. It only takes one employee to click on a link in a phishing email to allow malicious software to start spreading throughout the network.</a:t>
            </a:r>
            <a:endParaRPr/>
          </a:p>
          <a:p>
            <a:pPr indent="-152400" lvl="0" marL="0" marR="0" rtl="0" algn="l">
              <a:spcBef>
                <a:spcPts val="0"/>
              </a:spcBef>
              <a:spcAft>
                <a:spcPts val="0"/>
              </a:spcAft>
              <a:buClr>
                <a:schemeClr val="dk1"/>
              </a:buClr>
              <a:buSzPts val="2400"/>
              <a:buFont typeface="Arial"/>
              <a:buChar char="•"/>
            </a:pPr>
            <a:r>
              <a:rPr b="1" lang="en-IN" sz="2400">
                <a:solidFill>
                  <a:schemeClr val="dk1"/>
                </a:solidFill>
                <a:latin typeface="Gill Sans"/>
                <a:ea typeface="Gill Sans"/>
                <a:cs typeface="Gill Sans"/>
                <a:sym typeface="Gill Sans"/>
              </a:rPr>
              <a:t>Drive-by downloads</a:t>
            </a:r>
            <a:r>
              <a:rPr lang="en-IN" sz="2400">
                <a:solidFill>
                  <a:schemeClr val="dk1"/>
                </a:solidFill>
                <a:latin typeface="Gill Sans"/>
                <a:ea typeface="Gill Sans"/>
                <a:cs typeface="Gill Sans"/>
                <a:sym typeface="Gill Sans"/>
              </a:rPr>
              <a:t> use viruses or malware delivered through a compromised or spoofed website.</a:t>
            </a:r>
            <a:endParaRPr/>
          </a:p>
          <a:p>
            <a:pPr indent="-152400" lvl="0" marL="0" marR="0" rtl="0" algn="l">
              <a:spcBef>
                <a:spcPts val="0"/>
              </a:spcBef>
              <a:spcAft>
                <a:spcPts val="0"/>
              </a:spcAft>
              <a:buClr>
                <a:schemeClr val="dk1"/>
              </a:buClr>
              <a:buSzPts val="2400"/>
              <a:buFont typeface="Arial"/>
              <a:buChar char="•"/>
            </a:pPr>
            <a:r>
              <a:rPr b="1" lang="en-IN" sz="2400">
                <a:solidFill>
                  <a:schemeClr val="dk1"/>
                </a:solidFill>
                <a:latin typeface="Gill Sans"/>
                <a:ea typeface="Gill Sans"/>
                <a:cs typeface="Gill Sans"/>
                <a:sym typeface="Gill Sans"/>
              </a:rPr>
              <a:t>Social engineering</a:t>
            </a:r>
            <a:r>
              <a:rPr lang="en-IN" sz="2400">
                <a:solidFill>
                  <a:schemeClr val="dk1"/>
                </a:solidFill>
                <a:latin typeface="Gill Sans"/>
                <a:ea typeface="Gill Sans"/>
                <a:cs typeface="Gill Sans"/>
                <a:sym typeface="Gill Sans"/>
              </a:rPr>
              <a:t> can also be used to gain access. For instance, an intruder phones an employee claiming to be from the company's IT helpdesk and asks for the password in order to 'fix' the computer.</a:t>
            </a:r>
            <a:endParaRPr b="0" i="0" sz="2400">
              <a:solidFill>
                <a:schemeClr val="dk1"/>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type="title"/>
          </p:nvPr>
        </p:nvSpPr>
        <p:spPr>
          <a:xfrm>
            <a:off x="2394909" y="145585"/>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b="1" lang="en-IN"/>
              <a:t>TOPICS</a:t>
            </a:r>
            <a:endParaRPr b="1"/>
          </a:p>
        </p:txBody>
      </p:sp>
      <p:sp>
        <p:nvSpPr>
          <p:cNvPr id="113" name="Google Shape;113;p2"/>
          <p:cNvSpPr txBox="1"/>
          <p:nvPr>
            <p:ph idx="1" type="body"/>
          </p:nvPr>
        </p:nvSpPr>
        <p:spPr>
          <a:xfrm>
            <a:off x="838200" y="1511725"/>
            <a:ext cx="10515600" cy="5212800"/>
          </a:xfrm>
          <a:prstGeom prst="rect">
            <a:avLst/>
          </a:prstGeom>
          <a:noFill/>
          <a:ln>
            <a:noFill/>
          </a:ln>
        </p:spPr>
        <p:txBody>
          <a:bodyPr anchorCtr="0" anchor="t" bIns="45700" lIns="91425" spcFirstLastPara="1" rIns="91425" wrap="square" tIns="45700">
            <a:normAutofit fontScale="77500" lnSpcReduction="20000"/>
          </a:bodyPr>
          <a:lstStyle/>
          <a:p>
            <a:pPr indent="-202882" lvl="0" marL="228600" rtl="0" algn="l">
              <a:lnSpc>
                <a:spcPct val="100000"/>
              </a:lnSpc>
              <a:spcBef>
                <a:spcPts val="0"/>
              </a:spcBef>
              <a:spcAft>
                <a:spcPts val="0"/>
              </a:spcAft>
              <a:buSzPct val="100000"/>
              <a:buChar char="•"/>
            </a:pPr>
            <a:r>
              <a:rPr lang="en-IN"/>
              <a:t>Essential Terminologies</a:t>
            </a:r>
            <a:endParaRPr/>
          </a:p>
          <a:p>
            <a:pPr indent="-202882" lvl="0" marL="228600" rtl="0" algn="l">
              <a:lnSpc>
                <a:spcPct val="100000"/>
              </a:lnSpc>
              <a:spcBef>
                <a:spcPts val="1000"/>
              </a:spcBef>
              <a:spcAft>
                <a:spcPts val="0"/>
              </a:spcAft>
              <a:buSzPct val="100000"/>
              <a:buChar char="•"/>
            </a:pPr>
            <a:r>
              <a:rPr lang="en-IN"/>
              <a:t>Mechanisms</a:t>
            </a:r>
            <a:endParaRPr/>
          </a:p>
          <a:p>
            <a:pPr indent="-202882" lvl="0" marL="228600" rtl="0" algn="l">
              <a:lnSpc>
                <a:spcPct val="100000"/>
              </a:lnSpc>
              <a:spcBef>
                <a:spcPts val="1000"/>
              </a:spcBef>
              <a:spcAft>
                <a:spcPts val="0"/>
              </a:spcAft>
              <a:buSzPct val="100000"/>
              <a:buChar char="•"/>
            </a:pPr>
            <a:r>
              <a:rPr lang="en-IN"/>
              <a:t>Network Security Models</a:t>
            </a:r>
            <a:endParaRPr/>
          </a:p>
          <a:p>
            <a:pPr indent="-202882" lvl="0" marL="228600" rtl="0" algn="l">
              <a:lnSpc>
                <a:spcPct val="100000"/>
              </a:lnSpc>
              <a:spcBef>
                <a:spcPts val="1000"/>
              </a:spcBef>
              <a:spcAft>
                <a:spcPts val="0"/>
              </a:spcAft>
              <a:buSzPct val="100000"/>
              <a:buChar char="•"/>
            </a:pPr>
            <a:r>
              <a:rPr lang="en-IN"/>
              <a:t>NIA </a:t>
            </a:r>
            <a:endParaRPr/>
          </a:p>
          <a:p>
            <a:pPr indent="-202882" lvl="0" marL="228600" rtl="0" algn="l">
              <a:lnSpc>
                <a:spcPct val="100000"/>
              </a:lnSpc>
              <a:spcBef>
                <a:spcPts val="1000"/>
              </a:spcBef>
              <a:spcAft>
                <a:spcPts val="0"/>
              </a:spcAft>
              <a:buSzPct val="100000"/>
              <a:buChar char="•"/>
            </a:pPr>
            <a:r>
              <a:rPr lang="en-IN"/>
              <a:t>Risks</a:t>
            </a:r>
            <a:endParaRPr/>
          </a:p>
          <a:p>
            <a:pPr indent="-202882" lvl="0" marL="228600" rtl="0" algn="l">
              <a:lnSpc>
                <a:spcPct val="100000"/>
              </a:lnSpc>
              <a:spcBef>
                <a:spcPts val="1000"/>
              </a:spcBef>
              <a:spcAft>
                <a:spcPts val="0"/>
              </a:spcAft>
              <a:buSzPct val="100000"/>
              <a:buChar char="•"/>
            </a:pPr>
            <a:r>
              <a:rPr lang="en-IN"/>
              <a:t>Breaches</a:t>
            </a:r>
            <a:endParaRPr/>
          </a:p>
          <a:p>
            <a:pPr indent="-202882" lvl="0" marL="228600" rtl="0" algn="l">
              <a:lnSpc>
                <a:spcPct val="100000"/>
              </a:lnSpc>
              <a:spcBef>
                <a:spcPts val="1000"/>
              </a:spcBef>
              <a:spcAft>
                <a:spcPts val="0"/>
              </a:spcAft>
              <a:buSzPct val="100000"/>
              <a:buChar char="•"/>
            </a:pPr>
            <a:r>
              <a:rPr lang="en-IN"/>
              <a:t>Threats</a:t>
            </a:r>
            <a:endParaRPr/>
          </a:p>
          <a:p>
            <a:pPr indent="-202882" lvl="0" marL="228600" rtl="0" algn="l">
              <a:lnSpc>
                <a:spcPct val="100000"/>
              </a:lnSpc>
              <a:spcBef>
                <a:spcPts val="1000"/>
              </a:spcBef>
              <a:spcAft>
                <a:spcPts val="0"/>
              </a:spcAft>
              <a:buSzPct val="100000"/>
              <a:buChar char="•"/>
            </a:pPr>
            <a:r>
              <a:rPr lang="en-IN"/>
              <a:t>Attacks</a:t>
            </a:r>
            <a:endParaRPr/>
          </a:p>
          <a:p>
            <a:pPr indent="-202882" lvl="0" marL="228600" rtl="0" algn="l">
              <a:lnSpc>
                <a:spcPct val="100000"/>
              </a:lnSpc>
              <a:spcBef>
                <a:spcPts val="1000"/>
              </a:spcBef>
              <a:spcAft>
                <a:spcPts val="0"/>
              </a:spcAft>
              <a:buSzPct val="100000"/>
              <a:buChar char="•"/>
            </a:pPr>
            <a:r>
              <a:rPr lang="en-IN"/>
              <a:t>Exploits</a:t>
            </a:r>
            <a:endParaRPr/>
          </a:p>
          <a:p>
            <a:pPr indent="-202882" lvl="0" marL="228600" rtl="0" algn="l">
              <a:lnSpc>
                <a:spcPct val="100000"/>
              </a:lnSpc>
              <a:spcBef>
                <a:spcPts val="1000"/>
              </a:spcBef>
              <a:spcAft>
                <a:spcPts val="0"/>
              </a:spcAft>
              <a:buSzPct val="100000"/>
              <a:buChar char="•"/>
            </a:pPr>
            <a:r>
              <a:rPr lang="en-IN"/>
              <a:t>Information Gathering</a:t>
            </a:r>
            <a:endParaRPr/>
          </a:p>
          <a:p>
            <a:pPr indent="-202882" lvl="0" marL="228600" rtl="0" algn="l">
              <a:lnSpc>
                <a:spcPct val="100000"/>
              </a:lnSpc>
              <a:spcBef>
                <a:spcPts val="1000"/>
              </a:spcBef>
              <a:spcAft>
                <a:spcPts val="0"/>
              </a:spcAft>
              <a:buSzPct val="100000"/>
              <a:buChar char="•"/>
            </a:pPr>
            <a:r>
              <a:rPr lang="en-IN"/>
              <a:t>Incident response team</a:t>
            </a:r>
            <a:endParaRPr/>
          </a:p>
          <a:p>
            <a:pPr indent="-202882" lvl="0" marL="228600" rtl="0" algn="l">
              <a:lnSpc>
                <a:spcPct val="100000"/>
              </a:lnSpc>
              <a:spcBef>
                <a:spcPts val="1000"/>
              </a:spcBef>
              <a:spcAft>
                <a:spcPts val="0"/>
              </a:spcAft>
              <a:buSzPct val="100000"/>
              <a:buChar char="•"/>
            </a:pPr>
            <a:r>
              <a:rPr lang="en-IN"/>
              <a:t>Reporting Crime</a:t>
            </a:r>
            <a:endParaRPr/>
          </a:p>
          <a:p>
            <a:pPr indent="-202882" lvl="0" marL="228600" rtl="0" algn="l">
              <a:lnSpc>
                <a:spcPct val="100000"/>
              </a:lnSpc>
              <a:spcBef>
                <a:spcPts val="1000"/>
              </a:spcBef>
              <a:spcAft>
                <a:spcPts val="0"/>
              </a:spcAft>
              <a:buSzPct val="100000"/>
              <a:buChar char="•"/>
            </a:pPr>
            <a:r>
              <a:rPr lang="en-IN"/>
              <a:t>Operating System Attacks</a:t>
            </a:r>
            <a:endParaRPr/>
          </a:p>
          <a:p>
            <a:pPr indent="-202882" lvl="0" marL="228600" rtl="0" algn="l">
              <a:lnSpc>
                <a:spcPct val="100000"/>
              </a:lnSpc>
              <a:spcBef>
                <a:spcPts val="1000"/>
              </a:spcBef>
              <a:spcAft>
                <a:spcPts val="0"/>
              </a:spcAft>
              <a:buSzPct val="100000"/>
              <a:buChar char="•"/>
            </a:pPr>
            <a:r>
              <a:rPr lang="en-IN"/>
              <a:t>Applications attacks</a:t>
            </a:r>
            <a:endParaRPr/>
          </a:p>
          <a:p>
            <a:pPr indent="-202882" lvl="0" marL="228600" rtl="0" algn="l">
              <a:lnSpc>
                <a:spcPct val="100000"/>
              </a:lnSpc>
              <a:spcBef>
                <a:spcPts val="1000"/>
              </a:spcBef>
              <a:spcAft>
                <a:spcPts val="0"/>
              </a:spcAft>
              <a:buSzPct val="100000"/>
              <a:buChar char="•"/>
            </a:pPr>
            <a:r>
              <a:rPr lang="en-IN"/>
              <a:t>Reverse Engineering</a:t>
            </a:r>
            <a:endParaRPr/>
          </a:p>
          <a:p>
            <a:pPr indent="-202882" lvl="0" marL="228600" rtl="0" algn="l">
              <a:lnSpc>
                <a:spcPct val="100000"/>
              </a:lnSpc>
              <a:spcBef>
                <a:spcPts val="1000"/>
              </a:spcBef>
              <a:spcAft>
                <a:spcPts val="0"/>
              </a:spcAft>
              <a:buSzPct val="100000"/>
              <a:buChar char="•"/>
            </a:pPr>
            <a:r>
              <a:rPr lang="en-IN"/>
              <a:t>Cracking Techniques</a:t>
            </a:r>
            <a:endParaRPr/>
          </a:p>
          <a:p>
            <a:pPr indent="-202882" lvl="0" marL="228600" rtl="0" algn="l">
              <a:lnSpc>
                <a:spcPct val="100000"/>
              </a:lnSpc>
              <a:spcBef>
                <a:spcPts val="1000"/>
              </a:spcBef>
              <a:spcAft>
                <a:spcPts val="0"/>
              </a:spcAft>
              <a:buSzPct val="100000"/>
              <a:buChar char="•"/>
            </a:pPr>
            <a:r>
              <a:rPr lang="en-IN"/>
              <a:t>Financial Frauds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0"/>
          <p:cNvSpPr txBox="1"/>
          <p:nvPr>
            <p:ph type="title"/>
          </p:nvPr>
        </p:nvSpPr>
        <p:spPr>
          <a:xfrm>
            <a:off x="2231136" y="241120"/>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THREATS</a:t>
            </a:r>
            <a:endParaRPr/>
          </a:p>
        </p:txBody>
      </p:sp>
      <p:sp>
        <p:nvSpPr>
          <p:cNvPr id="220" name="Google Shape;220;p20"/>
          <p:cNvSpPr txBox="1"/>
          <p:nvPr>
            <p:ph idx="1" type="body"/>
          </p:nvPr>
        </p:nvSpPr>
        <p:spPr>
          <a:xfrm>
            <a:off x="838200" y="1743739"/>
            <a:ext cx="10515600" cy="4998256"/>
          </a:xfrm>
          <a:prstGeom prst="rect">
            <a:avLst/>
          </a:prstGeom>
          <a:noFill/>
          <a:ln>
            <a:noFill/>
          </a:ln>
        </p:spPr>
        <p:txBody>
          <a:bodyPr anchorCtr="0" anchor="t" bIns="45700" lIns="91425" spcFirstLastPara="1" rIns="91425" wrap="square" tIns="45700">
            <a:normAutofit/>
          </a:bodyPr>
          <a:lstStyle/>
          <a:p>
            <a:pPr indent="-234950" lvl="0" marL="228600" rtl="0" algn="l">
              <a:lnSpc>
                <a:spcPct val="100000"/>
              </a:lnSpc>
              <a:spcBef>
                <a:spcPts val="0"/>
              </a:spcBef>
              <a:spcAft>
                <a:spcPts val="0"/>
              </a:spcAft>
              <a:buSzPts val="2500"/>
              <a:buChar char="•"/>
            </a:pPr>
            <a:r>
              <a:rPr lang="en-IN" sz="2500"/>
              <a:t>Type of unwanted access is the placement in a computer system of logic that exploits vulnerabilities in the system and that can affect application programs as well as utility programs, such as editors and compilers. </a:t>
            </a:r>
            <a:endParaRPr sz="1900"/>
          </a:p>
          <a:p>
            <a:pPr indent="-234950" lvl="0" marL="228600" rtl="0" algn="l">
              <a:lnSpc>
                <a:spcPct val="100000"/>
              </a:lnSpc>
              <a:spcBef>
                <a:spcPts val="1000"/>
              </a:spcBef>
              <a:spcAft>
                <a:spcPts val="0"/>
              </a:spcAft>
              <a:buSzPts val="2500"/>
              <a:buChar char="•"/>
            </a:pPr>
            <a:r>
              <a:rPr lang="en-IN" sz="2500"/>
              <a:t>Programs can present two kinds of threats: </a:t>
            </a:r>
            <a:endParaRPr sz="1900"/>
          </a:p>
          <a:p>
            <a:pPr indent="-234950" lvl="0" marL="228600" rtl="0" algn="l">
              <a:lnSpc>
                <a:spcPct val="100000"/>
              </a:lnSpc>
              <a:spcBef>
                <a:spcPts val="1000"/>
              </a:spcBef>
              <a:spcAft>
                <a:spcPts val="0"/>
              </a:spcAft>
              <a:buSzPts val="2500"/>
              <a:buChar char="•"/>
            </a:pPr>
            <a:r>
              <a:rPr b="1" lang="en-IN" sz="2500"/>
              <a:t>Information access threats</a:t>
            </a:r>
            <a:r>
              <a:rPr lang="en-IN" sz="2500"/>
              <a:t>: Intercept or modify data on behalf of users who should not have access to that data. </a:t>
            </a:r>
            <a:endParaRPr sz="1900"/>
          </a:p>
          <a:p>
            <a:pPr indent="-234950" lvl="0" marL="228600" rtl="0" algn="l">
              <a:lnSpc>
                <a:spcPct val="100000"/>
              </a:lnSpc>
              <a:spcBef>
                <a:spcPts val="1000"/>
              </a:spcBef>
              <a:spcAft>
                <a:spcPts val="0"/>
              </a:spcAft>
              <a:buSzPts val="2500"/>
              <a:buChar char="•"/>
            </a:pPr>
            <a:r>
              <a:rPr b="1" lang="en-IN" sz="2500"/>
              <a:t>Service threats</a:t>
            </a:r>
            <a:r>
              <a:rPr lang="en-IN" sz="2500"/>
              <a:t>: Exploit service flaws in computers to inhibit use by legitimate users</a:t>
            </a:r>
            <a:endParaRPr sz="2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1"/>
          <p:cNvSpPr txBox="1"/>
          <p:nvPr>
            <p:ph type="title"/>
          </p:nvPr>
        </p:nvSpPr>
        <p:spPr>
          <a:xfrm>
            <a:off x="2231136" y="104402"/>
            <a:ext cx="77298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ATTACKS</a:t>
            </a:r>
            <a:endParaRPr/>
          </a:p>
        </p:txBody>
      </p:sp>
      <p:sp>
        <p:nvSpPr>
          <p:cNvPr id="226" name="Google Shape;226;p21"/>
          <p:cNvSpPr txBox="1"/>
          <p:nvPr>
            <p:ph idx="1" type="body"/>
          </p:nvPr>
        </p:nvSpPr>
        <p:spPr>
          <a:xfrm>
            <a:off x="235371" y="1292997"/>
            <a:ext cx="11491500" cy="4858500"/>
          </a:xfrm>
          <a:prstGeom prst="rect">
            <a:avLst/>
          </a:prstGeom>
          <a:noFill/>
          <a:ln>
            <a:noFill/>
          </a:ln>
        </p:spPr>
        <p:txBody>
          <a:bodyPr anchorCtr="0" anchor="t" bIns="45700" lIns="91425" spcFirstLastPara="1" rIns="91425" wrap="square" tIns="45700">
            <a:normAutofit/>
          </a:bodyPr>
          <a:lstStyle/>
          <a:p>
            <a:pPr indent="-247650" lvl="0" marL="228600" rtl="0" algn="l">
              <a:lnSpc>
                <a:spcPct val="100000"/>
              </a:lnSpc>
              <a:spcBef>
                <a:spcPts val="0"/>
              </a:spcBef>
              <a:spcAft>
                <a:spcPts val="0"/>
              </a:spcAft>
              <a:buSzPts val="2100"/>
              <a:buChar char="•"/>
            </a:pPr>
            <a:r>
              <a:rPr lang="en-IN" sz="2100"/>
              <a:t>The three goals of security confidentiality, integrity, and availability can be threatened by security attacks.</a:t>
            </a:r>
            <a:endParaRPr sz="2100"/>
          </a:p>
          <a:p>
            <a:pPr indent="-247650" lvl="0" marL="228600" rtl="0" algn="l">
              <a:lnSpc>
                <a:spcPct val="100000"/>
              </a:lnSpc>
              <a:spcBef>
                <a:spcPts val="1000"/>
              </a:spcBef>
              <a:spcAft>
                <a:spcPts val="0"/>
              </a:spcAft>
              <a:buSzPts val="2100"/>
              <a:buChar char="•"/>
            </a:pPr>
            <a:r>
              <a:rPr lang="en-IN" sz="2100"/>
              <a:t>Attacks Threatening Confidentiality</a:t>
            </a:r>
            <a:endParaRPr sz="2100"/>
          </a:p>
          <a:p>
            <a:pPr indent="-247650" lvl="0" marL="228600" rtl="0" algn="l">
              <a:lnSpc>
                <a:spcPct val="100000"/>
              </a:lnSpc>
              <a:spcBef>
                <a:spcPts val="1000"/>
              </a:spcBef>
              <a:spcAft>
                <a:spcPts val="0"/>
              </a:spcAft>
              <a:buSzPts val="2100"/>
              <a:buChar char="•"/>
            </a:pPr>
            <a:r>
              <a:rPr lang="en-IN" sz="2100"/>
              <a:t>Attacks Threatening Integrity</a:t>
            </a:r>
            <a:endParaRPr sz="2100"/>
          </a:p>
          <a:p>
            <a:pPr indent="-247650" lvl="0" marL="228600" rtl="0" algn="l">
              <a:lnSpc>
                <a:spcPct val="100000"/>
              </a:lnSpc>
              <a:spcBef>
                <a:spcPts val="1000"/>
              </a:spcBef>
              <a:spcAft>
                <a:spcPts val="0"/>
              </a:spcAft>
              <a:buSzPts val="2100"/>
              <a:buChar char="•"/>
            </a:pPr>
            <a:r>
              <a:rPr lang="en-IN" sz="2100"/>
              <a:t>Attacks Threatening Availability</a:t>
            </a:r>
            <a:endParaRPr sz="2100"/>
          </a:p>
          <a:p>
            <a:pPr indent="0" lvl="0" marL="0" rtl="0" algn="l">
              <a:lnSpc>
                <a:spcPct val="100000"/>
              </a:lnSpc>
              <a:spcBef>
                <a:spcPts val="1000"/>
              </a:spcBef>
              <a:spcAft>
                <a:spcPts val="0"/>
              </a:spcAft>
              <a:buSzPts val="1800"/>
              <a:buNone/>
            </a:pPr>
            <a:r>
              <a:t/>
            </a:r>
            <a:endParaRPr sz="1900"/>
          </a:p>
        </p:txBody>
      </p:sp>
      <p:pic>
        <p:nvPicPr>
          <p:cNvPr id="227" name="Google Shape;227;p21"/>
          <p:cNvPicPr preferRelativeResize="0"/>
          <p:nvPr/>
        </p:nvPicPr>
        <p:blipFill rotWithShape="1">
          <a:blip r:embed="rId3">
            <a:alphaModFix/>
          </a:blip>
          <a:srcRect b="0" l="0" r="0" t="0"/>
          <a:stretch/>
        </p:blipFill>
        <p:spPr>
          <a:xfrm>
            <a:off x="4501750" y="2089300"/>
            <a:ext cx="7467325" cy="4461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2"/>
          <p:cNvSpPr/>
          <p:nvPr/>
        </p:nvSpPr>
        <p:spPr>
          <a:xfrm>
            <a:off x="423081" y="253900"/>
            <a:ext cx="11586949" cy="6548075"/>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IN" sz="2400">
                <a:solidFill>
                  <a:schemeClr val="dk1"/>
                </a:solidFill>
                <a:latin typeface="Times New Roman"/>
                <a:ea typeface="Times New Roman"/>
                <a:cs typeface="Times New Roman"/>
                <a:sym typeface="Times New Roman"/>
              </a:rPr>
              <a:t>Attacks Threatening Confidentiality–refer unit-1 pdf for diagrams</a:t>
            </a:r>
            <a:endParaRPr b="1" sz="1200">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None/>
            </a:pPr>
            <a:r>
              <a:rPr b="1" lang="en-IN" sz="2400">
                <a:solidFill>
                  <a:schemeClr val="dk1"/>
                </a:solidFill>
                <a:latin typeface="Times New Roman"/>
                <a:ea typeface="Times New Roman"/>
                <a:cs typeface="Times New Roman"/>
                <a:sym typeface="Times New Roman"/>
              </a:rPr>
              <a:t>Snooping</a:t>
            </a:r>
            <a:r>
              <a:rPr lang="en-IN" sz="2400">
                <a:solidFill>
                  <a:schemeClr val="dk1"/>
                </a:solidFill>
                <a:latin typeface="Times New Roman"/>
                <a:ea typeface="Times New Roman"/>
                <a:cs typeface="Times New Roman"/>
                <a:sym typeface="Times New Roman"/>
              </a:rPr>
              <a:t> refers to unauthorized access to or interception of data.</a:t>
            </a:r>
            <a:endParaRPr sz="1200">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None/>
            </a:pPr>
            <a:r>
              <a:rPr b="1" lang="en-IN" sz="2400">
                <a:solidFill>
                  <a:schemeClr val="dk1"/>
                </a:solidFill>
                <a:latin typeface="Times New Roman"/>
                <a:ea typeface="Times New Roman"/>
                <a:cs typeface="Times New Roman"/>
                <a:sym typeface="Times New Roman"/>
              </a:rPr>
              <a:t>Traffic analysis </a:t>
            </a:r>
            <a:r>
              <a:rPr lang="en-IN" sz="2400">
                <a:solidFill>
                  <a:schemeClr val="dk1"/>
                </a:solidFill>
                <a:latin typeface="Times New Roman"/>
                <a:ea typeface="Times New Roman"/>
                <a:cs typeface="Times New Roman"/>
                <a:sym typeface="Times New Roman"/>
              </a:rPr>
              <a:t>refers to obtaining some other type of information by monitoring online traffic.</a:t>
            </a:r>
            <a:endParaRPr sz="1200">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None/>
            </a:pPr>
            <a:r>
              <a:rPr b="1" lang="en-IN" sz="2400">
                <a:solidFill>
                  <a:schemeClr val="dk1"/>
                </a:solidFill>
                <a:latin typeface="Times New Roman"/>
                <a:ea typeface="Times New Roman"/>
                <a:cs typeface="Times New Roman"/>
                <a:sym typeface="Times New Roman"/>
              </a:rPr>
              <a:t>Attacks Threatening Integrity–</a:t>
            </a:r>
            <a:r>
              <a:rPr b="1" lang="en-IN" sz="2400">
                <a:solidFill>
                  <a:schemeClr val="dk1"/>
                </a:solidFill>
                <a:latin typeface="Times New Roman"/>
                <a:ea typeface="Times New Roman"/>
                <a:cs typeface="Times New Roman"/>
                <a:sym typeface="Times New Roman"/>
              </a:rPr>
              <a:t>refer unit-1 pdf for diagrams</a:t>
            </a:r>
            <a:endParaRPr b="1" sz="1200">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None/>
            </a:pPr>
            <a:r>
              <a:rPr b="1" lang="en-IN" sz="2400">
                <a:solidFill>
                  <a:schemeClr val="dk1"/>
                </a:solidFill>
                <a:latin typeface="Times New Roman"/>
                <a:ea typeface="Times New Roman"/>
                <a:cs typeface="Times New Roman"/>
                <a:sym typeface="Times New Roman"/>
              </a:rPr>
              <a:t>Modification</a:t>
            </a:r>
            <a:r>
              <a:rPr lang="en-IN" sz="2400">
                <a:solidFill>
                  <a:schemeClr val="dk1"/>
                </a:solidFill>
                <a:latin typeface="Times New Roman"/>
                <a:ea typeface="Times New Roman"/>
                <a:cs typeface="Times New Roman"/>
                <a:sym typeface="Times New Roman"/>
              </a:rPr>
              <a:t> means that the attacker intercepts the message and changes it.</a:t>
            </a:r>
            <a:endParaRPr sz="1200">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None/>
            </a:pPr>
            <a:r>
              <a:rPr b="1" lang="en-IN" sz="2400">
                <a:solidFill>
                  <a:schemeClr val="dk1"/>
                </a:solidFill>
                <a:latin typeface="Times New Roman"/>
                <a:ea typeface="Times New Roman"/>
                <a:cs typeface="Times New Roman"/>
                <a:sym typeface="Times New Roman"/>
              </a:rPr>
              <a:t>Masquerading </a:t>
            </a:r>
            <a:r>
              <a:rPr lang="en-IN" sz="2400">
                <a:solidFill>
                  <a:schemeClr val="dk1"/>
                </a:solidFill>
                <a:latin typeface="Times New Roman"/>
                <a:ea typeface="Times New Roman"/>
                <a:cs typeface="Times New Roman"/>
                <a:sym typeface="Times New Roman"/>
              </a:rPr>
              <a:t>or spoofing happens when the attacker impersonates somebody else.</a:t>
            </a:r>
            <a:endParaRPr sz="1200">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None/>
            </a:pPr>
            <a:r>
              <a:rPr b="1" lang="en-IN" sz="2400">
                <a:solidFill>
                  <a:schemeClr val="dk1"/>
                </a:solidFill>
                <a:latin typeface="Times New Roman"/>
                <a:ea typeface="Times New Roman"/>
                <a:cs typeface="Times New Roman"/>
                <a:sym typeface="Times New Roman"/>
              </a:rPr>
              <a:t>Replaying </a:t>
            </a:r>
            <a:r>
              <a:rPr lang="en-IN" sz="2400">
                <a:solidFill>
                  <a:schemeClr val="dk1"/>
                </a:solidFill>
                <a:latin typeface="Times New Roman"/>
                <a:ea typeface="Times New Roman"/>
                <a:cs typeface="Times New Roman"/>
                <a:sym typeface="Times New Roman"/>
              </a:rPr>
              <a:t>means the attacker obtains a copy of a message sent by a user and later tries to replay it.</a:t>
            </a:r>
            <a:endParaRPr sz="1200">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None/>
            </a:pPr>
            <a:r>
              <a:rPr b="1" lang="en-IN" sz="2400">
                <a:solidFill>
                  <a:schemeClr val="dk1"/>
                </a:solidFill>
                <a:latin typeface="Times New Roman"/>
                <a:ea typeface="Times New Roman"/>
                <a:cs typeface="Times New Roman"/>
                <a:sym typeface="Times New Roman"/>
              </a:rPr>
              <a:t>Repudiation </a:t>
            </a:r>
            <a:r>
              <a:rPr lang="en-IN" sz="2400">
                <a:solidFill>
                  <a:schemeClr val="dk1"/>
                </a:solidFill>
                <a:latin typeface="Times New Roman"/>
                <a:ea typeface="Times New Roman"/>
                <a:cs typeface="Times New Roman"/>
                <a:sym typeface="Times New Roman"/>
              </a:rPr>
              <a:t>means that sender of the message might later deny that she has sent the message; the receiver of the message might later deny that he has received the message.</a:t>
            </a:r>
            <a:endParaRPr sz="1200">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None/>
            </a:pPr>
            <a:r>
              <a:rPr b="1" lang="en-IN" sz="2400">
                <a:solidFill>
                  <a:schemeClr val="dk1"/>
                </a:solidFill>
                <a:latin typeface="Times New Roman"/>
                <a:ea typeface="Times New Roman"/>
                <a:cs typeface="Times New Roman"/>
                <a:sym typeface="Times New Roman"/>
              </a:rPr>
              <a:t>Attacks Threatening Availability–</a:t>
            </a:r>
            <a:r>
              <a:rPr b="1" lang="en-IN" sz="2400">
                <a:solidFill>
                  <a:schemeClr val="dk1"/>
                </a:solidFill>
                <a:latin typeface="Times New Roman"/>
                <a:ea typeface="Times New Roman"/>
                <a:cs typeface="Times New Roman"/>
                <a:sym typeface="Times New Roman"/>
              </a:rPr>
              <a:t>refer unit-1 pdf for diagrams</a:t>
            </a:r>
            <a:endParaRPr b="1" sz="1200">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None/>
            </a:pPr>
            <a:r>
              <a:rPr b="1" lang="en-IN" sz="2400">
                <a:solidFill>
                  <a:schemeClr val="dk1"/>
                </a:solidFill>
                <a:latin typeface="Times New Roman"/>
                <a:ea typeface="Times New Roman"/>
                <a:cs typeface="Times New Roman"/>
                <a:sym typeface="Times New Roman"/>
              </a:rPr>
              <a:t>Denial of service</a:t>
            </a:r>
            <a:r>
              <a:rPr lang="en-IN" sz="2400">
                <a:solidFill>
                  <a:schemeClr val="dk1"/>
                </a:solidFill>
                <a:latin typeface="Times New Roman"/>
                <a:ea typeface="Times New Roman"/>
                <a:cs typeface="Times New Roman"/>
                <a:sym typeface="Times New Roman"/>
              </a:rPr>
              <a:t> (DoS) is a very common attack. It may slow down or totally interrupt the service of a system.</a:t>
            </a:r>
            <a:endParaRPr sz="12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23"/>
          <p:cNvPicPr preferRelativeResize="0"/>
          <p:nvPr/>
        </p:nvPicPr>
        <p:blipFill rotWithShape="1">
          <a:blip r:embed="rId3">
            <a:alphaModFix/>
          </a:blip>
          <a:srcRect b="0" l="0" r="0" t="0"/>
          <a:stretch/>
        </p:blipFill>
        <p:spPr>
          <a:xfrm>
            <a:off x="1105469" y="1897038"/>
            <a:ext cx="10112991" cy="413527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4"/>
          <p:cNvSpPr txBox="1"/>
          <p:nvPr>
            <p:ph type="title"/>
          </p:nvPr>
        </p:nvSpPr>
        <p:spPr>
          <a:xfrm>
            <a:off x="2231125" y="0"/>
            <a:ext cx="7729800" cy="9195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EXPLOITS</a:t>
            </a:r>
            <a:endParaRPr/>
          </a:p>
        </p:txBody>
      </p:sp>
      <p:sp>
        <p:nvSpPr>
          <p:cNvPr id="243" name="Google Shape;243;p24"/>
          <p:cNvSpPr txBox="1"/>
          <p:nvPr>
            <p:ph idx="1" type="body"/>
          </p:nvPr>
        </p:nvSpPr>
        <p:spPr>
          <a:xfrm>
            <a:off x="-43625" y="947850"/>
            <a:ext cx="12279300" cy="49623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Clr>
                <a:schemeClr val="dk1"/>
              </a:buClr>
              <a:buSzPts val="2400"/>
              <a:buChar char="●"/>
            </a:pPr>
            <a:r>
              <a:rPr lang="en-IN" sz="1950">
                <a:solidFill>
                  <a:schemeClr val="dk1"/>
                </a:solidFill>
                <a:highlight>
                  <a:srgbClr val="FFFFFF"/>
                </a:highlight>
              </a:rPr>
              <a:t>An </a:t>
            </a:r>
            <a:r>
              <a:rPr b="1" lang="en-IN" sz="1950">
                <a:solidFill>
                  <a:schemeClr val="dk1"/>
                </a:solidFill>
                <a:highlight>
                  <a:srgbClr val="FFFFFF"/>
                </a:highlight>
              </a:rPr>
              <a:t>exploit</a:t>
            </a:r>
            <a:r>
              <a:rPr lang="en-IN" sz="1950">
                <a:solidFill>
                  <a:schemeClr val="dk1"/>
                </a:solidFill>
                <a:highlight>
                  <a:srgbClr val="FFFFFF"/>
                </a:highlight>
              </a:rPr>
              <a:t> is a code that takes advantage of a software vulnerability or security flaw.</a:t>
            </a:r>
            <a:endParaRPr sz="1950">
              <a:solidFill>
                <a:schemeClr val="dk1"/>
              </a:solidFill>
              <a:highlight>
                <a:srgbClr val="FFFFFF"/>
              </a:highlight>
            </a:endParaRPr>
          </a:p>
          <a:p>
            <a:pPr indent="-352425" lvl="0" marL="457200" rtl="0" algn="l">
              <a:lnSpc>
                <a:spcPct val="100000"/>
              </a:lnSpc>
              <a:spcBef>
                <a:spcPts val="0"/>
              </a:spcBef>
              <a:spcAft>
                <a:spcPts val="0"/>
              </a:spcAft>
              <a:buClr>
                <a:schemeClr val="dk1"/>
              </a:buClr>
              <a:buSzPts val="1950"/>
              <a:buFont typeface="Gill Sans"/>
              <a:buChar char="●"/>
            </a:pPr>
            <a:r>
              <a:rPr lang="en-IN" sz="1950">
                <a:solidFill>
                  <a:schemeClr val="dk1"/>
                </a:solidFill>
                <a:highlight>
                  <a:srgbClr val="FFFFFF"/>
                </a:highlight>
              </a:rPr>
              <a:t>exploits allow an intruder to remotely access a network and gain elevated privileges, or move deeper into the network.</a:t>
            </a:r>
            <a:endParaRPr sz="1950">
              <a:solidFill>
                <a:schemeClr val="dk1"/>
              </a:solidFill>
              <a:highlight>
                <a:srgbClr val="FFFFFF"/>
              </a:highlight>
            </a:endParaRPr>
          </a:p>
          <a:p>
            <a:pPr indent="-352425" lvl="0" marL="457200" rtl="0" algn="l">
              <a:lnSpc>
                <a:spcPct val="100000"/>
              </a:lnSpc>
              <a:spcBef>
                <a:spcPts val="0"/>
              </a:spcBef>
              <a:spcAft>
                <a:spcPts val="0"/>
              </a:spcAft>
              <a:buClr>
                <a:schemeClr val="dk1"/>
              </a:buClr>
              <a:buSzPts val="1950"/>
              <a:buFont typeface="Gill Sans"/>
              <a:buChar char="●"/>
            </a:pPr>
            <a:r>
              <a:rPr lang="en-IN" sz="1950">
                <a:solidFill>
                  <a:schemeClr val="dk1"/>
                </a:solidFill>
                <a:highlight>
                  <a:srgbClr val="FFFFFF"/>
                </a:highlight>
              </a:rPr>
              <a:t>In some cases, an exploit can be used as part of a multi-component attack. Instead of using a malicious file, the exploit may instead drop another malware, which can include backdoor Trojans and spyware that can steal user information from the infected systems.</a:t>
            </a:r>
            <a:endParaRPr sz="1950">
              <a:solidFill>
                <a:schemeClr val="dk1"/>
              </a:solidFill>
              <a:highlight>
                <a:srgbClr val="FFFFFF"/>
              </a:highlight>
            </a:endParaRPr>
          </a:p>
          <a:p>
            <a:pPr indent="0" lvl="0" marL="0" rtl="0" algn="l">
              <a:lnSpc>
                <a:spcPct val="115000"/>
              </a:lnSpc>
              <a:spcBef>
                <a:spcPts val="1800"/>
              </a:spcBef>
              <a:spcAft>
                <a:spcPts val="0"/>
              </a:spcAft>
              <a:buNone/>
            </a:pPr>
            <a:r>
              <a:rPr b="1" lang="en-IN" sz="1950">
                <a:solidFill>
                  <a:schemeClr val="dk1"/>
                </a:solidFill>
                <a:highlight>
                  <a:srgbClr val="FFFFFF"/>
                </a:highlight>
              </a:rPr>
              <a:t>Zero-Day Exploits and Exploit Kits</a:t>
            </a:r>
            <a:endParaRPr b="1" sz="1950">
              <a:solidFill>
                <a:schemeClr val="dk1"/>
              </a:solidFill>
              <a:highlight>
                <a:srgbClr val="FFFFFF"/>
              </a:highlight>
            </a:endParaRPr>
          </a:p>
          <a:p>
            <a:pPr indent="-336550" lvl="0" marL="457200" rtl="0" algn="l">
              <a:lnSpc>
                <a:spcPct val="115000"/>
              </a:lnSpc>
              <a:spcBef>
                <a:spcPts val="1800"/>
              </a:spcBef>
              <a:spcAft>
                <a:spcPts val="0"/>
              </a:spcAft>
              <a:buClr>
                <a:schemeClr val="dk1"/>
              </a:buClr>
              <a:buSzPts val="1700"/>
              <a:buFont typeface="Gill Sans"/>
              <a:buChar char="●"/>
            </a:pPr>
            <a:r>
              <a:rPr lang="en-IN" sz="1950">
                <a:solidFill>
                  <a:schemeClr val="dk1"/>
                </a:solidFill>
                <a:highlight>
                  <a:srgbClr val="FFFFFF"/>
                </a:highlight>
              </a:rPr>
              <a:t>an exploit is referred to as a zero-day exploit when it is used to attack a vulnerability that has been identified but not yet patched, also known as a zero-day vulnerability.</a:t>
            </a:r>
            <a:endParaRPr sz="1950">
              <a:solidFill>
                <a:schemeClr val="dk1"/>
              </a:solidFill>
              <a:highlight>
                <a:srgbClr val="FFFFFF"/>
              </a:highlight>
            </a:endParaRPr>
          </a:p>
          <a:p>
            <a:pPr indent="-352425" lvl="0" marL="457200" rtl="0" algn="l">
              <a:lnSpc>
                <a:spcPct val="115000"/>
              </a:lnSpc>
              <a:spcBef>
                <a:spcPts val="0"/>
              </a:spcBef>
              <a:spcAft>
                <a:spcPts val="0"/>
              </a:spcAft>
              <a:buClr>
                <a:schemeClr val="dk1"/>
              </a:buClr>
              <a:buSzPts val="1950"/>
              <a:buFont typeface="Gill Sans"/>
              <a:buChar char="●"/>
            </a:pPr>
            <a:r>
              <a:rPr lang="en-IN" sz="1950">
                <a:solidFill>
                  <a:schemeClr val="dk1"/>
                </a:solidFill>
                <a:highlight>
                  <a:srgbClr val="FFFFFF"/>
                </a:highlight>
              </a:rPr>
              <a:t>Exploits are often incorporated into malware, allowing them to propagate and run intricate routines on vulnerable computers</a:t>
            </a:r>
            <a:endParaRPr sz="1950">
              <a:solidFill>
                <a:schemeClr val="dk1"/>
              </a:solidFill>
              <a:highlight>
                <a:srgbClr val="FFFFFF"/>
              </a:highlight>
            </a:endParaRPr>
          </a:p>
          <a:p>
            <a:pPr indent="-352425" lvl="0" marL="457200" rtl="0" algn="l">
              <a:lnSpc>
                <a:spcPct val="115000"/>
              </a:lnSpc>
              <a:spcBef>
                <a:spcPts val="0"/>
              </a:spcBef>
              <a:spcAft>
                <a:spcPts val="0"/>
              </a:spcAft>
              <a:buClr>
                <a:schemeClr val="dk1"/>
              </a:buClr>
              <a:buSzPts val="1950"/>
              <a:buFont typeface="Gill Sans"/>
              <a:buChar char="●"/>
            </a:pPr>
            <a:r>
              <a:rPr lang="en-IN" sz="1950">
                <a:solidFill>
                  <a:schemeClr val="dk1"/>
                </a:solidFill>
                <a:highlight>
                  <a:srgbClr val="FFFFFF"/>
                </a:highlight>
              </a:rPr>
              <a:t>Exploit kits are popular in the cybercriminal underground because they provide management consoles, an array of exploits that target different applications, and several add-on functions that make it easier to launch an attack. </a:t>
            </a:r>
            <a:endParaRPr sz="1950">
              <a:solidFill>
                <a:schemeClr val="dk1"/>
              </a:solidFill>
              <a:highlight>
                <a:srgbClr val="FFFFFF"/>
              </a:highlight>
            </a:endParaRPr>
          </a:p>
          <a:p>
            <a:pPr indent="0" lvl="0" marL="0" rtl="0" algn="l">
              <a:lnSpc>
                <a:spcPct val="115000"/>
              </a:lnSpc>
              <a:spcBef>
                <a:spcPts val="0"/>
              </a:spcBef>
              <a:spcAft>
                <a:spcPts val="0"/>
              </a:spcAft>
              <a:buNone/>
            </a:pPr>
            <a:r>
              <a:rPr b="1" lang="en-IN" sz="1950">
                <a:solidFill>
                  <a:schemeClr val="dk1"/>
                </a:solidFill>
                <a:highlight>
                  <a:srgbClr val="FFFFFF"/>
                </a:highlight>
              </a:rPr>
              <a:t>Mitigating Exploits</a:t>
            </a:r>
            <a:endParaRPr b="1" sz="1950">
              <a:solidFill>
                <a:schemeClr val="dk1"/>
              </a:solidFill>
              <a:highlight>
                <a:srgbClr val="FFFFFF"/>
              </a:highlight>
            </a:endParaRPr>
          </a:p>
          <a:p>
            <a:pPr indent="-352425" lvl="0" marL="457200" rtl="0" algn="l">
              <a:lnSpc>
                <a:spcPct val="115000"/>
              </a:lnSpc>
              <a:spcBef>
                <a:spcPts val="0"/>
              </a:spcBef>
              <a:spcAft>
                <a:spcPts val="0"/>
              </a:spcAft>
              <a:buClr>
                <a:schemeClr val="dk1"/>
              </a:buClr>
              <a:buSzPts val="1950"/>
              <a:buFont typeface="Gill Sans"/>
              <a:buChar char="●"/>
            </a:pPr>
            <a:r>
              <a:rPr lang="en-IN" sz="1950">
                <a:solidFill>
                  <a:schemeClr val="dk1"/>
                </a:solidFill>
                <a:highlight>
                  <a:srgbClr val="FFFFFF"/>
                </a:highlight>
              </a:rPr>
              <a:t>Virtual patching is one of the most recommended mitigation solutions for enterprises. Virtual patching works on the premise that exploits take a definable path to and from an application in order to use a software flaw.</a:t>
            </a:r>
            <a:endParaRPr b="1" sz="1950">
              <a:solidFill>
                <a:schemeClr val="dk1"/>
              </a:solidFill>
              <a:highlight>
                <a:srgbClr val="FFFFFF"/>
              </a:highlight>
            </a:endParaRPr>
          </a:p>
          <a:p>
            <a:pPr indent="0" lvl="0" marL="0" rtl="0" algn="l">
              <a:lnSpc>
                <a:spcPct val="100000"/>
              </a:lnSpc>
              <a:spcBef>
                <a:spcPts val="0"/>
              </a:spcBef>
              <a:spcAft>
                <a:spcPts val="0"/>
              </a:spcAft>
              <a:buNone/>
            </a:pPr>
            <a:r>
              <a:t/>
            </a:r>
            <a:endParaRPr sz="1950">
              <a:solidFill>
                <a:schemeClr val="dk1"/>
              </a:solidFill>
              <a:highlight>
                <a:srgbClr val="FF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5"/>
          <p:cNvSpPr txBox="1"/>
          <p:nvPr>
            <p:ph idx="4294967295" type="title"/>
          </p:nvPr>
        </p:nvSpPr>
        <p:spPr>
          <a:xfrm>
            <a:off x="2231100" y="0"/>
            <a:ext cx="7729800" cy="6897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Gill Sans"/>
              <a:buNone/>
            </a:pPr>
            <a:r>
              <a:rPr lang="en-IN"/>
              <a:t>INFORMATION GATHERING</a:t>
            </a:r>
            <a:endParaRPr/>
          </a:p>
        </p:txBody>
      </p:sp>
      <p:sp>
        <p:nvSpPr>
          <p:cNvPr id="249" name="Google Shape;249;p25"/>
          <p:cNvSpPr txBox="1"/>
          <p:nvPr>
            <p:ph idx="4294967295" type="body"/>
          </p:nvPr>
        </p:nvSpPr>
        <p:spPr>
          <a:xfrm>
            <a:off x="0" y="689700"/>
            <a:ext cx="12192000" cy="5669400"/>
          </a:xfrm>
          <a:prstGeom prst="rect">
            <a:avLst/>
          </a:prstGeom>
          <a:noFill/>
          <a:ln>
            <a:noFill/>
          </a:ln>
        </p:spPr>
        <p:txBody>
          <a:bodyPr anchorCtr="0" anchor="t" bIns="45700" lIns="91425" spcFirstLastPara="1" rIns="91425" wrap="square" tIns="45700">
            <a:noAutofit/>
          </a:bodyPr>
          <a:lstStyle/>
          <a:p>
            <a:pPr indent="-387350" lvl="0" marL="457200" rtl="0" algn="l">
              <a:lnSpc>
                <a:spcPct val="100000"/>
              </a:lnSpc>
              <a:spcBef>
                <a:spcPts val="0"/>
              </a:spcBef>
              <a:spcAft>
                <a:spcPts val="0"/>
              </a:spcAft>
              <a:buClr>
                <a:schemeClr val="dk1"/>
              </a:buClr>
              <a:buSzPts val="2500"/>
              <a:buChar char="●"/>
            </a:pPr>
            <a:r>
              <a:rPr lang="en-IN" sz="1900">
                <a:solidFill>
                  <a:schemeClr val="dk1"/>
                </a:solidFill>
                <a:highlight>
                  <a:srgbClr val="FFFFFF"/>
                </a:highlight>
                <a:latin typeface="Roboto"/>
                <a:ea typeface="Roboto"/>
                <a:cs typeface="Roboto"/>
                <a:sym typeface="Roboto"/>
              </a:rPr>
              <a:t>Gathering information is the first step where a hacker tries to get information about the target.</a:t>
            </a:r>
            <a:endParaRPr sz="1900">
              <a:solidFill>
                <a:schemeClr val="dk1"/>
              </a:solidFill>
              <a:highlight>
                <a:srgbClr val="FFFFFF"/>
              </a:highlight>
              <a:latin typeface="Roboto"/>
              <a:ea typeface="Roboto"/>
              <a:cs typeface="Roboto"/>
              <a:sym typeface="Roboto"/>
            </a:endParaRPr>
          </a:p>
          <a:p>
            <a:pPr indent="-349250" lvl="0" marL="457200" rtl="0" algn="l">
              <a:lnSpc>
                <a:spcPct val="115000"/>
              </a:lnSpc>
              <a:spcBef>
                <a:spcPts val="0"/>
              </a:spcBef>
              <a:spcAft>
                <a:spcPts val="0"/>
              </a:spcAft>
              <a:buClr>
                <a:schemeClr val="dk1"/>
              </a:buClr>
              <a:buSzPts val="1900"/>
              <a:buFont typeface="Roboto"/>
              <a:buChar char="●"/>
            </a:pPr>
            <a:r>
              <a:rPr lang="en-IN" sz="1900">
                <a:solidFill>
                  <a:schemeClr val="dk1"/>
                </a:solidFill>
                <a:latin typeface="Roboto"/>
                <a:ea typeface="Roboto"/>
                <a:cs typeface="Roboto"/>
                <a:sym typeface="Roboto"/>
              </a:rPr>
              <a:t>Information Gathering is the act of gathering different kinds of information against the targeted victim or system. </a:t>
            </a:r>
            <a:endParaRPr sz="1900">
              <a:solidFill>
                <a:schemeClr val="dk1"/>
              </a:solidFill>
              <a:latin typeface="Roboto"/>
              <a:ea typeface="Roboto"/>
              <a:cs typeface="Roboto"/>
              <a:sym typeface="Roboto"/>
            </a:endParaRPr>
          </a:p>
          <a:p>
            <a:pPr indent="-349250" lvl="0" marL="457200" rtl="0" algn="l">
              <a:lnSpc>
                <a:spcPct val="115000"/>
              </a:lnSpc>
              <a:spcBef>
                <a:spcPts val="0"/>
              </a:spcBef>
              <a:spcAft>
                <a:spcPts val="0"/>
              </a:spcAft>
              <a:buClr>
                <a:schemeClr val="dk1"/>
              </a:buClr>
              <a:buSzPts val="1900"/>
              <a:buFont typeface="Roboto"/>
              <a:buChar char="●"/>
            </a:pPr>
            <a:r>
              <a:rPr lang="en-IN" sz="1900">
                <a:solidFill>
                  <a:schemeClr val="dk1"/>
                </a:solidFill>
                <a:latin typeface="Roboto"/>
                <a:ea typeface="Roboto"/>
                <a:cs typeface="Roboto"/>
                <a:sym typeface="Roboto"/>
              </a:rPr>
              <a:t>It is the first step or the beginning stage of Ethical Hacking, where the penetration testers or hackers (both black hat or white hat) performed this stage; this is a necessary and crucial step to be performed.</a:t>
            </a:r>
            <a:endParaRPr sz="1900">
              <a:solidFill>
                <a:schemeClr val="dk1"/>
              </a:solidFill>
              <a:latin typeface="Roboto"/>
              <a:ea typeface="Roboto"/>
              <a:cs typeface="Roboto"/>
              <a:sym typeface="Roboto"/>
            </a:endParaRPr>
          </a:p>
          <a:p>
            <a:pPr indent="-349250" lvl="0" marL="457200" rtl="0" algn="l">
              <a:lnSpc>
                <a:spcPct val="115000"/>
              </a:lnSpc>
              <a:spcBef>
                <a:spcPts val="0"/>
              </a:spcBef>
              <a:spcAft>
                <a:spcPts val="0"/>
              </a:spcAft>
              <a:buClr>
                <a:schemeClr val="dk1"/>
              </a:buClr>
              <a:buSzPts val="1900"/>
              <a:buFont typeface="Roboto"/>
              <a:buChar char="●"/>
            </a:pPr>
            <a:r>
              <a:rPr lang="en-IN" sz="1900">
                <a:solidFill>
                  <a:schemeClr val="dk1"/>
                </a:solidFill>
                <a:latin typeface="Roboto"/>
                <a:ea typeface="Roboto"/>
                <a:cs typeface="Roboto"/>
                <a:sym typeface="Roboto"/>
              </a:rPr>
              <a:t>The more the information gathered about the target, the more the probability to obtain relevant results.</a:t>
            </a:r>
            <a:endParaRPr sz="1900">
              <a:solidFill>
                <a:schemeClr val="dk1"/>
              </a:solidFill>
              <a:latin typeface="Roboto"/>
              <a:ea typeface="Roboto"/>
              <a:cs typeface="Roboto"/>
              <a:sym typeface="Roboto"/>
            </a:endParaRPr>
          </a:p>
          <a:p>
            <a:pPr indent="-349250" lvl="0" marL="457200" rtl="0" algn="l">
              <a:lnSpc>
                <a:spcPct val="115000"/>
              </a:lnSpc>
              <a:spcBef>
                <a:spcPts val="0"/>
              </a:spcBef>
              <a:spcAft>
                <a:spcPts val="0"/>
              </a:spcAft>
              <a:buClr>
                <a:schemeClr val="dk1"/>
              </a:buClr>
              <a:buSzPts val="1900"/>
              <a:buFont typeface="Roboto"/>
              <a:buChar char="●"/>
            </a:pPr>
            <a:r>
              <a:rPr lang="en-IN" sz="1900">
                <a:solidFill>
                  <a:schemeClr val="dk1"/>
                </a:solidFill>
                <a:latin typeface="Roboto"/>
                <a:ea typeface="Roboto"/>
                <a:cs typeface="Roboto"/>
                <a:sym typeface="Roboto"/>
              </a:rPr>
              <a:t>Information gathering is not just a phase of security testing; it is an art that every penetration-tester (pen-tester) and hacker should master for a better experience in penetration testing.</a:t>
            </a:r>
            <a:endParaRPr sz="1900">
              <a:solidFill>
                <a:schemeClr val="dk1"/>
              </a:solidFill>
              <a:latin typeface="Roboto"/>
              <a:ea typeface="Roboto"/>
              <a:cs typeface="Roboto"/>
              <a:sym typeface="Roboto"/>
            </a:endParaRPr>
          </a:p>
          <a:p>
            <a:pPr indent="-349250" lvl="0" marL="457200" rtl="0" algn="l">
              <a:lnSpc>
                <a:spcPct val="115000"/>
              </a:lnSpc>
              <a:spcBef>
                <a:spcPts val="0"/>
              </a:spcBef>
              <a:spcAft>
                <a:spcPts val="0"/>
              </a:spcAft>
              <a:buClr>
                <a:schemeClr val="dk1"/>
              </a:buClr>
              <a:buSzPts val="1900"/>
              <a:buFont typeface="Roboto"/>
              <a:buChar char="●"/>
            </a:pPr>
            <a:r>
              <a:rPr lang="en-IN" sz="1900">
                <a:solidFill>
                  <a:schemeClr val="dk1"/>
                </a:solidFill>
                <a:latin typeface="Roboto"/>
                <a:ea typeface="Roboto"/>
                <a:cs typeface="Roboto"/>
                <a:sym typeface="Roboto"/>
              </a:rPr>
              <a:t> There are various tools, techniques, and websites, including public sources such as Whois, nslookup that can help hackers gather information.</a:t>
            </a:r>
            <a:endParaRPr sz="1900">
              <a:solidFill>
                <a:schemeClr val="dk1"/>
              </a:solidFill>
              <a:latin typeface="Roboto"/>
              <a:ea typeface="Roboto"/>
              <a:cs typeface="Roboto"/>
              <a:sym typeface="Roboto"/>
            </a:endParaRPr>
          </a:p>
          <a:p>
            <a:pPr indent="-349250" lvl="0" marL="457200" rtl="0" algn="l">
              <a:lnSpc>
                <a:spcPct val="115000"/>
              </a:lnSpc>
              <a:spcBef>
                <a:spcPts val="0"/>
              </a:spcBef>
              <a:spcAft>
                <a:spcPts val="0"/>
              </a:spcAft>
              <a:buClr>
                <a:schemeClr val="dk1"/>
              </a:buClr>
              <a:buSzPts val="1900"/>
              <a:buFont typeface="Roboto"/>
              <a:buChar char="●"/>
            </a:pPr>
            <a:r>
              <a:rPr lang="en-IN" sz="1900">
                <a:solidFill>
                  <a:schemeClr val="dk1"/>
                </a:solidFill>
                <a:latin typeface="Roboto"/>
                <a:ea typeface="Roboto"/>
                <a:cs typeface="Roboto"/>
                <a:sym typeface="Roboto"/>
              </a:rPr>
              <a:t>This step is necessary because you may need any information (such as his pet name, best friend's name, age, or phone number to perform password guessing attack or other kinds of attacks) while performing attacks on any target.</a:t>
            </a:r>
            <a:endParaRPr sz="1900">
              <a:solidFill>
                <a:schemeClr val="dk1"/>
              </a:solidFill>
              <a:latin typeface="Roboto"/>
              <a:ea typeface="Roboto"/>
              <a:cs typeface="Roboto"/>
              <a:sym typeface="Roboto"/>
            </a:endParaRPr>
          </a:p>
          <a:p>
            <a:pPr indent="0" lvl="0" marL="0" rtl="0" algn="l">
              <a:lnSpc>
                <a:spcPct val="100000"/>
              </a:lnSpc>
              <a:spcBef>
                <a:spcPts val="1200"/>
              </a:spcBef>
              <a:spcAft>
                <a:spcPts val="0"/>
              </a:spcAft>
              <a:buNone/>
            </a:pPr>
            <a:r>
              <a:t/>
            </a:r>
            <a:endParaRPr sz="1900">
              <a:solidFill>
                <a:srgbClr val="212529"/>
              </a:solidFill>
              <a:highlight>
                <a:srgbClr val="FFFFFF"/>
              </a:highlight>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g153d6f7c706_0_4"/>
          <p:cNvPicPr preferRelativeResize="0"/>
          <p:nvPr/>
        </p:nvPicPr>
        <p:blipFill>
          <a:blip r:embed="rId3">
            <a:alphaModFix/>
          </a:blip>
          <a:stretch>
            <a:fillRect/>
          </a:stretch>
        </p:blipFill>
        <p:spPr>
          <a:xfrm>
            <a:off x="152400" y="152400"/>
            <a:ext cx="11781075" cy="6474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g153d6f7c706_0_0"/>
          <p:cNvPicPr preferRelativeResize="0"/>
          <p:nvPr/>
        </p:nvPicPr>
        <p:blipFill>
          <a:blip r:embed="rId3">
            <a:alphaModFix/>
          </a:blip>
          <a:stretch>
            <a:fillRect/>
          </a:stretch>
        </p:blipFill>
        <p:spPr>
          <a:xfrm>
            <a:off x="152400" y="152400"/>
            <a:ext cx="11699424" cy="5426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g153d6f7c706_0_8"/>
          <p:cNvPicPr preferRelativeResize="0"/>
          <p:nvPr/>
        </p:nvPicPr>
        <p:blipFill>
          <a:blip r:embed="rId3">
            <a:alphaModFix/>
          </a:blip>
          <a:stretch>
            <a:fillRect/>
          </a:stretch>
        </p:blipFill>
        <p:spPr>
          <a:xfrm>
            <a:off x="152400" y="152400"/>
            <a:ext cx="5495925" cy="3739250"/>
          </a:xfrm>
          <a:prstGeom prst="rect">
            <a:avLst/>
          </a:prstGeom>
          <a:noFill/>
          <a:ln>
            <a:noFill/>
          </a:ln>
        </p:spPr>
      </p:pic>
      <p:pic>
        <p:nvPicPr>
          <p:cNvPr id="265" name="Google Shape;265;g153d6f7c706_0_8"/>
          <p:cNvPicPr preferRelativeResize="0"/>
          <p:nvPr/>
        </p:nvPicPr>
        <p:blipFill>
          <a:blip r:embed="rId4">
            <a:alphaModFix/>
          </a:blip>
          <a:stretch>
            <a:fillRect/>
          </a:stretch>
        </p:blipFill>
        <p:spPr>
          <a:xfrm>
            <a:off x="5953125" y="240850"/>
            <a:ext cx="6238875" cy="3562350"/>
          </a:xfrm>
          <a:prstGeom prst="rect">
            <a:avLst/>
          </a:prstGeom>
          <a:noFill/>
          <a:ln>
            <a:noFill/>
          </a:ln>
        </p:spPr>
      </p:pic>
      <p:pic>
        <p:nvPicPr>
          <p:cNvPr id="266" name="Google Shape;266;g153d6f7c706_0_8"/>
          <p:cNvPicPr preferRelativeResize="0"/>
          <p:nvPr/>
        </p:nvPicPr>
        <p:blipFill>
          <a:blip r:embed="rId5">
            <a:alphaModFix/>
          </a:blip>
          <a:stretch>
            <a:fillRect/>
          </a:stretch>
        </p:blipFill>
        <p:spPr>
          <a:xfrm>
            <a:off x="152400" y="4044050"/>
            <a:ext cx="5648325" cy="2515777"/>
          </a:xfrm>
          <a:prstGeom prst="rect">
            <a:avLst/>
          </a:prstGeom>
          <a:noFill/>
          <a:ln>
            <a:noFill/>
          </a:ln>
        </p:spPr>
      </p:pic>
      <p:pic>
        <p:nvPicPr>
          <p:cNvPr id="267" name="Google Shape;267;g153d6f7c706_0_8"/>
          <p:cNvPicPr preferRelativeResize="0"/>
          <p:nvPr/>
        </p:nvPicPr>
        <p:blipFill>
          <a:blip r:embed="rId6">
            <a:alphaModFix/>
          </a:blip>
          <a:stretch>
            <a:fillRect/>
          </a:stretch>
        </p:blipFill>
        <p:spPr>
          <a:xfrm>
            <a:off x="6823975" y="4108000"/>
            <a:ext cx="3966458" cy="2750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g153d6f7c706_0_15"/>
          <p:cNvPicPr preferRelativeResize="0"/>
          <p:nvPr/>
        </p:nvPicPr>
        <p:blipFill>
          <a:blip r:embed="rId3">
            <a:alphaModFix/>
          </a:blip>
          <a:stretch>
            <a:fillRect/>
          </a:stretch>
        </p:blipFill>
        <p:spPr>
          <a:xfrm>
            <a:off x="152400" y="152400"/>
            <a:ext cx="6334125" cy="3190875"/>
          </a:xfrm>
          <a:prstGeom prst="rect">
            <a:avLst/>
          </a:prstGeom>
          <a:noFill/>
          <a:ln>
            <a:noFill/>
          </a:ln>
        </p:spPr>
      </p:pic>
      <p:pic>
        <p:nvPicPr>
          <p:cNvPr id="273" name="Google Shape;273;g153d6f7c706_0_15"/>
          <p:cNvPicPr preferRelativeResize="0"/>
          <p:nvPr/>
        </p:nvPicPr>
        <p:blipFill>
          <a:blip r:embed="rId4">
            <a:alphaModFix/>
          </a:blip>
          <a:stretch>
            <a:fillRect/>
          </a:stretch>
        </p:blipFill>
        <p:spPr>
          <a:xfrm>
            <a:off x="152400" y="3495675"/>
            <a:ext cx="6278651" cy="3209925"/>
          </a:xfrm>
          <a:prstGeom prst="rect">
            <a:avLst/>
          </a:prstGeom>
          <a:noFill/>
          <a:ln>
            <a:noFill/>
          </a:ln>
        </p:spPr>
      </p:pic>
      <p:pic>
        <p:nvPicPr>
          <p:cNvPr id="274" name="Google Shape;274;g153d6f7c706_0_15"/>
          <p:cNvPicPr preferRelativeResize="0"/>
          <p:nvPr/>
        </p:nvPicPr>
        <p:blipFill>
          <a:blip r:embed="rId5">
            <a:alphaModFix/>
          </a:blip>
          <a:stretch>
            <a:fillRect/>
          </a:stretch>
        </p:blipFill>
        <p:spPr>
          <a:xfrm>
            <a:off x="6638925" y="152400"/>
            <a:ext cx="5400675" cy="367555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b="1" lang="en-IN"/>
              <a:t>ESSENTIAL TERMINOLOGIES</a:t>
            </a:r>
            <a:endParaRPr b="1"/>
          </a:p>
        </p:txBody>
      </p:sp>
      <p:sp>
        <p:nvSpPr>
          <p:cNvPr id="119" name="Google Shape;119;p3"/>
          <p:cNvSpPr txBox="1"/>
          <p:nvPr>
            <p:ph idx="1" type="body"/>
          </p:nvPr>
        </p:nvSpPr>
        <p:spPr>
          <a:xfrm>
            <a:off x="464023" y="2638044"/>
            <a:ext cx="11477767" cy="3101983"/>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1800"/>
              <a:buChar char="•"/>
            </a:pPr>
            <a:r>
              <a:rPr b="1" lang="en-IN"/>
              <a:t>Computer Security</a:t>
            </a:r>
            <a:r>
              <a:rPr lang="en-IN"/>
              <a:t>-generic name for the collection of tools designed to protect data and to</a:t>
            </a:r>
            <a:r>
              <a:rPr b="1" lang="en-IN"/>
              <a:t> </a:t>
            </a:r>
            <a:r>
              <a:rPr lang="en-IN"/>
              <a:t>thwart hackers</a:t>
            </a:r>
            <a:endParaRPr b="0"/>
          </a:p>
          <a:p>
            <a:pPr indent="-228600" lvl="0" marL="228600" rtl="0" algn="l">
              <a:lnSpc>
                <a:spcPct val="100000"/>
              </a:lnSpc>
              <a:spcBef>
                <a:spcPts val="1000"/>
              </a:spcBef>
              <a:spcAft>
                <a:spcPts val="0"/>
              </a:spcAft>
              <a:buSzPts val="1800"/>
              <a:buChar char="•"/>
            </a:pPr>
            <a:r>
              <a:rPr b="1" lang="en-IN"/>
              <a:t>Network Security</a:t>
            </a:r>
            <a:r>
              <a:rPr lang="en-IN"/>
              <a:t>-measures to protect data during their transmission. This area covers the use of</a:t>
            </a:r>
            <a:r>
              <a:rPr b="1" lang="en-IN"/>
              <a:t> </a:t>
            </a:r>
            <a:r>
              <a:rPr lang="en-IN"/>
              <a:t>cryptographic algorithms in network protocols and network applications.</a:t>
            </a:r>
            <a:endParaRPr/>
          </a:p>
          <a:p>
            <a:pPr indent="0" lvl="0" marL="0" rtl="0" algn="l">
              <a:lnSpc>
                <a:spcPct val="100000"/>
              </a:lnSpc>
              <a:spcBef>
                <a:spcPts val="1000"/>
              </a:spcBef>
              <a:spcAft>
                <a:spcPts val="0"/>
              </a:spcAft>
              <a:buSzPts val="1800"/>
              <a:buNone/>
            </a:pPr>
            <a:r>
              <a:t/>
            </a:r>
            <a:endParaRPr/>
          </a:p>
          <a:p>
            <a:pPr indent="0" lvl="0" marL="0" rtl="0" algn="l">
              <a:lnSpc>
                <a:spcPct val="100000"/>
              </a:lnSpc>
              <a:spcBef>
                <a:spcPts val="1000"/>
              </a:spcBef>
              <a:spcAft>
                <a:spcPts val="0"/>
              </a:spcAft>
              <a:buSzPts val="1800"/>
              <a:buNone/>
            </a:pPr>
            <a:r>
              <a:rPr b="0" lang="en-IN"/>
              <a:t>Terms Information security and Cyber security are often used interchangeable.</a:t>
            </a:r>
            <a:endParaRPr/>
          </a:p>
          <a:p>
            <a:pPr indent="0" lvl="0" marL="0" rtl="0" algn="l">
              <a:lnSpc>
                <a:spcPct val="100000"/>
              </a:lnSpc>
              <a:spcBef>
                <a:spcPts val="1000"/>
              </a:spcBef>
              <a:spcAft>
                <a:spcPts val="0"/>
              </a:spcAft>
              <a:buSzPts val="1800"/>
              <a:buNone/>
            </a:pPr>
            <a:r>
              <a:t/>
            </a:r>
            <a:endParaRPr b="0"/>
          </a:p>
          <a:p>
            <a:pPr indent="-228600" lvl="0" marL="228600" rtl="0" algn="l">
              <a:lnSpc>
                <a:spcPct val="100000"/>
              </a:lnSpc>
              <a:spcBef>
                <a:spcPts val="1000"/>
              </a:spcBef>
              <a:spcAft>
                <a:spcPts val="0"/>
              </a:spcAft>
              <a:buSzPts val="1800"/>
              <a:buChar char="•"/>
            </a:pPr>
            <a:r>
              <a:rPr b="1" lang="en-IN"/>
              <a:t>Information Security</a:t>
            </a:r>
            <a:r>
              <a:rPr lang="en-IN"/>
              <a:t>: It is all about protecting information from unauthorized users, access, and data modification or removal in order to provide confidentiality, integrity, and availability.</a:t>
            </a:r>
            <a:endParaRPr/>
          </a:p>
          <a:p>
            <a:pPr indent="-228600" lvl="0" marL="228600" rtl="0" algn="l">
              <a:lnSpc>
                <a:spcPct val="100000"/>
              </a:lnSpc>
              <a:spcBef>
                <a:spcPts val="1000"/>
              </a:spcBef>
              <a:spcAft>
                <a:spcPts val="0"/>
              </a:spcAft>
              <a:buSzPts val="1800"/>
              <a:buChar char="•"/>
            </a:pPr>
            <a:r>
              <a:rPr b="1" lang="en-IN"/>
              <a:t>Cyber Security</a:t>
            </a:r>
            <a:r>
              <a:rPr lang="en-IN"/>
              <a:t>: It is the practice of protecting the data from outside the resource on the internet.</a:t>
            </a:r>
            <a:endParaRPr/>
          </a:p>
          <a:p>
            <a:pPr indent="-114300" lvl="0" marL="228600" rtl="0" algn="l">
              <a:lnSpc>
                <a:spcPct val="100000"/>
              </a:lnSpc>
              <a:spcBef>
                <a:spcPts val="1000"/>
              </a:spcBef>
              <a:spcAft>
                <a:spcPts val="0"/>
              </a:spcAft>
              <a:buSzPts val="1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6"/>
          <p:cNvSpPr txBox="1"/>
          <p:nvPr>
            <p:ph type="title"/>
          </p:nvPr>
        </p:nvSpPr>
        <p:spPr>
          <a:xfrm>
            <a:off x="2399425" y="0"/>
            <a:ext cx="7729800" cy="9003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INCIDENT RESPONSE TEAM</a:t>
            </a:r>
            <a:endParaRPr/>
          </a:p>
        </p:txBody>
      </p:sp>
      <p:sp>
        <p:nvSpPr>
          <p:cNvPr id="280" name="Google Shape;280;p26"/>
          <p:cNvSpPr txBox="1"/>
          <p:nvPr>
            <p:ph idx="1" type="body"/>
          </p:nvPr>
        </p:nvSpPr>
        <p:spPr>
          <a:xfrm>
            <a:off x="0" y="900300"/>
            <a:ext cx="12192000" cy="5774700"/>
          </a:xfrm>
          <a:prstGeom prst="rect">
            <a:avLst/>
          </a:prstGeom>
          <a:noFill/>
          <a:ln>
            <a:noFill/>
          </a:ln>
        </p:spPr>
        <p:txBody>
          <a:bodyPr anchorCtr="0" anchor="t" bIns="45700" lIns="91425" spcFirstLastPara="1" rIns="91425" wrap="square" tIns="45700">
            <a:noAutofit/>
          </a:bodyPr>
          <a:lstStyle/>
          <a:p>
            <a:pPr indent="-387350" lvl="0" marL="457200" rtl="0" algn="l">
              <a:spcBef>
                <a:spcPts val="0"/>
              </a:spcBef>
              <a:spcAft>
                <a:spcPts val="0"/>
              </a:spcAft>
              <a:buClr>
                <a:schemeClr val="dk1"/>
              </a:buClr>
              <a:buSzPts val="2500"/>
              <a:buChar char="●"/>
            </a:pPr>
            <a:r>
              <a:rPr lang="en-IN" sz="2050">
                <a:solidFill>
                  <a:schemeClr val="dk1"/>
                </a:solidFill>
                <a:highlight>
                  <a:srgbClr val="FFFFFF"/>
                </a:highlight>
                <a:latin typeface="Arial"/>
                <a:ea typeface="Arial"/>
                <a:cs typeface="Arial"/>
                <a:sym typeface="Arial"/>
              </a:rPr>
              <a:t>An incident response team is a group of IT professionals in charge of preparing for and reacting to any type of organizational emergency.</a:t>
            </a:r>
            <a:endParaRPr sz="2050">
              <a:solidFill>
                <a:schemeClr val="dk1"/>
              </a:solidFill>
              <a:highlight>
                <a:srgbClr val="FFFFFF"/>
              </a:highlight>
              <a:latin typeface="Arial"/>
              <a:ea typeface="Arial"/>
              <a:cs typeface="Arial"/>
              <a:sym typeface="Arial"/>
            </a:endParaRPr>
          </a:p>
          <a:p>
            <a:pPr indent="-358775" lvl="0" marL="457200" rtl="0" algn="l">
              <a:lnSpc>
                <a:spcPct val="100000"/>
              </a:lnSpc>
              <a:spcBef>
                <a:spcPts val="0"/>
              </a:spcBef>
              <a:spcAft>
                <a:spcPts val="0"/>
              </a:spcAft>
              <a:buClr>
                <a:schemeClr val="dk1"/>
              </a:buClr>
              <a:buSzPts val="2050"/>
              <a:buChar char="●"/>
            </a:pPr>
            <a:r>
              <a:rPr lang="en-IN" sz="2050">
                <a:solidFill>
                  <a:schemeClr val="dk1"/>
                </a:solidFill>
                <a:highlight>
                  <a:srgbClr val="FFFFFF"/>
                </a:highlight>
                <a:latin typeface="Arial"/>
                <a:ea typeface="Arial"/>
                <a:cs typeface="Arial"/>
                <a:sym typeface="Arial"/>
              </a:rPr>
              <a:t> Responsibilities of an incident response team include </a:t>
            </a:r>
            <a:r>
              <a:rPr lang="en-IN" sz="2050">
                <a:solidFill>
                  <a:schemeClr val="dk1"/>
                </a:solidFill>
                <a:highlight>
                  <a:srgbClr val="FFFFFF"/>
                </a:highlight>
                <a:uFill>
                  <a:noFill/>
                </a:uFill>
                <a:latin typeface="Arial"/>
                <a:ea typeface="Arial"/>
                <a:cs typeface="Arial"/>
                <a:sym typeface="Arial"/>
                <a:hlinkClick r:id="rId3">
                  <a:extLst>
                    <a:ext uri="{A12FA001-AC4F-418D-AE19-62706E023703}">
                      <ahyp:hlinkClr val="tx"/>
                    </a:ext>
                  </a:extLst>
                </a:hlinkClick>
              </a:rPr>
              <a:t>developing a proactive incident response plan</a:t>
            </a:r>
            <a:r>
              <a:rPr lang="en-IN" sz="2050">
                <a:solidFill>
                  <a:schemeClr val="dk1"/>
                </a:solidFill>
                <a:highlight>
                  <a:srgbClr val="FFFFFF"/>
                </a:highlight>
                <a:latin typeface="Arial"/>
                <a:ea typeface="Arial"/>
                <a:cs typeface="Arial"/>
                <a:sym typeface="Arial"/>
              </a:rPr>
              <a:t>, testing for and resolving system vulnerabilities, maintaining strong security best practices and providing support for all incident handling measures. </a:t>
            </a:r>
            <a:endParaRPr sz="2050">
              <a:solidFill>
                <a:schemeClr val="dk1"/>
              </a:solidFill>
              <a:highlight>
                <a:srgbClr val="FFFFFF"/>
              </a:highlight>
              <a:latin typeface="Arial"/>
              <a:ea typeface="Arial"/>
              <a:cs typeface="Arial"/>
              <a:sym typeface="Arial"/>
            </a:endParaRPr>
          </a:p>
          <a:p>
            <a:pPr indent="-358775" lvl="0" marL="457200" rtl="0" algn="l">
              <a:lnSpc>
                <a:spcPct val="100000"/>
              </a:lnSpc>
              <a:spcBef>
                <a:spcPts val="0"/>
              </a:spcBef>
              <a:spcAft>
                <a:spcPts val="0"/>
              </a:spcAft>
              <a:buClr>
                <a:schemeClr val="dk1"/>
              </a:buClr>
              <a:buSzPts val="2050"/>
              <a:buChar char="●"/>
            </a:pPr>
            <a:r>
              <a:rPr lang="en-IN" sz="2050">
                <a:solidFill>
                  <a:schemeClr val="dk1"/>
                </a:solidFill>
                <a:highlight>
                  <a:srgbClr val="FFFFFF"/>
                </a:highlight>
                <a:latin typeface="Arial"/>
                <a:ea typeface="Arial"/>
                <a:cs typeface="Arial"/>
                <a:sym typeface="Arial"/>
              </a:rPr>
              <a:t>Incident response team members typically cover various technical skills, backgrounds and roles to be prepared for a wide range of </a:t>
            </a:r>
            <a:r>
              <a:rPr lang="en-IN" sz="2050">
                <a:solidFill>
                  <a:schemeClr val="dk1"/>
                </a:solidFill>
                <a:highlight>
                  <a:srgbClr val="FFFFFF"/>
                </a:highlight>
                <a:uFill>
                  <a:noFill/>
                </a:uFill>
                <a:latin typeface="Arial"/>
                <a:ea typeface="Arial"/>
                <a:cs typeface="Arial"/>
                <a:sym typeface="Arial"/>
                <a:hlinkClick r:id="rId4">
                  <a:extLst>
                    <a:ext uri="{A12FA001-AC4F-418D-AE19-62706E023703}">
                      <ahyp:hlinkClr val="tx"/>
                    </a:ext>
                  </a:extLst>
                </a:hlinkClick>
              </a:rPr>
              <a:t>unforeseen security incidents</a:t>
            </a:r>
            <a:r>
              <a:rPr lang="en-IN" sz="2050">
                <a:solidFill>
                  <a:schemeClr val="dk1"/>
                </a:solidFill>
                <a:highlight>
                  <a:srgbClr val="FFFFFF"/>
                </a:highlight>
                <a:latin typeface="Arial"/>
                <a:ea typeface="Arial"/>
                <a:cs typeface="Arial"/>
                <a:sym typeface="Arial"/>
              </a:rPr>
              <a:t>.</a:t>
            </a:r>
            <a:endParaRPr sz="2050">
              <a:solidFill>
                <a:schemeClr val="dk1"/>
              </a:solidFill>
              <a:highlight>
                <a:srgbClr val="FFFFFF"/>
              </a:highlight>
              <a:latin typeface="Arial"/>
              <a:ea typeface="Arial"/>
              <a:cs typeface="Arial"/>
              <a:sym typeface="Arial"/>
            </a:endParaRPr>
          </a:p>
          <a:p>
            <a:pPr indent="0" lvl="0" marL="0" rtl="0" algn="l">
              <a:lnSpc>
                <a:spcPct val="100000"/>
              </a:lnSpc>
              <a:spcBef>
                <a:spcPts val="2000"/>
              </a:spcBef>
              <a:spcAft>
                <a:spcPts val="0"/>
              </a:spcAft>
              <a:buClr>
                <a:schemeClr val="dk1"/>
              </a:buClr>
              <a:buSzPts val="1100"/>
              <a:buFont typeface="Arial"/>
              <a:buNone/>
            </a:pPr>
            <a:r>
              <a:rPr lang="en-IN" sz="2050">
                <a:solidFill>
                  <a:schemeClr val="dk1"/>
                </a:solidFill>
                <a:highlight>
                  <a:srgbClr val="FFFFFF"/>
                </a:highlight>
                <a:latin typeface="Arial"/>
                <a:ea typeface="Arial"/>
                <a:cs typeface="Arial"/>
                <a:sym typeface="Arial"/>
              </a:rPr>
              <a:t>In </a:t>
            </a:r>
            <a:r>
              <a:rPr lang="en-IN" sz="2050">
                <a:solidFill>
                  <a:schemeClr val="dk1"/>
                </a:solidFill>
                <a:highlight>
                  <a:srgbClr val="FFFFFF"/>
                </a:highlight>
                <a:uFill>
                  <a:noFill/>
                </a:uFill>
                <a:latin typeface="Arial"/>
                <a:ea typeface="Arial"/>
                <a:cs typeface="Arial"/>
                <a:sym typeface="Arial"/>
                <a:hlinkClick r:id="rId5">
                  <a:extLst>
                    <a:ext uri="{A12FA001-AC4F-418D-AE19-62706E023703}">
                      <ahyp:hlinkClr val="tx"/>
                    </a:ext>
                  </a:extLst>
                </a:hlinkClick>
              </a:rPr>
              <a:t>incident response</a:t>
            </a:r>
            <a:r>
              <a:rPr lang="en-IN" sz="2050">
                <a:solidFill>
                  <a:schemeClr val="dk1"/>
                </a:solidFill>
                <a:highlight>
                  <a:srgbClr val="FFFFFF"/>
                </a:highlight>
                <a:latin typeface="Arial"/>
                <a:ea typeface="Arial"/>
                <a:cs typeface="Arial"/>
                <a:sym typeface="Arial"/>
              </a:rPr>
              <a:t>, types of emergencies are usually categorized in two ways:</a:t>
            </a:r>
            <a:endParaRPr sz="2050">
              <a:solidFill>
                <a:schemeClr val="dk1"/>
              </a:solidFill>
              <a:highlight>
                <a:srgbClr val="FFFFFF"/>
              </a:highlight>
              <a:latin typeface="Arial"/>
              <a:ea typeface="Arial"/>
              <a:cs typeface="Arial"/>
              <a:sym typeface="Arial"/>
            </a:endParaRPr>
          </a:p>
          <a:p>
            <a:pPr indent="-358775" lvl="0" marL="698500" rtl="0" algn="l">
              <a:lnSpc>
                <a:spcPct val="100000"/>
              </a:lnSpc>
              <a:spcBef>
                <a:spcPts val="2000"/>
              </a:spcBef>
              <a:spcAft>
                <a:spcPts val="0"/>
              </a:spcAft>
              <a:buClr>
                <a:schemeClr val="dk1"/>
              </a:buClr>
              <a:buSzPts val="2050"/>
              <a:buAutoNum type="arabicPeriod"/>
            </a:pPr>
            <a:r>
              <a:rPr b="1" lang="en-IN" sz="2050">
                <a:solidFill>
                  <a:schemeClr val="dk1"/>
                </a:solidFill>
                <a:highlight>
                  <a:srgbClr val="FFFFFF"/>
                </a:highlight>
                <a:latin typeface="Arial"/>
                <a:ea typeface="Arial"/>
                <a:cs typeface="Arial"/>
                <a:sym typeface="Arial"/>
              </a:rPr>
              <a:t>Public incidents.</a:t>
            </a:r>
            <a:r>
              <a:rPr lang="en-IN" sz="2050">
                <a:solidFill>
                  <a:schemeClr val="dk1"/>
                </a:solidFill>
                <a:highlight>
                  <a:srgbClr val="FFFFFF"/>
                </a:highlight>
                <a:latin typeface="Arial"/>
                <a:ea typeface="Arial"/>
                <a:cs typeface="Arial"/>
                <a:sym typeface="Arial"/>
              </a:rPr>
              <a:t> These incidents affect an entire community. This could include natural disasters, terrorist attacks and widespread epidemics.</a:t>
            </a:r>
            <a:endParaRPr sz="2050">
              <a:solidFill>
                <a:schemeClr val="dk1"/>
              </a:solidFill>
              <a:highlight>
                <a:srgbClr val="FFFFFF"/>
              </a:highlight>
              <a:latin typeface="Arial"/>
              <a:ea typeface="Arial"/>
              <a:cs typeface="Arial"/>
              <a:sym typeface="Arial"/>
            </a:endParaRPr>
          </a:p>
          <a:p>
            <a:pPr indent="-358775" lvl="0" marL="698500" rtl="0" algn="l">
              <a:lnSpc>
                <a:spcPct val="100000"/>
              </a:lnSpc>
              <a:spcBef>
                <a:spcPts val="800"/>
              </a:spcBef>
              <a:spcAft>
                <a:spcPts val="0"/>
              </a:spcAft>
              <a:buClr>
                <a:schemeClr val="dk1"/>
              </a:buClr>
              <a:buSzPts val="2050"/>
              <a:buAutoNum type="arabicPeriod"/>
            </a:pPr>
            <a:r>
              <a:rPr b="1" lang="en-IN" sz="2050">
                <a:solidFill>
                  <a:schemeClr val="dk1"/>
                </a:solidFill>
                <a:highlight>
                  <a:srgbClr val="FFFFFF"/>
                </a:highlight>
                <a:latin typeface="Arial"/>
                <a:ea typeface="Arial"/>
                <a:cs typeface="Arial"/>
                <a:sym typeface="Arial"/>
              </a:rPr>
              <a:t>Corporate/organizational incidents.</a:t>
            </a:r>
            <a:r>
              <a:rPr lang="en-IN" sz="2050">
                <a:solidFill>
                  <a:schemeClr val="dk1"/>
                </a:solidFill>
                <a:highlight>
                  <a:srgbClr val="FFFFFF"/>
                </a:highlight>
                <a:latin typeface="Arial"/>
                <a:ea typeface="Arial"/>
                <a:cs typeface="Arial"/>
                <a:sym typeface="Arial"/>
              </a:rPr>
              <a:t> These incidents are typically organization-specific and happen on a smaller scale. This could include </a:t>
            </a:r>
            <a:r>
              <a:rPr lang="en-IN" sz="2050">
                <a:solidFill>
                  <a:schemeClr val="dk1"/>
                </a:solidFill>
                <a:highlight>
                  <a:srgbClr val="FFFFFF"/>
                </a:highlight>
                <a:uFill>
                  <a:noFill/>
                </a:uFill>
                <a:latin typeface="Arial"/>
                <a:ea typeface="Arial"/>
                <a:cs typeface="Arial"/>
                <a:sym typeface="Arial"/>
                <a:hlinkClick r:id="rId6">
                  <a:extLst>
                    <a:ext uri="{A12FA001-AC4F-418D-AE19-62706E023703}">
                      <ahyp:hlinkClr val="tx"/>
                    </a:ext>
                  </a:extLst>
                </a:hlinkClick>
              </a:rPr>
              <a:t>data breaches</a:t>
            </a:r>
            <a:r>
              <a:rPr lang="en-IN" sz="2050">
                <a:solidFill>
                  <a:schemeClr val="dk1"/>
                </a:solidFill>
                <a:highlight>
                  <a:srgbClr val="FFFFFF"/>
                </a:highlight>
                <a:latin typeface="Arial"/>
                <a:ea typeface="Arial"/>
                <a:cs typeface="Arial"/>
                <a:sym typeface="Arial"/>
              </a:rPr>
              <a:t>, </a:t>
            </a:r>
            <a:r>
              <a:rPr lang="en-IN" sz="2050">
                <a:solidFill>
                  <a:schemeClr val="dk1"/>
                </a:solidFill>
                <a:highlight>
                  <a:srgbClr val="FFFFFF"/>
                </a:highlight>
                <a:uFill>
                  <a:noFill/>
                </a:uFill>
                <a:latin typeface="Arial"/>
                <a:ea typeface="Arial"/>
                <a:cs typeface="Arial"/>
                <a:sym typeface="Arial"/>
                <a:hlinkClick r:id="rId7">
                  <a:extLst>
                    <a:ext uri="{A12FA001-AC4F-418D-AE19-62706E023703}">
                      <ahyp:hlinkClr val="tx"/>
                    </a:ext>
                  </a:extLst>
                </a:hlinkClick>
              </a:rPr>
              <a:t>cybersecurity</a:t>
            </a:r>
            <a:r>
              <a:rPr lang="en-IN" sz="2050">
                <a:solidFill>
                  <a:schemeClr val="dk1"/>
                </a:solidFill>
                <a:highlight>
                  <a:srgbClr val="FFFFFF"/>
                </a:highlight>
                <a:latin typeface="Arial"/>
                <a:ea typeface="Arial"/>
                <a:cs typeface="Arial"/>
                <a:sym typeface="Arial"/>
              </a:rPr>
              <a:t> attacks and physical location threats.</a:t>
            </a:r>
            <a:endParaRPr sz="2050">
              <a:solidFill>
                <a:schemeClr val="dk1"/>
              </a:solidFill>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2050">
              <a:solidFill>
                <a:schemeClr val="dk1"/>
              </a:solidFill>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IN" sz="2050">
                <a:solidFill>
                  <a:schemeClr val="dk1"/>
                </a:solidFill>
                <a:highlight>
                  <a:srgbClr val="FFFFFF"/>
                </a:highlight>
                <a:latin typeface="Arial"/>
                <a:ea typeface="Arial"/>
                <a:cs typeface="Arial"/>
                <a:sym typeface="Arial"/>
              </a:rPr>
              <a:t>Incident response teams are </a:t>
            </a:r>
            <a:r>
              <a:rPr lang="en-IN" sz="2050">
                <a:solidFill>
                  <a:schemeClr val="dk1"/>
                </a:solidFill>
                <a:highlight>
                  <a:srgbClr val="FFFFFF"/>
                </a:highlight>
                <a:uFill>
                  <a:noFill/>
                </a:uFill>
                <a:latin typeface="Arial"/>
                <a:ea typeface="Arial"/>
                <a:cs typeface="Arial"/>
                <a:sym typeface="Arial"/>
                <a:hlinkClick r:id="rId8">
                  <a:extLst>
                    <a:ext uri="{A12FA001-AC4F-418D-AE19-62706E023703}">
                      <ahyp:hlinkClr val="tx"/>
                    </a:ext>
                  </a:extLst>
                </a:hlinkClick>
              </a:rPr>
              <a:t>trained to be prepared for both types</a:t>
            </a:r>
            <a:endParaRPr sz="2050">
              <a:solidFill>
                <a:schemeClr val="dk1"/>
              </a:solidFill>
              <a:highlight>
                <a:srgbClr val="FFFFFF"/>
              </a:highlight>
              <a:latin typeface="Arial"/>
              <a:ea typeface="Arial"/>
              <a:cs typeface="Arial"/>
              <a:sym typeface="Arial"/>
            </a:endParaRPr>
          </a:p>
          <a:p>
            <a:pPr indent="-114300" lvl="0" marL="228600" rtl="0" algn="l">
              <a:lnSpc>
                <a:spcPct val="100000"/>
              </a:lnSpc>
              <a:spcBef>
                <a:spcPts val="0"/>
              </a:spcBef>
              <a:spcAft>
                <a:spcPts val="0"/>
              </a:spcAft>
              <a:buSzPts val="1800"/>
              <a:buNone/>
            </a:pPr>
            <a:r>
              <a:t/>
            </a:r>
            <a:endParaRPr sz="25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135e3a22249_0_17"/>
          <p:cNvSpPr txBox="1"/>
          <p:nvPr>
            <p:ph idx="1" type="body"/>
          </p:nvPr>
        </p:nvSpPr>
        <p:spPr>
          <a:xfrm>
            <a:off x="0" y="0"/>
            <a:ext cx="12192000" cy="6858000"/>
          </a:xfrm>
          <a:prstGeom prst="rect">
            <a:avLst/>
          </a:prstGeom>
        </p:spPr>
        <p:txBody>
          <a:bodyPr anchorCtr="0" anchor="t" bIns="45700" lIns="91425" spcFirstLastPara="1" rIns="91425" wrap="square" tIns="45700">
            <a:noAutofit/>
          </a:bodyPr>
          <a:lstStyle/>
          <a:p>
            <a:pPr indent="0" lvl="0" marL="0" rtl="0" algn="l">
              <a:lnSpc>
                <a:spcPct val="101000"/>
              </a:lnSpc>
              <a:spcBef>
                <a:spcPts val="0"/>
              </a:spcBef>
              <a:spcAft>
                <a:spcPts val="0"/>
              </a:spcAft>
              <a:buNone/>
            </a:pPr>
            <a:r>
              <a:rPr b="1" lang="en-IN" sz="2000">
                <a:solidFill>
                  <a:srgbClr val="323232"/>
                </a:solidFill>
                <a:highlight>
                  <a:srgbClr val="FFFFFF"/>
                </a:highlight>
              </a:rPr>
              <a:t>Examples of incident response teams</a:t>
            </a:r>
            <a:endParaRPr b="1" sz="2000">
              <a:solidFill>
                <a:srgbClr val="323232"/>
              </a:solidFill>
              <a:highlight>
                <a:srgbClr val="FFFFFF"/>
              </a:highlight>
            </a:endParaRPr>
          </a:p>
          <a:p>
            <a:pPr indent="0" lvl="0" marL="0" rtl="0" algn="l">
              <a:lnSpc>
                <a:spcPct val="101000"/>
              </a:lnSpc>
              <a:spcBef>
                <a:spcPts val="0"/>
              </a:spcBef>
              <a:spcAft>
                <a:spcPts val="0"/>
              </a:spcAft>
              <a:buNone/>
            </a:pPr>
            <a:r>
              <a:t/>
            </a:r>
            <a:endParaRPr b="1" sz="2000">
              <a:solidFill>
                <a:srgbClr val="323232"/>
              </a:solidFill>
              <a:highlight>
                <a:srgbClr val="FFFFFF"/>
              </a:highlight>
            </a:endParaRPr>
          </a:p>
          <a:p>
            <a:pPr indent="-355600" lvl="0" marL="457200" rtl="0" algn="l">
              <a:lnSpc>
                <a:spcPct val="95000"/>
              </a:lnSpc>
              <a:spcBef>
                <a:spcPts val="0"/>
              </a:spcBef>
              <a:spcAft>
                <a:spcPts val="0"/>
              </a:spcAft>
              <a:buClr>
                <a:schemeClr val="dk1"/>
              </a:buClr>
              <a:buSzPts val="2000"/>
              <a:buChar char="●"/>
            </a:pPr>
            <a:r>
              <a:rPr b="1" lang="en-IN" sz="2000">
                <a:solidFill>
                  <a:schemeClr val="dk1"/>
                </a:solidFill>
                <a:highlight>
                  <a:srgbClr val="FFFFFF"/>
                </a:highlight>
              </a:rPr>
              <a:t>Computer Security Incident Response Team (</a:t>
            </a:r>
            <a:r>
              <a:rPr b="1" lang="en-IN" sz="2000" u="sng">
                <a:solidFill>
                  <a:schemeClr val="dk1"/>
                </a:solidFill>
                <a:highlight>
                  <a:srgbClr val="FFFFFF"/>
                </a:highlight>
                <a:hlinkClick r:id="rId3">
                  <a:extLst>
                    <a:ext uri="{A12FA001-AC4F-418D-AE19-62706E023703}">
                      <ahyp:hlinkClr val="tx"/>
                    </a:ext>
                  </a:extLst>
                </a:hlinkClick>
              </a:rPr>
              <a:t>CSIRT</a:t>
            </a:r>
            <a:r>
              <a:rPr b="1" lang="en-IN" sz="2000">
                <a:solidFill>
                  <a:schemeClr val="dk1"/>
                </a:solidFill>
                <a:highlight>
                  <a:srgbClr val="FFFFFF"/>
                </a:highlight>
              </a:rPr>
              <a:t>).</a:t>
            </a:r>
            <a:r>
              <a:rPr lang="en-IN" sz="2000">
                <a:solidFill>
                  <a:schemeClr val="dk1"/>
                </a:solidFill>
                <a:highlight>
                  <a:srgbClr val="FFFFFF"/>
                </a:highlight>
              </a:rPr>
              <a:t> This is a team of professionals responsible for preventing and responding to security incidents.</a:t>
            </a:r>
            <a:endParaRPr sz="2000">
              <a:solidFill>
                <a:schemeClr val="dk1"/>
              </a:solidFill>
            </a:endParaRPr>
          </a:p>
          <a:p>
            <a:pPr indent="-355600" lvl="0" marL="457200" rtl="0" algn="l">
              <a:lnSpc>
                <a:spcPct val="80000"/>
              </a:lnSpc>
              <a:spcBef>
                <a:spcPts val="0"/>
              </a:spcBef>
              <a:spcAft>
                <a:spcPts val="0"/>
              </a:spcAft>
              <a:buClr>
                <a:schemeClr val="dk1"/>
              </a:buClr>
              <a:buSzPts val="2000"/>
              <a:buChar char="●"/>
            </a:pPr>
            <a:r>
              <a:rPr b="1" lang="en-IN" sz="2000">
                <a:solidFill>
                  <a:schemeClr val="dk1"/>
                </a:solidFill>
                <a:highlight>
                  <a:srgbClr val="FFFFFF"/>
                </a:highlight>
              </a:rPr>
              <a:t>Computer Emergency Response Team (</a:t>
            </a:r>
            <a:r>
              <a:rPr b="1" lang="en-IN" sz="2000" u="sng">
                <a:solidFill>
                  <a:schemeClr val="dk1"/>
                </a:solidFill>
                <a:highlight>
                  <a:srgbClr val="FFFFFF"/>
                </a:highlight>
                <a:hlinkClick r:id="rId4">
                  <a:extLst>
                    <a:ext uri="{A12FA001-AC4F-418D-AE19-62706E023703}">
                      <ahyp:hlinkClr val="tx"/>
                    </a:ext>
                  </a:extLst>
                </a:hlinkClick>
              </a:rPr>
              <a:t>CERT</a:t>
            </a:r>
            <a:r>
              <a:rPr b="1" lang="en-IN" sz="2000">
                <a:solidFill>
                  <a:schemeClr val="dk1"/>
                </a:solidFill>
                <a:highlight>
                  <a:srgbClr val="FFFFFF"/>
                </a:highlight>
              </a:rPr>
              <a:t>).</a:t>
            </a:r>
            <a:r>
              <a:rPr lang="en-IN" sz="2000">
                <a:solidFill>
                  <a:schemeClr val="dk1"/>
                </a:solidFill>
                <a:highlight>
                  <a:srgbClr val="FFFFFF"/>
                </a:highlight>
              </a:rPr>
              <a:t> This is a team of professionals in charge of handling cyberthreats and vulnerabilities within an organization.</a:t>
            </a:r>
            <a:endParaRPr sz="2000">
              <a:solidFill>
                <a:schemeClr val="dk1"/>
              </a:solidFill>
              <a:highlight>
                <a:srgbClr val="FFFFFF"/>
              </a:highlight>
            </a:endParaRPr>
          </a:p>
          <a:p>
            <a:pPr indent="-355600" lvl="0" marL="457200" rtl="0" algn="l">
              <a:lnSpc>
                <a:spcPct val="80000"/>
              </a:lnSpc>
              <a:spcBef>
                <a:spcPts val="0"/>
              </a:spcBef>
              <a:spcAft>
                <a:spcPts val="0"/>
              </a:spcAft>
              <a:buClr>
                <a:schemeClr val="dk1"/>
              </a:buClr>
              <a:buSzPts val="2000"/>
              <a:buFont typeface="Arial"/>
              <a:buChar char="●"/>
            </a:pPr>
            <a:r>
              <a:rPr b="1" lang="en-IN" sz="2000">
                <a:solidFill>
                  <a:schemeClr val="dk1"/>
                </a:solidFill>
                <a:highlight>
                  <a:srgbClr val="FFFFFF"/>
                </a:highlight>
              </a:rPr>
              <a:t>Security Operations Center (</a:t>
            </a:r>
            <a:r>
              <a:rPr b="1" lang="en-IN" sz="2000" u="sng">
                <a:solidFill>
                  <a:schemeClr val="dk1"/>
                </a:solidFill>
                <a:highlight>
                  <a:srgbClr val="FFFFFF"/>
                </a:highlight>
                <a:hlinkClick r:id="rId5">
                  <a:extLst>
                    <a:ext uri="{A12FA001-AC4F-418D-AE19-62706E023703}">
                      <ahyp:hlinkClr val="tx"/>
                    </a:ext>
                  </a:extLst>
                </a:hlinkClick>
              </a:rPr>
              <a:t>SOC</a:t>
            </a:r>
            <a:r>
              <a:rPr b="1" lang="en-IN" sz="2000">
                <a:solidFill>
                  <a:schemeClr val="dk1"/>
                </a:solidFill>
                <a:highlight>
                  <a:srgbClr val="FFFFFF"/>
                </a:highlight>
              </a:rPr>
              <a:t>). </a:t>
            </a:r>
            <a:r>
              <a:rPr lang="en-IN" sz="2000">
                <a:solidFill>
                  <a:schemeClr val="dk1"/>
                </a:solidFill>
                <a:highlight>
                  <a:srgbClr val="FFFFFF"/>
                </a:highlight>
              </a:rPr>
              <a:t>This is a type of command center facility that is dedicated to monitoring, analyzing and protecting an organization from cyber attacks. </a:t>
            </a:r>
            <a:endParaRPr sz="2000">
              <a:solidFill>
                <a:schemeClr val="dk1"/>
              </a:solidFill>
              <a:highlight>
                <a:srgbClr val="FFFFFF"/>
              </a:highlight>
            </a:endParaRPr>
          </a:p>
          <a:p>
            <a:pPr indent="0" lvl="0" marL="0" rtl="0" algn="l">
              <a:lnSpc>
                <a:spcPct val="100000"/>
              </a:lnSpc>
              <a:spcBef>
                <a:spcPts val="0"/>
              </a:spcBef>
              <a:spcAft>
                <a:spcPts val="0"/>
              </a:spcAft>
              <a:buNone/>
            </a:pPr>
            <a:r>
              <a:rPr b="1" lang="en-IN" sz="2000">
                <a:solidFill>
                  <a:schemeClr val="dk1"/>
                </a:solidFill>
                <a:highlight>
                  <a:srgbClr val="FFFFFF"/>
                </a:highlight>
              </a:rPr>
              <a:t>Incident response team functions and responsibilities:: </a:t>
            </a:r>
            <a:endParaRPr b="1" sz="2000">
              <a:solidFill>
                <a:schemeClr val="dk1"/>
              </a:solidFill>
              <a:highlight>
                <a:srgbClr val="FFFFFF"/>
              </a:highlight>
            </a:endParaRPr>
          </a:p>
          <a:p>
            <a:pPr indent="0" lvl="0" marL="0" rtl="0" algn="l">
              <a:lnSpc>
                <a:spcPct val="100000"/>
              </a:lnSpc>
              <a:spcBef>
                <a:spcPts val="0"/>
              </a:spcBef>
              <a:spcAft>
                <a:spcPts val="0"/>
              </a:spcAft>
              <a:buNone/>
            </a:pPr>
            <a:r>
              <a:rPr lang="en-IN" sz="2000">
                <a:solidFill>
                  <a:schemeClr val="dk1"/>
                </a:solidFill>
                <a:highlight>
                  <a:srgbClr val="FFFFFF"/>
                </a:highlight>
              </a:rPr>
              <a:t>Generally</a:t>
            </a:r>
            <a:r>
              <a:rPr lang="en-IN" sz="2000">
                <a:solidFill>
                  <a:schemeClr val="dk1"/>
                </a:solidFill>
                <a:highlight>
                  <a:srgbClr val="FFFFFF"/>
                </a:highlight>
              </a:rPr>
              <a:t> speaking, the core functions of an incident response team include leadership, investigation, communications, documentation and legal representation.</a:t>
            </a:r>
            <a:endParaRPr sz="2000">
              <a:solidFill>
                <a:schemeClr val="dk1"/>
              </a:solidFill>
              <a:highlight>
                <a:srgbClr val="FFFFFF"/>
              </a:highlight>
            </a:endParaRPr>
          </a:p>
          <a:p>
            <a:pPr indent="-355600" lvl="0" marL="698500" rtl="0" algn="l">
              <a:lnSpc>
                <a:spcPct val="100000"/>
              </a:lnSpc>
              <a:spcBef>
                <a:spcPts val="2800"/>
              </a:spcBef>
              <a:spcAft>
                <a:spcPts val="0"/>
              </a:spcAft>
              <a:buClr>
                <a:schemeClr val="dk1"/>
              </a:buClr>
              <a:buSzPts val="2000"/>
              <a:buChar char="●"/>
            </a:pPr>
            <a:r>
              <a:rPr b="1" lang="en-IN" sz="2000">
                <a:solidFill>
                  <a:schemeClr val="dk1"/>
                </a:solidFill>
                <a:highlight>
                  <a:srgbClr val="FFFFFF"/>
                </a:highlight>
              </a:rPr>
              <a:t>Leadership.</a:t>
            </a:r>
            <a:r>
              <a:rPr lang="en-IN" sz="2000">
                <a:solidFill>
                  <a:schemeClr val="dk1"/>
                </a:solidFill>
                <a:highlight>
                  <a:srgbClr val="FFFFFF"/>
                </a:highlight>
              </a:rPr>
              <a:t> Coordinates the overall direction and strategy of response activities and ensures the team stays focused on minimizing damage, recovering quickly and operating efficiently.</a:t>
            </a:r>
            <a:endParaRPr sz="2000">
              <a:solidFill>
                <a:schemeClr val="dk1"/>
              </a:solidFill>
              <a:highlight>
                <a:srgbClr val="FFFFFF"/>
              </a:highlight>
            </a:endParaRPr>
          </a:p>
          <a:p>
            <a:pPr indent="-355600" lvl="0" marL="698500" rtl="0" algn="l">
              <a:lnSpc>
                <a:spcPct val="100000"/>
              </a:lnSpc>
              <a:spcBef>
                <a:spcPts val="0"/>
              </a:spcBef>
              <a:spcAft>
                <a:spcPts val="0"/>
              </a:spcAft>
              <a:buClr>
                <a:schemeClr val="dk1"/>
              </a:buClr>
              <a:buSzPts val="2000"/>
              <a:buChar char="●"/>
            </a:pPr>
            <a:r>
              <a:rPr b="1" lang="en-IN" sz="2000">
                <a:solidFill>
                  <a:schemeClr val="dk1"/>
                </a:solidFill>
                <a:highlight>
                  <a:srgbClr val="FFFFFF"/>
                </a:highlight>
              </a:rPr>
              <a:t>Investigation.</a:t>
            </a:r>
            <a:r>
              <a:rPr lang="en-IN" sz="2000">
                <a:solidFill>
                  <a:schemeClr val="dk1"/>
                </a:solidFill>
                <a:highlight>
                  <a:srgbClr val="FFFFFF"/>
                </a:highlight>
              </a:rPr>
              <a:t> Coordinates efforts to determine an incident's root cause. It's important to gather as much relevant information as possible. Specifically, information that can provide value to correct the acute issue as well as prevent future issues.</a:t>
            </a:r>
            <a:endParaRPr sz="2000">
              <a:solidFill>
                <a:schemeClr val="dk1"/>
              </a:solidFill>
              <a:highlight>
                <a:srgbClr val="FFFFFF"/>
              </a:highlight>
            </a:endParaRPr>
          </a:p>
          <a:p>
            <a:pPr indent="-355600" lvl="0" marL="698500" rtl="0" algn="l">
              <a:lnSpc>
                <a:spcPct val="100000"/>
              </a:lnSpc>
              <a:spcBef>
                <a:spcPts val="0"/>
              </a:spcBef>
              <a:spcAft>
                <a:spcPts val="0"/>
              </a:spcAft>
              <a:buClr>
                <a:schemeClr val="dk1"/>
              </a:buClr>
              <a:buSzPts val="2000"/>
              <a:buChar char="●"/>
            </a:pPr>
            <a:r>
              <a:rPr b="1" lang="en-IN" sz="2000">
                <a:solidFill>
                  <a:schemeClr val="dk1"/>
                </a:solidFill>
                <a:highlight>
                  <a:srgbClr val="FFFFFF"/>
                </a:highlight>
              </a:rPr>
              <a:t>Communications.</a:t>
            </a:r>
            <a:r>
              <a:rPr lang="en-IN" sz="2000">
                <a:solidFill>
                  <a:schemeClr val="dk1"/>
                </a:solidFill>
                <a:highlight>
                  <a:srgbClr val="FFFFFF"/>
                </a:highlight>
              </a:rPr>
              <a:t> Manages relevant </a:t>
            </a:r>
            <a:r>
              <a:rPr lang="en-IN" sz="2000">
                <a:solidFill>
                  <a:schemeClr val="dk1"/>
                </a:solidFill>
                <a:highlight>
                  <a:srgbClr val="FFFFFF"/>
                </a:highlight>
                <a:uFill>
                  <a:noFill/>
                </a:uFill>
                <a:hlinkClick r:id="rId6">
                  <a:extLst>
                    <a:ext uri="{A12FA001-AC4F-418D-AE19-62706E023703}">
                      <ahyp:hlinkClr val="tx"/>
                    </a:ext>
                  </a:extLst>
                </a:hlinkClick>
              </a:rPr>
              <a:t>internal and external communications</a:t>
            </a:r>
            <a:r>
              <a:rPr lang="en-IN" sz="2000">
                <a:solidFill>
                  <a:schemeClr val="dk1"/>
                </a:solidFill>
                <a:highlight>
                  <a:srgbClr val="FFFFFF"/>
                </a:highlight>
              </a:rPr>
              <a:t> necessary for the incident response. Communications may be required across an organization's teams and departments, or with external stakeholders.</a:t>
            </a:r>
            <a:endParaRPr sz="2000">
              <a:solidFill>
                <a:schemeClr val="dk1"/>
              </a:solidFill>
              <a:highlight>
                <a:srgbClr val="FFFFFF"/>
              </a:highlight>
            </a:endParaRPr>
          </a:p>
          <a:p>
            <a:pPr indent="-355600" lvl="0" marL="698500" rtl="0" algn="l">
              <a:lnSpc>
                <a:spcPct val="100000"/>
              </a:lnSpc>
              <a:spcBef>
                <a:spcPts val="0"/>
              </a:spcBef>
              <a:spcAft>
                <a:spcPts val="0"/>
              </a:spcAft>
              <a:buClr>
                <a:schemeClr val="dk1"/>
              </a:buClr>
              <a:buSzPts val="2000"/>
              <a:buChar char="●"/>
            </a:pPr>
            <a:r>
              <a:rPr b="1" lang="en-IN" sz="2000">
                <a:solidFill>
                  <a:schemeClr val="dk1"/>
                </a:solidFill>
                <a:highlight>
                  <a:srgbClr val="FFFFFF"/>
                </a:highlight>
              </a:rPr>
              <a:t>Documentation.</a:t>
            </a:r>
            <a:r>
              <a:rPr lang="en-IN" sz="2000">
                <a:solidFill>
                  <a:schemeClr val="dk1"/>
                </a:solidFill>
                <a:highlight>
                  <a:srgbClr val="FFFFFF"/>
                </a:highlight>
              </a:rPr>
              <a:t> Keeps records of incident response measures and activities.</a:t>
            </a:r>
            <a:endParaRPr sz="2000">
              <a:solidFill>
                <a:schemeClr val="dk1"/>
              </a:solidFill>
              <a:highlight>
                <a:srgbClr val="FFFFFF"/>
              </a:highlight>
            </a:endParaRPr>
          </a:p>
          <a:p>
            <a:pPr indent="-355600" lvl="0" marL="698500" rtl="0" algn="l">
              <a:lnSpc>
                <a:spcPct val="100000"/>
              </a:lnSpc>
              <a:spcBef>
                <a:spcPts val="0"/>
              </a:spcBef>
              <a:spcAft>
                <a:spcPts val="0"/>
              </a:spcAft>
              <a:buClr>
                <a:schemeClr val="dk1"/>
              </a:buClr>
              <a:buSzPts val="2000"/>
              <a:buChar char="●"/>
            </a:pPr>
            <a:r>
              <a:rPr b="1" lang="en-IN" sz="2000">
                <a:solidFill>
                  <a:schemeClr val="dk1"/>
                </a:solidFill>
                <a:highlight>
                  <a:srgbClr val="FFFFFF"/>
                </a:highlight>
              </a:rPr>
              <a:t>Legal representation.</a:t>
            </a:r>
            <a:r>
              <a:rPr lang="en-IN" sz="2000">
                <a:solidFill>
                  <a:schemeClr val="dk1"/>
                </a:solidFill>
                <a:highlight>
                  <a:srgbClr val="FFFFFF"/>
                </a:highlight>
              </a:rPr>
              <a:t> Ensures that the incident response activities taken line up with laws and regulations to protect the organizatio</a:t>
            </a:r>
            <a:r>
              <a:rPr lang="en-IN" sz="2000">
                <a:solidFill>
                  <a:schemeClr val="dk1"/>
                </a:solidFill>
                <a:highlight>
                  <a:srgbClr val="FFFFFF"/>
                </a:highlight>
              </a:rPr>
              <a:t>n.</a:t>
            </a:r>
            <a:endParaRPr sz="2000">
              <a:solidFill>
                <a:schemeClr val="dk1"/>
              </a:solidFill>
              <a:highlight>
                <a:srgbClr val="FFFFFF"/>
              </a:highlight>
            </a:endParaRPr>
          </a:p>
          <a:p>
            <a:pPr indent="0" lvl="0" marL="457200" rtl="0" algn="l">
              <a:lnSpc>
                <a:spcPct val="80000"/>
              </a:lnSpc>
              <a:spcBef>
                <a:spcPts val="3800"/>
              </a:spcBef>
              <a:spcAft>
                <a:spcPts val="0"/>
              </a:spcAft>
              <a:buNone/>
            </a:pPr>
            <a:r>
              <a:t/>
            </a:r>
            <a:endParaRPr sz="2000">
              <a:solidFill>
                <a:schemeClr val="dk1"/>
              </a:solidFill>
            </a:endParaRPr>
          </a:p>
          <a:p>
            <a:pPr indent="0" lvl="0" marL="0" rtl="0" algn="l">
              <a:lnSpc>
                <a:spcPct val="80000"/>
              </a:lnSpc>
              <a:spcBef>
                <a:spcPts val="3000"/>
              </a:spcBef>
              <a:spcAft>
                <a:spcPts val="0"/>
              </a:spcAft>
              <a:buNone/>
            </a:pPr>
            <a:r>
              <a:t/>
            </a:r>
            <a:endParaRPr sz="2000">
              <a:solidFill>
                <a:srgbClr val="6C6C6C"/>
              </a:solidFill>
              <a:highlight>
                <a:srgbClr val="FFFFFF"/>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7"/>
          <p:cNvSpPr txBox="1"/>
          <p:nvPr>
            <p:ph type="title"/>
          </p:nvPr>
        </p:nvSpPr>
        <p:spPr>
          <a:xfrm>
            <a:off x="2231125" y="-2"/>
            <a:ext cx="7729800" cy="9255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REPORTING CRIME</a:t>
            </a:r>
            <a:endParaRPr/>
          </a:p>
        </p:txBody>
      </p:sp>
      <p:sp>
        <p:nvSpPr>
          <p:cNvPr id="291" name="Google Shape;291;p27"/>
          <p:cNvSpPr txBox="1"/>
          <p:nvPr>
            <p:ph idx="1" type="body"/>
          </p:nvPr>
        </p:nvSpPr>
        <p:spPr>
          <a:xfrm>
            <a:off x="258300" y="925500"/>
            <a:ext cx="11933700" cy="5932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852"/>
              <a:buNone/>
            </a:pPr>
            <a:r>
              <a:rPr lang="en-IN" sz="2046">
                <a:solidFill>
                  <a:schemeClr val="dk1"/>
                </a:solidFill>
                <a:highlight>
                  <a:srgbClr val="FFFFFF"/>
                </a:highlight>
              </a:rPr>
              <a:t>Examine the reporting of crime </a:t>
            </a:r>
            <a:endParaRPr sz="2046">
              <a:solidFill>
                <a:schemeClr val="dk1"/>
              </a:solidFill>
              <a:highlight>
                <a:srgbClr val="FFFFFF"/>
              </a:highlight>
            </a:endParaRPr>
          </a:p>
          <a:p>
            <a:pPr indent="0" lvl="0" marL="0" rtl="0" algn="l">
              <a:lnSpc>
                <a:spcPct val="100000"/>
              </a:lnSpc>
              <a:spcBef>
                <a:spcPts val="1700"/>
              </a:spcBef>
              <a:spcAft>
                <a:spcPts val="0"/>
              </a:spcAft>
              <a:buSzPts val="852"/>
              <a:buNone/>
            </a:pPr>
            <a:r>
              <a:rPr lang="en-IN" sz="2046">
                <a:solidFill>
                  <a:schemeClr val="dk1"/>
                </a:solidFill>
                <a:highlight>
                  <a:srgbClr val="FFFFFF"/>
                </a:highlight>
              </a:rPr>
              <a:t>1. Why do we need people to report crime?</a:t>
            </a:r>
            <a:endParaRPr sz="2046">
              <a:solidFill>
                <a:schemeClr val="dk1"/>
              </a:solidFill>
              <a:highlight>
                <a:srgbClr val="FFFFFF"/>
              </a:highlight>
            </a:endParaRPr>
          </a:p>
          <a:p>
            <a:pPr indent="0" lvl="0" marL="0" rtl="0" algn="l">
              <a:lnSpc>
                <a:spcPct val="100000"/>
              </a:lnSpc>
              <a:spcBef>
                <a:spcPts val="1700"/>
              </a:spcBef>
              <a:spcAft>
                <a:spcPts val="0"/>
              </a:spcAft>
              <a:buSzPts val="852"/>
              <a:buNone/>
            </a:pPr>
            <a:r>
              <a:rPr lang="en-IN" sz="2046">
                <a:solidFill>
                  <a:schemeClr val="dk1"/>
                </a:solidFill>
                <a:highlight>
                  <a:srgbClr val="FFFFFF"/>
                </a:highlight>
              </a:rPr>
              <a:t> 2. Why don’t people report crime? </a:t>
            </a:r>
            <a:endParaRPr sz="2046">
              <a:solidFill>
                <a:schemeClr val="dk1"/>
              </a:solidFill>
              <a:highlight>
                <a:srgbClr val="FFFFFF"/>
              </a:highlight>
            </a:endParaRPr>
          </a:p>
          <a:p>
            <a:pPr indent="0" lvl="0" marL="0" rtl="0" algn="l">
              <a:lnSpc>
                <a:spcPct val="100000"/>
              </a:lnSpc>
              <a:spcBef>
                <a:spcPts val="1700"/>
              </a:spcBef>
              <a:spcAft>
                <a:spcPts val="0"/>
              </a:spcAft>
              <a:buSzPts val="852"/>
              <a:buNone/>
            </a:pPr>
            <a:r>
              <a:rPr lang="en-IN" sz="2046">
                <a:solidFill>
                  <a:schemeClr val="dk1"/>
                </a:solidFill>
                <a:highlight>
                  <a:srgbClr val="FFFFFF"/>
                </a:highlight>
              </a:rPr>
              <a:t>3. How can we encourage people to report crime?</a:t>
            </a:r>
            <a:endParaRPr sz="2046">
              <a:solidFill>
                <a:schemeClr val="dk1"/>
              </a:solidFill>
              <a:highlight>
                <a:srgbClr val="FFFFFF"/>
              </a:highlight>
            </a:endParaRPr>
          </a:p>
          <a:p>
            <a:pPr indent="-358536" lvl="0" marL="457200" rtl="0" algn="l">
              <a:lnSpc>
                <a:spcPct val="100000"/>
              </a:lnSpc>
              <a:spcBef>
                <a:spcPts val="1700"/>
              </a:spcBef>
              <a:spcAft>
                <a:spcPts val="0"/>
              </a:spcAft>
              <a:buClr>
                <a:schemeClr val="dk1"/>
              </a:buClr>
              <a:buSzPts val="2046"/>
              <a:buFont typeface="Gill Sans"/>
              <a:buAutoNum type="arabicPeriod"/>
            </a:pPr>
            <a:r>
              <a:rPr lang="en-IN" sz="2046">
                <a:solidFill>
                  <a:schemeClr val="dk1"/>
                </a:solidFill>
                <a:highlight>
                  <a:srgbClr val="FFFFFF"/>
                </a:highlight>
              </a:rPr>
              <a:t>Why do we need people to report crime?  </a:t>
            </a:r>
            <a:endParaRPr sz="2046">
              <a:solidFill>
                <a:schemeClr val="dk1"/>
              </a:solidFill>
              <a:highlight>
                <a:srgbClr val="FFFFFF"/>
              </a:highlight>
            </a:endParaRPr>
          </a:p>
          <a:p>
            <a:pPr indent="0" lvl="0" marL="457200" rtl="0" algn="l">
              <a:lnSpc>
                <a:spcPct val="100000"/>
              </a:lnSpc>
              <a:spcBef>
                <a:spcPts val="1700"/>
              </a:spcBef>
              <a:spcAft>
                <a:spcPts val="0"/>
              </a:spcAft>
              <a:buSzPts val="852"/>
              <a:buNone/>
            </a:pPr>
            <a:r>
              <a:rPr lang="en-IN" sz="2046">
                <a:solidFill>
                  <a:schemeClr val="dk1"/>
                </a:solidFill>
                <a:highlight>
                  <a:srgbClr val="FFFFFF"/>
                </a:highlight>
              </a:rPr>
              <a:t>Laws reflect the values of society – there is an expectation that members of society will hold others to account for breaching those laws  </a:t>
            </a:r>
            <a:endParaRPr sz="2046">
              <a:solidFill>
                <a:schemeClr val="dk1"/>
              </a:solidFill>
              <a:highlight>
                <a:srgbClr val="FFFFFF"/>
              </a:highlight>
            </a:endParaRPr>
          </a:p>
          <a:p>
            <a:pPr indent="0" lvl="0" marL="457200" rtl="0" algn="l">
              <a:lnSpc>
                <a:spcPct val="100000"/>
              </a:lnSpc>
              <a:spcBef>
                <a:spcPts val="1700"/>
              </a:spcBef>
              <a:spcAft>
                <a:spcPts val="0"/>
              </a:spcAft>
              <a:buSzPts val="852"/>
              <a:buNone/>
            </a:pPr>
            <a:r>
              <a:rPr lang="en-IN" sz="2046">
                <a:solidFill>
                  <a:schemeClr val="dk1"/>
                </a:solidFill>
                <a:highlight>
                  <a:srgbClr val="FFFFFF"/>
                </a:highlight>
              </a:rPr>
              <a:t>Police don’t observe most crimes being committed; they are reliant on people to report crimes  Police are responsible for enforcing laws – members of society must bring crimes to their attention</a:t>
            </a:r>
            <a:endParaRPr sz="2046">
              <a:solidFill>
                <a:schemeClr val="dk1"/>
              </a:solidFill>
              <a:highlight>
                <a:srgbClr val="FFFFFF"/>
              </a:highlight>
            </a:endParaRPr>
          </a:p>
          <a:p>
            <a:pPr indent="-358536" lvl="0" marL="457200" rtl="0" algn="l">
              <a:lnSpc>
                <a:spcPct val="100000"/>
              </a:lnSpc>
              <a:spcBef>
                <a:spcPts val="1700"/>
              </a:spcBef>
              <a:spcAft>
                <a:spcPts val="0"/>
              </a:spcAft>
              <a:buClr>
                <a:schemeClr val="dk1"/>
              </a:buClr>
              <a:buSzPts val="2046"/>
              <a:buFont typeface="Gill Sans"/>
              <a:buAutoNum type="arabicPeriod"/>
            </a:pPr>
            <a:r>
              <a:rPr lang="en-IN" sz="2046">
                <a:solidFill>
                  <a:schemeClr val="dk1"/>
                </a:solidFill>
                <a:highlight>
                  <a:srgbClr val="FFFFFF"/>
                </a:highlight>
              </a:rPr>
              <a:t>How can we encourage people to report crime? </a:t>
            </a:r>
            <a:endParaRPr sz="2046">
              <a:solidFill>
                <a:schemeClr val="dk1"/>
              </a:solidFill>
              <a:highlight>
                <a:srgbClr val="FFFFFF"/>
              </a:highlight>
            </a:endParaRPr>
          </a:p>
          <a:p>
            <a:pPr indent="0" lvl="0" marL="457200" rtl="0" algn="l">
              <a:lnSpc>
                <a:spcPct val="100000"/>
              </a:lnSpc>
              <a:spcBef>
                <a:spcPts val="1700"/>
              </a:spcBef>
              <a:spcAft>
                <a:spcPts val="0"/>
              </a:spcAft>
              <a:buSzPts val="852"/>
              <a:buNone/>
            </a:pPr>
            <a:r>
              <a:rPr lang="en-IN" sz="2046">
                <a:solidFill>
                  <a:schemeClr val="dk1"/>
                </a:solidFill>
                <a:highlight>
                  <a:srgbClr val="FFFFFF"/>
                </a:highlight>
              </a:rPr>
              <a:t>1. Make it easier to report crimes  Currently 000, Crime Stoppers, local police station (phone or physical presence)  Maybe an app? Text services ;) 2. Educate people (TV, schools, social media, posters…)  What constitutes a crime? All crimes matter  How to report crime  Crime/safety is everyone’s responsibility.</a:t>
            </a:r>
            <a:endParaRPr sz="2046">
              <a:solidFill>
                <a:schemeClr val="dk1"/>
              </a:solidFill>
              <a:highlight>
                <a:srgbClr val="FFFFFF"/>
              </a:highlight>
            </a:endParaRPr>
          </a:p>
          <a:p>
            <a:pPr indent="0" lvl="0" marL="457200" rtl="0" algn="l">
              <a:lnSpc>
                <a:spcPct val="140000"/>
              </a:lnSpc>
              <a:spcBef>
                <a:spcPts val="1700"/>
              </a:spcBef>
              <a:spcAft>
                <a:spcPts val="0"/>
              </a:spcAft>
              <a:buSzPts val="852"/>
              <a:buNone/>
            </a:pPr>
            <a:r>
              <a:t/>
            </a:r>
            <a:endParaRPr sz="2046">
              <a:solidFill>
                <a:srgbClr val="636C8B"/>
              </a:solidFill>
              <a:highlight>
                <a:srgbClr val="FFFFFF"/>
              </a:highlight>
            </a:endParaRPr>
          </a:p>
          <a:p>
            <a:pPr indent="0" lvl="0" marL="0" rtl="0" algn="l">
              <a:lnSpc>
                <a:spcPct val="147000"/>
              </a:lnSpc>
              <a:spcBef>
                <a:spcPts val="2000"/>
              </a:spcBef>
              <a:spcAft>
                <a:spcPts val="2000"/>
              </a:spcAft>
              <a:buSzPts val="852"/>
              <a:buNone/>
            </a:pPr>
            <a:r>
              <a:t/>
            </a:r>
            <a:endParaRPr sz="2046">
              <a:solidFill>
                <a:schemeClr val="dk1"/>
              </a:solidFill>
              <a:highlight>
                <a:srgbClr val="FFFFFF"/>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8"/>
          <p:cNvSpPr txBox="1"/>
          <p:nvPr>
            <p:ph type="title"/>
          </p:nvPr>
        </p:nvSpPr>
        <p:spPr>
          <a:xfrm>
            <a:off x="2231136" y="9349"/>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OPERATING SYSTEM ATTACKS</a:t>
            </a:r>
            <a:endParaRPr/>
          </a:p>
        </p:txBody>
      </p:sp>
      <p:sp>
        <p:nvSpPr>
          <p:cNvPr id="297" name="Google Shape;297;p28"/>
          <p:cNvSpPr txBox="1"/>
          <p:nvPr>
            <p:ph idx="1" type="body"/>
          </p:nvPr>
        </p:nvSpPr>
        <p:spPr>
          <a:xfrm>
            <a:off x="25" y="1198075"/>
            <a:ext cx="12192000" cy="5659800"/>
          </a:xfrm>
          <a:prstGeom prst="rect">
            <a:avLst/>
          </a:prstGeom>
          <a:noFill/>
          <a:ln>
            <a:noFill/>
          </a:ln>
        </p:spPr>
        <p:txBody>
          <a:bodyPr anchorCtr="0" anchor="t" bIns="45700" lIns="91425" spcFirstLastPara="1" rIns="91425" wrap="square" tIns="45700">
            <a:normAutofit/>
          </a:bodyPr>
          <a:lstStyle/>
          <a:p>
            <a:pPr indent="-342900" lvl="0" marL="457200" rtl="0" algn="just">
              <a:lnSpc>
                <a:spcPct val="100000"/>
              </a:lnSpc>
              <a:spcBef>
                <a:spcPts val="3000"/>
              </a:spcBef>
              <a:spcAft>
                <a:spcPts val="0"/>
              </a:spcAft>
              <a:buSzPts val="1800"/>
              <a:buChar char="•"/>
            </a:pPr>
            <a:r>
              <a:rPr b="1" lang="en-IN" sz="2200">
                <a:solidFill>
                  <a:srgbClr val="292929"/>
                </a:solidFill>
                <a:highlight>
                  <a:srgbClr val="FFFFFF"/>
                </a:highlight>
                <a:latin typeface="Georgia"/>
                <a:ea typeface="Georgia"/>
                <a:cs typeface="Georgia"/>
                <a:sym typeface="Georgia"/>
              </a:rPr>
              <a:t>Operating Systems attacks</a:t>
            </a:r>
            <a:r>
              <a:rPr lang="en-IN" sz="2200">
                <a:solidFill>
                  <a:srgbClr val="292929"/>
                </a:solidFill>
                <a:highlight>
                  <a:srgbClr val="FFFFFF"/>
                </a:highlight>
                <a:latin typeface="Georgia"/>
                <a:ea typeface="Georgia"/>
                <a:cs typeface="Georgia"/>
                <a:sym typeface="Georgia"/>
              </a:rPr>
              <a:t>, </a:t>
            </a:r>
            <a:r>
              <a:rPr b="1" lang="en-IN" sz="2200">
                <a:solidFill>
                  <a:srgbClr val="292929"/>
                </a:solidFill>
                <a:highlight>
                  <a:srgbClr val="FFFFFF"/>
                </a:highlight>
                <a:latin typeface="Georgia"/>
                <a:ea typeface="Georgia"/>
                <a:cs typeface="Georgia"/>
                <a:sym typeface="Georgia"/>
              </a:rPr>
              <a:t>“attackers look for vulnerabilities in OS such that they can exploit through vulnerabilities and gain access to the target system or network”.</a:t>
            </a:r>
            <a:endParaRPr b="1" sz="2200">
              <a:solidFill>
                <a:srgbClr val="292929"/>
              </a:solidFill>
              <a:highlight>
                <a:srgbClr val="FFFFFF"/>
              </a:highlight>
              <a:latin typeface="Georgia"/>
              <a:ea typeface="Georgia"/>
              <a:cs typeface="Georgia"/>
              <a:sym typeface="Georgia"/>
            </a:endParaRPr>
          </a:p>
          <a:p>
            <a:pPr indent="-387350" lvl="0" marL="457200" rtl="0" algn="just">
              <a:lnSpc>
                <a:spcPct val="100000"/>
              </a:lnSpc>
              <a:spcBef>
                <a:spcPts val="0"/>
              </a:spcBef>
              <a:spcAft>
                <a:spcPts val="0"/>
              </a:spcAft>
              <a:buSzPts val="2500"/>
              <a:buChar char="•"/>
            </a:pPr>
            <a:r>
              <a:rPr lang="en-IN" sz="2200">
                <a:solidFill>
                  <a:srgbClr val="292929"/>
                </a:solidFill>
                <a:highlight>
                  <a:srgbClr val="FFFFFF"/>
                </a:highlight>
                <a:latin typeface="Georgia"/>
                <a:ea typeface="Georgia"/>
                <a:cs typeface="Georgia"/>
                <a:sym typeface="Georgia"/>
              </a:rPr>
              <a:t>The vulnerabilities in the OS can be </a:t>
            </a:r>
            <a:r>
              <a:rPr b="1" lang="en-IN" sz="2200">
                <a:solidFill>
                  <a:srgbClr val="292929"/>
                </a:solidFill>
                <a:highlight>
                  <a:srgbClr val="FFFFFF"/>
                </a:highlight>
                <a:latin typeface="Georgia"/>
                <a:ea typeface="Georgia"/>
                <a:cs typeface="Georgia"/>
                <a:sym typeface="Georgia"/>
              </a:rPr>
              <a:t>open ports and services</a:t>
            </a:r>
            <a:r>
              <a:rPr lang="en-IN" sz="2200">
                <a:solidFill>
                  <a:srgbClr val="292929"/>
                </a:solidFill>
                <a:highlight>
                  <a:srgbClr val="FFFFFF"/>
                </a:highlight>
                <a:latin typeface="Georgia"/>
                <a:ea typeface="Georgia"/>
                <a:cs typeface="Georgia"/>
                <a:sym typeface="Georgia"/>
              </a:rPr>
              <a:t> as most of the operating systems install these services and ports by default. These are the most common vulnerabilities found by attackers to gain access to an operating system.</a:t>
            </a:r>
            <a:endParaRPr sz="2200">
              <a:solidFill>
                <a:srgbClr val="292929"/>
              </a:solidFill>
              <a:highlight>
                <a:srgbClr val="FFFFFF"/>
              </a:highlight>
              <a:latin typeface="Georgia"/>
              <a:ea typeface="Georgia"/>
              <a:cs typeface="Georgia"/>
              <a:sym typeface="Georgia"/>
            </a:endParaRPr>
          </a:p>
          <a:p>
            <a:pPr indent="-387350" lvl="0" marL="457200" rtl="0" algn="just">
              <a:lnSpc>
                <a:spcPct val="100000"/>
              </a:lnSpc>
              <a:spcBef>
                <a:spcPts val="0"/>
              </a:spcBef>
              <a:spcAft>
                <a:spcPts val="0"/>
              </a:spcAft>
              <a:buSzPts val="2500"/>
              <a:buChar char="•"/>
            </a:pPr>
            <a:r>
              <a:rPr lang="en-IN" sz="2500"/>
              <a:t>Some of the OS vulnerabilities list</a:t>
            </a:r>
            <a:endParaRPr sz="2500"/>
          </a:p>
          <a:p>
            <a:pPr indent="-387350" lvl="1" marL="914400" rtl="0" algn="just">
              <a:lnSpc>
                <a:spcPct val="100000"/>
              </a:lnSpc>
              <a:spcBef>
                <a:spcPts val="0"/>
              </a:spcBef>
              <a:spcAft>
                <a:spcPts val="0"/>
              </a:spcAft>
              <a:buSzPts val="2500"/>
              <a:buChar char="•"/>
            </a:pPr>
            <a:r>
              <a:rPr lang="en-IN" sz="2300"/>
              <a:t>Buffer Overflow Vulnerability</a:t>
            </a:r>
            <a:endParaRPr sz="2300"/>
          </a:p>
          <a:p>
            <a:pPr indent="-387350" lvl="1" marL="914400" rtl="0" algn="just">
              <a:lnSpc>
                <a:spcPct val="100000"/>
              </a:lnSpc>
              <a:spcBef>
                <a:spcPts val="0"/>
              </a:spcBef>
              <a:spcAft>
                <a:spcPts val="0"/>
              </a:spcAft>
              <a:buSzPts val="2500"/>
              <a:buChar char="•"/>
            </a:pPr>
            <a:r>
              <a:rPr lang="en-IN" sz="2300"/>
              <a:t>Bugs in the operating system</a:t>
            </a:r>
            <a:endParaRPr sz="2300"/>
          </a:p>
          <a:p>
            <a:pPr indent="-387350" lvl="1" marL="914400" rtl="0" algn="just">
              <a:lnSpc>
                <a:spcPct val="100000"/>
              </a:lnSpc>
              <a:spcBef>
                <a:spcPts val="0"/>
              </a:spcBef>
              <a:spcAft>
                <a:spcPts val="0"/>
              </a:spcAft>
              <a:buSzPts val="2500"/>
              <a:buChar char="•"/>
            </a:pPr>
            <a:r>
              <a:rPr lang="en-IN" sz="2300"/>
              <a:t>Unpatched Operating System</a:t>
            </a:r>
            <a:endParaRPr sz="2300"/>
          </a:p>
          <a:p>
            <a:pPr indent="-387350" lvl="0" marL="457200" rtl="0" algn="just">
              <a:lnSpc>
                <a:spcPct val="100000"/>
              </a:lnSpc>
              <a:spcBef>
                <a:spcPts val="0"/>
              </a:spcBef>
              <a:spcAft>
                <a:spcPts val="0"/>
              </a:spcAft>
              <a:buSzPts val="2500"/>
              <a:buChar char="•"/>
            </a:pPr>
            <a:r>
              <a:rPr lang="en-IN" sz="2500"/>
              <a:t>Some of the attacks performed by OS Level</a:t>
            </a:r>
            <a:endParaRPr sz="2500"/>
          </a:p>
          <a:p>
            <a:pPr indent="-387350" lvl="1" marL="914400" rtl="0" algn="just">
              <a:lnSpc>
                <a:spcPct val="100000"/>
              </a:lnSpc>
              <a:spcBef>
                <a:spcPts val="0"/>
              </a:spcBef>
              <a:spcAft>
                <a:spcPts val="0"/>
              </a:spcAft>
              <a:buSzPts val="2500"/>
              <a:buChar char="•"/>
            </a:pPr>
            <a:r>
              <a:rPr lang="en-IN" sz="2300"/>
              <a:t>Exploiting specific network protocol implementation</a:t>
            </a:r>
            <a:endParaRPr sz="2300"/>
          </a:p>
          <a:p>
            <a:pPr indent="-387350" lvl="1" marL="914400" rtl="0" algn="just">
              <a:lnSpc>
                <a:spcPct val="100000"/>
              </a:lnSpc>
              <a:spcBef>
                <a:spcPts val="0"/>
              </a:spcBef>
              <a:spcAft>
                <a:spcPts val="0"/>
              </a:spcAft>
              <a:buSzPts val="2500"/>
              <a:buChar char="•"/>
            </a:pPr>
            <a:r>
              <a:rPr lang="en-IN" sz="2300"/>
              <a:t>Attacking built-in Authentication System</a:t>
            </a:r>
            <a:endParaRPr sz="2300"/>
          </a:p>
          <a:p>
            <a:pPr indent="-387350" lvl="1" marL="914400" rtl="0" algn="just">
              <a:lnSpc>
                <a:spcPct val="100000"/>
              </a:lnSpc>
              <a:spcBef>
                <a:spcPts val="0"/>
              </a:spcBef>
              <a:spcAft>
                <a:spcPts val="0"/>
              </a:spcAft>
              <a:buSzPts val="2500"/>
              <a:buChar char="•"/>
            </a:pPr>
            <a:r>
              <a:rPr lang="en-IN" sz="2300"/>
              <a:t>Breaking file-system Security</a:t>
            </a:r>
            <a:endParaRPr sz="2300"/>
          </a:p>
          <a:p>
            <a:pPr indent="-387350" lvl="1" marL="914400" rtl="0" algn="just">
              <a:lnSpc>
                <a:spcPct val="100000"/>
              </a:lnSpc>
              <a:spcBef>
                <a:spcPts val="0"/>
              </a:spcBef>
              <a:spcAft>
                <a:spcPts val="0"/>
              </a:spcAft>
              <a:buSzPts val="2500"/>
              <a:buChar char="•"/>
            </a:pPr>
            <a:r>
              <a:rPr lang="en-IN" sz="2300"/>
              <a:t>Cracking Passwords and Encryption Mechanism</a:t>
            </a:r>
            <a:endParaRPr sz="23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13a7215d09d_0_1"/>
          <p:cNvSpPr txBox="1"/>
          <p:nvPr>
            <p:ph idx="1" type="body"/>
          </p:nvPr>
        </p:nvSpPr>
        <p:spPr>
          <a:xfrm>
            <a:off x="0" y="75"/>
            <a:ext cx="12192000" cy="68580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Font typeface="Gill Sans"/>
              <a:buChar char="•"/>
            </a:pPr>
            <a:r>
              <a:rPr lang="en-IN" sz="2400"/>
              <a:t>Misconfiguration Attacks: Misconfiguration Attacks can be defined as “</a:t>
            </a:r>
            <a:r>
              <a:rPr b="1" lang="en-IN" sz="2400"/>
              <a:t>occurrence</a:t>
            </a:r>
            <a:r>
              <a:rPr b="1" lang="en-IN" sz="2400"/>
              <a:t> of errors while </a:t>
            </a:r>
            <a:r>
              <a:rPr b="1" lang="en-IN" sz="2400"/>
              <a:t>implementing all security controls</a:t>
            </a:r>
            <a:r>
              <a:rPr lang="en-IN" sz="2400"/>
              <a:t>”</a:t>
            </a:r>
            <a:endParaRPr sz="2400"/>
          </a:p>
          <a:p>
            <a:pPr indent="-381000" lvl="1" marL="914400" rtl="0" algn="l">
              <a:spcBef>
                <a:spcPts val="0"/>
              </a:spcBef>
              <a:spcAft>
                <a:spcPts val="0"/>
              </a:spcAft>
              <a:buSzPts val="2400"/>
              <a:buFont typeface="Gill Sans"/>
              <a:buChar char="•"/>
            </a:pPr>
            <a:r>
              <a:rPr lang="en-IN" sz="2400">
                <a:solidFill>
                  <a:srgbClr val="292929"/>
                </a:solidFill>
                <a:highlight>
                  <a:srgbClr val="FFFFFF"/>
                </a:highlight>
              </a:rPr>
              <a:t>It may occur either at any stage like developing, deploying, or maintaining, etc. Due to this attackers gain unauthorized access to the systems and affect web servers, databases, etc.</a:t>
            </a:r>
            <a:endParaRPr sz="2400">
              <a:solidFill>
                <a:srgbClr val="292929"/>
              </a:solidFill>
              <a:highlight>
                <a:srgbClr val="FFFFFF"/>
              </a:highlight>
            </a:endParaRPr>
          </a:p>
          <a:p>
            <a:pPr indent="-381000" lvl="1" marL="914400" rtl="0" algn="l">
              <a:spcBef>
                <a:spcPts val="0"/>
              </a:spcBef>
              <a:spcAft>
                <a:spcPts val="0"/>
              </a:spcAft>
              <a:buSzPts val="2400"/>
              <a:buFont typeface="Gill Sans"/>
              <a:buChar char="•"/>
            </a:pPr>
            <a:r>
              <a:rPr b="1" lang="en-IN" sz="2400">
                <a:solidFill>
                  <a:srgbClr val="292929"/>
                </a:solidFill>
                <a:highlight>
                  <a:srgbClr val="FFFFFF"/>
                </a:highlight>
              </a:rPr>
              <a:t>Prevention</a:t>
            </a:r>
            <a:r>
              <a:rPr lang="en-IN" sz="2400">
                <a:solidFill>
                  <a:srgbClr val="292929"/>
                </a:solidFill>
                <a:highlight>
                  <a:srgbClr val="FFFFFF"/>
                </a:highlight>
              </a:rPr>
              <a:t>: Administrators need to change default configuration of the devices and deploy automated scanners. </a:t>
            </a:r>
            <a:endParaRPr sz="2400"/>
          </a:p>
          <a:p>
            <a:pPr indent="-381000" lvl="0" marL="457200" rtl="0" algn="just">
              <a:spcBef>
                <a:spcPts val="0"/>
              </a:spcBef>
              <a:spcAft>
                <a:spcPts val="0"/>
              </a:spcAft>
              <a:buSzPts val="2400"/>
              <a:buFont typeface="Gill Sans"/>
              <a:buChar char="•"/>
            </a:pPr>
            <a:r>
              <a:rPr lang="en-IN" sz="2400"/>
              <a:t>Application-level Attacks: Defined as “</a:t>
            </a:r>
            <a:r>
              <a:rPr b="1" lang="en-IN" sz="2400"/>
              <a:t>A program or software which can perform a specific function to an end-user or for some other application</a:t>
            </a:r>
            <a:r>
              <a:rPr lang="en-IN" sz="2400"/>
              <a:t>”.</a:t>
            </a:r>
            <a:endParaRPr sz="2400"/>
          </a:p>
          <a:p>
            <a:pPr indent="-381000" lvl="1" marL="914400" rtl="0" algn="l">
              <a:lnSpc>
                <a:spcPct val="100000"/>
              </a:lnSpc>
              <a:spcBef>
                <a:spcPts val="0"/>
              </a:spcBef>
              <a:spcAft>
                <a:spcPts val="0"/>
              </a:spcAft>
              <a:buSzPts val="2400"/>
              <a:buChar char="•"/>
            </a:pPr>
            <a:r>
              <a:rPr lang="en-IN" sz="2400">
                <a:solidFill>
                  <a:srgbClr val="292929"/>
                </a:solidFill>
                <a:highlight>
                  <a:srgbClr val="FFFFFF"/>
                </a:highlight>
              </a:rPr>
              <a:t>Since, the code for an application comes with more </a:t>
            </a:r>
            <a:r>
              <a:rPr b="1" lang="en-IN" sz="2400">
                <a:solidFill>
                  <a:srgbClr val="292929"/>
                </a:solidFill>
                <a:highlight>
                  <a:srgbClr val="FFFFFF"/>
                </a:highlight>
              </a:rPr>
              <a:t>features and functionalities</a:t>
            </a:r>
            <a:r>
              <a:rPr lang="en-IN" sz="2400">
                <a:solidFill>
                  <a:srgbClr val="292929"/>
                </a:solidFill>
                <a:highlight>
                  <a:srgbClr val="FFFFFF"/>
                </a:highlight>
              </a:rPr>
              <a:t>, there may be some </a:t>
            </a:r>
            <a:r>
              <a:rPr b="1" lang="en-IN" sz="2400">
                <a:solidFill>
                  <a:srgbClr val="292929"/>
                </a:solidFill>
                <a:highlight>
                  <a:srgbClr val="FFFFFF"/>
                </a:highlight>
              </a:rPr>
              <a:t>undiscovered security holes</a:t>
            </a:r>
            <a:r>
              <a:rPr lang="en-IN" sz="2400">
                <a:solidFill>
                  <a:srgbClr val="292929"/>
                </a:solidFill>
                <a:highlight>
                  <a:srgbClr val="FFFFFF"/>
                </a:highlight>
              </a:rPr>
              <a:t> or vulnerabilities leaving behind.</a:t>
            </a:r>
            <a:endParaRPr sz="2400">
              <a:solidFill>
                <a:srgbClr val="292929"/>
              </a:solidFill>
              <a:highlight>
                <a:srgbClr val="FFFFFF"/>
              </a:highlight>
            </a:endParaRPr>
          </a:p>
          <a:p>
            <a:pPr indent="-381000" lvl="1" marL="914400" rtl="0" algn="l">
              <a:lnSpc>
                <a:spcPct val="100000"/>
              </a:lnSpc>
              <a:spcBef>
                <a:spcPts val="0"/>
              </a:spcBef>
              <a:spcAft>
                <a:spcPts val="0"/>
              </a:spcAft>
              <a:buSzPts val="2400"/>
              <a:buFont typeface="Gill Sans"/>
              <a:buChar char="•"/>
            </a:pPr>
            <a:r>
              <a:rPr lang="en-IN" sz="2400">
                <a:solidFill>
                  <a:srgbClr val="292929"/>
                </a:solidFill>
                <a:highlight>
                  <a:srgbClr val="FFFFFF"/>
                </a:highlight>
              </a:rPr>
              <a:t> This is the opportunity for an attacker to find these vulnerabilities and exploit using different techniques to gain access and steal data. </a:t>
            </a:r>
            <a:endParaRPr sz="2400">
              <a:solidFill>
                <a:srgbClr val="292929"/>
              </a:solidFill>
              <a:highlight>
                <a:srgbClr val="FFFFFF"/>
              </a:highlight>
            </a:endParaRPr>
          </a:p>
          <a:p>
            <a:pPr indent="-381000" lvl="1" marL="914400" rtl="0" algn="l">
              <a:lnSpc>
                <a:spcPct val="115000"/>
              </a:lnSpc>
              <a:spcBef>
                <a:spcPts val="0"/>
              </a:spcBef>
              <a:spcAft>
                <a:spcPts val="0"/>
              </a:spcAft>
              <a:buSzPts val="2400"/>
              <a:buChar char="•"/>
            </a:pPr>
            <a:r>
              <a:rPr b="1" lang="en-IN" sz="2400">
                <a:solidFill>
                  <a:schemeClr val="dk1"/>
                </a:solidFill>
              </a:rPr>
              <a:t>Prevention</a:t>
            </a:r>
            <a:r>
              <a:rPr lang="en-IN" sz="2400">
                <a:solidFill>
                  <a:schemeClr val="dk1"/>
                </a:solidFill>
              </a:rPr>
              <a:t>: </a:t>
            </a:r>
            <a:r>
              <a:rPr lang="en-IN" sz="2400">
                <a:solidFill>
                  <a:srgbClr val="292929"/>
                </a:solidFill>
                <a:highlight>
                  <a:srgbClr val="FFFFFF"/>
                </a:highlight>
              </a:rPr>
              <a:t>these kind of attacks error checking or handling of applications must be strict.</a:t>
            </a:r>
            <a:endParaRPr sz="2400">
              <a:solidFill>
                <a:schemeClr val="dk1"/>
              </a:solidFill>
            </a:endParaRPr>
          </a:p>
          <a:p>
            <a:pPr indent="-381000" lvl="0" marL="457200" rtl="0" algn="l">
              <a:spcBef>
                <a:spcPts val="0"/>
              </a:spcBef>
              <a:spcAft>
                <a:spcPts val="0"/>
              </a:spcAft>
              <a:buSzPts val="2400"/>
              <a:buFont typeface="Gill Sans"/>
              <a:buChar char="•"/>
            </a:pPr>
            <a:r>
              <a:rPr lang="en-IN" sz="2400"/>
              <a:t>Shrink-Wrap code Attacks:: It is defined as “</a:t>
            </a:r>
            <a:r>
              <a:rPr b="1" lang="en-IN" sz="2400"/>
              <a:t>exploiting the default  configuration and settings of libraries and code”</a:t>
            </a:r>
            <a:r>
              <a:rPr lang="en-IN" sz="2400"/>
              <a:t>.</a:t>
            </a:r>
            <a:endParaRPr sz="2400"/>
          </a:p>
          <a:p>
            <a:pPr indent="-381000" lvl="1" marL="914400" rtl="0" algn="l">
              <a:spcBef>
                <a:spcPts val="0"/>
              </a:spcBef>
              <a:spcAft>
                <a:spcPts val="0"/>
              </a:spcAft>
              <a:buSzPts val="2400"/>
              <a:buChar char="•"/>
            </a:pPr>
            <a:r>
              <a:rPr b="1" lang="en-IN" sz="2400"/>
              <a:t>Prevention:</a:t>
            </a:r>
            <a:r>
              <a:rPr lang="en-IN" sz="2400"/>
              <a:t> </a:t>
            </a:r>
            <a:r>
              <a:rPr lang="en-IN" sz="2400">
                <a:solidFill>
                  <a:srgbClr val="292929"/>
                </a:solidFill>
                <a:highlight>
                  <a:srgbClr val="FFFFFF"/>
                </a:highlight>
              </a:rPr>
              <a:t>have to fine-tune every part of the code and make it more secure.</a:t>
            </a:r>
            <a:endParaRPr sz="2400"/>
          </a:p>
          <a:p>
            <a:pPr indent="0" lvl="0" marL="457200" rtl="0" algn="l">
              <a:spcBef>
                <a:spcPts val="1000"/>
              </a:spcBef>
              <a:spcAft>
                <a:spcPts val="0"/>
              </a:spcAft>
              <a:buNone/>
            </a:pPr>
            <a:r>
              <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9"/>
          <p:cNvSpPr txBox="1"/>
          <p:nvPr>
            <p:ph type="title"/>
          </p:nvPr>
        </p:nvSpPr>
        <p:spPr>
          <a:xfrm>
            <a:off x="2231136" y="104883"/>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APPLICATION ATTACKS</a:t>
            </a:r>
            <a:endParaRPr/>
          </a:p>
        </p:txBody>
      </p:sp>
      <p:sp>
        <p:nvSpPr>
          <p:cNvPr id="308" name="Google Shape;308;p29"/>
          <p:cNvSpPr txBox="1"/>
          <p:nvPr>
            <p:ph idx="1" type="body"/>
          </p:nvPr>
        </p:nvSpPr>
        <p:spPr>
          <a:xfrm>
            <a:off x="0" y="1293600"/>
            <a:ext cx="12192000" cy="5564400"/>
          </a:xfrm>
          <a:prstGeom prst="rect">
            <a:avLst/>
          </a:prstGeom>
          <a:noFill/>
          <a:ln>
            <a:noFill/>
          </a:ln>
        </p:spPr>
        <p:txBody>
          <a:bodyPr anchorCtr="0" anchor="t" bIns="45700" lIns="91425" spcFirstLastPara="1" rIns="91425" wrap="square" tIns="45700">
            <a:normAutofit/>
          </a:bodyPr>
          <a:lstStyle/>
          <a:p>
            <a:pPr indent="-393700" lvl="1" marL="914400" rtl="0" algn="l">
              <a:spcBef>
                <a:spcPts val="1000"/>
              </a:spcBef>
              <a:spcAft>
                <a:spcPts val="0"/>
              </a:spcAft>
              <a:buClr>
                <a:schemeClr val="dk1"/>
              </a:buClr>
              <a:buSzPts val="2600"/>
              <a:buChar char="•"/>
            </a:pPr>
            <a:r>
              <a:rPr lang="en-IN" sz="2400">
                <a:solidFill>
                  <a:schemeClr val="dk1"/>
                </a:solidFill>
              </a:rPr>
              <a:t>Examples of Application level Attacks</a:t>
            </a:r>
            <a:endParaRPr sz="2400">
              <a:solidFill>
                <a:schemeClr val="dk1"/>
              </a:solidFill>
            </a:endParaRPr>
          </a:p>
          <a:p>
            <a:pPr indent="-355600" lvl="2" marL="1371600" rtl="0" algn="l">
              <a:spcBef>
                <a:spcPts val="0"/>
              </a:spcBef>
              <a:spcAft>
                <a:spcPts val="0"/>
              </a:spcAft>
              <a:buClr>
                <a:schemeClr val="dk1"/>
              </a:buClr>
              <a:buSzPts val="2000"/>
              <a:buChar char="•"/>
            </a:pPr>
            <a:r>
              <a:rPr lang="en-IN" sz="2400">
                <a:solidFill>
                  <a:schemeClr val="dk1"/>
                </a:solidFill>
              </a:rPr>
              <a:t>Buffer Overflow : </a:t>
            </a:r>
            <a:r>
              <a:rPr lang="en-IN" sz="1800">
                <a:solidFill>
                  <a:schemeClr val="dk1"/>
                </a:solidFill>
                <a:highlight>
                  <a:srgbClr val="FFFFFF"/>
                </a:highlight>
                <a:latin typeface="Arial"/>
                <a:ea typeface="Arial"/>
                <a:cs typeface="Arial"/>
                <a:sym typeface="Arial"/>
              </a:rPr>
              <a:t>A buffer overflow attack typically involves </a:t>
            </a:r>
            <a:r>
              <a:rPr b="1" lang="en-IN" sz="1800">
                <a:solidFill>
                  <a:schemeClr val="dk1"/>
                </a:solidFill>
                <a:highlight>
                  <a:srgbClr val="FFFFFF"/>
                </a:highlight>
                <a:latin typeface="Arial"/>
                <a:ea typeface="Arial"/>
                <a:cs typeface="Arial"/>
                <a:sym typeface="Arial"/>
              </a:rPr>
              <a:t>violating programming languages and overwriting the bounds of the buffers they exist on</a:t>
            </a:r>
            <a:r>
              <a:rPr lang="en-IN" sz="1800">
                <a:solidFill>
                  <a:schemeClr val="dk1"/>
                </a:solidFill>
                <a:highlight>
                  <a:srgbClr val="FFFFFF"/>
                </a:highlight>
                <a:latin typeface="Arial"/>
                <a:ea typeface="Arial"/>
                <a:cs typeface="Arial"/>
                <a:sym typeface="Arial"/>
              </a:rPr>
              <a:t>.</a:t>
            </a:r>
            <a:endParaRPr sz="2400">
              <a:solidFill>
                <a:schemeClr val="dk1"/>
              </a:solidFill>
            </a:endParaRPr>
          </a:p>
          <a:p>
            <a:pPr indent="-342900" lvl="2" marL="1371600" rtl="0" algn="l">
              <a:spcBef>
                <a:spcPts val="0"/>
              </a:spcBef>
              <a:spcAft>
                <a:spcPts val="0"/>
              </a:spcAft>
              <a:buClr>
                <a:schemeClr val="dk1"/>
              </a:buClr>
              <a:buSzPts val="1800"/>
              <a:buChar char="•"/>
            </a:pPr>
            <a:r>
              <a:rPr lang="en-IN" sz="2400">
                <a:solidFill>
                  <a:schemeClr val="dk1"/>
                </a:solidFill>
              </a:rPr>
              <a:t>Session hijacking :: </a:t>
            </a:r>
            <a:r>
              <a:rPr lang="en-IN" sz="1950">
                <a:solidFill>
                  <a:schemeClr val="dk1"/>
                </a:solidFill>
                <a:highlight>
                  <a:srgbClr val="FFFFFF"/>
                </a:highlight>
                <a:latin typeface="Arial"/>
                <a:ea typeface="Arial"/>
                <a:cs typeface="Arial"/>
                <a:sym typeface="Arial"/>
              </a:rPr>
              <a:t>an attacker hijacks a session between a trusted client and network server. </a:t>
            </a:r>
            <a:endParaRPr sz="2400">
              <a:solidFill>
                <a:schemeClr val="dk1"/>
              </a:solidFill>
            </a:endParaRPr>
          </a:p>
          <a:p>
            <a:pPr indent="-342900" lvl="2" marL="1371600" rtl="0" algn="l">
              <a:spcBef>
                <a:spcPts val="0"/>
              </a:spcBef>
              <a:spcAft>
                <a:spcPts val="0"/>
              </a:spcAft>
              <a:buClr>
                <a:schemeClr val="dk1"/>
              </a:buClr>
              <a:buSzPts val="1800"/>
              <a:buChar char="•"/>
            </a:pPr>
            <a:r>
              <a:rPr lang="en-IN" sz="2400">
                <a:solidFill>
                  <a:schemeClr val="dk1"/>
                </a:solidFill>
              </a:rPr>
              <a:t>Phinsing :</a:t>
            </a:r>
            <a:r>
              <a:rPr lang="en-IN" sz="1950">
                <a:solidFill>
                  <a:schemeClr val="dk1"/>
                </a:solidFill>
                <a:highlight>
                  <a:srgbClr val="FFFFFF"/>
                </a:highlight>
                <a:latin typeface="Arial"/>
                <a:ea typeface="Arial"/>
                <a:cs typeface="Arial"/>
                <a:sym typeface="Arial"/>
              </a:rPr>
              <a:t>Phishing is a social engineering attack entailing fraudulent communications appearing to come from a trusted source. Phishing attack is that the practice of sending emails that appear to be from trusted sources with the goal of gaining personal information or influencing users to do something.</a:t>
            </a:r>
            <a:endParaRPr sz="2400">
              <a:solidFill>
                <a:schemeClr val="dk1"/>
              </a:solidFill>
            </a:endParaRPr>
          </a:p>
          <a:p>
            <a:pPr indent="-342900" lvl="2" marL="1371600" rtl="0" algn="l">
              <a:spcBef>
                <a:spcPts val="0"/>
              </a:spcBef>
              <a:spcAft>
                <a:spcPts val="0"/>
              </a:spcAft>
              <a:buClr>
                <a:schemeClr val="dk1"/>
              </a:buClr>
              <a:buSzPts val="1800"/>
              <a:buChar char="•"/>
            </a:pPr>
            <a:r>
              <a:rPr lang="en-IN" sz="2400">
                <a:solidFill>
                  <a:schemeClr val="dk1"/>
                </a:solidFill>
              </a:rPr>
              <a:t>Denial-of-service : </a:t>
            </a:r>
            <a:r>
              <a:rPr lang="en-IN" sz="2150">
                <a:solidFill>
                  <a:schemeClr val="dk1"/>
                </a:solidFill>
                <a:highlight>
                  <a:srgbClr val="FFFFFF"/>
                </a:highlight>
                <a:latin typeface="Arial"/>
                <a:ea typeface="Arial"/>
                <a:cs typeface="Arial"/>
                <a:sym typeface="Arial"/>
              </a:rPr>
              <a:t>It prevents normal use of communication facilities. This attack may have a specific target.</a:t>
            </a:r>
            <a:endParaRPr sz="2400">
              <a:solidFill>
                <a:schemeClr val="dk1"/>
              </a:solidFill>
            </a:endParaRPr>
          </a:p>
          <a:p>
            <a:pPr indent="-342900" lvl="2" marL="1371600" rtl="0" algn="l">
              <a:spcBef>
                <a:spcPts val="0"/>
              </a:spcBef>
              <a:spcAft>
                <a:spcPts val="0"/>
              </a:spcAft>
              <a:buClr>
                <a:schemeClr val="dk1"/>
              </a:buClr>
              <a:buSzPts val="1800"/>
              <a:buChar char="•"/>
            </a:pPr>
            <a:r>
              <a:rPr lang="en-IN" sz="2400">
                <a:solidFill>
                  <a:schemeClr val="dk1"/>
                </a:solidFill>
              </a:rPr>
              <a:t>Man-in-the-middle::</a:t>
            </a:r>
            <a:r>
              <a:rPr lang="en-IN" sz="2150">
                <a:solidFill>
                  <a:schemeClr val="dk1"/>
                </a:solidFill>
                <a:highlight>
                  <a:srgbClr val="FFFFFF"/>
                </a:highlight>
                <a:latin typeface="Arial"/>
                <a:ea typeface="Arial"/>
                <a:cs typeface="Arial"/>
                <a:sym typeface="Arial"/>
              </a:rPr>
              <a:t>A MITM (man-in-the-middle) attack is one where the attacker intercepts and relays messages between two parties who believe they are interacting with one another. </a:t>
            </a:r>
            <a:endParaRPr sz="2400">
              <a:solidFill>
                <a:schemeClr val="dk1"/>
              </a:solidFill>
            </a:endParaRPr>
          </a:p>
          <a:p>
            <a:pPr indent="-342900" lvl="2" marL="1371600" rtl="0" algn="l">
              <a:spcBef>
                <a:spcPts val="0"/>
              </a:spcBef>
              <a:spcAft>
                <a:spcPts val="0"/>
              </a:spcAft>
              <a:buClr>
                <a:schemeClr val="dk1"/>
              </a:buClr>
              <a:buSzPts val="1800"/>
              <a:buChar char="•"/>
            </a:pPr>
            <a:r>
              <a:rPr lang="en-IN" sz="2400">
                <a:solidFill>
                  <a:schemeClr val="dk1"/>
                </a:solidFill>
              </a:rPr>
              <a:t>SQL injection:: </a:t>
            </a:r>
            <a:r>
              <a:rPr lang="en-IN" sz="1950">
                <a:solidFill>
                  <a:schemeClr val="dk1"/>
                </a:solidFill>
                <a:highlight>
                  <a:srgbClr val="FFFFFF"/>
                </a:highlight>
                <a:latin typeface="Arial"/>
                <a:ea typeface="Arial"/>
                <a:cs typeface="Arial"/>
                <a:sym typeface="Arial"/>
              </a:rPr>
              <a:t>SQL injection has become a common issue with database-driven websites.  a/c username and password </a:t>
            </a:r>
            <a:r>
              <a:rPr b="1" lang="en-IN" sz="1950">
                <a:solidFill>
                  <a:schemeClr val="dk1"/>
                </a:solidFill>
                <a:highlight>
                  <a:srgbClr val="FFFFFF"/>
                </a:highlight>
                <a:latin typeface="Arial"/>
                <a:ea typeface="Arial"/>
                <a:cs typeface="Arial"/>
                <a:sym typeface="Arial"/>
              </a:rPr>
              <a:t>‘1’ = ‘1’</a:t>
            </a:r>
            <a:endParaRPr sz="2400">
              <a:solidFill>
                <a:schemeClr val="dk1"/>
              </a:solidFill>
            </a:endParaRPr>
          </a:p>
          <a:p>
            <a:pPr indent="-114300" lvl="0" marL="228600" rtl="0" algn="l">
              <a:lnSpc>
                <a:spcPct val="100000"/>
              </a:lnSpc>
              <a:spcBef>
                <a:spcPts val="0"/>
              </a:spcBef>
              <a:spcAft>
                <a:spcPts val="0"/>
              </a:spcAft>
              <a:buSzPts val="1800"/>
              <a:buNone/>
            </a:pPr>
            <a:r>
              <a:t/>
            </a:r>
            <a:endParaRPr sz="24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0"/>
          <p:cNvSpPr txBox="1"/>
          <p:nvPr>
            <p:ph type="title"/>
          </p:nvPr>
        </p:nvSpPr>
        <p:spPr>
          <a:xfrm>
            <a:off x="2231136" y="0"/>
            <a:ext cx="7729728" cy="1211716"/>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REVERSE ENGINEERING</a:t>
            </a:r>
            <a:endParaRPr/>
          </a:p>
        </p:txBody>
      </p:sp>
      <p:sp>
        <p:nvSpPr>
          <p:cNvPr id="314" name="Google Shape;314;p30"/>
          <p:cNvSpPr txBox="1"/>
          <p:nvPr>
            <p:ph idx="1" type="body"/>
          </p:nvPr>
        </p:nvSpPr>
        <p:spPr>
          <a:xfrm>
            <a:off x="0" y="1211725"/>
            <a:ext cx="12192000" cy="5646300"/>
          </a:xfrm>
          <a:prstGeom prst="rect">
            <a:avLst/>
          </a:prstGeom>
          <a:noFill/>
          <a:ln>
            <a:noFill/>
          </a:ln>
        </p:spPr>
        <p:txBody>
          <a:bodyPr anchorCtr="0" anchor="t" bIns="45700" lIns="91425" spcFirstLastPara="1" rIns="91425" wrap="square" tIns="45700">
            <a:normAutofit/>
          </a:bodyPr>
          <a:lstStyle/>
          <a:p>
            <a:pPr indent="-361950" lvl="0" marL="457200" rtl="0" algn="l">
              <a:lnSpc>
                <a:spcPct val="100000"/>
              </a:lnSpc>
              <a:spcBef>
                <a:spcPts val="0"/>
              </a:spcBef>
              <a:spcAft>
                <a:spcPts val="0"/>
              </a:spcAft>
              <a:buClr>
                <a:schemeClr val="dk1"/>
              </a:buClr>
              <a:buSzPts val="2100"/>
              <a:buChar char="•"/>
            </a:pPr>
            <a:r>
              <a:rPr lang="en-IN" sz="1650">
                <a:solidFill>
                  <a:schemeClr val="dk1"/>
                </a:solidFill>
                <a:highlight>
                  <a:srgbClr val="FFFFFF"/>
                </a:highlight>
                <a:latin typeface="Arial"/>
                <a:ea typeface="Arial"/>
                <a:cs typeface="Arial"/>
                <a:sym typeface="Arial"/>
              </a:rPr>
              <a:t>Reverse-engineering is the act of dismantling an object to see how it works. </a:t>
            </a:r>
            <a:endParaRPr sz="1650">
              <a:solidFill>
                <a:schemeClr val="dk1"/>
              </a:solidFill>
              <a:highlight>
                <a:srgbClr val="FFFFFF"/>
              </a:highlight>
              <a:latin typeface="Arial"/>
              <a:ea typeface="Arial"/>
              <a:cs typeface="Arial"/>
              <a:sym typeface="Arial"/>
            </a:endParaRPr>
          </a:p>
          <a:p>
            <a:pPr indent="-361950" lvl="0" marL="457200" rtl="0" algn="l">
              <a:lnSpc>
                <a:spcPct val="100000"/>
              </a:lnSpc>
              <a:spcBef>
                <a:spcPts val="0"/>
              </a:spcBef>
              <a:spcAft>
                <a:spcPts val="0"/>
              </a:spcAft>
              <a:buClr>
                <a:schemeClr val="dk1"/>
              </a:buClr>
              <a:buSzPts val="2100"/>
              <a:buChar char="•"/>
            </a:pPr>
            <a:r>
              <a:rPr lang="en-IN" sz="1650">
                <a:solidFill>
                  <a:schemeClr val="dk1"/>
                </a:solidFill>
                <a:highlight>
                  <a:srgbClr val="FFFFFF"/>
                </a:highlight>
                <a:latin typeface="Arial"/>
                <a:ea typeface="Arial"/>
                <a:cs typeface="Arial"/>
                <a:sym typeface="Arial"/>
              </a:rPr>
              <a:t>It is done primarily to analyze and gain knowledge about the way something works but often is used to duplicate or enhance the object. </a:t>
            </a:r>
            <a:endParaRPr sz="1650">
              <a:solidFill>
                <a:schemeClr val="dk1"/>
              </a:solidFill>
              <a:highlight>
                <a:srgbClr val="FFFFFF"/>
              </a:highlight>
              <a:latin typeface="Arial"/>
              <a:ea typeface="Arial"/>
              <a:cs typeface="Arial"/>
              <a:sym typeface="Arial"/>
            </a:endParaRPr>
          </a:p>
          <a:p>
            <a:pPr indent="-361950" lvl="0" marL="457200" rtl="0" algn="l">
              <a:lnSpc>
                <a:spcPct val="100000"/>
              </a:lnSpc>
              <a:spcBef>
                <a:spcPts val="0"/>
              </a:spcBef>
              <a:spcAft>
                <a:spcPts val="0"/>
              </a:spcAft>
              <a:buClr>
                <a:schemeClr val="dk1"/>
              </a:buClr>
              <a:buSzPts val="2100"/>
              <a:buChar char="•"/>
            </a:pPr>
            <a:r>
              <a:rPr lang="en-IN" sz="1650">
                <a:solidFill>
                  <a:schemeClr val="dk1"/>
                </a:solidFill>
                <a:highlight>
                  <a:srgbClr val="FFFFFF"/>
                </a:highlight>
                <a:latin typeface="Arial"/>
                <a:ea typeface="Arial"/>
                <a:cs typeface="Arial"/>
                <a:sym typeface="Arial"/>
              </a:rPr>
              <a:t>Many things can be reverse-engineered, including software, physical machines, military technology and even biological functions related to how genes work. </a:t>
            </a:r>
            <a:endParaRPr sz="1650">
              <a:solidFill>
                <a:schemeClr val="dk1"/>
              </a:solidFill>
              <a:highlight>
                <a:srgbClr val="FFFFFF"/>
              </a:highlight>
              <a:latin typeface="Arial"/>
              <a:ea typeface="Arial"/>
              <a:cs typeface="Arial"/>
              <a:sym typeface="Arial"/>
            </a:endParaRPr>
          </a:p>
          <a:p>
            <a:pPr indent="-361950" lvl="0" marL="457200" rtl="0" algn="l">
              <a:lnSpc>
                <a:spcPct val="100000"/>
              </a:lnSpc>
              <a:spcBef>
                <a:spcPts val="0"/>
              </a:spcBef>
              <a:spcAft>
                <a:spcPts val="0"/>
              </a:spcAft>
              <a:buClr>
                <a:schemeClr val="dk1"/>
              </a:buClr>
              <a:buSzPts val="2100"/>
              <a:buChar char="•"/>
            </a:pPr>
            <a:r>
              <a:rPr lang="en-IN" sz="1650">
                <a:solidFill>
                  <a:schemeClr val="dk1"/>
                </a:solidFill>
                <a:highlight>
                  <a:srgbClr val="FFFFFF"/>
                </a:highlight>
                <a:latin typeface="Arial"/>
                <a:ea typeface="Arial"/>
                <a:cs typeface="Arial"/>
                <a:sym typeface="Arial"/>
              </a:rPr>
              <a:t>The practice of reverse-engineering as applied to computer hardware and software is taken from older industries. </a:t>
            </a:r>
            <a:endParaRPr sz="1650">
              <a:solidFill>
                <a:schemeClr val="dk1"/>
              </a:solidFill>
              <a:highlight>
                <a:srgbClr val="FFFFFF"/>
              </a:highlight>
              <a:latin typeface="Arial"/>
              <a:ea typeface="Arial"/>
              <a:cs typeface="Arial"/>
              <a:sym typeface="Arial"/>
            </a:endParaRPr>
          </a:p>
          <a:p>
            <a:pPr indent="-361950" lvl="0" marL="457200" rtl="0" algn="l">
              <a:lnSpc>
                <a:spcPct val="100000"/>
              </a:lnSpc>
              <a:spcBef>
                <a:spcPts val="0"/>
              </a:spcBef>
              <a:spcAft>
                <a:spcPts val="0"/>
              </a:spcAft>
              <a:buClr>
                <a:schemeClr val="dk1"/>
              </a:buClr>
              <a:buSzPts val="2100"/>
              <a:buChar char="•"/>
            </a:pPr>
            <a:r>
              <a:rPr lang="en-IN" sz="1650">
                <a:solidFill>
                  <a:schemeClr val="dk1"/>
                </a:solidFill>
                <a:highlight>
                  <a:srgbClr val="FFFFFF"/>
                </a:highlight>
                <a:latin typeface="Arial"/>
                <a:ea typeface="Arial"/>
                <a:cs typeface="Arial"/>
                <a:sym typeface="Arial"/>
              </a:rPr>
              <a:t>Software reverse-engineering focuses on a program's </a:t>
            </a:r>
            <a:r>
              <a:rPr lang="en-IN" sz="1650">
                <a:solidFill>
                  <a:schemeClr val="dk1"/>
                </a:solidFill>
                <a:highlight>
                  <a:srgbClr val="FFFFFF"/>
                </a:highlight>
                <a:uFill>
                  <a:noFill/>
                </a:uFill>
                <a:latin typeface="Arial"/>
                <a:ea typeface="Arial"/>
                <a:cs typeface="Arial"/>
                <a:sym typeface="Arial"/>
                <a:hlinkClick r:id="rId3">
                  <a:extLst>
                    <a:ext uri="{A12FA001-AC4F-418D-AE19-62706E023703}">
                      <ahyp:hlinkClr val="tx"/>
                    </a:ext>
                  </a:extLst>
                </a:hlinkClick>
              </a:rPr>
              <a:t>machine code</a:t>
            </a:r>
            <a:r>
              <a:rPr lang="en-IN" sz="1650">
                <a:solidFill>
                  <a:schemeClr val="dk1"/>
                </a:solidFill>
                <a:highlight>
                  <a:srgbClr val="FFFFFF"/>
                </a:highlight>
                <a:latin typeface="Arial"/>
                <a:ea typeface="Arial"/>
                <a:cs typeface="Arial"/>
                <a:sym typeface="Arial"/>
              </a:rPr>
              <a:t> -- the string of 0s and 1s that are sent to the logic processor. </a:t>
            </a:r>
            <a:endParaRPr sz="1650">
              <a:solidFill>
                <a:schemeClr val="dk1"/>
              </a:solidFill>
              <a:highlight>
                <a:srgbClr val="FFFFFF"/>
              </a:highlight>
              <a:latin typeface="Arial"/>
              <a:ea typeface="Arial"/>
              <a:cs typeface="Arial"/>
              <a:sym typeface="Arial"/>
            </a:endParaRPr>
          </a:p>
          <a:p>
            <a:pPr indent="-361950" lvl="0" marL="457200" rtl="0" algn="l">
              <a:lnSpc>
                <a:spcPct val="100000"/>
              </a:lnSpc>
              <a:spcBef>
                <a:spcPts val="0"/>
              </a:spcBef>
              <a:spcAft>
                <a:spcPts val="0"/>
              </a:spcAft>
              <a:buClr>
                <a:schemeClr val="dk1"/>
              </a:buClr>
              <a:buSzPts val="2100"/>
              <a:buChar char="•"/>
            </a:pPr>
            <a:r>
              <a:rPr lang="en-IN" sz="1650">
                <a:solidFill>
                  <a:schemeClr val="dk1"/>
                </a:solidFill>
                <a:highlight>
                  <a:srgbClr val="FFFFFF"/>
                </a:highlight>
                <a:latin typeface="Arial"/>
                <a:ea typeface="Arial"/>
                <a:cs typeface="Arial"/>
                <a:sym typeface="Arial"/>
              </a:rPr>
              <a:t>Program language statements are used to turn the machine code back into the original </a:t>
            </a:r>
            <a:r>
              <a:rPr lang="en-IN" sz="1650">
                <a:solidFill>
                  <a:schemeClr val="dk1"/>
                </a:solidFill>
                <a:highlight>
                  <a:srgbClr val="FFFFFF"/>
                </a:highlight>
                <a:uFill>
                  <a:noFill/>
                </a:uFill>
                <a:latin typeface="Arial"/>
                <a:ea typeface="Arial"/>
                <a:cs typeface="Arial"/>
                <a:sym typeface="Arial"/>
                <a:hlinkClick r:id="rId4">
                  <a:extLst>
                    <a:ext uri="{A12FA001-AC4F-418D-AE19-62706E023703}">
                      <ahyp:hlinkClr val="tx"/>
                    </a:ext>
                  </a:extLst>
                </a:hlinkClick>
              </a:rPr>
              <a:t>source code</a:t>
            </a:r>
            <a:r>
              <a:rPr lang="en-IN" sz="1650">
                <a:solidFill>
                  <a:schemeClr val="dk1"/>
                </a:solidFill>
                <a:highlight>
                  <a:srgbClr val="FFFFFF"/>
                </a:highlight>
                <a:latin typeface="Arial"/>
                <a:ea typeface="Arial"/>
                <a:cs typeface="Arial"/>
                <a:sym typeface="Arial"/>
              </a:rPr>
              <a:t>.</a:t>
            </a:r>
            <a:endParaRPr sz="1650">
              <a:solidFill>
                <a:schemeClr val="dk1"/>
              </a:solidFill>
              <a:highlight>
                <a:srgbClr val="FFFFFF"/>
              </a:highlight>
              <a:latin typeface="Arial"/>
              <a:ea typeface="Arial"/>
              <a:cs typeface="Arial"/>
              <a:sym typeface="Arial"/>
            </a:endParaRPr>
          </a:p>
          <a:p>
            <a:pPr indent="0" lvl="0" marL="0" rtl="0" algn="l">
              <a:lnSpc>
                <a:spcPct val="121000"/>
              </a:lnSpc>
              <a:spcBef>
                <a:spcPts val="0"/>
              </a:spcBef>
              <a:spcAft>
                <a:spcPts val="0"/>
              </a:spcAft>
              <a:buNone/>
            </a:pPr>
            <a:r>
              <a:rPr b="1" lang="en-IN">
                <a:solidFill>
                  <a:schemeClr val="dk1"/>
                </a:solidFill>
                <a:highlight>
                  <a:srgbClr val="FFFFFF"/>
                </a:highlight>
                <a:latin typeface="Arial"/>
                <a:ea typeface="Arial"/>
                <a:cs typeface="Arial"/>
                <a:sym typeface="Arial"/>
              </a:rPr>
              <a:t>Purpose of reverse-engineering</a:t>
            </a:r>
            <a:endParaRPr b="1">
              <a:solidFill>
                <a:schemeClr val="dk1"/>
              </a:solidFill>
              <a:highlight>
                <a:srgbClr val="FFFFFF"/>
              </a:highlight>
              <a:latin typeface="Arial"/>
              <a:ea typeface="Arial"/>
              <a:cs typeface="Arial"/>
              <a:sym typeface="Arial"/>
            </a:endParaRPr>
          </a:p>
          <a:p>
            <a:pPr indent="-342900" lvl="0" marL="457200" rtl="0" algn="l">
              <a:lnSpc>
                <a:spcPct val="121000"/>
              </a:lnSpc>
              <a:spcBef>
                <a:spcPts val="0"/>
              </a:spcBef>
              <a:spcAft>
                <a:spcPts val="0"/>
              </a:spcAft>
              <a:buClr>
                <a:schemeClr val="dk1"/>
              </a:buClr>
              <a:buSzPts val="1800"/>
              <a:buFont typeface="Arial"/>
              <a:buChar char="•"/>
            </a:pPr>
            <a:r>
              <a:rPr lang="en-IN" sz="1650">
                <a:solidFill>
                  <a:schemeClr val="dk1"/>
                </a:solidFill>
                <a:highlight>
                  <a:srgbClr val="FFFFFF"/>
                </a:highlight>
                <a:latin typeface="Arial"/>
                <a:ea typeface="Arial"/>
                <a:cs typeface="Arial"/>
                <a:sym typeface="Arial"/>
              </a:rPr>
              <a:t>The purpose of reverse-engineering is to find out how an object or system works. There are a variety of reasons to do this. Reverse-engineering can be used to learn how something works and to recreate the object or to create a similar object with added enhancements.</a:t>
            </a:r>
            <a:endParaRPr sz="1650">
              <a:solidFill>
                <a:schemeClr val="dk1"/>
              </a:solidFill>
              <a:highlight>
                <a:srgbClr val="FFFFFF"/>
              </a:highlight>
              <a:latin typeface="Arial"/>
              <a:ea typeface="Arial"/>
              <a:cs typeface="Arial"/>
              <a:sym typeface="Arial"/>
            </a:endParaRPr>
          </a:p>
          <a:p>
            <a:pPr indent="-333375" lvl="0" marL="457200" rtl="0" algn="l">
              <a:lnSpc>
                <a:spcPct val="121000"/>
              </a:lnSpc>
              <a:spcBef>
                <a:spcPts val="0"/>
              </a:spcBef>
              <a:spcAft>
                <a:spcPts val="0"/>
              </a:spcAft>
              <a:buClr>
                <a:schemeClr val="dk1"/>
              </a:buClr>
              <a:buSzPts val="1650"/>
              <a:buFont typeface="Arial"/>
              <a:buChar char="•"/>
            </a:pPr>
            <a:r>
              <a:rPr lang="en-IN" sz="1650">
                <a:solidFill>
                  <a:schemeClr val="dk1"/>
                </a:solidFill>
                <a:highlight>
                  <a:srgbClr val="FFFFFF"/>
                </a:highlight>
                <a:latin typeface="Arial"/>
                <a:ea typeface="Arial"/>
                <a:cs typeface="Arial"/>
                <a:sym typeface="Arial"/>
              </a:rPr>
              <a:t>Goal:: reverse-engineering software or hardware is to find a way to create a similar product more inexpensively or because the original product is no longer available. </a:t>
            </a:r>
            <a:endParaRPr sz="1650">
              <a:solidFill>
                <a:schemeClr val="dk1"/>
              </a:solidFill>
              <a:highlight>
                <a:srgbClr val="FFFFFF"/>
              </a:highlight>
              <a:latin typeface="Arial"/>
              <a:ea typeface="Arial"/>
              <a:cs typeface="Arial"/>
              <a:sym typeface="Arial"/>
            </a:endParaRPr>
          </a:p>
          <a:p>
            <a:pPr indent="-333375" lvl="0" marL="457200" rtl="0" algn="l">
              <a:lnSpc>
                <a:spcPct val="121000"/>
              </a:lnSpc>
              <a:spcBef>
                <a:spcPts val="0"/>
              </a:spcBef>
              <a:spcAft>
                <a:spcPts val="0"/>
              </a:spcAft>
              <a:buClr>
                <a:schemeClr val="dk1"/>
              </a:buClr>
              <a:buSzPts val="1650"/>
              <a:buFont typeface="Arial"/>
              <a:buChar char="•"/>
            </a:pPr>
            <a:r>
              <a:rPr lang="en-IN" sz="1650">
                <a:solidFill>
                  <a:schemeClr val="dk1"/>
                </a:solidFill>
                <a:highlight>
                  <a:srgbClr val="FFFFFF"/>
                </a:highlight>
                <a:latin typeface="Arial"/>
                <a:ea typeface="Arial"/>
                <a:cs typeface="Arial"/>
                <a:sym typeface="Arial"/>
              </a:rPr>
              <a:t>Reverse-engineering in information technology is also used to </a:t>
            </a:r>
            <a:r>
              <a:rPr lang="en-IN" sz="1650">
                <a:solidFill>
                  <a:schemeClr val="dk1"/>
                </a:solidFill>
                <a:highlight>
                  <a:srgbClr val="FFFFFF"/>
                </a:highlight>
                <a:uFill>
                  <a:noFill/>
                </a:uFill>
                <a:latin typeface="Arial"/>
                <a:ea typeface="Arial"/>
                <a:cs typeface="Arial"/>
                <a:sym typeface="Arial"/>
                <a:hlinkClick r:id="rId5">
                  <a:extLst>
                    <a:ext uri="{A12FA001-AC4F-418D-AE19-62706E023703}">
                      <ahyp:hlinkClr val="tx"/>
                    </a:ext>
                  </a:extLst>
                </a:hlinkClick>
              </a:rPr>
              <a:t>address compatibility issues</a:t>
            </a:r>
            <a:r>
              <a:rPr lang="en-IN" sz="1650">
                <a:solidFill>
                  <a:schemeClr val="dk1"/>
                </a:solidFill>
                <a:highlight>
                  <a:srgbClr val="FFFFFF"/>
                </a:highlight>
                <a:latin typeface="Arial"/>
                <a:ea typeface="Arial"/>
                <a:cs typeface="Arial"/>
                <a:sym typeface="Arial"/>
              </a:rPr>
              <a:t> and make the hardware or software work with other hardware, software or operating systems that it wasn't originally compatible with.</a:t>
            </a:r>
            <a:endParaRPr sz="1650">
              <a:solidFill>
                <a:schemeClr val="dk1"/>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650">
              <a:solidFill>
                <a:schemeClr val="dk1"/>
              </a:solidFill>
              <a:highlight>
                <a:srgbClr val="FFFFFF"/>
              </a:highlight>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3a7215d09d_0_26"/>
          <p:cNvSpPr txBox="1"/>
          <p:nvPr>
            <p:ph idx="1" type="body"/>
          </p:nvPr>
        </p:nvSpPr>
        <p:spPr>
          <a:xfrm>
            <a:off x="462700" y="198300"/>
            <a:ext cx="11395200" cy="6461400"/>
          </a:xfrm>
          <a:prstGeom prst="rect">
            <a:avLst/>
          </a:prstGeom>
        </p:spPr>
        <p:txBody>
          <a:bodyPr anchorCtr="0" anchor="t" bIns="45700" lIns="91425" spcFirstLastPara="1" rIns="91425" wrap="square" tIns="45700">
            <a:noAutofit/>
          </a:bodyPr>
          <a:lstStyle/>
          <a:p>
            <a:pPr indent="0" lvl="0" marL="0" rtl="0" algn="just">
              <a:lnSpc>
                <a:spcPct val="80000"/>
              </a:lnSpc>
              <a:spcBef>
                <a:spcPts val="0"/>
              </a:spcBef>
              <a:spcAft>
                <a:spcPts val="0"/>
              </a:spcAft>
              <a:buClr>
                <a:schemeClr val="dk1"/>
              </a:buClr>
              <a:buSzPts val="1100"/>
              <a:buFont typeface="Arial"/>
              <a:buNone/>
            </a:pPr>
            <a:r>
              <a:rPr b="1" lang="en-IN" sz="2200">
                <a:solidFill>
                  <a:schemeClr val="dk1"/>
                </a:solidFill>
                <a:highlight>
                  <a:srgbClr val="FFFFFF"/>
                </a:highlight>
              </a:rPr>
              <a:t>How does the reverse-engineering process work?</a:t>
            </a:r>
            <a:endParaRPr b="1" sz="2200">
              <a:solidFill>
                <a:schemeClr val="dk1"/>
              </a:solidFill>
              <a:highlight>
                <a:srgbClr val="FFFFFF"/>
              </a:highlight>
            </a:endParaRPr>
          </a:p>
          <a:p>
            <a:pPr indent="0" lvl="0" marL="0" rtl="0" algn="just">
              <a:lnSpc>
                <a:spcPct val="80000"/>
              </a:lnSpc>
              <a:spcBef>
                <a:spcPts val="400"/>
              </a:spcBef>
              <a:spcAft>
                <a:spcPts val="0"/>
              </a:spcAft>
              <a:buClr>
                <a:schemeClr val="dk1"/>
              </a:buClr>
              <a:buSzPts val="1100"/>
              <a:buFont typeface="Arial"/>
              <a:buNone/>
            </a:pPr>
            <a:r>
              <a:rPr lang="en-IN" sz="2050">
                <a:solidFill>
                  <a:schemeClr val="dk1"/>
                </a:solidFill>
                <a:highlight>
                  <a:srgbClr val="FFFFFF"/>
                </a:highlight>
              </a:rPr>
              <a:t>The reverse-engineering process is specific to the object on which its being performed. However, no matter the context, there are three general steps common to all reverse-engineering efforts. They include:</a:t>
            </a:r>
            <a:endParaRPr sz="2050">
              <a:solidFill>
                <a:schemeClr val="dk1"/>
              </a:solidFill>
              <a:highlight>
                <a:srgbClr val="FFFFFF"/>
              </a:highlight>
            </a:endParaRPr>
          </a:p>
          <a:p>
            <a:pPr indent="-358775" lvl="0" marL="698500" rtl="0" algn="just">
              <a:lnSpc>
                <a:spcPct val="80000"/>
              </a:lnSpc>
              <a:spcBef>
                <a:spcPts val="2000"/>
              </a:spcBef>
              <a:spcAft>
                <a:spcPts val="0"/>
              </a:spcAft>
              <a:buClr>
                <a:schemeClr val="dk1"/>
              </a:buClr>
              <a:buSzPts val="2050"/>
              <a:buChar char="●"/>
            </a:pPr>
            <a:r>
              <a:rPr b="1" lang="en-IN" sz="2050">
                <a:solidFill>
                  <a:schemeClr val="dk1"/>
                </a:solidFill>
                <a:highlight>
                  <a:srgbClr val="FFFFFF"/>
                </a:highlight>
              </a:rPr>
              <a:t>Information extraction.</a:t>
            </a:r>
            <a:r>
              <a:rPr lang="en-IN" sz="2050">
                <a:solidFill>
                  <a:schemeClr val="dk1"/>
                </a:solidFill>
                <a:highlight>
                  <a:srgbClr val="FFFFFF"/>
                </a:highlight>
              </a:rPr>
              <a:t> The object being reverse-engineered is studied, information about its design is extracted and that information is examined to determine how the pieces fit together. In software reverse-engineering, this might require gathering source code and related design documents for study. It may also involve the use of tools, such as a disassembler to break apart the program into its constituent parts.</a:t>
            </a:r>
            <a:endParaRPr sz="2050">
              <a:solidFill>
                <a:schemeClr val="dk1"/>
              </a:solidFill>
              <a:highlight>
                <a:srgbClr val="FFFFFF"/>
              </a:highlight>
            </a:endParaRPr>
          </a:p>
          <a:p>
            <a:pPr indent="-358775" lvl="0" marL="698500" rtl="0" algn="just">
              <a:lnSpc>
                <a:spcPct val="80000"/>
              </a:lnSpc>
              <a:spcBef>
                <a:spcPts val="0"/>
              </a:spcBef>
              <a:spcAft>
                <a:spcPts val="0"/>
              </a:spcAft>
              <a:buClr>
                <a:schemeClr val="dk1"/>
              </a:buClr>
              <a:buSzPts val="2050"/>
              <a:buChar char="●"/>
            </a:pPr>
            <a:r>
              <a:rPr b="1" lang="en-IN" sz="2050">
                <a:solidFill>
                  <a:schemeClr val="dk1"/>
                </a:solidFill>
                <a:highlight>
                  <a:srgbClr val="FFFFFF"/>
                </a:highlight>
              </a:rPr>
              <a:t>Modeling.</a:t>
            </a:r>
            <a:r>
              <a:rPr lang="en-IN" sz="2050">
                <a:solidFill>
                  <a:schemeClr val="dk1"/>
                </a:solidFill>
                <a:highlight>
                  <a:srgbClr val="FFFFFF"/>
                </a:highlight>
              </a:rPr>
              <a:t> The collected information is abstracted into a conceptual model, with each piece of the model explaining its function in the overall structure. The purpose of this step is to take information specific to the original and abstract it into a general model that can be used to guide the design of new objects or systems. In software reverse-engineering this might take the form of a data flow diagram or a structure chart.</a:t>
            </a:r>
            <a:endParaRPr sz="2050">
              <a:solidFill>
                <a:schemeClr val="dk1"/>
              </a:solidFill>
              <a:highlight>
                <a:srgbClr val="FFFFFF"/>
              </a:highlight>
            </a:endParaRPr>
          </a:p>
          <a:p>
            <a:pPr indent="-358775" lvl="0" marL="698500" rtl="0" algn="just">
              <a:lnSpc>
                <a:spcPct val="80000"/>
              </a:lnSpc>
              <a:spcBef>
                <a:spcPts val="0"/>
              </a:spcBef>
              <a:spcAft>
                <a:spcPts val="0"/>
              </a:spcAft>
              <a:buClr>
                <a:schemeClr val="dk1"/>
              </a:buClr>
              <a:buSzPts val="2050"/>
              <a:buChar char="●"/>
            </a:pPr>
            <a:r>
              <a:rPr b="1" lang="en-IN" sz="2050">
                <a:solidFill>
                  <a:schemeClr val="dk1"/>
                </a:solidFill>
                <a:highlight>
                  <a:srgbClr val="FFFFFF"/>
                </a:highlight>
              </a:rPr>
              <a:t>Review.</a:t>
            </a:r>
            <a:r>
              <a:rPr lang="en-IN" sz="2050">
                <a:solidFill>
                  <a:schemeClr val="dk1"/>
                </a:solidFill>
                <a:highlight>
                  <a:srgbClr val="FFFFFF"/>
                </a:highlight>
              </a:rPr>
              <a:t> This involves reviewing the model and testing it in various scenarios to ensure it is a realistic abstraction of the original object or system. In software engineering this might take the form of </a:t>
            </a:r>
            <a:r>
              <a:rPr lang="en-IN" sz="2050">
                <a:solidFill>
                  <a:schemeClr val="dk1"/>
                </a:solidFill>
                <a:highlight>
                  <a:srgbClr val="FFFFFF"/>
                </a:highlight>
                <a:uFill>
                  <a:noFill/>
                </a:uFill>
                <a:hlinkClick r:id="rId3">
                  <a:extLst>
                    <a:ext uri="{A12FA001-AC4F-418D-AE19-62706E023703}">
                      <ahyp:hlinkClr val="tx"/>
                    </a:ext>
                  </a:extLst>
                </a:hlinkClick>
              </a:rPr>
              <a:t>software testing</a:t>
            </a:r>
            <a:r>
              <a:rPr lang="en-IN" sz="2050">
                <a:solidFill>
                  <a:schemeClr val="dk1"/>
                </a:solidFill>
                <a:highlight>
                  <a:srgbClr val="FFFFFF"/>
                </a:highlight>
              </a:rPr>
              <a:t>. Once it is tested, the model can be implemented to reengineer the original object.</a:t>
            </a:r>
            <a:endParaRPr sz="2050">
              <a:solidFill>
                <a:schemeClr val="dk1"/>
              </a:solidFill>
              <a:highlight>
                <a:srgbClr val="FFFFFF"/>
              </a:highlight>
            </a:endParaRPr>
          </a:p>
          <a:p>
            <a:pPr indent="0" lvl="0" marL="0" rtl="0" algn="l">
              <a:lnSpc>
                <a:spcPct val="80000"/>
              </a:lnSpc>
              <a:spcBef>
                <a:spcPts val="3800"/>
              </a:spcBef>
              <a:spcAft>
                <a:spcPts val="0"/>
              </a:spcAft>
              <a:buNone/>
            </a:pPr>
            <a:r>
              <a:t/>
            </a:r>
            <a:endParaRPr sz="21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g13a7215d09d_0_33"/>
          <p:cNvPicPr preferRelativeResize="0"/>
          <p:nvPr/>
        </p:nvPicPr>
        <p:blipFill>
          <a:blip r:embed="rId3">
            <a:alphaModFix/>
          </a:blip>
          <a:stretch>
            <a:fillRect/>
          </a:stretch>
        </p:blipFill>
        <p:spPr>
          <a:xfrm>
            <a:off x="743650" y="594900"/>
            <a:ext cx="10972800" cy="54864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1"/>
          <p:cNvSpPr txBox="1"/>
          <p:nvPr>
            <p:ph type="title"/>
          </p:nvPr>
        </p:nvSpPr>
        <p:spPr>
          <a:xfrm>
            <a:off x="2394900" y="0"/>
            <a:ext cx="7729800" cy="9810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CRACKING TECHNIQUES</a:t>
            </a:r>
            <a:endParaRPr/>
          </a:p>
        </p:txBody>
      </p:sp>
      <p:sp>
        <p:nvSpPr>
          <p:cNvPr id="330" name="Google Shape;330;p31"/>
          <p:cNvSpPr txBox="1"/>
          <p:nvPr>
            <p:ph idx="1" type="body"/>
          </p:nvPr>
        </p:nvSpPr>
        <p:spPr>
          <a:xfrm>
            <a:off x="0" y="1030125"/>
            <a:ext cx="12192000" cy="57123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00000"/>
              </a:lnSpc>
              <a:spcBef>
                <a:spcPts val="0"/>
              </a:spcBef>
              <a:spcAft>
                <a:spcPts val="0"/>
              </a:spcAft>
              <a:buNone/>
            </a:pPr>
            <a:r>
              <a:rPr lang="en-IN" sz="1350">
                <a:solidFill>
                  <a:schemeClr val="dk1"/>
                </a:solidFill>
                <a:highlight>
                  <a:srgbClr val="FFFFFF"/>
                </a:highlight>
                <a:latin typeface="Arial"/>
                <a:ea typeface="Arial"/>
                <a:cs typeface="Arial"/>
                <a:sym typeface="Arial"/>
              </a:rPr>
              <a:t>Password cracking is the process of using an application program to identify an unknown or forgotten password to a computer or network resource. It can also be used to help a threat actor obtain unauthorized access to resources.</a:t>
            </a:r>
            <a:endParaRPr sz="1350">
              <a:solidFill>
                <a:schemeClr val="dk1"/>
              </a:solidFill>
              <a:highlight>
                <a:srgbClr val="FFFFFF"/>
              </a:highlight>
              <a:latin typeface="Arial"/>
              <a:ea typeface="Arial"/>
              <a:cs typeface="Arial"/>
              <a:sym typeface="Arial"/>
            </a:endParaRPr>
          </a:p>
          <a:p>
            <a:pPr indent="0" lvl="0" marL="0" rtl="0" algn="l">
              <a:lnSpc>
                <a:spcPct val="167000"/>
              </a:lnSpc>
              <a:spcBef>
                <a:spcPts val="800"/>
              </a:spcBef>
              <a:spcAft>
                <a:spcPts val="0"/>
              </a:spcAft>
              <a:buNone/>
            </a:pPr>
            <a:r>
              <a:rPr lang="en-IN" sz="1350">
                <a:solidFill>
                  <a:schemeClr val="dk1"/>
                </a:solidFill>
                <a:highlight>
                  <a:srgbClr val="FFFFFF"/>
                </a:highlight>
                <a:latin typeface="Arial"/>
                <a:ea typeface="Arial"/>
                <a:cs typeface="Arial"/>
                <a:sym typeface="Arial"/>
              </a:rPr>
              <a:t>Password cracking is a process of recovering passwords from data that have been stored in or transmitted by a computer system. Examples of guessable passwords include:</a:t>
            </a:r>
            <a:endParaRPr sz="1350">
              <a:solidFill>
                <a:schemeClr val="dk1"/>
              </a:solidFill>
              <a:highlight>
                <a:srgbClr val="FFFFFF"/>
              </a:highlight>
              <a:latin typeface="Arial"/>
              <a:ea typeface="Arial"/>
              <a:cs typeface="Arial"/>
              <a:sym typeface="Arial"/>
            </a:endParaRPr>
          </a:p>
          <a:p>
            <a:pPr indent="-314325" lvl="0" marL="457200" rtl="0" algn="l">
              <a:lnSpc>
                <a:spcPct val="167000"/>
              </a:lnSpc>
              <a:spcBef>
                <a:spcPts val="3800"/>
              </a:spcBef>
              <a:spcAft>
                <a:spcPts val="0"/>
              </a:spcAft>
              <a:buClr>
                <a:schemeClr val="dk1"/>
              </a:buClr>
              <a:buSzPts val="1350"/>
              <a:buFont typeface="Arial"/>
              <a:buAutoNum type="arabicPeriod"/>
            </a:pPr>
            <a:r>
              <a:rPr lang="en-IN" sz="1350">
                <a:solidFill>
                  <a:schemeClr val="dk1"/>
                </a:solidFill>
                <a:highlight>
                  <a:srgbClr val="FFFFFF"/>
                </a:highlight>
                <a:latin typeface="Arial"/>
                <a:ea typeface="Arial"/>
                <a:cs typeface="Arial"/>
                <a:sym typeface="Arial"/>
              </a:rPr>
              <a:t>Blank (none);</a:t>
            </a:r>
            <a:endParaRPr sz="1350">
              <a:solidFill>
                <a:schemeClr val="dk1"/>
              </a:solidFill>
              <a:highlight>
                <a:srgbClr val="FFFFFF"/>
              </a:highlight>
              <a:latin typeface="Arial"/>
              <a:ea typeface="Arial"/>
              <a:cs typeface="Arial"/>
              <a:sym typeface="Arial"/>
            </a:endParaRPr>
          </a:p>
          <a:p>
            <a:pPr indent="-314325" lvl="0" marL="457200" rtl="0" algn="l">
              <a:lnSpc>
                <a:spcPct val="167000"/>
              </a:lnSpc>
              <a:spcBef>
                <a:spcPts val="0"/>
              </a:spcBef>
              <a:spcAft>
                <a:spcPts val="0"/>
              </a:spcAft>
              <a:buClr>
                <a:schemeClr val="dk1"/>
              </a:buClr>
              <a:buSzPts val="1350"/>
              <a:buFont typeface="Arial"/>
              <a:buAutoNum type="arabicPeriod"/>
            </a:pPr>
            <a:r>
              <a:rPr lang="en-IN" sz="1350">
                <a:solidFill>
                  <a:schemeClr val="dk1"/>
                </a:solidFill>
                <a:highlight>
                  <a:srgbClr val="FFFFFF"/>
                </a:highlight>
                <a:latin typeface="Arial"/>
                <a:ea typeface="Arial"/>
                <a:cs typeface="Arial"/>
                <a:sym typeface="Arial"/>
              </a:rPr>
              <a:t> the words like “password,” “passcode” and “admin”;</a:t>
            </a:r>
            <a:endParaRPr sz="1350">
              <a:solidFill>
                <a:schemeClr val="dk1"/>
              </a:solidFill>
              <a:highlight>
                <a:srgbClr val="FFFFFF"/>
              </a:highlight>
              <a:latin typeface="Arial"/>
              <a:ea typeface="Arial"/>
              <a:cs typeface="Arial"/>
              <a:sym typeface="Arial"/>
            </a:endParaRPr>
          </a:p>
          <a:p>
            <a:pPr indent="-314325" lvl="0" marL="457200" rtl="0" algn="l">
              <a:lnSpc>
                <a:spcPct val="167000"/>
              </a:lnSpc>
              <a:spcBef>
                <a:spcPts val="0"/>
              </a:spcBef>
              <a:spcAft>
                <a:spcPts val="0"/>
              </a:spcAft>
              <a:buClr>
                <a:schemeClr val="dk1"/>
              </a:buClr>
              <a:buSzPts val="1350"/>
              <a:buFont typeface="Arial"/>
              <a:buAutoNum type="arabicPeriod"/>
            </a:pPr>
            <a:r>
              <a:rPr lang="en-IN" sz="1350">
                <a:solidFill>
                  <a:schemeClr val="dk1"/>
                </a:solidFill>
                <a:highlight>
                  <a:srgbClr val="FFFFFF"/>
                </a:highlight>
                <a:latin typeface="Arial"/>
                <a:ea typeface="Arial"/>
                <a:cs typeface="Arial"/>
                <a:sym typeface="Arial"/>
              </a:rPr>
              <a:t> series of letters from the “QWERTY” keyboard, for example, qwerty, asdf or qwertyuiop;</a:t>
            </a:r>
            <a:endParaRPr sz="1350">
              <a:solidFill>
                <a:schemeClr val="dk1"/>
              </a:solidFill>
              <a:highlight>
                <a:srgbClr val="FFFFFF"/>
              </a:highlight>
              <a:latin typeface="Arial"/>
              <a:ea typeface="Arial"/>
              <a:cs typeface="Arial"/>
              <a:sym typeface="Arial"/>
            </a:endParaRPr>
          </a:p>
          <a:p>
            <a:pPr indent="-314325" lvl="0" marL="457200" rtl="0" algn="l">
              <a:lnSpc>
                <a:spcPct val="167000"/>
              </a:lnSpc>
              <a:spcBef>
                <a:spcPts val="0"/>
              </a:spcBef>
              <a:spcAft>
                <a:spcPts val="0"/>
              </a:spcAft>
              <a:buClr>
                <a:schemeClr val="dk1"/>
              </a:buClr>
              <a:buSzPts val="1350"/>
              <a:buFont typeface="Arial"/>
              <a:buAutoNum type="arabicPeriod"/>
            </a:pPr>
            <a:r>
              <a:rPr lang="en-IN" sz="1350">
                <a:solidFill>
                  <a:schemeClr val="dk1"/>
                </a:solidFill>
                <a:highlight>
                  <a:srgbClr val="FFFFFF"/>
                </a:highlight>
                <a:latin typeface="Arial"/>
                <a:ea typeface="Arial"/>
                <a:cs typeface="Arial"/>
                <a:sym typeface="Arial"/>
              </a:rPr>
              <a:t> user’s name or login name;</a:t>
            </a:r>
            <a:endParaRPr sz="1350">
              <a:solidFill>
                <a:schemeClr val="dk1"/>
              </a:solidFill>
              <a:highlight>
                <a:srgbClr val="FFFFFF"/>
              </a:highlight>
              <a:latin typeface="Arial"/>
              <a:ea typeface="Arial"/>
              <a:cs typeface="Arial"/>
              <a:sym typeface="Arial"/>
            </a:endParaRPr>
          </a:p>
          <a:p>
            <a:pPr indent="-314325" lvl="0" marL="457200" rtl="0" algn="l">
              <a:lnSpc>
                <a:spcPct val="167000"/>
              </a:lnSpc>
              <a:spcBef>
                <a:spcPts val="0"/>
              </a:spcBef>
              <a:spcAft>
                <a:spcPts val="0"/>
              </a:spcAft>
              <a:buClr>
                <a:schemeClr val="dk1"/>
              </a:buClr>
              <a:buSzPts val="1350"/>
              <a:buFont typeface="Arial"/>
              <a:buAutoNum type="arabicPeriod"/>
            </a:pPr>
            <a:r>
              <a:rPr lang="en-IN" sz="1350">
                <a:solidFill>
                  <a:schemeClr val="dk1"/>
                </a:solidFill>
                <a:highlight>
                  <a:srgbClr val="FFFFFF"/>
                </a:highlight>
                <a:latin typeface="Arial"/>
                <a:ea typeface="Arial"/>
                <a:cs typeface="Arial"/>
                <a:sym typeface="Arial"/>
              </a:rPr>
              <a:t> name of user’s friend/relative/pet;</a:t>
            </a:r>
            <a:endParaRPr sz="1350">
              <a:solidFill>
                <a:schemeClr val="dk1"/>
              </a:solidFill>
              <a:highlight>
                <a:srgbClr val="FFFFFF"/>
              </a:highlight>
              <a:latin typeface="Arial"/>
              <a:ea typeface="Arial"/>
              <a:cs typeface="Arial"/>
              <a:sym typeface="Arial"/>
            </a:endParaRPr>
          </a:p>
          <a:p>
            <a:pPr indent="-314325" lvl="0" marL="457200" rtl="0" algn="l">
              <a:lnSpc>
                <a:spcPct val="167000"/>
              </a:lnSpc>
              <a:spcBef>
                <a:spcPts val="0"/>
              </a:spcBef>
              <a:spcAft>
                <a:spcPts val="0"/>
              </a:spcAft>
              <a:buClr>
                <a:schemeClr val="dk1"/>
              </a:buClr>
              <a:buSzPts val="1350"/>
              <a:buFont typeface="Arial"/>
              <a:buAutoNum type="arabicPeriod"/>
            </a:pPr>
            <a:r>
              <a:rPr lang="en-IN" sz="1350">
                <a:solidFill>
                  <a:schemeClr val="dk1"/>
                </a:solidFill>
                <a:highlight>
                  <a:srgbClr val="FFFFFF"/>
                </a:highlight>
                <a:latin typeface="Arial"/>
                <a:ea typeface="Arial"/>
                <a:cs typeface="Arial"/>
                <a:sym typeface="Arial"/>
              </a:rPr>
              <a:t> user’s birthplace or date of birth, or a relative’s or a friend’s;</a:t>
            </a:r>
            <a:endParaRPr sz="1350">
              <a:solidFill>
                <a:schemeClr val="dk1"/>
              </a:solidFill>
              <a:highlight>
                <a:srgbClr val="FFFFFF"/>
              </a:highlight>
              <a:latin typeface="Arial"/>
              <a:ea typeface="Arial"/>
              <a:cs typeface="Arial"/>
              <a:sym typeface="Arial"/>
            </a:endParaRPr>
          </a:p>
          <a:p>
            <a:pPr indent="-314325" lvl="0" marL="457200" rtl="0" algn="l">
              <a:lnSpc>
                <a:spcPct val="167000"/>
              </a:lnSpc>
              <a:spcBef>
                <a:spcPts val="0"/>
              </a:spcBef>
              <a:spcAft>
                <a:spcPts val="0"/>
              </a:spcAft>
              <a:buClr>
                <a:schemeClr val="dk1"/>
              </a:buClr>
              <a:buSzPts val="1350"/>
              <a:buFont typeface="Arial"/>
              <a:buAutoNum type="arabicPeriod"/>
            </a:pPr>
            <a:r>
              <a:rPr lang="en-IN" sz="1350">
                <a:solidFill>
                  <a:schemeClr val="dk1"/>
                </a:solidFill>
                <a:highlight>
                  <a:srgbClr val="FFFFFF"/>
                </a:highlight>
                <a:latin typeface="Arial"/>
                <a:ea typeface="Arial"/>
                <a:cs typeface="Arial"/>
                <a:sym typeface="Arial"/>
              </a:rPr>
              <a:t> user’s vehicle number, office number, residence number or mobile number;</a:t>
            </a:r>
            <a:endParaRPr sz="1350">
              <a:solidFill>
                <a:schemeClr val="dk1"/>
              </a:solidFill>
              <a:highlight>
                <a:srgbClr val="FFFFFF"/>
              </a:highlight>
              <a:latin typeface="Arial"/>
              <a:ea typeface="Arial"/>
              <a:cs typeface="Arial"/>
              <a:sym typeface="Arial"/>
            </a:endParaRPr>
          </a:p>
          <a:p>
            <a:pPr indent="-314325" lvl="0" marL="457200" rtl="0" algn="l">
              <a:lnSpc>
                <a:spcPct val="167000"/>
              </a:lnSpc>
              <a:spcBef>
                <a:spcPts val="0"/>
              </a:spcBef>
              <a:spcAft>
                <a:spcPts val="0"/>
              </a:spcAft>
              <a:buClr>
                <a:schemeClr val="dk1"/>
              </a:buClr>
              <a:buSzPts val="1350"/>
              <a:buFont typeface="Arial"/>
              <a:buAutoNum type="arabicPeriod"/>
            </a:pPr>
            <a:r>
              <a:rPr lang="en-IN" sz="1350">
                <a:solidFill>
                  <a:schemeClr val="dk1"/>
                </a:solidFill>
                <a:highlight>
                  <a:srgbClr val="FFFFFF"/>
                </a:highlight>
                <a:latin typeface="Arial"/>
                <a:ea typeface="Arial"/>
                <a:cs typeface="Arial"/>
                <a:sym typeface="Arial"/>
              </a:rPr>
              <a:t> name of a celebrity who is considered to be an idol (e.g., actors, actress, spiritual gurus) by the user;</a:t>
            </a:r>
            <a:endParaRPr sz="1350">
              <a:solidFill>
                <a:schemeClr val="dk1"/>
              </a:solidFill>
              <a:highlight>
                <a:srgbClr val="FFFFFF"/>
              </a:highlight>
              <a:latin typeface="Arial"/>
              <a:ea typeface="Arial"/>
              <a:cs typeface="Arial"/>
              <a:sym typeface="Arial"/>
            </a:endParaRPr>
          </a:p>
          <a:p>
            <a:pPr indent="-314325" lvl="0" marL="457200" rtl="0" algn="l">
              <a:lnSpc>
                <a:spcPct val="167000"/>
              </a:lnSpc>
              <a:spcBef>
                <a:spcPts val="0"/>
              </a:spcBef>
              <a:spcAft>
                <a:spcPts val="0"/>
              </a:spcAft>
              <a:buClr>
                <a:schemeClr val="dk1"/>
              </a:buClr>
              <a:buSzPts val="1350"/>
              <a:buFont typeface="Arial"/>
              <a:buAutoNum type="arabicPeriod"/>
            </a:pPr>
            <a:r>
              <a:rPr lang="en-IN" sz="1350">
                <a:solidFill>
                  <a:schemeClr val="dk1"/>
                </a:solidFill>
                <a:highlight>
                  <a:srgbClr val="FFFFFF"/>
                </a:highlight>
                <a:latin typeface="Arial"/>
                <a:ea typeface="Arial"/>
                <a:cs typeface="Arial"/>
                <a:sym typeface="Arial"/>
              </a:rPr>
              <a:t>simple modification of one of the preceding, such as suffixing a digit, particularly 1, or reversing the order of letters.</a:t>
            </a:r>
            <a:endParaRPr sz="1350">
              <a:solidFill>
                <a:schemeClr val="dk1"/>
              </a:solidFill>
              <a:highlight>
                <a:srgbClr val="FFFFFF"/>
              </a:highlight>
              <a:latin typeface="Arial"/>
              <a:ea typeface="Arial"/>
              <a:cs typeface="Arial"/>
              <a:sym typeface="Arial"/>
            </a:endParaRPr>
          </a:p>
          <a:p>
            <a:pPr indent="-314325" lvl="0" marL="457200" rtl="0" algn="l">
              <a:lnSpc>
                <a:spcPct val="167000"/>
              </a:lnSpc>
              <a:spcBef>
                <a:spcPts val="0"/>
              </a:spcBef>
              <a:spcAft>
                <a:spcPts val="0"/>
              </a:spcAft>
              <a:buClr>
                <a:schemeClr val="dk1"/>
              </a:buClr>
              <a:buSzPts val="1350"/>
              <a:buFont typeface="Arial"/>
              <a:buChar char="•"/>
            </a:pPr>
            <a:r>
              <a:rPr lang="en-IN" sz="1350">
                <a:solidFill>
                  <a:schemeClr val="dk1"/>
                </a:solidFill>
                <a:highlight>
                  <a:srgbClr val="FFFFFF"/>
                </a:highlight>
                <a:latin typeface="Arial"/>
                <a:ea typeface="Arial"/>
                <a:cs typeface="Arial"/>
                <a:sym typeface="Arial"/>
              </a:rPr>
              <a:t>Password cracking attacks can be classified under three categories as follows:</a:t>
            </a:r>
            <a:endParaRPr sz="1350">
              <a:solidFill>
                <a:schemeClr val="dk1"/>
              </a:solidFill>
              <a:highlight>
                <a:srgbClr val="FFFFFF"/>
              </a:highlight>
              <a:latin typeface="Arial"/>
              <a:ea typeface="Arial"/>
              <a:cs typeface="Arial"/>
              <a:sym typeface="Arial"/>
            </a:endParaRPr>
          </a:p>
          <a:p>
            <a:pPr indent="-314325" lvl="0" marL="457200" rtl="0" algn="l">
              <a:lnSpc>
                <a:spcPct val="167000"/>
              </a:lnSpc>
              <a:spcBef>
                <a:spcPts val="0"/>
              </a:spcBef>
              <a:spcAft>
                <a:spcPts val="0"/>
              </a:spcAft>
              <a:buClr>
                <a:schemeClr val="dk1"/>
              </a:buClr>
              <a:buSzPts val="1350"/>
              <a:buFont typeface="Arial"/>
              <a:buChar char="•"/>
            </a:pPr>
            <a:r>
              <a:rPr lang="en-IN" sz="1350">
                <a:solidFill>
                  <a:schemeClr val="dk1"/>
                </a:solidFill>
                <a:highlight>
                  <a:srgbClr val="FFFFFF"/>
                </a:highlight>
                <a:latin typeface="Arial"/>
                <a:ea typeface="Arial"/>
                <a:cs typeface="Arial"/>
                <a:sym typeface="Arial"/>
              </a:rPr>
              <a:t>1. Online attacks;</a:t>
            </a:r>
            <a:endParaRPr sz="1350">
              <a:solidFill>
                <a:schemeClr val="dk1"/>
              </a:solidFill>
              <a:highlight>
                <a:srgbClr val="FFFFFF"/>
              </a:highlight>
              <a:latin typeface="Arial"/>
              <a:ea typeface="Arial"/>
              <a:cs typeface="Arial"/>
              <a:sym typeface="Arial"/>
            </a:endParaRPr>
          </a:p>
          <a:p>
            <a:pPr indent="-314325" lvl="0" marL="457200" rtl="0" algn="l">
              <a:lnSpc>
                <a:spcPct val="167000"/>
              </a:lnSpc>
              <a:spcBef>
                <a:spcPts val="0"/>
              </a:spcBef>
              <a:spcAft>
                <a:spcPts val="0"/>
              </a:spcAft>
              <a:buClr>
                <a:schemeClr val="dk1"/>
              </a:buClr>
              <a:buSzPts val="1350"/>
              <a:buFont typeface="Arial"/>
              <a:buChar char="•"/>
            </a:pPr>
            <a:r>
              <a:rPr lang="en-IN" sz="1350">
                <a:solidFill>
                  <a:schemeClr val="dk1"/>
                </a:solidFill>
                <a:highlight>
                  <a:srgbClr val="FFFFFF"/>
                </a:highlight>
                <a:latin typeface="Arial"/>
                <a:ea typeface="Arial"/>
                <a:cs typeface="Arial"/>
                <a:sym typeface="Arial"/>
              </a:rPr>
              <a:t>2. offline attacks; </a:t>
            </a:r>
            <a:endParaRPr sz="1350">
              <a:solidFill>
                <a:schemeClr val="dk1"/>
              </a:solidFill>
              <a:highlight>
                <a:srgbClr val="FFFFFF"/>
              </a:highlight>
              <a:latin typeface="Arial"/>
              <a:ea typeface="Arial"/>
              <a:cs typeface="Arial"/>
              <a:sym typeface="Arial"/>
            </a:endParaRPr>
          </a:p>
          <a:p>
            <a:pPr indent="-314325" lvl="0" marL="457200" rtl="0" algn="l">
              <a:lnSpc>
                <a:spcPct val="167000"/>
              </a:lnSpc>
              <a:spcBef>
                <a:spcPts val="0"/>
              </a:spcBef>
              <a:spcAft>
                <a:spcPts val="0"/>
              </a:spcAft>
              <a:buClr>
                <a:schemeClr val="dk1"/>
              </a:buClr>
              <a:buSzPts val="1350"/>
              <a:buFont typeface="Arial"/>
              <a:buChar char="•"/>
            </a:pPr>
            <a:r>
              <a:rPr lang="en-IN" sz="1350">
                <a:solidFill>
                  <a:schemeClr val="dk1"/>
                </a:solidFill>
                <a:highlight>
                  <a:srgbClr val="FFFFFF"/>
                </a:highlight>
                <a:latin typeface="Arial"/>
                <a:ea typeface="Arial"/>
                <a:cs typeface="Arial"/>
                <a:sym typeface="Arial"/>
              </a:rPr>
              <a:t>3. non-electronic attacks (e.g., social engineering, shoulder surfing and dumpster diving).</a:t>
            </a:r>
            <a:endParaRPr sz="1350">
              <a:solidFill>
                <a:schemeClr val="dk1"/>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ph idx="1" type="body"/>
          </p:nvPr>
        </p:nvSpPr>
        <p:spPr>
          <a:xfrm>
            <a:off x="729018" y="559558"/>
            <a:ext cx="10515600" cy="5964071"/>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400"/>
              <a:buChar char="•"/>
            </a:pPr>
            <a:r>
              <a:rPr b="1" lang="en-IN" sz="2400"/>
              <a:t>Security Principles</a:t>
            </a:r>
            <a:endParaRPr/>
          </a:p>
          <a:p>
            <a:pPr indent="0" lvl="0" marL="0" rtl="0" algn="l">
              <a:lnSpc>
                <a:spcPct val="100000"/>
              </a:lnSpc>
              <a:spcBef>
                <a:spcPts val="1000"/>
              </a:spcBef>
              <a:spcAft>
                <a:spcPts val="0"/>
              </a:spcAft>
              <a:buSzPts val="2400"/>
              <a:buNone/>
            </a:pPr>
            <a:r>
              <a:rPr lang="en-IN" sz="2400"/>
              <a:t>There are three security principles. </a:t>
            </a:r>
            <a:endParaRPr/>
          </a:p>
          <a:p>
            <a:pPr indent="-228600" lvl="0" marL="228600" rtl="0" algn="l">
              <a:lnSpc>
                <a:spcPct val="100000"/>
              </a:lnSpc>
              <a:spcBef>
                <a:spcPts val="1000"/>
              </a:spcBef>
              <a:spcAft>
                <a:spcPts val="0"/>
              </a:spcAft>
              <a:buSzPts val="2400"/>
              <a:buFont typeface="Noto Sans Symbols"/>
              <a:buChar char="❑"/>
            </a:pPr>
            <a:r>
              <a:rPr lang="en-IN" sz="2400"/>
              <a:t> Confidentiality</a:t>
            </a:r>
            <a:endParaRPr/>
          </a:p>
          <a:p>
            <a:pPr indent="-228600" lvl="0" marL="228600" rtl="0" algn="l">
              <a:lnSpc>
                <a:spcPct val="100000"/>
              </a:lnSpc>
              <a:spcBef>
                <a:spcPts val="1000"/>
              </a:spcBef>
              <a:spcAft>
                <a:spcPts val="0"/>
              </a:spcAft>
              <a:buSzPts val="2400"/>
              <a:buFont typeface="Noto Sans Symbols"/>
              <a:buChar char="❑"/>
            </a:pPr>
            <a:r>
              <a:rPr lang="en-IN" sz="2400"/>
              <a:t>Integrity</a:t>
            </a:r>
            <a:endParaRPr/>
          </a:p>
          <a:p>
            <a:pPr indent="-228600" lvl="0" marL="228600" rtl="0" algn="l">
              <a:lnSpc>
                <a:spcPct val="100000"/>
              </a:lnSpc>
              <a:spcBef>
                <a:spcPts val="1000"/>
              </a:spcBef>
              <a:spcAft>
                <a:spcPts val="0"/>
              </a:spcAft>
              <a:buSzPts val="2400"/>
              <a:buFont typeface="Noto Sans Symbols"/>
              <a:buChar char="❑"/>
            </a:pPr>
            <a:r>
              <a:rPr lang="en-IN" sz="2400"/>
              <a:t>Availability</a:t>
            </a:r>
            <a:endParaRPr/>
          </a:p>
          <a:p>
            <a:pPr indent="0" lvl="0" marL="0" rtl="0" algn="l">
              <a:lnSpc>
                <a:spcPct val="100000"/>
              </a:lnSpc>
              <a:spcBef>
                <a:spcPts val="1000"/>
              </a:spcBef>
              <a:spcAft>
                <a:spcPts val="0"/>
              </a:spcAft>
              <a:buSzPts val="2400"/>
              <a:buNone/>
            </a:pPr>
            <a:r>
              <a:rPr b="1" lang="en-IN" sz="2400"/>
              <a:t>Confidentiality</a:t>
            </a:r>
            <a:endParaRPr sz="2400"/>
          </a:p>
          <a:p>
            <a:pPr indent="-228600" lvl="0" marL="228600" rtl="0" algn="l">
              <a:lnSpc>
                <a:spcPct val="100000"/>
              </a:lnSpc>
              <a:spcBef>
                <a:spcPts val="1000"/>
              </a:spcBef>
              <a:spcAft>
                <a:spcPts val="0"/>
              </a:spcAft>
              <a:buSzPts val="2400"/>
              <a:buChar char="•"/>
            </a:pPr>
            <a:r>
              <a:rPr lang="en-IN" sz="2400"/>
              <a:t>Confidentiality is probably the most common aspect of information security. We need to protect our confidential information. An organization needs to guard against those malicious actions that endanger the confidentiality of its information.</a:t>
            </a:r>
            <a:endParaRPr/>
          </a:p>
          <a:p>
            <a:pPr indent="-228600" lvl="0" marL="228600" rtl="0" algn="l">
              <a:lnSpc>
                <a:spcPct val="100000"/>
              </a:lnSpc>
              <a:spcBef>
                <a:spcPts val="1000"/>
              </a:spcBef>
              <a:spcAft>
                <a:spcPts val="0"/>
              </a:spcAft>
              <a:buSzPts val="2400"/>
              <a:buChar char="•"/>
            </a:pPr>
            <a:r>
              <a:rPr lang="en-IN" sz="2400"/>
              <a:t>Example: Industrial Confidential data, Bank </a:t>
            </a:r>
            <a:endParaRPr/>
          </a:p>
          <a:p>
            <a:pPr indent="0" lvl="0" marL="0" rtl="0" algn="l">
              <a:lnSpc>
                <a:spcPct val="100000"/>
              </a:lnSpc>
              <a:spcBef>
                <a:spcPts val="1000"/>
              </a:spcBef>
              <a:spcAft>
                <a:spcPts val="0"/>
              </a:spcAft>
              <a:buSzPts val="2400"/>
              <a:buNone/>
            </a:pPr>
            <a:r>
              <a:t/>
            </a:r>
            <a:endParaRPr sz="2400"/>
          </a:p>
        </p:txBody>
      </p:sp>
      <p:pic>
        <p:nvPicPr>
          <p:cNvPr id="125" name="Google Shape;125;p4"/>
          <p:cNvPicPr preferRelativeResize="0"/>
          <p:nvPr/>
        </p:nvPicPr>
        <p:blipFill rotWithShape="1">
          <a:blip r:embed="rId3">
            <a:alphaModFix/>
          </a:blip>
          <a:srcRect b="0" l="0" r="0" t="0"/>
          <a:stretch/>
        </p:blipFill>
        <p:spPr>
          <a:xfrm>
            <a:off x="5986818" y="559558"/>
            <a:ext cx="5731510" cy="240200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13cb76f87d4_0_27"/>
          <p:cNvSpPr txBox="1"/>
          <p:nvPr>
            <p:ph idx="1" type="body"/>
          </p:nvPr>
        </p:nvSpPr>
        <p:spPr>
          <a:xfrm>
            <a:off x="291600" y="255450"/>
            <a:ext cx="11608800" cy="6347100"/>
          </a:xfrm>
          <a:prstGeom prst="rect">
            <a:avLst/>
          </a:prstGeom>
        </p:spPr>
        <p:txBody>
          <a:bodyPr anchorCtr="0" anchor="t" bIns="45700" lIns="91425" spcFirstLastPara="1" rIns="91425" wrap="square" tIns="45700">
            <a:normAutofit fontScale="32500"/>
          </a:bodyPr>
          <a:lstStyle/>
          <a:p>
            <a:pPr indent="0" lvl="0" marL="0" rtl="0" algn="l">
              <a:lnSpc>
                <a:spcPct val="100000"/>
              </a:lnSpc>
              <a:spcBef>
                <a:spcPts val="1000"/>
              </a:spcBef>
              <a:spcAft>
                <a:spcPts val="0"/>
              </a:spcAft>
              <a:buClr>
                <a:schemeClr val="dk1"/>
              </a:buClr>
              <a:buSzPts val="358"/>
              <a:buFont typeface="Arial"/>
              <a:buNone/>
            </a:pPr>
            <a:r>
              <a:rPr b="1" lang="en-IN" sz="5800"/>
              <a:t>Online Attacks</a:t>
            </a:r>
            <a:endParaRPr b="1" sz="5800"/>
          </a:p>
          <a:p>
            <a:pPr indent="0" lvl="0" marL="0" rtl="0" algn="l">
              <a:lnSpc>
                <a:spcPct val="100000"/>
              </a:lnSpc>
              <a:spcBef>
                <a:spcPts val="1000"/>
              </a:spcBef>
              <a:spcAft>
                <a:spcPts val="0"/>
              </a:spcAft>
              <a:buClr>
                <a:schemeClr val="dk1"/>
              </a:buClr>
              <a:buSzPts val="358"/>
              <a:buFont typeface="Arial"/>
              <a:buNone/>
            </a:pPr>
            <a:r>
              <a:rPr lang="en-IN" sz="5800"/>
              <a:t>The most popular online attack is man-in-the middle (MITM) attack, also termed as “bucket-brigade attack” or sometimes “Janus attack.”</a:t>
            </a:r>
            <a:endParaRPr sz="5800"/>
          </a:p>
          <a:p>
            <a:pPr indent="0" lvl="0" marL="0" rtl="0" algn="l">
              <a:lnSpc>
                <a:spcPct val="100000"/>
              </a:lnSpc>
              <a:spcBef>
                <a:spcPts val="1000"/>
              </a:spcBef>
              <a:spcAft>
                <a:spcPts val="0"/>
              </a:spcAft>
              <a:buClr>
                <a:schemeClr val="dk1"/>
              </a:buClr>
              <a:buSzPts val="358"/>
              <a:buFont typeface="Arial"/>
              <a:buNone/>
            </a:pPr>
            <a:r>
              <a:rPr lang="en-IN" sz="5800"/>
              <a:t>It is a form of active eavesdropping in which the attacker establishes a connection between a victim and the server to which a victim is connected.</a:t>
            </a:r>
            <a:endParaRPr sz="5800"/>
          </a:p>
          <a:p>
            <a:pPr indent="0" lvl="0" marL="0" rtl="0" algn="l">
              <a:lnSpc>
                <a:spcPct val="100000"/>
              </a:lnSpc>
              <a:spcBef>
                <a:spcPts val="1000"/>
              </a:spcBef>
              <a:spcAft>
                <a:spcPts val="0"/>
              </a:spcAft>
              <a:buClr>
                <a:schemeClr val="dk1"/>
              </a:buClr>
              <a:buSzPts val="358"/>
              <a:buFont typeface="Arial"/>
              <a:buNone/>
            </a:pPr>
            <a:r>
              <a:rPr b="1" lang="en-IN" sz="5800"/>
              <a:t>Offline Attacks</a:t>
            </a:r>
            <a:endParaRPr b="1" sz="5800"/>
          </a:p>
          <a:p>
            <a:pPr indent="0" lvl="0" marL="0" rtl="0" algn="l">
              <a:lnSpc>
                <a:spcPct val="100000"/>
              </a:lnSpc>
              <a:spcBef>
                <a:spcPts val="1000"/>
              </a:spcBef>
              <a:spcAft>
                <a:spcPts val="0"/>
              </a:spcAft>
              <a:buClr>
                <a:schemeClr val="dk1"/>
              </a:buClr>
              <a:buSzPts val="358"/>
              <a:buFont typeface="Arial"/>
              <a:buNone/>
            </a:pPr>
            <a:r>
              <a:rPr lang="en-IN" sz="5800"/>
              <a:t>Offline attacks usually require physical access to the computer and copying the password file from the system onto removable media.</a:t>
            </a:r>
            <a:endParaRPr sz="5800"/>
          </a:p>
          <a:p>
            <a:pPr indent="0" lvl="0" marL="0" rtl="0" algn="l">
              <a:lnSpc>
                <a:spcPct val="100000"/>
              </a:lnSpc>
              <a:spcBef>
                <a:spcPts val="1000"/>
              </a:spcBef>
              <a:spcAft>
                <a:spcPts val="0"/>
              </a:spcAft>
              <a:buClr>
                <a:schemeClr val="dk1"/>
              </a:buClr>
              <a:buSzPts val="358"/>
              <a:buFont typeface="Arial"/>
              <a:buNone/>
            </a:pPr>
            <a:r>
              <a:rPr b="1" lang="en-IN" sz="5800"/>
              <a:t>Strong, Weak and Random Passwords</a:t>
            </a:r>
            <a:endParaRPr b="1" sz="5800"/>
          </a:p>
          <a:p>
            <a:pPr indent="0" lvl="0" marL="0" rtl="0" algn="l">
              <a:lnSpc>
                <a:spcPct val="100000"/>
              </a:lnSpc>
              <a:spcBef>
                <a:spcPts val="1000"/>
              </a:spcBef>
              <a:spcAft>
                <a:spcPts val="0"/>
              </a:spcAft>
              <a:buClr>
                <a:schemeClr val="dk1"/>
              </a:buClr>
              <a:buSzPts val="358"/>
              <a:buFont typeface="Arial"/>
              <a:buNone/>
            </a:pPr>
            <a:r>
              <a:rPr lang="en-IN" sz="5800"/>
              <a:t>A weak password is one, which could be easily guessed, short, common and a system default password that could be easily found by executing a brute force attack and by using a subset of all possible passwords.</a:t>
            </a:r>
            <a:endParaRPr sz="5800"/>
          </a:p>
          <a:p>
            <a:pPr indent="0" lvl="0" marL="0" rtl="0" algn="l">
              <a:lnSpc>
                <a:spcPct val="100000"/>
              </a:lnSpc>
              <a:spcBef>
                <a:spcPts val="1000"/>
              </a:spcBef>
              <a:spcAft>
                <a:spcPts val="0"/>
              </a:spcAft>
              <a:buClr>
                <a:schemeClr val="dk1"/>
              </a:buClr>
              <a:buSzPts val="358"/>
              <a:buFont typeface="Arial"/>
              <a:buNone/>
            </a:pPr>
            <a:r>
              <a:rPr lang="en-IN" sz="5800"/>
              <a:t>A strong password is long enough, random or otherwise difficult to guess – producible only by</a:t>
            </a:r>
            <a:endParaRPr sz="5800"/>
          </a:p>
          <a:p>
            <a:pPr indent="0" lvl="0" marL="0" rtl="0" algn="l">
              <a:lnSpc>
                <a:spcPct val="100000"/>
              </a:lnSpc>
              <a:spcBef>
                <a:spcPts val="1000"/>
              </a:spcBef>
              <a:spcAft>
                <a:spcPts val="0"/>
              </a:spcAft>
              <a:buClr>
                <a:schemeClr val="dk1"/>
              </a:buClr>
              <a:buSzPts val="358"/>
              <a:buFont typeface="Arial"/>
              <a:buNone/>
            </a:pPr>
            <a:r>
              <a:rPr lang="en-IN" sz="5800"/>
              <a:t>the user who chooses it.</a:t>
            </a:r>
            <a:endParaRPr sz="5800"/>
          </a:p>
          <a:p>
            <a:pPr indent="0" lvl="0" marL="0" rtl="0" algn="l">
              <a:lnSpc>
                <a:spcPct val="100000"/>
              </a:lnSpc>
              <a:spcBef>
                <a:spcPts val="1000"/>
              </a:spcBef>
              <a:spcAft>
                <a:spcPts val="0"/>
              </a:spcAft>
              <a:buClr>
                <a:schemeClr val="dk1"/>
              </a:buClr>
              <a:buSzPts val="358"/>
              <a:buFont typeface="Arial"/>
              <a:buNone/>
            </a:pPr>
            <a:r>
              <a:rPr lang="en-IN" sz="5800"/>
              <a:t>Random Passwords</a:t>
            </a:r>
            <a:endParaRPr sz="5800"/>
          </a:p>
          <a:p>
            <a:pPr indent="0" lvl="0" marL="0" rtl="0" algn="l">
              <a:lnSpc>
                <a:spcPct val="100000"/>
              </a:lnSpc>
              <a:spcBef>
                <a:spcPts val="1000"/>
              </a:spcBef>
              <a:spcAft>
                <a:spcPts val="0"/>
              </a:spcAft>
              <a:buClr>
                <a:schemeClr val="dk1"/>
              </a:buClr>
              <a:buSzPts val="358"/>
              <a:buFont typeface="Arial"/>
              <a:buNone/>
            </a:pPr>
            <a:r>
              <a:rPr lang="en-IN" sz="5800"/>
              <a:t>Password is stronger if it includes a mix of upper and lower case letters, numbers and other symbols, when allowed, for the same number of characters.</a:t>
            </a:r>
            <a:endParaRPr sz="5800"/>
          </a:p>
          <a:p>
            <a:pPr indent="0" lvl="0" marL="0" rtl="0" algn="l">
              <a:spcBef>
                <a:spcPts val="100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2"/>
          <p:cNvSpPr txBox="1"/>
          <p:nvPr>
            <p:ph type="title"/>
          </p:nvPr>
        </p:nvSpPr>
        <p:spPr>
          <a:xfrm>
            <a:off x="2367614" y="22996"/>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FINANCIAL FRAUDS</a:t>
            </a:r>
            <a:endParaRPr/>
          </a:p>
        </p:txBody>
      </p:sp>
      <p:sp>
        <p:nvSpPr>
          <p:cNvPr id="341" name="Google Shape;341;p32"/>
          <p:cNvSpPr txBox="1"/>
          <p:nvPr>
            <p:ph idx="1" type="body"/>
          </p:nvPr>
        </p:nvSpPr>
        <p:spPr>
          <a:xfrm>
            <a:off x="0" y="1211725"/>
            <a:ext cx="12117600" cy="56463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chemeClr val="dk1"/>
              </a:buClr>
              <a:buSzPts val="1100"/>
              <a:buFont typeface="Arial"/>
              <a:buNone/>
            </a:pPr>
            <a:r>
              <a:rPr lang="en-IN" sz="1400">
                <a:solidFill>
                  <a:schemeClr val="dk1"/>
                </a:solidFill>
                <a:latin typeface="Times New Roman"/>
                <a:ea typeface="Times New Roman"/>
                <a:cs typeface="Times New Roman"/>
                <a:sym typeface="Times New Roman"/>
              </a:rPr>
              <a:t>             Credit card processing is a relatively new service that will allow a person to process credit cards electronically, virtually anywhere. </a:t>
            </a:r>
            <a:endParaRPr sz="1400">
              <a:solidFill>
                <a:schemeClr val="dk1"/>
              </a:solidFill>
              <a:latin typeface="Times New Roman"/>
              <a:ea typeface="Times New Roman"/>
              <a:cs typeface="Times New Roman"/>
              <a:sym typeface="Times New Roman"/>
            </a:endParaRPr>
          </a:p>
          <a:p>
            <a:pPr indent="-317500" lvl="1" marL="914400" rtl="0" algn="just">
              <a:lnSpc>
                <a:spcPct val="115000"/>
              </a:lnSpc>
              <a:spcBef>
                <a:spcPts val="1000"/>
              </a:spcBef>
              <a:spcAft>
                <a:spcPts val="0"/>
              </a:spcAft>
              <a:buClr>
                <a:schemeClr val="dk1"/>
              </a:buClr>
              <a:buSzPts val="1400"/>
              <a:buFont typeface="Times New Roman"/>
              <a:buChar char="⮚"/>
            </a:pPr>
            <a:r>
              <a:rPr lang="en-IN" sz="1400">
                <a:solidFill>
                  <a:schemeClr val="dk1"/>
                </a:solidFill>
                <a:latin typeface="Times New Roman"/>
                <a:ea typeface="Times New Roman"/>
                <a:cs typeface="Times New Roman"/>
                <a:sym typeface="Times New Roman"/>
              </a:rPr>
              <a:t>it allows businesses to process transactions from mobile locations quickly, efficiently and professionally.</a:t>
            </a:r>
            <a:endParaRPr sz="1400">
              <a:solidFill>
                <a:schemeClr val="dk1"/>
              </a:solidFill>
              <a:latin typeface="Times New Roman"/>
              <a:ea typeface="Times New Roman"/>
              <a:cs typeface="Times New Roman"/>
              <a:sym typeface="Times New Roman"/>
            </a:endParaRPr>
          </a:p>
          <a:p>
            <a:pPr indent="-317500" lvl="1" marL="914400" rtl="0" algn="just">
              <a:lnSpc>
                <a:spcPct val="115000"/>
              </a:lnSpc>
              <a:spcBef>
                <a:spcPts val="1000"/>
              </a:spcBef>
              <a:spcAft>
                <a:spcPts val="0"/>
              </a:spcAft>
              <a:buClr>
                <a:schemeClr val="dk1"/>
              </a:buClr>
              <a:buSzPts val="1400"/>
              <a:buFont typeface="Times New Roman"/>
              <a:buChar char="⮚"/>
            </a:pPr>
            <a:r>
              <a:rPr lang="en-IN" sz="1400">
                <a:solidFill>
                  <a:schemeClr val="dk1"/>
                </a:solidFill>
                <a:latin typeface="Times New Roman"/>
                <a:ea typeface="Times New Roman"/>
                <a:cs typeface="Times New Roman"/>
                <a:sym typeface="Times New Roman"/>
              </a:rPr>
              <a:t>It is most often used by businesses that operate mainly in a mobile environment. </a:t>
            </a:r>
            <a:endParaRPr sz="1400">
              <a:solidFill>
                <a:schemeClr val="dk1"/>
              </a:solidFill>
              <a:latin typeface="Times New Roman"/>
              <a:ea typeface="Times New Roman"/>
              <a:cs typeface="Times New Roman"/>
              <a:sym typeface="Times New Roman"/>
            </a:endParaRPr>
          </a:p>
          <a:p>
            <a:pPr indent="-317500" lvl="1" marL="914400" rtl="0" algn="just">
              <a:lnSpc>
                <a:spcPct val="115000"/>
              </a:lnSpc>
              <a:spcBef>
                <a:spcPts val="1000"/>
              </a:spcBef>
              <a:spcAft>
                <a:spcPts val="0"/>
              </a:spcAft>
              <a:buClr>
                <a:schemeClr val="dk1"/>
              </a:buClr>
              <a:buSzPts val="1400"/>
              <a:buFont typeface="Times New Roman"/>
              <a:buChar char="⮚"/>
            </a:pPr>
            <a:r>
              <a:rPr lang="en-IN" sz="1400">
                <a:solidFill>
                  <a:schemeClr val="dk1"/>
                </a:solidFill>
                <a:latin typeface="Times New Roman"/>
                <a:ea typeface="Times New Roman"/>
                <a:cs typeface="Times New Roman"/>
                <a:sym typeface="Times New Roman"/>
              </a:rPr>
              <a:t>Some upscale restaurants are using wireless processing equipment for the security of their credit card paying customers. </a:t>
            </a:r>
            <a:endParaRPr sz="1400">
              <a:solidFill>
                <a:schemeClr val="dk1"/>
              </a:solidFill>
              <a:latin typeface="Times New Roman"/>
              <a:ea typeface="Times New Roman"/>
              <a:cs typeface="Times New Roman"/>
              <a:sym typeface="Times New Roman"/>
            </a:endParaRPr>
          </a:p>
          <a:p>
            <a:pPr indent="-317500" lvl="1" marL="914400" rtl="0" algn="just">
              <a:lnSpc>
                <a:spcPct val="115000"/>
              </a:lnSpc>
              <a:spcBef>
                <a:spcPts val="1000"/>
              </a:spcBef>
              <a:spcAft>
                <a:spcPts val="0"/>
              </a:spcAft>
              <a:buClr>
                <a:schemeClr val="dk1"/>
              </a:buClr>
              <a:buSzPts val="1400"/>
              <a:buFont typeface="Times New Roman"/>
              <a:buChar char="⮚"/>
            </a:pPr>
            <a:r>
              <a:rPr lang="en-IN" sz="1400">
                <a:solidFill>
                  <a:schemeClr val="dk1"/>
                </a:solidFill>
                <a:latin typeface="Times New Roman"/>
                <a:ea typeface="Times New Roman"/>
                <a:cs typeface="Times New Roman"/>
                <a:sym typeface="Times New Roman"/>
              </a:rPr>
              <a:t>Figure 1 shows the basic flow of transactions involved in purchases done using credit cards.</a:t>
            </a:r>
            <a:endParaRPr sz="1400">
              <a:solidFill>
                <a:schemeClr val="dk1"/>
              </a:solidFill>
              <a:latin typeface="Times New Roman"/>
              <a:ea typeface="Times New Roman"/>
              <a:cs typeface="Times New Roman"/>
              <a:sym typeface="Times New Roman"/>
            </a:endParaRPr>
          </a:p>
          <a:p>
            <a:pPr indent="-114300" lvl="0" marL="228600" rtl="0" algn="l">
              <a:lnSpc>
                <a:spcPct val="100000"/>
              </a:lnSpc>
              <a:spcBef>
                <a:spcPts val="1000"/>
              </a:spcBef>
              <a:spcAft>
                <a:spcPts val="0"/>
              </a:spcAft>
              <a:buSzPts val="1800"/>
              <a:buNone/>
            </a:pPr>
            <a:r>
              <a:t/>
            </a:r>
            <a:endParaRPr/>
          </a:p>
        </p:txBody>
      </p:sp>
      <p:pic>
        <p:nvPicPr>
          <p:cNvPr id="342" name="Google Shape;342;p32"/>
          <p:cNvPicPr preferRelativeResize="0"/>
          <p:nvPr/>
        </p:nvPicPr>
        <p:blipFill>
          <a:blip r:embed="rId3">
            <a:alphaModFix/>
          </a:blip>
          <a:stretch>
            <a:fillRect/>
          </a:stretch>
        </p:blipFill>
        <p:spPr>
          <a:xfrm>
            <a:off x="1420975" y="3032975"/>
            <a:ext cx="7688050" cy="33051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13cb76f87d4_0_3"/>
          <p:cNvSpPr txBox="1"/>
          <p:nvPr/>
        </p:nvSpPr>
        <p:spPr>
          <a:xfrm>
            <a:off x="58625" y="290600"/>
            <a:ext cx="11779800" cy="606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IN" sz="1600" u="sng">
                <a:solidFill>
                  <a:schemeClr val="dk1"/>
                </a:solidFill>
                <a:latin typeface="Times New Roman"/>
                <a:ea typeface="Times New Roman"/>
                <a:cs typeface="Times New Roman"/>
                <a:sym typeface="Times New Roman"/>
              </a:rPr>
              <a:t>Do’s</a:t>
            </a:r>
            <a:r>
              <a:rPr lang="en-IN"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sz="1600">
                <a:solidFill>
                  <a:schemeClr val="dk1"/>
                </a:solidFill>
                <a:latin typeface="Times New Roman"/>
                <a:ea typeface="Times New Roman"/>
                <a:cs typeface="Times New Roman"/>
                <a:sym typeface="Times New Roman"/>
              </a:rPr>
              <a:t>	1. Put your Signature on the card immediately upon its receipt.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sz="1600">
                <a:solidFill>
                  <a:schemeClr val="dk1"/>
                </a:solidFill>
                <a:latin typeface="Times New Roman"/>
                <a:ea typeface="Times New Roman"/>
                <a:cs typeface="Times New Roman"/>
                <a:sym typeface="Times New Roman"/>
              </a:rPr>
              <a:t>	2. Make the photocopy of both sides of your card and preserve it at a safe place to remember the card number, expiration date in case of loss of card.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sz="1600">
                <a:solidFill>
                  <a:schemeClr val="dk1"/>
                </a:solidFill>
                <a:latin typeface="Times New Roman"/>
                <a:ea typeface="Times New Roman"/>
                <a:cs typeface="Times New Roman"/>
                <a:sym typeface="Times New Roman"/>
              </a:rPr>
              <a:t>	3. Change the default personal identification number ( PIN ) received from the bank before doing any transaction.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sz="1600">
                <a:solidFill>
                  <a:schemeClr val="dk1"/>
                </a:solidFill>
                <a:latin typeface="Times New Roman"/>
                <a:ea typeface="Times New Roman"/>
                <a:cs typeface="Times New Roman"/>
                <a:sym typeface="Times New Roman"/>
              </a:rPr>
              <a:t>	4. Always carry details about contact numbers of your bank in case of loss of your card.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sz="1600">
                <a:solidFill>
                  <a:schemeClr val="dk1"/>
                </a:solidFill>
                <a:latin typeface="Times New Roman"/>
                <a:ea typeface="Times New Roman"/>
                <a:cs typeface="Times New Roman"/>
                <a:sym typeface="Times New Roman"/>
              </a:rPr>
              <a:t>	5. Carry your cards in a separate pouch/card holder than your wallet.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sz="1600">
                <a:solidFill>
                  <a:schemeClr val="dk1"/>
                </a:solidFill>
                <a:latin typeface="Times New Roman"/>
                <a:ea typeface="Times New Roman"/>
                <a:cs typeface="Times New Roman"/>
                <a:sym typeface="Times New Roman"/>
              </a:rPr>
              <a:t>	6. Keep an eye on your card during your transaction, and ensure to get it back immediately.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sz="1600">
                <a:solidFill>
                  <a:schemeClr val="dk1"/>
                </a:solidFill>
                <a:latin typeface="Times New Roman"/>
                <a:ea typeface="Times New Roman"/>
                <a:cs typeface="Times New Roman"/>
                <a:sym typeface="Times New Roman"/>
              </a:rPr>
              <a:t>	 7. Preserve all the receipts to compare with credit card invoice. </a:t>
            </a:r>
            <a:endParaRPr sz="1600">
              <a:solidFill>
                <a:schemeClr val="dk1"/>
              </a:solidFill>
              <a:latin typeface="Times New Roman"/>
              <a:ea typeface="Times New Roman"/>
              <a:cs typeface="Times New Roman"/>
              <a:sym typeface="Times New Roman"/>
            </a:endParaRPr>
          </a:p>
          <a:p>
            <a:pPr indent="457200" lvl="0" marL="0" rtl="0" algn="l">
              <a:lnSpc>
                <a:spcPct val="115000"/>
              </a:lnSpc>
              <a:spcBef>
                <a:spcPts val="1000"/>
              </a:spcBef>
              <a:spcAft>
                <a:spcPts val="0"/>
              </a:spcAft>
              <a:buNone/>
            </a:pPr>
            <a:r>
              <a:rPr lang="en-IN" sz="1600">
                <a:solidFill>
                  <a:schemeClr val="dk1"/>
                </a:solidFill>
                <a:latin typeface="Times New Roman"/>
                <a:ea typeface="Times New Roman"/>
                <a:cs typeface="Times New Roman"/>
                <a:sym typeface="Times New Roman"/>
              </a:rPr>
              <a:t>8. Reconcile your monthly invoice /Statement with your receipts. </a:t>
            </a:r>
            <a:endParaRPr sz="1600">
              <a:solidFill>
                <a:schemeClr val="dk1"/>
              </a:solidFill>
              <a:latin typeface="Times New Roman"/>
              <a:ea typeface="Times New Roman"/>
              <a:cs typeface="Times New Roman"/>
              <a:sym typeface="Times New Roman"/>
            </a:endParaRPr>
          </a:p>
          <a:p>
            <a:pPr indent="457200" lvl="0" marL="0" rtl="0" algn="l">
              <a:lnSpc>
                <a:spcPct val="115000"/>
              </a:lnSpc>
              <a:spcBef>
                <a:spcPts val="1000"/>
              </a:spcBef>
              <a:spcAft>
                <a:spcPts val="0"/>
              </a:spcAft>
              <a:buNone/>
            </a:pPr>
            <a:r>
              <a:rPr lang="en-IN" sz="1600">
                <a:solidFill>
                  <a:schemeClr val="dk1"/>
                </a:solidFill>
                <a:latin typeface="Times New Roman"/>
                <a:ea typeface="Times New Roman"/>
                <a:cs typeface="Times New Roman"/>
                <a:sym typeface="Times New Roman"/>
              </a:rPr>
              <a:t>9. Report immediately any discrepancy observed in the monthly invoice/statement. </a:t>
            </a:r>
            <a:endParaRPr sz="1600">
              <a:solidFill>
                <a:schemeClr val="dk1"/>
              </a:solidFill>
              <a:latin typeface="Times New Roman"/>
              <a:ea typeface="Times New Roman"/>
              <a:cs typeface="Times New Roman"/>
              <a:sym typeface="Times New Roman"/>
            </a:endParaRPr>
          </a:p>
          <a:p>
            <a:pPr indent="457200" lvl="0" marL="0" rtl="0" algn="l">
              <a:lnSpc>
                <a:spcPct val="115000"/>
              </a:lnSpc>
              <a:spcBef>
                <a:spcPts val="1000"/>
              </a:spcBef>
              <a:spcAft>
                <a:spcPts val="0"/>
              </a:spcAft>
              <a:buNone/>
            </a:pPr>
            <a:r>
              <a:rPr lang="en-IN" sz="1600">
                <a:solidFill>
                  <a:schemeClr val="dk1"/>
                </a:solidFill>
                <a:latin typeface="Times New Roman"/>
                <a:ea typeface="Times New Roman"/>
                <a:cs typeface="Times New Roman"/>
                <a:sym typeface="Times New Roman"/>
              </a:rPr>
              <a:t>10. Destroy all the receipts after reconciling it with the monthly invoice/statement. </a:t>
            </a:r>
            <a:endParaRPr sz="1600">
              <a:solidFill>
                <a:schemeClr val="dk1"/>
              </a:solidFill>
              <a:latin typeface="Times New Roman"/>
              <a:ea typeface="Times New Roman"/>
              <a:cs typeface="Times New Roman"/>
              <a:sym typeface="Times New Roman"/>
            </a:endParaRPr>
          </a:p>
          <a:p>
            <a:pPr indent="457200" lvl="0" marL="0" rtl="0" algn="l">
              <a:lnSpc>
                <a:spcPct val="115000"/>
              </a:lnSpc>
              <a:spcBef>
                <a:spcPts val="1000"/>
              </a:spcBef>
              <a:spcAft>
                <a:spcPts val="0"/>
              </a:spcAft>
              <a:buNone/>
            </a:pPr>
            <a:r>
              <a:rPr lang="en-IN" sz="1600">
                <a:solidFill>
                  <a:schemeClr val="dk1"/>
                </a:solidFill>
                <a:latin typeface="Times New Roman"/>
                <a:ea typeface="Times New Roman"/>
                <a:cs typeface="Times New Roman"/>
                <a:sym typeface="Times New Roman"/>
              </a:rPr>
              <a:t>11. Inform your bank in advance, about any change in your contact details such as home address, cell phone number and E-mail address. </a:t>
            </a:r>
            <a:endParaRPr sz="1600">
              <a:solidFill>
                <a:schemeClr val="dk1"/>
              </a:solidFill>
              <a:latin typeface="Times New Roman"/>
              <a:ea typeface="Times New Roman"/>
              <a:cs typeface="Times New Roman"/>
              <a:sym typeface="Times New Roman"/>
            </a:endParaRPr>
          </a:p>
          <a:p>
            <a:pPr indent="457200" lvl="0" marL="0" rtl="0" algn="l">
              <a:lnSpc>
                <a:spcPct val="115000"/>
              </a:lnSpc>
              <a:spcBef>
                <a:spcPts val="1000"/>
              </a:spcBef>
              <a:spcAft>
                <a:spcPts val="0"/>
              </a:spcAft>
              <a:buNone/>
            </a:pPr>
            <a:r>
              <a:rPr lang="en-IN" sz="1600">
                <a:solidFill>
                  <a:schemeClr val="dk1"/>
                </a:solidFill>
                <a:latin typeface="Times New Roman"/>
                <a:ea typeface="Times New Roman"/>
                <a:cs typeface="Times New Roman"/>
                <a:sym typeface="Times New Roman"/>
              </a:rPr>
              <a:t>12. Ensure the legitimacy of the website before providing any of your card details. </a:t>
            </a:r>
            <a:endParaRPr sz="1600">
              <a:solidFill>
                <a:schemeClr val="dk1"/>
              </a:solidFill>
              <a:latin typeface="Times New Roman"/>
              <a:ea typeface="Times New Roman"/>
              <a:cs typeface="Times New Roman"/>
              <a:sym typeface="Times New Roman"/>
            </a:endParaRPr>
          </a:p>
          <a:p>
            <a:pPr indent="457200" lvl="0" marL="0" rtl="0" algn="l">
              <a:lnSpc>
                <a:spcPct val="115000"/>
              </a:lnSpc>
              <a:spcBef>
                <a:spcPts val="1000"/>
              </a:spcBef>
              <a:spcAft>
                <a:spcPts val="1000"/>
              </a:spcAft>
              <a:buNone/>
            </a:pPr>
            <a:r>
              <a:rPr lang="en-IN" sz="1600">
                <a:solidFill>
                  <a:schemeClr val="dk1"/>
                </a:solidFill>
                <a:latin typeface="Times New Roman"/>
                <a:ea typeface="Times New Roman"/>
                <a:cs typeface="Times New Roman"/>
                <a:sym typeface="Times New Roman"/>
              </a:rPr>
              <a:t>13. Report the loss of the card immediately in your bank and at the police station if necessary. </a:t>
            </a:r>
            <a:endParaRPr sz="16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13cb76f87d4_0_15"/>
          <p:cNvSpPr txBox="1"/>
          <p:nvPr/>
        </p:nvSpPr>
        <p:spPr>
          <a:xfrm>
            <a:off x="47700" y="57225"/>
            <a:ext cx="11779800" cy="701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IN" sz="1600" u="sng">
                <a:solidFill>
                  <a:schemeClr val="dk1"/>
                </a:solidFill>
                <a:latin typeface="Times New Roman"/>
                <a:ea typeface="Times New Roman"/>
                <a:cs typeface="Times New Roman"/>
                <a:sym typeface="Times New Roman"/>
              </a:rPr>
              <a:t>Dont’s :</a:t>
            </a:r>
            <a:r>
              <a:rPr lang="en-IN"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sz="1600">
                <a:solidFill>
                  <a:schemeClr val="dk1"/>
                </a:solidFill>
                <a:latin typeface="Times New Roman"/>
                <a:ea typeface="Times New Roman"/>
                <a:cs typeface="Times New Roman"/>
                <a:sym typeface="Times New Roman"/>
              </a:rPr>
              <a:t>1. Store your card number and your PINs in your cell.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sz="1600">
                <a:solidFill>
                  <a:schemeClr val="dk1"/>
                </a:solidFill>
                <a:latin typeface="Times New Roman"/>
                <a:ea typeface="Times New Roman"/>
                <a:cs typeface="Times New Roman"/>
                <a:sym typeface="Times New Roman"/>
              </a:rPr>
              <a:t>2. Leave your cards to anyone.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sz="1600">
                <a:solidFill>
                  <a:schemeClr val="dk1"/>
                </a:solidFill>
                <a:latin typeface="Times New Roman"/>
                <a:ea typeface="Times New Roman"/>
                <a:cs typeface="Times New Roman"/>
                <a:sym typeface="Times New Roman"/>
              </a:rPr>
              <a:t>3. Leave cards or transaction receipts lying around.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sz="1600">
                <a:solidFill>
                  <a:schemeClr val="dk1"/>
                </a:solidFill>
                <a:latin typeface="Times New Roman"/>
                <a:ea typeface="Times New Roman"/>
                <a:cs typeface="Times New Roman"/>
                <a:sym typeface="Times New Roman"/>
              </a:rPr>
              <a:t>4. Sign a blank receipt (if the transaction details are not legible, ask for another receipt to ensure the amount instead of trusting the seller).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sz="1600">
                <a:solidFill>
                  <a:schemeClr val="dk1"/>
                </a:solidFill>
                <a:latin typeface="Times New Roman"/>
                <a:ea typeface="Times New Roman"/>
                <a:cs typeface="Times New Roman"/>
                <a:sym typeface="Times New Roman"/>
              </a:rPr>
              <a:t>5. Write your card number/PIN on a postcard or the outside of an envelope.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sz="1600">
                <a:solidFill>
                  <a:schemeClr val="dk1"/>
                </a:solidFill>
                <a:latin typeface="Times New Roman"/>
                <a:ea typeface="Times New Roman"/>
                <a:cs typeface="Times New Roman"/>
                <a:sym typeface="Times New Roman"/>
              </a:rPr>
              <a:t>6. Give out immediately your account number over the phone (unless you are calling to a company/to your bank).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sz="1600">
                <a:solidFill>
                  <a:schemeClr val="dk1"/>
                </a:solidFill>
                <a:latin typeface="Times New Roman"/>
                <a:ea typeface="Times New Roman"/>
                <a:cs typeface="Times New Roman"/>
                <a:sym typeface="Times New Roman"/>
              </a:rPr>
              <a:t>7. Destroy credit card receipts by simply dropping into garbage box/dustbin.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sz="1600">
                <a:solidFill>
                  <a:schemeClr val="dk1"/>
                </a:solidFill>
                <a:latin typeface="Times New Roman"/>
                <a:ea typeface="Times New Roman"/>
                <a:cs typeface="Times New Roman"/>
                <a:sym typeface="Times New Roman"/>
              </a:rPr>
              <a:t>An Australian company “Alacrity” called closed-loop environment for wireless </a:t>
            </a:r>
            <a:r>
              <a:rPr b="1" lang="en-IN" sz="1600">
                <a:solidFill>
                  <a:schemeClr val="dk1"/>
                </a:solidFill>
                <a:latin typeface="Times New Roman"/>
                <a:ea typeface="Times New Roman"/>
                <a:cs typeface="Times New Roman"/>
                <a:sym typeface="Times New Roman"/>
              </a:rPr>
              <a:t>(CLEW).</a:t>
            </a:r>
            <a:r>
              <a:rPr lang="en-IN"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sz="1600">
                <a:solidFill>
                  <a:schemeClr val="dk1"/>
                </a:solidFill>
                <a:latin typeface="Times New Roman"/>
                <a:ea typeface="Times New Roman"/>
                <a:cs typeface="Times New Roman"/>
                <a:sym typeface="Times New Roman"/>
              </a:rPr>
              <a:t>Flow of events with CLEW is as follows: </a:t>
            </a:r>
            <a:endParaRPr sz="1600">
              <a:solidFill>
                <a:schemeClr val="dk1"/>
              </a:solidFill>
              <a:latin typeface="Times New Roman"/>
              <a:ea typeface="Times New Roman"/>
              <a:cs typeface="Times New Roman"/>
              <a:sym typeface="Times New Roman"/>
            </a:endParaRPr>
          </a:p>
          <a:p>
            <a:pPr indent="-330200" lvl="1" marL="914400" rtl="0" algn="l">
              <a:lnSpc>
                <a:spcPct val="115000"/>
              </a:lnSpc>
              <a:spcBef>
                <a:spcPts val="1000"/>
              </a:spcBef>
              <a:spcAft>
                <a:spcPts val="0"/>
              </a:spcAft>
              <a:buClr>
                <a:schemeClr val="dk1"/>
              </a:buClr>
              <a:buSzPts val="1600"/>
              <a:buFont typeface="Times New Roman"/>
              <a:buAutoNum type="arabicPeriod"/>
            </a:pPr>
            <a:r>
              <a:rPr lang="en-IN" sz="1600">
                <a:solidFill>
                  <a:schemeClr val="dk1"/>
                </a:solidFill>
                <a:latin typeface="Times New Roman"/>
                <a:ea typeface="Times New Roman"/>
                <a:cs typeface="Times New Roman"/>
                <a:sym typeface="Times New Roman"/>
              </a:rPr>
              <a:t>Merchant sends a transaction to bank. </a:t>
            </a:r>
            <a:endParaRPr sz="1600">
              <a:solidFill>
                <a:schemeClr val="dk1"/>
              </a:solidFill>
              <a:latin typeface="Times New Roman"/>
              <a:ea typeface="Times New Roman"/>
              <a:cs typeface="Times New Roman"/>
              <a:sym typeface="Times New Roman"/>
            </a:endParaRPr>
          </a:p>
          <a:p>
            <a:pPr indent="-330200" lvl="1" marL="914400" rtl="0" algn="l">
              <a:lnSpc>
                <a:spcPct val="115000"/>
              </a:lnSpc>
              <a:spcBef>
                <a:spcPts val="1000"/>
              </a:spcBef>
              <a:spcAft>
                <a:spcPts val="0"/>
              </a:spcAft>
              <a:buClr>
                <a:schemeClr val="dk1"/>
              </a:buClr>
              <a:buSzPts val="1600"/>
              <a:buFont typeface="Times New Roman"/>
              <a:buAutoNum type="arabicPeriod"/>
            </a:pPr>
            <a:r>
              <a:rPr lang="en-IN" sz="1600">
                <a:solidFill>
                  <a:schemeClr val="dk1"/>
                </a:solidFill>
                <a:latin typeface="Times New Roman"/>
                <a:ea typeface="Times New Roman"/>
                <a:cs typeface="Times New Roman"/>
                <a:sym typeface="Times New Roman"/>
              </a:rPr>
              <a:t>The bank transmits the request to the authorized cardholder</a:t>
            </a:r>
            <a:endParaRPr sz="1600">
              <a:solidFill>
                <a:schemeClr val="dk1"/>
              </a:solidFill>
              <a:latin typeface="Times New Roman"/>
              <a:ea typeface="Times New Roman"/>
              <a:cs typeface="Times New Roman"/>
              <a:sym typeface="Times New Roman"/>
            </a:endParaRPr>
          </a:p>
          <a:p>
            <a:pPr indent="0" lvl="0" marL="914400" rtl="0" algn="l">
              <a:lnSpc>
                <a:spcPct val="115000"/>
              </a:lnSpc>
              <a:spcBef>
                <a:spcPts val="1000"/>
              </a:spcBef>
              <a:spcAft>
                <a:spcPts val="0"/>
              </a:spcAft>
              <a:buNone/>
            </a:pPr>
            <a:r>
              <a:rPr lang="en-IN" sz="1600">
                <a:solidFill>
                  <a:schemeClr val="dk1"/>
                </a:solidFill>
                <a:latin typeface="Times New Roman"/>
                <a:ea typeface="Times New Roman"/>
                <a:cs typeface="Times New Roman"/>
                <a:sym typeface="Times New Roman"/>
              </a:rPr>
              <a:t>[not short message service(SMS)]; </a:t>
            </a:r>
            <a:endParaRPr sz="1600">
              <a:solidFill>
                <a:schemeClr val="dk1"/>
              </a:solidFill>
              <a:latin typeface="Times New Roman"/>
              <a:ea typeface="Times New Roman"/>
              <a:cs typeface="Times New Roman"/>
              <a:sym typeface="Times New Roman"/>
            </a:endParaRPr>
          </a:p>
          <a:p>
            <a:pPr indent="-330200" lvl="1" marL="914400" rtl="0" algn="l">
              <a:lnSpc>
                <a:spcPct val="115000"/>
              </a:lnSpc>
              <a:spcBef>
                <a:spcPts val="1000"/>
              </a:spcBef>
              <a:spcAft>
                <a:spcPts val="0"/>
              </a:spcAft>
              <a:buClr>
                <a:schemeClr val="dk1"/>
              </a:buClr>
              <a:buSzPts val="1600"/>
              <a:buFont typeface="Times New Roman"/>
              <a:buAutoNum type="arabicPeriod"/>
            </a:pPr>
            <a:r>
              <a:rPr lang="en-IN" sz="1600">
                <a:solidFill>
                  <a:schemeClr val="dk1"/>
                </a:solidFill>
                <a:latin typeface="Times New Roman"/>
                <a:ea typeface="Times New Roman"/>
                <a:cs typeface="Times New Roman"/>
                <a:sym typeface="Times New Roman"/>
              </a:rPr>
              <a:t>The card holder approves or rejects (password protected); </a:t>
            </a:r>
            <a:endParaRPr sz="1600">
              <a:solidFill>
                <a:schemeClr val="dk1"/>
              </a:solidFill>
              <a:latin typeface="Times New Roman"/>
              <a:ea typeface="Times New Roman"/>
              <a:cs typeface="Times New Roman"/>
              <a:sym typeface="Times New Roman"/>
            </a:endParaRPr>
          </a:p>
          <a:p>
            <a:pPr indent="-330200" lvl="1" marL="914400" rtl="0" algn="l">
              <a:lnSpc>
                <a:spcPct val="115000"/>
              </a:lnSpc>
              <a:spcBef>
                <a:spcPts val="1000"/>
              </a:spcBef>
              <a:spcAft>
                <a:spcPts val="0"/>
              </a:spcAft>
              <a:buClr>
                <a:schemeClr val="dk1"/>
              </a:buClr>
              <a:buSzPts val="1600"/>
              <a:buFont typeface="Times New Roman"/>
              <a:buAutoNum type="arabicPeriod"/>
            </a:pPr>
            <a:r>
              <a:rPr lang="en-IN" sz="1600">
                <a:solidFill>
                  <a:schemeClr val="dk1"/>
                </a:solidFill>
                <a:latin typeface="Times New Roman"/>
                <a:ea typeface="Times New Roman"/>
                <a:cs typeface="Times New Roman"/>
                <a:sym typeface="Times New Roman"/>
              </a:rPr>
              <a:t>The bank/merchant is notified; </a:t>
            </a:r>
            <a:endParaRPr sz="1600">
              <a:solidFill>
                <a:schemeClr val="dk1"/>
              </a:solidFill>
              <a:latin typeface="Times New Roman"/>
              <a:ea typeface="Times New Roman"/>
              <a:cs typeface="Times New Roman"/>
              <a:sym typeface="Times New Roman"/>
            </a:endParaRPr>
          </a:p>
          <a:p>
            <a:pPr indent="-330200" lvl="1" marL="914400" rtl="0" algn="l">
              <a:lnSpc>
                <a:spcPct val="115000"/>
              </a:lnSpc>
              <a:spcBef>
                <a:spcPts val="1000"/>
              </a:spcBef>
              <a:spcAft>
                <a:spcPts val="0"/>
              </a:spcAft>
              <a:buClr>
                <a:schemeClr val="dk1"/>
              </a:buClr>
              <a:buSzPts val="1600"/>
              <a:buFont typeface="Times New Roman"/>
              <a:buAutoNum type="arabicPeriod"/>
            </a:pPr>
            <a:r>
              <a:rPr lang="en-IN" sz="1600">
                <a:solidFill>
                  <a:schemeClr val="dk1"/>
                </a:solidFill>
                <a:latin typeface="Times New Roman"/>
                <a:ea typeface="Times New Roman"/>
                <a:cs typeface="Times New Roman"/>
                <a:sym typeface="Times New Roman"/>
              </a:rPr>
              <a:t>The credit card transaction is completed.	 </a:t>
            </a:r>
            <a:endParaRPr sz="1600">
              <a:solidFill>
                <a:schemeClr val="dk1"/>
              </a:solidFill>
              <a:latin typeface="Times New Roman"/>
              <a:ea typeface="Times New Roman"/>
              <a:cs typeface="Times New Roman"/>
              <a:sym typeface="Times New Roman"/>
            </a:endParaRPr>
          </a:p>
          <a:p>
            <a:pPr indent="457200" lvl="0" marL="0" rtl="0" algn="l">
              <a:lnSpc>
                <a:spcPct val="115000"/>
              </a:lnSpc>
              <a:spcBef>
                <a:spcPts val="1000"/>
              </a:spcBef>
              <a:spcAft>
                <a:spcPts val="1000"/>
              </a:spcAft>
              <a:buNone/>
            </a:pPr>
            <a:r>
              <a:t/>
            </a:r>
            <a:endParaRPr b="1" sz="1600" u="sng">
              <a:solidFill>
                <a:schemeClr val="dk1"/>
              </a:solidFill>
              <a:latin typeface="Times New Roman"/>
              <a:ea typeface="Times New Roman"/>
              <a:cs typeface="Times New Roman"/>
              <a:sym typeface="Times New Roman"/>
            </a:endParaRPr>
          </a:p>
        </p:txBody>
      </p:sp>
      <p:pic>
        <p:nvPicPr>
          <p:cNvPr id="353" name="Google Shape;353;g13cb76f87d4_0_15"/>
          <p:cNvPicPr preferRelativeResize="0"/>
          <p:nvPr/>
        </p:nvPicPr>
        <p:blipFill>
          <a:blip r:embed="rId3">
            <a:alphaModFix/>
          </a:blip>
          <a:stretch>
            <a:fillRect/>
          </a:stretch>
        </p:blipFill>
        <p:spPr>
          <a:xfrm>
            <a:off x="6676775" y="2651625"/>
            <a:ext cx="5457376" cy="38232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13cb76f87d4_0_21"/>
          <p:cNvSpPr txBox="1"/>
          <p:nvPr/>
        </p:nvSpPr>
        <p:spPr>
          <a:xfrm>
            <a:off x="47700" y="57225"/>
            <a:ext cx="11779800" cy="703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IN" sz="1800">
                <a:solidFill>
                  <a:schemeClr val="dk1"/>
                </a:solidFill>
                <a:latin typeface="Times New Roman"/>
                <a:ea typeface="Times New Roman"/>
                <a:cs typeface="Times New Roman"/>
                <a:sym typeface="Times New Roman"/>
              </a:rPr>
              <a:t>Types and Techniques of Credit Card Frauds:</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b="1" lang="en-IN" sz="1800">
                <a:solidFill>
                  <a:schemeClr val="dk1"/>
                </a:solidFill>
                <a:latin typeface="Times New Roman"/>
                <a:ea typeface="Times New Roman"/>
                <a:cs typeface="Times New Roman"/>
                <a:sym typeface="Times New Roman"/>
              </a:rPr>
              <a:t>1.Traditional Techniques</a:t>
            </a:r>
            <a:r>
              <a:rPr lang="en-I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sz="1800">
                <a:solidFill>
                  <a:schemeClr val="dk1"/>
                </a:solidFill>
                <a:latin typeface="Times New Roman"/>
                <a:ea typeface="Times New Roman"/>
                <a:cs typeface="Times New Roman"/>
                <a:sym typeface="Times New Roman"/>
              </a:rPr>
              <a:t>Applications: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sz="1800">
                <a:solidFill>
                  <a:schemeClr val="dk1"/>
                </a:solidFill>
                <a:latin typeface="Times New Roman"/>
                <a:ea typeface="Times New Roman"/>
                <a:cs typeface="Times New Roman"/>
                <a:sym typeface="Times New Roman"/>
              </a:rPr>
              <a:t>	1.ID Theft :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sz="1800">
                <a:solidFill>
                  <a:schemeClr val="dk1"/>
                </a:solidFill>
                <a:latin typeface="Times New Roman"/>
                <a:ea typeface="Times New Roman"/>
                <a:cs typeface="Times New Roman"/>
                <a:sym typeface="Times New Roman"/>
              </a:rPr>
              <a:t>        Where an individual pretends to be someone else.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sz="1800">
                <a:solidFill>
                  <a:schemeClr val="dk1"/>
                </a:solidFill>
                <a:latin typeface="Times New Roman"/>
                <a:ea typeface="Times New Roman"/>
                <a:cs typeface="Times New Roman"/>
                <a:sym typeface="Times New Roman"/>
              </a:rPr>
              <a:t>    2. Financial Fraud: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sz="1800">
                <a:solidFill>
                  <a:schemeClr val="dk1"/>
                </a:solidFill>
                <a:latin typeface="Times New Roman"/>
                <a:ea typeface="Times New Roman"/>
                <a:cs typeface="Times New Roman"/>
                <a:sym typeface="Times New Roman"/>
              </a:rPr>
              <a:t>        Where an individual gives false information about his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sz="1800">
                <a:solidFill>
                  <a:schemeClr val="dk1"/>
                </a:solidFill>
                <a:latin typeface="Times New Roman"/>
                <a:ea typeface="Times New Roman"/>
                <a:cs typeface="Times New Roman"/>
                <a:sym typeface="Times New Roman"/>
              </a:rPr>
              <a:t>        or her financial status to acquire credit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b="1" lang="en-IN" sz="1800">
                <a:solidFill>
                  <a:schemeClr val="dk1"/>
                </a:solidFill>
                <a:latin typeface="Times New Roman"/>
                <a:ea typeface="Times New Roman"/>
                <a:cs typeface="Times New Roman"/>
                <a:sym typeface="Times New Roman"/>
              </a:rPr>
              <a:t>2.Modern Techniques:</a:t>
            </a:r>
            <a:r>
              <a:rPr lang="en-I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100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Skimming to commit fraud - the information held on either the magnetic strip on the back of the credit card or the data stored on the smart chip are copied from one card to another. </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100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Site cloning and false merchant sites on the Internet - designed to get people to hand over their credit card details.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sz="1800">
                <a:solidFill>
                  <a:schemeClr val="dk1"/>
                </a:solidFill>
                <a:latin typeface="Times New Roman"/>
                <a:ea typeface="Times New Roman"/>
                <a:cs typeface="Times New Roman"/>
                <a:sym typeface="Times New Roman"/>
              </a:rPr>
              <a:t>   1. Triangulation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IN" sz="1800">
                <a:solidFill>
                  <a:schemeClr val="dk1"/>
                </a:solidFill>
                <a:latin typeface="Times New Roman"/>
                <a:ea typeface="Times New Roman"/>
                <a:cs typeface="Times New Roman"/>
                <a:sym typeface="Times New Roman"/>
              </a:rPr>
              <a:t>   2.Credit card Generators </a:t>
            </a:r>
            <a:endParaRPr sz="1800">
              <a:solidFill>
                <a:schemeClr val="dk1"/>
              </a:solidFill>
              <a:latin typeface="Times New Roman"/>
              <a:ea typeface="Times New Roman"/>
              <a:cs typeface="Times New Roman"/>
              <a:sym typeface="Times New Roman"/>
            </a:endParaRPr>
          </a:p>
          <a:p>
            <a:pPr indent="0" lvl="0" marL="914400" rtl="0" algn="l">
              <a:lnSpc>
                <a:spcPct val="115000"/>
              </a:lnSpc>
              <a:spcBef>
                <a:spcPts val="1000"/>
              </a:spcBef>
              <a:spcAft>
                <a:spcPts val="0"/>
              </a:spcAft>
              <a:buNone/>
            </a:pPr>
            <a:r>
              <a:t/>
            </a:r>
            <a:endParaRPr sz="1800">
              <a:solidFill>
                <a:schemeClr val="dk1"/>
              </a:solidFill>
              <a:latin typeface="Times New Roman"/>
              <a:ea typeface="Times New Roman"/>
              <a:cs typeface="Times New Roman"/>
              <a:sym typeface="Times New Roman"/>
            </a:endParaRPr>
          </a:p>
          <a:p>
            <a:pPr indent="457200" lvl="0" marL="0" rtl="0" algn="l">
              <a:lnSpc>
                <a:spcPct val="115000"/>
              </a:lnSpc>
              <a:spcBef>
                <a:spcPts val="1000"/>
              </a:spcBef>
              <a:spcAft>
                <a:spcPts val="1000"/>
              </a:spcAft>
              <a:buNone/>
            </a:pPr>
            <a:r>
              <a:t/>
            </a:r>
            <a:endParaRPr b="1" sz="1800" u="sng">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ph idx="1" type="body"/>
          </p:nvPr>
        </p:nvSpPr>
        <p:spPr>
          <a:xfrm>
            <a:off x="729018" y="559558"/>
            <a:ext cx="10515600" cy="596407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400"/>
              <a:buNone/>
            </a:pPr>
            <a:r>
              <a:rPr b="1" lang="en-IN" sz="2400"/>
              <a:t>Integrity</a:t>
            </a:r>
            <a:endParaRPr sz="2400"/>
          </a:p>
          <a:p>
            <a:pPr indent="-228600" lvl="0" marL="228600" rtl="0" algn="l">
              <a:lnSpc>
                <a:spcPct val="100000"/>
              </a:lnSpc>
              <a:spcBef>
                <a:spcPts val="1000"/>
              </a:spcBef>
              <a:spcAft>
                <a:spcPts val="0"/>
              </a:spcAft>
              <a:buSzPts val="2400"/>
              <a:buChar char="•"/>
            </a:pPr>
            <a:r>
              <a:rPr lang="en-IN" sz="2400"/>
              <a:t>Information needs to be changed constantly. Integrity means that changes need to be done only by authorized entities and through authorized mechanisms.</a:t>
            </a:r>
            <a:endParaRPr/>
          </a:p>
          <a:p>
            <a:pPr indent="-228600" lvl="0" marL="228600" rtl="0" algn="l">
              <a:lnSpc>
                <a:spcPct val="100000"/>
              </a:lnSpc>
              <a:spcBef>
                <a:spcPts val="1000"/>
              </a:spcBef>
              <a:spcAft>
                <a:spcPts val="0"/>
              </a:spcAft>
              <a:buSzPts val="2400"/>
              <a:buChar char="•"/>
            </a:pPr>
            <a:r>
              <a:rPr lang="en-IN" sz="2400"/>
              <a:t>Example: Bank data should be automatically updated after any transaction. </a:t>
            </a:r>
            <a:endParaRPr sz="2400"/>
          </a:p>
          <a:p>
            <a:pPr indent="0" lvl="0" marL="0" rtl="0" algn="l">
              <a:lnSpc>
                <a:spcPct val="100000"/>
              </a:lnSpc>
              <a:spcBef>
                <a:spcPts val="1000"/>
              </a:spcBef>
              <a:spcAft>
                <a:spcPts val="0"/>
              </a:spcAft>
              <a:buSzPts val="2400"/>
              <a:buNone/>
            </a:pPr>
            <a:r>
              <a:rPr b="1" lang="en-IN" sz="2400"/>
              <a:t>Availability</a:t>
            </a:r>
            <a:endParaRPr sz="2400"/>
          </a:p>
          <a:p>
            <a:pPr indent="-228600" lvl="0" marL="228600" rtl="0" algn="l">
              <a:lnSpc>
                <a:spcPct val="100000"/>
              </a:lnSpc>
              <a:spcBef>
                <a:spcPts val="1000"/>
              </a:spcBef>
              <a:spcAft>
                <a:spcPts val="0"/>
              </a:spcAft>
              <a:buSzPts val="2400"/>
              <a:buChar char="•"/>
            </a:pPr>
            <a:r>
              <a:rPr lang="en-IN" sz="2400"/>
              <a:t>The information created and stored by an organization needs to be available to authorized entities. Information needs to be constantly changed, which means it must be accessible to authorized entities.</a:t>
            </a:r>
            <a:endParaRPr/>
          </a:p>
          <a:p>
            <a:pPr indent="-228600" lvl="0" marL="228600" rtl="0" algn="l">
              <a:lnSpc>
                <a:spcPct val="100000"/>
              </a:lnSpc>
              <a:spcBef>
                <a:spcPts val="1000"/>
              </a:spcBef>
              <a:spcAft>
                <a:spcPts val="0"/>
              </a:spcAft>
              <a:buSzPts val="2400"/>
              <a:buChar char="•"/>
            </a:pPr>
            <a:r>
              <a:rPr lang="en-IN" sz="2400"/>
              <a:t>Example: Accessing of information anywhere at any time.</a:t>
            </a:r>
            <a:endParaRPr sz="2400"/>
          </a:p>
          <a:p>
            <a:pPr indent="-76200" lvl="0" marL="228600" rtl="0" algn="l">
              <a:lnSpc>
                <a:spcPct val="100000"/>
              </a:lnSpc>
              <a:spcBef>
                <a:spcPts val="1000"/>
              </a:spcBef>
              <a:spcAft>
                <a:spcPts val="0"/>
              </a:spcAft>
              <a:buSzPts val="2400"/>
              <a:buNone/>
            </a:pPr>
            <a:r>
              <a:t/>
            </a:r>
            <a:endParaRPr b="1"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ph type="title"/>
          </p:nvPr>
        </p:nvSpPr>
        <p:spPr>
          <a:xfrm>
            <a:off x="2258432" y="317533"/>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b="1" lang="en-IN"/>
              <a:t>SECURITY SERVICES</a:t>
            </a:r>
            <a:endParaRPr b="1"/>
          </a:p>
        </p:txBody>
      </p:sp>
      <p:sp>
        <p:nvSpPr>
          <p:cNvPr id="136" name="Google Shape;136;p6"/>
          <p:cNvSpPr txBox="1"/>
          <p:nvPr>
            <p:ph idx="1" type="body"/>
          </p:nvPr>
        </p:nvSpPr>
        <p:spPr>
          <a:xfrm>
            <a:off x="714232" y="1904392"/>
            <a:ext cx="11477768" cy="310198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Char char="•"/>
            </a:pPr>
            <a:r>
              <a:rPr lang="en-IN"/>
              <a:t>ITU-T (</a:t>
            </a:r>
            <a:r>
              <a:rPr b="1" lang="en-IN"/>
              <a:t>International Telecommunication Union – Telecommunication standards</a:t>
            </a:r>
            <a:r>
              <a:rPr lang="en-IN"/>
              <a:t>)provides some security services and some mechanisms to implement those services. </a:t>
            </a:r>
            <a:endParaRPr/>
          </a:p>
          <a:p>
            <a:pPr indent="-228600" lvl="0" marL="228600" rtl="0" algn="l">
              <a:lnSpc>
                <a:spcPct val="100000"/>
              </a:lnSpc>
              <a:spcBef>
                <a:spcPts val="1000"/>
              </a:spcBef>
              <a:spcAft>
                <a:spcPts val="0"/>
              </a:spcAft>
              <a:buSzPts val="1800"/>
              <a:buChar char="•"/>
            </a:pPr>
            <a:r>
              <a:rPr lang="en-IN"/>
              <a:t>Security services and mechanisms are closely related because a mechanism or combination of mechanisms are used to provide a service.</a:t>
            </a:r>
            <a:endParaRPr/>
          </a:p>
          <a:p>
            <a:pPr indent="0" lvl="0" marL="0" rtl="0" algn="l">
              <a:lnSpc>
                <a:spcPct val="100000"/>
              </a:lnSpc>
              <a:spcBef>
                <a:spcPts val="1000"/>
              </a:spcBef>
              <a:spcAft>
                <a:spcPts val="0"/>
              </a:spcAft>
              <a:buSzPts val="1800"/>
              <a:buNone/>
            </a:pPr>
            <a:r>
              <a:t/>
            </a:r>
            <a:endParaRPr/>
          </a:p>
        </p:txBody>
      </p:sp>
      <p:pic>
        <p:nvPicPr>
          <p:cNvPr id="137" name="Google Shape;137;p6"/>
          <p:cNvPicPr preferRelativeResize="0"/>
          <p:nvPr/>
        </p:nvPicPr>
        <p:blipFill rotWithShape="1">
          <a:blip r:embed="rId3">
            <a:alphaModFix/>
          </a:blip>
          <a:srcRect b="0" l="0" r="0" t="0"/>
          <a:stretch/>
        </p:blipFill>
        <p:spPr>
          <a:xfrm>
            <a:off x="1856096" y="3466531"/>
            <a:ext cx="8693623" cy="302980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txBox="1"/>
          <p:nvPr>
            <p:ph idx="1" type="body"/>
          </p:nvPr>
        </p:nvSpPr>
        <p:spPr>
          <a:xfrm>
            <a:off x="341194" y="177421"/>
            <a:ext cx="11532358" cy="6387152"/>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400"/>
              <a:buChar char="•"/>
            </a:pPr>
            <a:r>
              <a:rPr b="1" lang="en-IN" sz="2400"/>
              <a:t>Confidentiality: </a:t>
            </a:r>
            <a:r>
              <a:rPr lang="en-IN" sz="2400"/>
              <a:t>information is not made available to unauthorized individual</a:t>
            </a:r>
            <a:endParaRPr/>
          </a:p>
          <a:p>
            <a:pPr indent="-228600" lvl="0" marL="228600" rtl="0" algn="l">
              <a:lnSpc>
                <a:spcPct val="100000"/>
              </a:lnSpc>
              <a:spcBef>
                <a:spcPts val="1000"/>
              </a:spcBef>
              <a:spcAft>
                <a:spcPts val="0"/>
              </a:spcAft>
              <a:buSzPts val="2400"/>
              <a:buChar char="•"/>
            </a:pPr>
            <a:r>
              <a:rPr b="1" lang="en-IN" sz="2400"/>
              <a:t>Integrity:</a:t>
            </a:r>
            <a:r>
              <a:rPr lang="en-IN" sz="2400"/>
              <a:t> assurance that the message is unaltered</a:t>
            </a:r>
            <a:endParaRPr/>
          </a:p>
          <a:p>
            <a:pPr indent="-228600" lvl="0" marL="228600" rtl="0" algn="l">
              <a:lnSpc>
                <a:spcPct val="100000"/>
              </a:lnSpc>
              <a:spcBef>
                <a:spcPts val="1000"/>
              </a:spcBef>
              <a:spcAft>
                <a:spcPts val="0"/>
              </a:spcAft>
              <a:buSzPts val="2400"/>
              <a:buChar char="•"/>
            </a:pPr>
            <a:r>
              <a:rPr b="1" lang="en-IN" sz="2400"/>
              <a:t>Authentication:</a:t>
            </a:r>
            <a:r>
              <a:rPr lang="en-IN" sz="2400"/>
              <a:t> assures recipient that the </a:t>
            </a:r>
            <a:r>
              <a:rPr b="1" lang="en-IN" sz="2400"/>
              <a:t>message is from the source </a:t>
            </a:r>
            <a:r>
              <a:rPr lang="en-IN" sz="2400"/>
              <a:t>that it </a:t>
            </a:r>
            <a:r>
              <a:rPr b="1" lang="en-IN" sz="2400"/>
              <a:t>claims to </a:t>
            </a:r>
            <a:r>
              <a:rPr lang="en-IN" sz="2400"/>
              <a:t>be from.</a:t>
            </a:r>
            <a:endParaRPr/>
          </a:p>
          <a:p>
            <a:pPr indent="0" lvl="0" marL="0" rtl="0" algn="l">
              <a:lnSpc>
                <a:spcPct val="100000"/>
              </a:lnSpc>
              <a:spcBef>
                <a:spcPts val="1000"/>
              </a:spcBef>
              <a:spcAft>
                <a:spcPts val="0"/>
              </a:spcAft>
              <a:buSzPts val="2400"/>
              <a:buNone/>
            </a:pPr>
            <a:r>
              <a:rPr lang="en-IN" sz="2400"/>
              <a:t>	</a:t>
            </a:r>
            <a:r>
              <a:rPr b="1" lang="en-IN" sz="2400"/>
              <a:t>Peer entity authentication</a:t>
            </a:r>
            <a:r>
              <a:rPr lang="en-IN" sz="2400"/>
              <a:t>: Provides for the corroboration of the identity of a peer entity in an association. Two entities are considered peers if they implement to same protocol in different systems; e.g., two TCP modules in two communicating systems.</a:t>
            </a:r>
            <a:endParaRPr/>
          </a:p>
          <a:p>
            <a:pPr indent="0" lvl="0" marL="0" rtl="0" algn="l">
              <a:lnSpc>
                <a:spcPct val="100000"/>
              </a:lnSpc>
              <a:spcBef>
                <a:spcPts val="1000"/>
              </a:spcBef>
              <a:spcAft>
                <a:spcPts val="0"/>
              </a:spcAft>
              <a:buSzPts val="2400"/>
              <a:buNone/>
            </a:pPr>
            <a:r>
              <a:rPr lang="en-IN" sz="2400"/>
              <a:t>	</a:t>
            </a:r>
            <a:r>
              <a:rPr b="1" lang="en-IN" sz="2400"/>
              <a:t>Data origin authentication</a:t>
            </a:r>
            <a:r>
              <a:rPr lang="en-IN" sz="2400"/>
              <a:t>: Provides for the corroboration of the source of a data unit. It does not provide protection against the duplication or modification of data units</a:t>
            </a:r>
            <a:endParaRPr sz="2400"/>
          </a:p>
          <a:p>
            <a:pPr indent="-228600" lvl="0" marL="228600" rtl="0" algn="l">
              <a:lnSpc>
                <a:spcPct val="100000"/>
              </a:lnSpc>
              <a:spcBef>
                <a:spcPts val="1000"/>
              </a:spcBef>
              <a:spcAft>
                <a:spcPts val="0"/>
              </a:spcAft>
              <a:buSzPts val="2400"/>
              <a:buChar char="•"/>
            </a:pPr>
            <a:r>
              <a:rPr b="1" lang="en-IN" sz="2400"/>
              <a:t>Non-Repudiation:</a:t>
            </a:r>
            <a:r>
              <a:rPr lang="en-IN" sz="2400"/>
              <a:t> protection against denial of sending or receiving in the communication</a:t>
            </a:r>
            <a:endParaRPr/>
          </a:p>
          <a:p>
            <a:pPr indent="-228600" lvl="0" marL="228600" rtl="0" algn="l">
              <a:lnSpc>
                <a:spcPct val="100000"/>
              </a:lnSpc>
              <a:spcBef>
                <a:spcPts val="1000"/>
              </a:spcBef>
              <a:spcAft>
                <a:spcPts val="0"/>
              </a:spcAft>
              <a:buSzPts val="2400"/>
              <a:buChar char="•"/>
            </a:pPr>
            <a:r>
              <a:rPr b="1" lang="en-IN" sz="2400"/>
              <a:t>Access Control: </a:t>
            </a:r>
            <a:r>
              <a:rPr lang="en-IN" sz="2400"/>
              <a:t>controls who can have </a:t>
            </a:r>
            <a:r>
              <a:rPr b="1" lang="en-IN" sz="2400"/>
              <a:t>access to resource </a:t>
            </a:r>
            <a:r>
              <a:rPr lang="en-IN" sz="2400"/>
              <a:t>under what </a:t>
            </a:r>
            <a:r>
              <a:rPr b="1" lang="en-IN" sz="2400"/>
              <a:t>condition</a:t>
            </a:r>
            <a:endParaRPr sz="2400"/>
          </a:p>
          <a:p>
            <a:pPr indent="-228600" lvl="0" marL="228600" rtl="0" algn="l">
              <a:lnSpc>
                <a:spcPct val="100000"/>
              </a:lnSpc>
              <a:spcBef>
                <a:spcPts val="1000"/>
              </a:spcBef>
              <a:spcAft>
                <a:spcPts val="0"/>
              </a:spcAft>
              <a:buSzPts val="2400"/>
              <a:buChar char="•"/>
            </a:pPr>
            <a:r>
              <a:rPr b="1" lang="en-IN" sz="2400"/>
              <a:t>Availability:</a:t>
            </a:r>
            <a:r>
              <a:rPr lang="en-IN" sz="2400"/>
              <a:t> available to authorized entities for 24/7. </a:t>
            </a:r>
            <a:endParaRPr/>
          </a:p>
          <a:p>
            <a:pPr indent="0" lvl="0" marL="0" rtl="0" algn="l">
              <a:lnSpc>
                <a:spcPct val="100000"/>
              </a:lnSpc>
              <a:spcBef>
                <a:spcPts val="1000"/>
              </a:spcBef>
              <a:spcAft>
                <a:spcPts val="0"/>
              </a:spcAft>
              <a:buSzPts val="2400"/>
              <a:buNone/>
            </a:pPr>
            <a:r>
              <a:t/>
            </a:r>
            <a:endParaRPr b="1"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8"/>
          <p:cNvSpPr txBox="1"/>
          <p:nvPr>
            <p:ph type="title"/>
          </p:nvPr>
        </p:nvSpPr>
        <p:spPr>
          <a:xfrm>
            <a:off x="838200" y="159295"/>
            <a:ext cx="10515600" cy="13255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b="1" lang="en-IN"/>
              <a:t>SECURITY MECHANISMS</a:t>
            </a:r>
            <a:endParaRPr b="1"/>
          </a:p>
        </p:txBody>
      </p:sp>
      <p:sp>
        <p:nvSpPr>
          <p:cNvPr id="148" name="Google Shape;148;p8"/>
          <p:cNvSpPr txBox="1"/>
          <p:nvPr>
            <p:ph idx="1" type="body"/>
          </p:nvPr>
        </p:nvSpPr>
        <p:spPr>
          <a:xfrm>
            <a:off x="218364" y="1726666"/>
            <a:ext cx="1176437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000"/>
              <a:buChar char="•"/>
            </a:pPr>
            <a:r>
              <a:rPr lang="en-IN" sz="2000"/>
              <a:t>The security mechanisms defined in X.800. As can be seen the mechanisms are divided into those that are implemented in a specific protocol layer and those that are not specific to any particular protocol layer or security service.</a:t>
            </a:r>
            <a:endParaRPr/>
          </a:p>
          <a:p>
            <a:pPr indent="0" lvl="0" marL="0" rtl="0" algn="l">
              <a:lnSpc>
                <a:spcPct val="100000"/>
              </a:lnSpc>
              <a:spcBef>
                <a:spcPts val="1000"/>
              </a:spcBef>
              <a:spcAft>
                <a:spcPts val="0"/>
              </a:spcAft>
              <a:buSzPts val="2000"/>
              <a:buNone/>
            </a:pPr>
            <a:r>
              <a:t/>
            </a:r>
            <a:endParaRPr sz="2000"/>
          </a:p>
        </p:txBody>
      </p:sp>
      <p:pic>
        <p:nvPicPr>
          <p:cNvPr id="149" name="Google Shape;149;p8"/>
          <p:cNvPicPr preferRelativeResize="0"/>
          <p:nvPr/>
        </p:nvPicPr>
        <p:blipFill rotWithShape="1">
          <a:blip r:embed="rId3">
            <a:alphaModFix/>
          </a:blip>
          <a:srcRect b="0" l="0" r="0" t="0"/>
          <a:stretch/>
        </p:blipFill>
        <p:spPr>
          <a:xfrm>
            <a:off x="2661313" y="2538485"/>
            <a:ext cx="7219665" cy="403973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
          <p:cNvSpPr txBox="1"/>
          <p:nvPr>
            <p:ph idx="1" type="body"/>
          </p:nvPr>
        </p:nvSpPr>
        <p:spPr>
          <a:xfrm>
            <a:off x="469709" y="204717"/>
            <a:ext cx="11485729" cy="637350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400"/>
              <a:buNone/>
            </a:pPr>
            <a:r>
              <a:rPr b="1" lang="en-IN" sz="2400"/>
              <a:t>Encipherment</a:t>
            </a:r>
            <a:endParaRPr b="1" sz="2400"/>
          </a:p>
          <a:p>
            <a:pPr indent="-228600" lvl="0" marL="228600" rtl="0" algn="l">
              <a:lnSpc>
                <a:spcPct val="100000"/>
              </a:lnSpc>
              <a:spcBef>
                <a:spcPts val="1000"/>
              </a:spcBef>
              <a:spcAft>
                <a:spcPts val="0"/>
              </a:spcAft>
              <a:buSzPts val="2400"/>
              <a:buChar char="•"/>
            </a:pPr>
            <a:r>
              <a:rPr lang="en-IN" sz="2400"/>
              <a:t>The use of mathematical algorithms to transform data into a form that is not readily intelligible. The transformation and subsequent recovery of the data depend on an algorithm and zero or more encryption keys.</a:t>
            </a:r>
            <a:endParaRPr/>
          </a:p>
          <a:p>
            <a:pPr indent="0" lvl="0" marL="0" rtl="0" algn="l">
              <a:lnSpc>
                <a:spcPct val="100000"/>
              </a:lnSpc>
              <a:spcBef>
                <a:spcPts val="1000"/>
              </a:spcBef>
              <a:spcAft>
                <a:spcPts val="0"/>
              </a:spcAft>
              <a:buSzPts val="2400"/>
              <a:buNone/>
            </a:pPr>
            <a:r>
              <a:rPr b="1" lang="en-IN" sz="2400"/>
              <a:t>Data Integrity</a:t>
            </a:r>
            <a:endParaRPr/>
          </a:p>
          <a:p>
            <a:pPr indent="-228600" lvl="0" marL="228600" rtl="0" algn="l">
              <a:lnSpc>
                <a:spcPct val="100000"/>
              </a:lnSpc>
              <a:spcBef>
                <a:spcPts val="1000"/>
              </a:spcBef>
              <a:spcAft>
                <a:spcPts val="0"/>
              </a:spcAft>
              <a:buSzPts val="2400"/>
              <a:buChar char="•"/>
            </a:pPr>
            <a:r>
              <a:rPr lang="en-IN" sz="2400"/>
              <a:t>A variety of mechanisms used to assure the integrity of a data unit or stream of data units</a:t>
            </a:r>
            <a:endParaRPr/>
          </a:p>
          <a:p>
            <a:pPr indent="0" lvl="0" marL="0" rtl="0" algn="l">
              <a:lnSpc>
                <a:spcPct val="100000"/>
              </a:lnSpc>
              <a:spcBef>
                <a:spcPts val="1000"/>
              </a:spcBef>
              <a:spcAft>
                <a:spcPts val="0"/>
              </a:spcAft>
              <a:buSzPts val="2400"/>
              <a:buNone/>
            </a:pPr>
            <a:r>
              <a:rPr b="1" lang="en-IN" sz="2400"/>
              <a:t>Authentication Exchange</a:t>
            </a:r>
            <a:endParaRPr/>
          </a:p>
          <a:p>
            <a:pPr indent="-228600" lvl="0" marL="228600" rtl="0" algn="l">
              <a:lnSpc>
                <a:spcPct val="100000"/>
              </a:lnSpc>
              <a:spcBef>
                <a:spcPts val="1000"/>
              </a:spcBef>
              <a:spcAft>
                <a:spcPts val="0"/>
              </a:spcAft>
              <a:buSzPts val="2400"/>
              <a:buChar char="•"/>
            </a:pPr>
            <a:r>
              <a:rPr lang="en-IN" sz="2400"/>
              <a:t>A mechanism intended to ensure the identity of an entity by means of information exchange.</a:t>
            </a:r>
            <a:endParaRPr/>
          </a:p>
          <a:p>
            <a:pPr indent="0" lvl="0" marL="0" rtl="0" algn="l">
              <a:lnSpc>
                <a:spcPct val="100000"/>
              </a:lnSpc>
              <a:spcBef>
                <a:spcPts val="1000"/>
              </a:spcBef>
              <a:spcAft>
                <a:spcPts val="0"/>
              </a:spcAft>
              <a:buSzPts val="2400"/>
              <a:buNone/>
            </a:pPr>
            <a:r>
              <a:rPr b="1" lang="en-IN" sz="2400"/>
              <a:t>Digital Signatures</a:t>
            </a:r>
            <a:endParaRPr/>
          </a:p>
          <a:p>
            <a:pPr indent="0" lvl="0" marL="0" rtl="0" algn="l">
              <a:lnSpc>
                <a:spcPct val="100000"/>
              </a:lnSpc>
              <a:spcBef>
                <a:spcPts val="1000"/>
              </a:spcBef>
              <a:spcAft>
                <a:spcPts val="0"/>
              </a:spcAft>
              <a:buSzPts val="2400"/>
              <a:buNone/>
            </a:pPr>
            <a:r>
              <a:rPr lang="en-IN" sz="2400"/>
              <a:t>A digital signature or digital signature scheme is a mathematical scheme for demonstrating the authenticity of a digital message or document.</a:t>
            </a:r>
            <a:endParaRPr/>
          </a:p>
          <a:p>
            <a:pPr indent="0" lvl="0" marL="0" rtl="0" algn="l">
              <a:lnSpc>
                <a:spcPct val="100000"/>
              </a:lnSpc>
              <a:spcBef>
                <a:spcPts val="1000"/>
              </a:spcBef>
              <a:spcAft>
                <a:spcPts val="0"/>
              </a:spcAft>
              <a:buSzPts val="2400"/>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2022-06-20T11:51:08Z</dcterms:created>
  <dc:creator>DELL</dc:creator>
</cp:coreProperties>
</file>