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100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32236-B17F-4A42-8FC3-F5B1265363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3E878A-BB51-41F5-A44C-ABE36FFE68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79B47A-EE2C-4D8A-BBF7-9743D2730624}"/>
              </a:ext>
            </a:extLst>
          </p:cNvPr>
          <p:cNvSpPr>
            <a:spLocks noGrp="1"/>
          </p:cNvSpPr>
          <p:nvPr>
            <p:ph type="dt" sz="half" idx="10"/>
          </p:nvPr>
        </p:nvSpPr>
        <p:spPr/>
        <p:txBody>
          <a:bodyPr/>
          <a:lstStyle/>
          <a:p>
            <a:fld id="{259EA4A2-46D4-4A93-9CE9-55EBBA6364F1}" type="datetimeFigureOut">
              <a:rPr lang="en-US" smtClean="0"/>
              <a:t>3/5/2021</a:t>
            </a:fld>
            <a:endParaRPr lang="en-US"/>
          </a:p>
        </p:txBody>
      </p:sp>
      <p:sp>
        <p:nvSpPr>
          <p:cNvPr id="5" name="Footer Placeholder 4">
            <a:extLst>
              <a:ext uri="{FF2B5EF4-FFF2-40B4-BE49-F238E27FC236}">
                <a16:creationId xmlns:a16="http://schemas.microsoft.com/office/drawing/2014/main" id="{F1E323F2-0D5F-4683-8CAE-E0119D82D7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1C28A-1593-49D3-ABF3-2138B4E34CD9}"/>
              </a:ext>
            </a:extLst>
          </p:cNvPr>
          <p:cNvSpPr>
            <a:spLocks noGrp="1"/>
          </p:cNvSpPr>
          <p:nvPr>
            <p:ph type="sldNum" sz="quarter" idx="12"/>
          </p:nvPr>
        </p:nvSpPr>
        <p:spPr/>
        <p:txBody>
          <a:bodyPr/>
          <a:lstStyle/>
          <a:p>
            <a:fld id="{5F867F3B-E4C4-4DCB-B1D8-418890D95D3F}" type="slidenum">
              <a:rPr lang="en-US" smtClean="0"/>
              <a:t>‹#›</a:t>
            </a:fld>
            <a:endParaRPr lang="en-US"/>
          </a:p>
        </p:txBody>
      </p:sp>
    </p:spTree>
    <p:extLst>
      <p:ext uri="{BB962C8B-B14F-4D97-AF65-F5344CB8AC3E}">
        <p14:creationId xmlns:p14="http://schemas.microsoft.com/office/powerpoint/2010/main" val="2735472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5CA02-DC92-4DBE-AFD8-53DC9C1971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EAB206-32A5-47DF-88A8-1CA77A8C72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C7EC52-1975-4BE2-8E6B-FF7AD8420693}"/>
              </a:ext>
            </a:extLst>
          </p:cNvPr>
          <p:cNvSpPr>
            <a:spLocks noGrp="1"/>
          </p:cNvSpPr>
          <p:nvPr>
            <p:ph type="dt" sz="half" idx="10"/>
          </p:nvPr>
        </p:nvSpPr>
        <p:spPr/>
        <p:txBody>
          <a:bodyPr/>
          <a:lstStyle/>
          <a:p>
            <a:fld id="{259EA4A2-46D4-4A93-9CE9-55EBBA6364F1}" type="datetimeFigureOut">
              <a:rPr lang="en-US" smtClean="0"/>
              <a:t>3/5/2021</a:t>
            </a:fld>
            <a:endParaRPr lang="en-US"/>
          </a:p>
        </p:txBody>
      </p:sp>
      <p:sp>
        <p:nvSpPr>
          <p:cNvPr id="5" name="Footer Placeholder 4">
            <a:extLst>
              <a:ext uri="{FF2B5EF4-FFF2-40B4-BE49-F238E27FC236}">
                <a16:creationId xmlns:a16="http://schemas.microsoft.com/office/drawing/2014/main" id="{17689603-4740-4C53-AB9C-E425B85949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705B6B-8910-400A-B85E-21BFC0F87472}"/>
              </a:ext>
            </a:extLst>
          </p:cNvPr>
          <p:cNvSpPr>
            <a:spLocks noGrp="1"/>
          </p:cNvSpPr>
          <p:nvPr>
            <p:ph type="sldNum" sz="quarter" idx="12"/>
          </p:nvPr>
        </p:nvSpPr>
        <p:spPr/>
        <p:txBody>
          <a:bodyPr/>
          <a:lstStyle/>
          <a:p>
            <a:fld id="{5F867F3B-E4C4-4DCB-B1D8-418890D95D3F}" type="slidenum">
              <a:rPr lang="en-US" smtClean="0"/>
              <a:t>‹#›</a:t>
            </a:fld>
            <a:endParaRPr lang="en-US"/>
          </a:p>
        </p:txBody>
      </p:sp>
    </p:spTree>
    <p:extLst>
      <p:ext uri="{BB962C8B-B14F-4D97-AF65-F5344CB8AC3E}">
        <p14:creationId xmlns:p14="http://schemas.microsoft.com/office/powerpoint/2010/main" val="890482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17DD41-C8D8-49EF-9C48-A9C6771C53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AD7A0E-6658-46FD-92F4-9DDB2C908C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2FC4F0-EEBD-42D3-89D9-B7A237898BA8}"/>
              </a:ext>
            </a:extLst>
          </p:cNvPr>
          <p:cNvSpPr>
            <a:spLocks noGrp="1"/>
          </p:cNvSpPr>
          <p:nvPr>
            <p:ph type="dt" sz="half" idx="10"/>
          </p:nvPr>
        </p:nvSpPr>
        <p:spPr/>
        <p:txBody>
          <a:bodyPr/>
          <a:lstStyle/>
          <a:p>
            <a:fld id="{259EA4A2-46D4-4A93-9CE9-55EBBA6364F1}" type="datetimeFigureOut">
              <a:rPr lang="en-US" smtClean="0"/>
              <a:t>3/5/2021</a:t>
            </a:fld>
            <a:endParaRPr lang="en-US"/>
          </a:p>
        </p:txBody>
      </p:sp>
      <p:sp>
        <p:nvSpPr>
          <p:cNvPr id="5" name="Footer Placeholder 4">
            <a:extLst>
              <a:ext uri="{FF2B5EF4-FFF2-40B4-BE49-F238E27FC236}">
                <a16:creationId xmlns:a16="http://schemas.microsoft.com/office/drawing/2014/main" id="{1EC0B792-320C-4446-A244-0D2D112DE1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E3C317-B014-4DFE-803B-1D7C39369700}"/>
              </a:ext>
            </a:extLst>
          </p:cNvPr>
          <p:cNvSpPr>
            <a:spLocks noGrp="1"/>
          </p:cNvSpPr>
          <p:nvPr>
            <p:ph type="sldNum" sz="quarter" idx="12"/>
          </p:nvPr>
        </p:nvSpPr>
        <p:spPr/>
        <p:txBody>
          <a:bodyPr/>
          <a:lstStyle/>
          <a:p>
            <a:fld id="{5F867F3B-E4C4-4DCB-B1D8-418890D95D3F}" type="slidenum">
              <a:rPr lang="en-US" smtClean="0"/>
              <a:t>‹#›</a:t>
            </a:fld>
            <a:endParaRPr lang="en-US"/>
          </a:p>
        </p:txBody>
      </p:sp>
    </p:spTree>
    <p:extLst>
      <p:ext uri="{BB962C8B-B14F-4D97-AF65-F5344CB8AC3E}">
        <p14:creationId xmlns:p14="http://schemas.microsoft.com/office/powerpoint/2010/main" val="376232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D1AD8-77C6-4AB2-B058-C449CA8BF7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BCBA1F-8296-4CFF-B422-F949B4AE21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52534E-B696-4F6D-8CA1-603E7F7A7C06}"/>
              </a:ext>
            </a:extLst>
          </p:cNvPr>
          <p:cNvSpPr>
            <a:spLocks noGrp="1"/>
          </p:cNvSpPr>
          <p:nvPr>
            <p:ph type="dt" sz="half" idx="10"/>
          </p:nvPr>
        </p:nvSpPr>
        <p:spPr/>
        <p:txBody>
          <a:bodyPr/>
          <a:lstStyle/>
          <a:p>
            <a:fld id="{259EA4A2-46D4-4A93-9CE9-55EBBA6364F1}" type="datetimeFigureOut">
              <a:rPr lang="en-US" smtClean="0"/>
              <a:t>3/5/2021</a:t>
            </a:fld>
            <a:endParaRPr lang="en-US"/>
          </a:p>
        </p:txBody>
      </p:sp>
      <p:sp>
        <p:nvSpPr>
          <p:cNvPr id="5" name="Footer Placeholder 4">
            <a:extLst>
              <a:ext uri="{FF2B5EF4-FFF2-40B4-BE49-F238E27FC236}">
                <a16:creationId xmlns:a16="http://schemas.microsoft.com/office/drawing/2014/main" id="{CB2F33C5-79F8-41E4-81B4-DA1F5FB09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22AB49-95A9-4D6E-8FC1-23989AB4A19C}"/>
              </a:ext>
            </a:extLst>
          </p:cNvPr>
          <p:cNvSpPr>
            <a:spLocks noGrp="1"/>
          </p:cNvSpPr>
          <p:nvPr>
            <p:ph type="sldNum" sz="quarter" idx="12"/>
          </p:nvPr>
        </p:nvSpPr>
        <p:spPr/>
        <p:txBody>
          <a:bodyPr/>
          <a:lstStyle/>
          <a:p>
            <a:fld id="{5F867F3B-E4C4-4DCB-B1D8-418890D95D3F}" type="slidenum">
              <a:rPr lang="en-US" smtClean="0"/>
              <a:t>‹#›</a:t>
            </a:fld>
            <a:endParaRPr lang="en-US"/>
          </a:p>
        </p:txBody>
      </p:sp>
    </p:spTree>
    <p:extLst>
      <p:ext uri="{BB962C8B-B14F-4D97-AF65-F5344CB8AC3E}">
        <p14:creationId xmlns:p14="http://schemas.microsoft.com/office/powerpoint/2010/main" val="2570492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E7318-E024-484A-BA4D-0518C5FAE8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B71D3A-61D2-4524-BACD-C9151869A1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4FE752-50BC-4FF7-AD24-8F0EB2B8E9AF}"/>
              </a:ext>
            </a:extLst>
          </p:cNvPr>
          <p:cNvSpPr>
            <a:spLocks noGrp="1"/>
          </p:cNvSpPr>
          <p:nvPr>
            <p:ph type="dt" sz="half" idx="10"/>
          </p:nvPr>
        </p:nvSpPr>
        <p:spPr/>
        <p:txBody>
          <a:bodyPr/>
          <a:lstStyle/>
          <a:p>
            <a:fld id="{259EA4A2-46D4-4A93-9CE9-55EBBA6364F1}" type="datetimeFigureOut">
              <a:rPr lang="en-US" smtClean="0"/>
              <a:t>3/5/2021</a:t>
            </a:fld>
            <a:endParaRPr lang="en-US"/>
          </a:p>
        </p:txBody>
      </p:sp>
      <p:sp>
        <p:nvSpPr>
          <p:cNvPr id="5" name="Footer Placeholder 4">
            <a:extLst>
              <a:ext uri="{FF2B5EF4-FFF2-40B4-BE49-F238E27FC236}">
                <a16:creationId xmlns:a16="http://schemas.microsoft.com/office/drawing/2014/main" id="{D9DDA3F1-395D-4DA4-A65B-1776F0D48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76943-4E97-4E4C-9E76-EA4D7D175FD2}"/>
              </a:ext>
            </a:extLst>
          </p:cNvPr>
          <p:cNvSpPr>
            <a:spLocks noGrp="1"/>
          </p:cNvSpPr>
          <p:nvPr>
            <p:ph type="sldNum" sz="quarter" idx="12"/>
          </p:nvPr>
        </p:nvSpPr>
        <p:spPr/>
        <p:txBody>
          <a:bodyPr/>
          <a:lstStyle/>
          <a:p>
            <a:fld id="{5F867F3B-E4C4-4DCB-B1D8-418890D95D3F}" type="slidenum">
              <a:rPr lang="en-US" smtClean="0"/>
              <a:t>‹#›</a:t>
            </a:fld>
            <a:endParaRPr lang="en-US"/>
          </a:p>
        </p:txBody>
      </p:sp>
    </p:spTree>
    <p:extLst>
      <p:ext uri="{BB962C8B-B14F-4D97-AF65-F5344CB8AC3E}">
        <p14:creationId xmlns:p14="http://schemas.microsoft.com/office/powerpoint/2010/main" val="2912623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6A8FE-F746-4C85-9A18-DBAE0036E9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C482D6-B308-4C4C-9A3E-8841D7FAA3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9078B8-891B-4A3C-B669-C685EAC2F9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32C7F4-EC39-4B5B-AE61-ADABDB40E4B4}"/>
              </a:ext>
            </a:extLst>
          </p:cNvPr>
          <p:cNvSpPr>
            <a:spLocks noGrp="1"/>
          </p:cNvSpPr>
          <p:nvPr>
            <p:ph type="dt" sz="half" idx="10"/>
          </p:nvPr>
        </p:nvSpPr>
        <p:spPr/>
        <p:txBody>
          <a:bodyPr/>
          <a:lstStyle/>
          <a:p>
            <a:fld id="{259EA4A2-46D4-4A93-9CE9-55EBBA6364F1}" type="datetimeFigureOut">
              <a:rPr lang="en-US" smtClean="0"/>
              <a:t>3/5/2021</a:t>
            </a:fld>
            <a:endParaRPr lang="en-US"/>
          </a:p>
        </p:txBody>
      </p:sp>
      <p:sp>
        <p:nvSpPr>
          <p:cNvPr id="6" name="Footer Placeholder 5">
            <a:extLst>
              <a:ext uri="{FF2B5EF4-FFF2-40B4-BE49-F238E27FC236}">
                <a16:creationId xmlns:a16="http://schemas.microsoft.com/office/drawing/2014/main" id="{04A3B66E-E0EF-421B-9C6C-E5394E35D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61CC87-4AB0-4DE1-BEA3-2DDD1B7505C6}"/>
              </a:ext>
            </a:extLst>
          </p:cNvPr>
          <p:cNvSpPr>
            <a:spLocks noGrp="1"/>
          </p:cNvSpPr>
          <p:nvPr>
            <p:ph type="sldNum" sz="quarter" idx="12"/>
          </p:nvPr>
        </p:nvSpPr>
        <p:spPr/>
        <p:txBody>
          <a:bodyPr/>
          <a:lstStyle/>
          <a:p>
            <a:fld id="{5F867F3B-E4C4-4DCB-B1D8-418890D95D3F}" type="slidenum">
              <a:rPr lang="en-US" smtClean="0"/>
              <a:t>‹#›</a:t>
            </a:fld>
            <a:endParaRPr lang="en-US"/>
          </a:p>
        </p:txBody>
      </p:sp>
    </p:spTree>
    <p:extLst>
      <p:ext uri="{BB962C8B-B14F-4D97-AF65-F5344CB8AC3E}">
        <p14:creationId xmlns:p14="http://schemas.microsoft.com/office/powerpoint/2010/main" val="1272084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A4551-D475-41D7-A73F-9D2E39D689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1EDBD-EEA1-4D13-81FA-59B90205C1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D164F1-DFAC-4B1D-83BB-31283DED0F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726B91-0516-4F79-A44A-ABB0646CA6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37ED34-1F13-4810-8283-BC9FEC60B0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9AE8E1-C9B7-4064-BECE-945017566B54}"/>
              </a:ext>
            </a:extLst>
          </p:cNvPr>
          <p:cNvSpPr>
            <a:spLocks noGrp="1"/>
          </p:cNvSpPr>
          <p:nvPr>
            <p:ph type="dt" sz="half" idx="10"/>
          </p:nvPr>
        </p:nvSpPr>
        <p:spPr/>
        <p:txBody>
          <a:bodyPr/>
          <a:lstStyle/>
          <a:p>
            <a:fld id="{259EA4A2-46D4-4A93-9CE9-55EBBA6364F1}" type="datetimeFigureOut">
              <a:rPr lang="en-US" smtClean="0"/>
              <a:t>3/5/2021</a:t>
            </a:fld>
            <a:endParaRPr lang="en-US"/>
          </a:p>
        </p:txBody>
      </p:sp>
      <p:sp>
        <p:nvSpPr>
          <p:cNvPr id="8" name="Footer Placeholder 7">
            <a:extLst>
              <a:ext uri="{FF2B5EF4-FFF2-40B4-BE49-F238E27FC236}">
                <a16:creationId xmlns:a16="http://schemas.microsoft.com/office/drawing/2014/main" id="{721AAB8C-0A6D-4551-B42D-11AE5831CC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38AE84-6BE1-4588-9C78-809F89FF7627}"/>
              </a:ext>
            </a:extLst>
          </p:cNvPr>
          <p:cNvSpPr>
            <a:spLocks noGrp="1"/>
          </p:cNvSpPr>
          <p:nvPr>
            <p:ph type="sldNum" sz="quarter" idx="12"/>
          </p:nvPr>
        </p:nvSpPr>
        <p:spPr/>
        <p:txBody>
          <a:bodyPr/>
          <a:lstStyle/>
          <a:p>
            <a:fld id="{5F867F3B-E4C4-4DCB-B1D8-418890D95D3F}" type="slidenum">
              <a:rPr lang="en-US" smtClean="0"/>
              <a:t>‹#›</a:t>
            </a:fld>
            <a:endParaRPr lang="en-US"/>
          </a:p>
        </p:txBody>
      </p:sp>
    </p:spTree>
    <p:extLst>
      <p:ext uri="{BB962C8B-B14F-4D97-AF65-F5344CB8AC3E}">
        <p14:creationId xmlns:p14="http://schemas.microsoft.com/office/powerpoint/2010/main" val="88295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C652D-1604-42B8-9429-01C1664DC5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186A4C-98E7-4009-ADF3-26FE1337335E}"/>
              </a:ext>
            </a:extLst>
          </p:cNvPr>
          <p:cNvSpPr>
            <a:spLocks noGrp="1"/>
          </p:cNvSpPr>
          <p:nvPr>
            <p:ph type="dt" sz="half" idx="10"/>
          </p:nvPr>
        </p:nvSpPr>
        <p:spPr/>
        <p:txBody>
          <a:bodyPr/>
          <a:lstStyle/>
          <a:p>
            <a:fld id="{259EA4A2-46D4-4A93-9CE9-55EBBA6364F1}" type="datetimeFigureOut">
              <a:rPr lang="en-US" smtClean="0"/>
              <a:t>3/5/2021</a:t>
            </a:fld>
            <a:endParaRPr lang="en-US"/>
          </a:p>
        </p:txBody>
      </p:sp>
      <p:sp>
        <p:nvSpPr>
          <p:cNvPr id="4" name="Footer Placeholder 3">
            <a:extLst>
              <a:ext uri="{FF2B5EF4-FFF2-40B4-BE49-F238E27FC236}">
                <a16:creationId xmlns:a16="http://schemas.microsoft.com/office/drawing/2014/main" id="{B8F96476-612F-4769-A65E-73938715E8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88CA61-448E-403D-9B79-DADE98EE3A76}"/>
              </a:ext>
            </a:extLst>
          </p:cNvPr>
          <p:cNvSpPr>
            <a:spLocks noGrp="1"/>
          </p:cNvSpPr>
          <p:nvPr>
            <p:ph type="sldNum" sz="quarter" idx="12"/>
          </p:nvPr>
        </p:nvSpPr>
        <p:spPr/>
        <p:txBody>
          <a:bodyPr/>
          <a:lstStyle/>
          <a:p>
            <a:fld id="{5F867F3B-E4C4-4DCB-B1D8-418890D95D3F}" type="slidenum">
              <a:rPr lang="en-US" smtClean="0"/>
              <a:t>‹#›</a:t>
            </a:fld>
            <a:endParaRPr lang="en-US"/>
          </a:p>
        </p:txBody>
      </p:sp>
    </p:spTree>
    <p:extLst>
      <p:ext uri="{BB962C8B-B14F-4D97-AF65-F5344CB8AC3E}">
        <p14:creationId xmlns:p14="http://schemas.microsoft.com/office/powerpoint/2010/main" val="2406151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678340-AAF0-40FD-B906-83FF0B1DEE6D}"/>
              </a:ext>
            </a:extLst>
          </p:cNvPr>
          <p:cNvSpPr>
            <a:spLocks noGrp="1"/>
          </p:cNvSpPr>
          <p:nvPr>
            <p:ph type="dt" sz="half" idx="10"/>
          </p:nvPr>
        </p:nvSpPr>
        <p:spPr/>
        <p:txBody>
          <a:bodyPr/>
          <a:lstStyle/>
          <a:p>
            <a:fld id="{259EA4A2-46D4-4A93-9CE9-55EBBA6364F1}" type="datetimeFigureOut">
              <a:rPr lang="en-US" smtClean="0"/>
              <a:t>3/5/2021</a:t>
            </a:fld>
            <a:endParaRPr lang="en-US"/>
          </a:p>
        </p:txBody>
      </p:sp>
      <p:sp>
        <p:nvSpPr>
          <p:cNvPr id="3" name="Footer Placeholder 2">
            <a:extLst>
              <a:ext uri="{FF2B5EF4-FFF2-40B4-BE49-F238E27FC236}">
                <a16:creationId xmlns:a16="http://schemas.microsoft.com/office/drawing/2014/main" id="{FD0B63AB-473D-4A64-9D29-A63C43A566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CA5065-BCAC-43E8-B6A2-01EC99C71F28}"/>
              </a:ext>
            </a:extLst>
          </p:cNvPr>
          <p:cNvSpPr>
            <a:spLocks noGrp="1"/>
          </p:cNvSpPr>
          <p:nvPr>
            <p:ph type="sldNum" sz="quarter" idx="12"/>
          </p:nvPr>
        </p:nvSpPr>
        <p:spPr/>
        <p:txBody>
          <a:bodyPr/>
          <a:lstStyle/>
          <a:p>
            <a:fld id="{5F867F3B-E4C4-4DCB-B1D8-418890D95D3F}" type="slidenum">
              <a:rPr lang="en-US" smtClean="0"/>
              <a:t>‹#›</a:t>
            </a:fld>
            <a:endParaRPr lang="en-US"/>
          </a:p>
        </p:txBody>
      </p:sp>
    </p:spTree>
    <p:extLst>
      <p:ext uri="{BB962C8B-B14F-4D97-AF65-F5344CB8AC3E}">
        <p14:creationId xmlns:p14="http://schemas.microsoft.com/office/powerpoint/2010/main" val="482353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B471-CA11-4368-AA3D-A37599D298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9F922E-6D55-41F6-BCC4-B0BDEA6A6B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268C61-C120-45C3-A57C-7E9C34F038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CE7CC3-A759-4B7B-8530-DB6946D28611}"/>
              </a:ext>
            </a:extLst>
          </p:cNvPr>
          <p:cNvSpPr>
            <a:spLocks noGrp="1"/>
          </p:cNvSpPr>
          <p:nvPr>
            <p:ph type="dt" sz="half" idx="10"/>
          </p:nvPr>
        </p:nvSpPr>
        <p:spPr/>
        <p:txBody>
          <a:bodyPr/>
          <a:lstStyle/>
          <a:p>
            <a:fld id="{259EA4A2-46D4-4A93-9CE9-55EBBA6364F1}" type="datetimeFigureOut">
              <a:rPr lang="en-US" smtClean="0"/>
              <a:t>3/5/2021</a:t>
            </a:fld>
            <a:endParaRPr lang="en-US"/>
          </a:p>
        </p:txBody>
      </p:sp>
      <p:sp>
        <p:nvSpPr>
          <p:cNvPr id="6" name="Footer Placeholder 5">
            <a:extLst>
              <a:ext uri="{FF2B5EF4-FFF2-40B4-BE49-F238E27FC236}">
                <a16:creationId xmlns:a16="http://schemas.microsoft.com/office/drawing/2014/main" id="{2C6794E6-6226-4B11-9E89-28DA7CBC2D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E5BEAB-8772-4339-9584-B5681A9A7D39}"/>
              </a:ext>
            </a:extLst>
          </p:cNvPr>
          <p:cNvSpPr>
            <a:spLocks noGrp="1"/>
          </p:cNvSpPr>
          <p:nvPr>
            <p:ph type="sldNum" sz="quarter" idx="12"/>
          </p:nvPr>
        </p:nvSpPr>
        <p:spPr/>
        <p:txBody>
          <a:bodyPr/>
          <a:lstStyle/>
          <a:p>
            <a:fld id="{5F867F3B-E4C4-4DCB-B1D8-418890D95D3F}" type="slidenum">
              <a:rPr lang="en-US" smtClean="0"/>
              <a:t>‹#›</a:t>
            </a:fld>
            <a:endParaRPr lang="en-US"/>
          </a:p>
        </p:txBody>
      </p:sp>
    </p:spTree>
    <p:extLst>
      <p:ext uri="{BB962C8B-B14F-4D97-AF65-F5344CB8AC3E}">
        <p14:creationId xmlns:p14="http://schemas.microsoft.com/office/powerpoint/2010/main" val="275440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613AA-57C9-431B-9E80-6DA20C16F0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A3F48D-0452-4D17-86D3-58CF8DC3E6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91C00C-0107-44B4-9C17-CA95599677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1385DD-F2CC-4138-80A1-7CA09DE4729D}"/>
              </a:ext>
            </a:extLst>
          </p:cNvPr>
          <p:cNvSpPr>
            <a:spLocks noGrp="1"/>
          </p:cNvSpPr>
          <p:nvPr>
            <p:ph type="dt" sz="half" idx="10"/>
          </p:nvPr>
        </p:nvSpPr>
        <p:spPr/>
        <p:txBody>
          <a:bodyPr/>
          <a:lstStyle/>
          <a:p>
            <a:fld id="{259EA4A2-46D4-4A93-9CE9-55EBBA6364F1}" type="datetimeFigureOut">
              <a:rPr lang="en-US" smtClean="0"/>
              <a:t>3/5/2021</a:t>
            </a:fld>
            <a:endParaRPr lang="en-US"/>
          </a:p>
        </p:txBody>
      </p:sp>
      <p:sp>
        <p:nvSpPr>
          <p:cNvPr id="6" name="Footer Placeholder 5">
            <a:extLst>
              <a:ext uri="{FF2B5EF4-FFF2-40B4-BE49-F238E27FC236}">
                <a16:creationId xmlns:a16="http://schemas.microsoft.com/office/drawing/2014/main" id="{30641205-862D-4990-9F2C-1D95948AED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ECBE20-552F-4E92-9F15-B9AB3D2BE873}"/>
              </a:ext>
            </a:extLst>
          </p:cNvPr>
          <p:cNvSpPr>
            <a:spLocks noGrp="1"/>
          </p:cNvSpPr>
          <p:nvPr>
            <p:ph type="sldNum" sz="quarter" idx="12"/>
          </p:nvPr>
        </p:nvSpPr>
        <p:spPr/>
        <p:txBody>
          <a:bodyPr/>
          <a:lstStyle/>
          <a:p>
            <a:fld id="{5F867F3B-E4C4-4DCB-B1D8-418890D95D3F}" type="slidenum">
              <a:rPr lang="en-US" smtClean="0"/>
              <a:t>‹#›</a:t>
            </a:fld>
            <a:endParaRPr lang="en-US"/>
          </a:p>
        </p:txBody>
      </p:sp>
    </p:spTree>
    <p:extLst>
      <p:ext uri="{BB962C8B-B14F-4D97-AF65-F5344CB8AC3E}">
        <p14:creationId xmlns:p14="http://schemas.microsoft.com/office/powerpoint/2010/main" val="2714045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3EF040-C8B4-4C2F-9B93-402300E9C9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63CC04-9300-4466-B021-8E8AC14D1A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C21357-FDC8-44C1-94D6-CBC86EC209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9EA4A2-46D4-4A93-9CE9-55EBBA6364F1}" type="datetimeFigureOut">
              <a:rPr lang="en-US" smtClean="0"/>
              <a:t>3/5/2021</a:t>
            </a:fld>
            <a:endParaRPr lang="en-US"/>
          </a:p>
        </p:txBody>
      </p:sp>
      <p:sp>
        <p:nvSpPr>
          <p:cNvPr id="5" name="Footer Placeholder 4">
            <a:extLst>
              <a:ext uri="{FF2B5EF4-FFF2-40B4-BE49-F238E27FC236}">
                <a16:creationId xmlns:a16="http://schemas.microsoft.com/office/drawing/2014/main" id="{19ED27FA-2DC6-477B-9FD2-E6ABBBA1BC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78DF34-9152-4F31-B054-410D2DEA46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67F3B-E4C4-4DCB-B1D8-418890D95D3F}" type="slidenum">
              <a:rPr lang="en-US" smtClean="0"/>
              <a:t>‹#›</a:t>
            </a:fld>
            <a:endParaRPr lang="en-US"/>
          </a:p>
        </p:txBody>
      </p:sp>
    </p:spTree>
    <p:extLst>
      <p:ext uri="{BB962C8B-B14F-4D97-AF65-F5344CB8AC3E}">
        <p14:creationId xmlns:p14="http://schemas.microsoft.com/office/powerpoint/2010/main" val="1200377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E1835-4C49-498E-B072-60EE28C0CBEC}"/>
              </a:ext>
            </a:extLst>
          </p:cNvPr>
          <p:cNvSpPr>
            <a:spLocks noGrp="1"/>
          </p:cNvSpPr>
          <p:nvPr>
            <p:ph type="ctrTitle"/>
          </p:nvPr>
        </p:nvSpPr>
        <p:spPr>
          <a:xfrm>
            <a:off x="1130808" y="136462"/>
            <a:ext cx="9144000" cy="669861"/>
          </a:xfrm>
        </p:spPr>
        <p:txBody>
          <a:bodyPr>
            <a:normAutofit/>
          </a:bodyPr>
          <a:lstStyle/>
          <a:p>
            <a:r>
              <a:rPr lang="en-US" sz="2000" b="1" dirty="0">
                <a:solidFill>
                  <a:srgbClr val="00B0F0"/>
                </a:solidFill>
                <a:latin typeface="+mn-lt"/>
              </a:rPr>
              <a:t>Coding Standards for Java</a:t>
            </a:r>
          </a:p>
        </p:txBody>
      </p:sp>
      <p:sp>
        <p:nvSpPr>
          <p:cNvPr id="3" name="Subtitle 2">
            <a:extLst>
              <a:ext uri="{FF2B5EF4-FFF2-40B4-BE49-F238E27FC236}">
                <a16:creationId xmlns:a16="http://schemas.microsoft.com/office/drawing/2014/main" id="{16D37CCD-39D8-47D1-96B0-D28B8FE1C4E4}"/>
              </a:ext>
            </a:extLst>
          </p:cNvPr>
          <p:cNvSpPr>
            <a:spLocks noGrp="1"/>
          </p:cNvSpPr>
          <p:nvPr>
            <p:ph type="subTitle" idx="1"/>
          </p:nvPr>
        </p:nvSpPr>
        <p:spPr>
          <a:xfrm>
            <a:off x="425302" y="950975"/>
            <a:ext cx="4760156" cy="5513619"/>
          </a:xfrm>
        </p:spPr>
        <p:txBody>
          <a:bodyPr>
            <a:normAutofit/>
          </a:bodyPr>
          <a:lstStyle/>
          <a:p>
            <a:pPr algn="l"/>
            <a:endParaRPr lang="en-US" sz="1600" b="1" dirty="0">
              <a:solidFill>
                <a:srgbClr val="00B0F0"/>
              </a:solidFill>
            </a:endParaRPr>
          </a:p>
          <a:p>
            <a:pPr algn="l"/>
            <a:endParaRPr lang="en-US" sz="1600" b="1" dirty="0">
              <a:solidFill>
                <a:srgbClr val="00B0F0"/>
              </a:solidFill>
            </a:endParaRPr>
          </a:p>
          <a:p>
            <a:pPr algn="l"/>
            <a:r>
              <a:rPr lang="en-US" sz="1600" b="1" dirty="0">
                <a:solidFill>
                  <a:srgbClr val="00B0F0"/>
                </a:solidFill>
              </a:rPr>
              <a:t>Why Coding Standards are </a:t>
            </a:r>
            <a:r>
              <a:rPr lang="en-US" sz="1800" b="1" dirty="0">
                <a:solidFill>
                  <a:srgbClr val="00B0F0"/>
                </a:solidFill>
              </a:rPr>
              <a:t>Important</a:t>
            </a:r>
            <a:r>
              <a:rPr lang="en-US" sz="1600" b="1" dirty="0">
                <a:solidFill>
                  <a:srgbClr val="00B0F0"/>
                </a:solidFill>
              </a:rPr>
              <a:t>?</a:t>
            </a:r>
          </a:p>
          <a:p>
            <a:pPr marL="285750" indent="-285750" algn="l">
              <a:buFont typeface="Arial" panose="020B0604020202020204" pitchFamily="34" charset="0"/>
              <a:buChar char="•"/>
            </a:pPr>
            <a:r>
              <a:rPr lang="en-US" sz="1400" dirty="0"/>
              <a:t>Coding Standards lead to greater consistency within your code and the code of your teammates.</a:t>
            </a:r>
          </a:p>
          <a:p>
            <a:pPr marL="285750" indent="-285750" algn="l">
              <a:buFont typeface="Arial" panose="020B0604020202020204" pitchFamily="34" charset="0"/>
              <a:buChar char="•"/>
            </a:pPr>
            <a:r>
              <a:rPr lang="en-US" sz="1400" dirty="0"/>
              <a:t>Easier to understand</a:t>
            </a:r>
          </a:p>
          <a:p>
            <a:pPr marL="285750" indent="-285750" algn="l">
              <a:buFont typeface="Arial" panose="020B0604020202020204" pitchFamily="34" charset="0"/>
              <a:buChar char="•"/>
            </a:pPr>
            <a:r>
              <a:rPr lang="en-US" sz="1400" dirty="0"/>
              <a:t>Easier to develop</a:t>
            </a:r>
          </a:p>
          <a:p>
            <a:pPr marL="285750" indent="-285750" algn="l">
              <a:buFont typeface="Arial" panose="020B0604020202020204" pitchFamily="34" charset="0"/>
              <a:buChar char="•"/>
            </a:pPr>
            <a:r>
              <a:rPr lang="en-US" sz="1400" dirty="0"/>
              <a:t>Easier to maintain</a:t>
            </a:r>
          </a:p>
          <a:p>
            <a:pPr marL="285750" indent="-285750" algn="l">
              <a:buFont typeface="Arial" panose="020B0604020202020204" pitchFamily="34" charset="0"/>
              <a:buChar char="•"/>
            </a:pPr>
            <a:r>
              <a:rPr lang="en-US" sz="1400" dirty="0"/>
              <a:t>Reduces overall cost of application</a:t>
            </a:r>
          </a:p>
        </p:txBody>
      </p:sp>
      <p:sp>
        <p:nvSpPr>
          <p:cNvPr id="4" name="Subtitle 2">
            <a:extLst>
              <a:ext uri="{FF2B5EF4-FFF2-40B4-BE49-F238E27FC236}">
                <a16:creationId xmlns:a16="http://schemas.microsoft.com/office/drawing/2014/main" id="{766257AE-A421-4567-B679-167E4BE1CD98}"/>
              </a:ext>
            </a:extLst>
          </p:cNvPr>
          <p:cNvSpPr txBox="1">
            <a:spLocks/>
          </p:cNvSpPr>
          <p:nvPr/>
        </p:nvSpPr>
        <p:spPr>
          <a:xfrm>
            <a:off x="6096000" y="950975"/>
            <a:ext cx="5328213" cy="55136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b="1" dirty="0">
              <a:solidFill>
                <a:srgbClr val="00B0F0"/>
              </a:solidFill>
            </a:endParaRPr>
          </a:p>
          <a:p>
            <a:pPr algn="l"/>
            <a:endParaRPr lang="en-US" sz="1800" b="1" dirty="0">
              <a:solidFill>
                <a:srgbClr val="00B0F0"/>
              </a:solidFill>
            </a:endParaRPr>
          </a:p>
          <a:p>
            <a:pPr algn="l"/>
            <a:r>
              <a:rPr lang="en-US" sz="1800" b="1" dirty="0">
                <a:solidFill>
                  <a:srgbClr val="00B0F0"/>
                </a:solidFill>
              </a:rPr>
              <a:t>Rules are - </a:t>
            </a:r>
          </a:p>
          <a:p>
            <a:pPr marL="285750" indent="-285750" algn="l">
              <a:buFont typeface="Arial" panose="020B0604020202020204" pitchFamily="34" charset="0"/>
              <a:buChar char="•"/>
            </a:pPr>
            <a:r>
              <a:rPr lang="en-US" sz="1400" dirty="0"/>
              <a:t>Naming Conventions</a:t>
            </a:r>
          </a:p>
          <a:p>
            <a:pPr marL="285750" indent="-285750" algn="l">
              <a:buFont typeface="Arial" panose="020B0604020202020204" pitchFamily="34" charset="0"/>
              <a:buChar char="•"/>
            </a:pPr>
            <a:r>
              <a:rPr lang="en-US" sz="1400" dirty="0"/>
              <a:t>Ordering Class Members by Scopes</a:t>
            </a:r>
          </a:p>
          <a:p>
            <a:pPr marL="285750" indent="-285750" algn="l">
              <a:buFont typeface="Arial" panose="020B0604020202020204" pitchFamily="34" charset="0"/>
              <a:buChar char="•"/>
            </a:pPr>
            <a:r>
              <a:rPr lang="en-US" sz="1400" dirty="0"/>
              <a:t>Class Members should be private</a:t>
            </a:r>
          </a:p>
          <a:p>
            <a:pPr marL="285750" indent="-285750" algn="l">
              <a:buFont typeface="Arial" panose="020B0604020202020204" pitchFamily="34" charset="0"/>
              <a:buChar char="•"/>
            </a:pPr>
            <a:r>
              <a:rPr lang="en-US" sz="1400" dirty="0"/>
              <a:t>Using Underscores in Numeric Literals</a:t>
            </a:r>
          </a:p>
          <a:p>
            <a:pPr marL="285750" indent="-285750" algn="l">
              <a:buFont typeface="Arial" panose="020B0604020202020204" pitchFamily="34" charset="0"/>
              <a:buChar char="•"/>
            </a:pPr>
            <a:r>
              <a:rPr lang="en-US" sz="1400" dirty="0"/>
              <a:t>Avoid Empty Catch Blocks, do proper exception handling</a:t>
            </a:r>
          </a:p>
          <a:p>
            <a:pPr marL="285750" indent="-285750" algn="l">
              <a:buFont typeface="Arial" panose="020B0604020202020204" pitchFamily="34" charset="0"/>
              <a:buChar char="•"/>
            </a:pPr>
            <a:r>
              <a:rPr lang="en-US" sz="1400" dirty="0"/>
              <a:t>Using StringBuilder or </a:t>
            </a:r>
            <a:r>
              <a:rPr lang="en-US" sz="1400" dirty="0" err="1"/>
              <a:t>StringBuffer</a:t>
            </a:r>
            <a:r>
              <a:rPr lang="en-US" sz="1400" dirty="0"/>
              <a:t> instead of String Concatenation</a:t>
            </a:r>
          </a:p>
          <a:p>
            <a:pPr marL="285750" indent="-285750" algn="l">
              <a:buFont typeface="Arial" panose="020B0604020202020204" pitchFamily="34" charset="0"/>
              <a:buChar char="•"/>
            </a:pPr>
            <a:r>
              <a:rPr lang="en-US" sz="1400" dirty="0"/>
              <a:t>Using Enums or Constant Class instead of Constant Interface</a:t>
            </a:r>
          </a:p>
          <a:p>
            <a:pPr marL="285750" indent="-285750" algn="l">
              <a:buFont typeface="Arial" panose="020B0604020202020204" pitchFamily="34" charset="0"/>
              <a:buChar char="•"/>
            </a:pPr>
            <a:r>
              <a:rPr lang="en-US" sz="1400" dirty="0"/>
              <a:t>Using Interface References to Collections</a:t>
            </a:r>
          </a:p>
          <a:p>
            <a:pPr marL="285750" indent="-285750" algn="l">
              <a:buFont typeface="Arial" panose="020B0604020202020204" pitchFamily="34" charset="0"/>
              <a:buChar char="•"/>
            </a:pPr>
            <a:r>
              <a:rPr lang="en-US" sz="1400" dirty="0"/>
              <a:t>Avoid using for loops with indexes</a:t>
            </a:r>
          </a:p>
          <a:p>
            <a:pPr marL="285750" indent="-285750" algn="l">
              <a:buFont typeface="Arial" panose="020B0604020202020204" pitchFamily="34" charset="0"/>
              <a:buChar char="•"/>
            </a:pPr>
            <a:r>
              <a:rPr lang="en-US" sz="1400" dirty="0"/>
              <a:t>Code Complexity</a:t>
            </a:r>
          </a:p>
        </p:txBody>
      </p:sp>
    </p:spTree>
    <p:extLst>
      <p:ext uri="{BB962C8B-B14F-4D97-AF65-F5344CB8AC3E}">
        <p14:creationId xmlns:p14="http://schemas.microsoft.com/office/powerpoint/2010/main" val="665067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E1835-4C49-498E-B072-60EE28C0CBEC}"/>
              </a:ext>
            </a:extLst>
          </p:cNvPr>
          <p:cNvSpPr>
            <a:spLocks noGrp="1"/>
          </p:cNvSpPr>
          <p:nvPr>
            <p:ph type="ctrTitle"/>
          </p:nvPr>
        </p:nvSpPr>
        <p:spPr>
          <a:xfrm>
            <a:off x="1130808" y="194942"/>
            <a:ext cx="9144000" cy="508611"/>
          </a:xfrm>
        </p:spPr>
        <p:txBody>
          <a:bodyPr>
            <a:normAutofit/>
          </a:bodyPr>
          <a:lstStyle/>
          <a:p>
            <a:r>
              <a:rPr lang="en-US" sz="2000" b="1" dirty="0">
                <a:solidFill>
                  <a:srgbClr val="00B0F0"/>
                </a:solidFill>
                <a:latin typeface="+mn-lt"/>
              </a:rPr>
              <a:t>Coding Standards for Java</a:t>
            </a:r>
          </a:p>
        </p:txBody>
      </p:sp>
      <p:sp>
        <p:nvSpPr>
          <p:cNvPr id="3" name="Subtitle 2">
            <a:extLst>
              <a:ext uri="{FF2B5EF4-FFF2-40B4-BE49-F238E27FC236}">
                <a16:creationId xmlns:a16="http://schemas.microsoft.com/office/drawing/2014/main" id="{16D37CCD-39D8-47D1-96B0-D28B8FE1C4E4}"/>
              </a:ext>
            </a:extLst>
          </p:cNvPr>
          <p:cNvSpPr>
            <a:spLocks noGrp="1"/>
          </p:cNvSpPr>
          <p:nvPr>
            <p:ph type="subTitle" idx="1"/>
          </p:nvPr>
        </p:nvSpPr>
        <p:spPr>
          <a:xfrm>
            <a:off x="460744" y="703554"/>
            <a:ext cx="10724707" cy="5335740"/>
          </a:xfrm>
        </p:spPr>
        <p:txBody>
          <a:bodyPr>
            <a:normAutofit/>
          </a:bodyPr>
          <a:lstStyle/>
          <a:p>
            <a:endParaRPr lang="en-US" b="1" dirty="0"/>
          </a:p>
          <a:p>
            <a:endParaRPr lang="en-US" b="1" dirty="0"/>
          </a:p>
          <a:p>
            <a:endParaRPr lang="en-US" b="1" dirty="0"/>
          </a:p>
          <a:p>
            <a:endParaRPr lang="en-US" b="1" dirty="0"/>
          </a:p>
          <a:p>
            <a:r>
              <a:rPr lang="en-US" b="1" dirty="0">
                <a:solidFill>
                  <a:srgbClr val="00B0F0"/>
                </a:solidFill>
              </a:rPr>
              <a:t>Thank you</a:t>
            </a:r>
          </a:p>
          <a:p>
            <a:r>
              <a:rPr lang="en-US" b="1" dirty="0">
                <a:solidFill>
                  <a:srgbClr val="00B0F0"/>
                </a:solidFill>
              </a:rPr>
              <a:t>Ram Singh</a:t>
            </a:r>
          </a:p>
          <a:p>
            <a:pPr algn="l"/>
            <a:endParaRPr lang="en-US" sz="1400" dirty="0"/>
          </a:p>
          <a:p>
            <a:pPr algn="l"/>
            <a:endParaRPr lang="en-US" sz="1800" b="1" dirty="0"/>
          </a:p>
          <a:p>
            <a:pPr algn="l"/>
            <a:endParaRPr lang="en-US" sz="1800" b="1" dirty="0"/>
          </a:p>
          <a:p>
            <a:pPr algn="l"/>
            <a:endParaRPr lang="en-US" sz="1800" b="1" dirty="0"/>
          </a:p>
          <a:p>
            <a:pPr algn="l"/>
            <a:endParaRPr lang="en-US" sz="1800" b="1" dirty="0"/>
          </a:p>
          <a:p>
            <a:pPr algn="l"/>
            <a:endParaRPr lang="en-US" sz="1800" b="1" dirty="0"/>
          </a:p>
          <a:p>
            <a:pPr algn="l"/>
            <a:endParaRPr lang="en-US" sz="1800" b="1" dirty="0"/>
          </a:p>
          <a:p>
            <a:pPr algn="l"/>
            <a:endParaRPr lang="en-US" sz="1800" b="1" dirty="0"/>
          </a:p>
          <a:p>
            <a:pPr algn="l"/>
            <a:endParaRPr lang="en-US" sz="1800" b="1" dirty="0"/>
          </a:p>
          <a:p>
            <a:pPr algn="l"/>
            <a:endParaRPr lang="en-US" sz="1400" dirty="0"/>
          </a:p>
          <a:p>
            <a:pPr algn="l"/>
            <a:endParaRPr lang="en-US" sz="1600" b="1" dirty="0"/>
          </a:p>
          <a:p>
            <a:pPr algn="l"/>
            <a:endParaRPr lang="en-US" sz="1400" dirty="0"/>
          </a:p>
        </p:txBody>
      </p:sp>
    </p:spTree>
    <p:extLst>
      <p:ext uri="{BB962C8B-B14F-4D97-AF65-F5344CB8AC3E}">
        <p14:creationId xmlns:p14="http://schemas.microsoft.com/office/powerpoint/2010/main" val="2679964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E1835-4C49-498E-B072-60EE28C0CBEC}"/>
              </a:ext>
            </a:extLst>
          </p:cNvPr>
          <p:cNvSpPr>
            <a:spLocks noGrp="1"/>
          </p:cNvSpPr>
          <p:nvPr>
            <p:ph type="ctrTitle"/>
          </p:nvPr>
        </p:nvSpPr>
        <p:spPr>
          <a:xfrm>
            <a:off x="1130808" y="136462"/>
            <a:ext cx="9144000" cy="669861"/>
          </a:xfrm>
        </p:spPr>
        <p:txBody>
          <a:bodyPr>
            <a:normAutofit/>
          </a:bodyPr>
          <a:lstStyle/>
          <a:p>
            <a:r>
              <a:rPr lang="en-US" sz="2000" b="1" dirty="0">
                <a:solidFill>
                  <a:srgbClr val="00B0F0"/>
                </a:solidFill>
                <a:latin typeface="+mn-lt"/>
              </a:rPr>
              <a:t>Coding Standards for Java</a:t>
            </a:r>
          </a:p>
        </p:txBody>
      </p:sp>
      <p:sp>
        <p:nvSpPr>
          <p:cNvPr id="3" name="Subtitle 2">
            <a:extLst>
              <a:ext uri="{FF2B5EF4-FFF2-40B4-BE49-F238E27FC236}">
                <a16:creationId xmlns:a16="http://schemas.microsoft.com/office/drawing/2014/main" id="{16D37CCD-39D8-47D1-96B0-D28B8FE1C4E4}"/>
              </a:ext>
            </a:extLst>
          </p:cNvPr>
          <p:cNvSpPr>
            <a:spLocks noGrp="1"/>
          </p:cNvSpPr>
          <p:nvPr>
            <p:ph type="subTitle" idx="1"/>
          </p:nvPr>
        </p:nvSpPr>
        <p:spPr>
          <a:xfrm>
            <a:off x="460744" y="919077"/>
            <a:ext cx="11270512" cy="5802461"/>
          </a:xfrm>
        </p:spPr>
        <p:txBody>
          <a:bodyPr>
            <a:normAutofit/>
          </a:bodyPr>
          <a:lstStyle/>
          <a:p>
            <a:pPr algn="l"/>
            <a:r>
              <a:rPr lang="en-US" sz="1800" b="1" dirty="0">
                <a:solidFill>
                  <a:srgbClr val="00B0F0"/>
                </a:solidFill>
              </a:rPr>
              <a:t>1. Naming Conventions:</a:t>
            </a:r>
          </a:p>
          <a:p>
            <a:pPr algn="l"/>
            <a:r>
              <a:rPr lang="en-US" sz="1600" b="1" dirty="0"/>
              <a:t>	</a:t>
            </a:r>
            <a:r>
              <a:rPr lang="en-US" sz="1400" b="1" dirty="0"/>
              <a:t>Classes / Interfaces – </a:t>
            </a:r>
            <a:r>
              <a:rPr lang="en-US" sz="1400" dirty="0"/>
              <a:t>Customer, Basket, Order(should be meaningful) …</a:t>
            </a:r>
          </a:p>
          <a:p>
            <a:pPr algn="l"/>
            <a:r>
              <a:rPr lang="en-US" sz="1400" b="1" dirty="0"/>
              <a:t>	Methods – </a:t>
            </a:r>
            <a:r>
              <a:rPr lang="en-US" sz="1400" dirty="0" err="1"/>
              <a:t>getCustomers</a:t>
            </a:r>
            <a:r>
              <a:rPr lang="en-US" sz="1400" dirty="0"/>
              <a:t>(), </a:t>
            </a:r>
            <a:r>
              <a:rPr lang="en-US" sz="1400" dirty="0" err="1"/>
              <a:t>getCustomerById</a:t>
            </a:r>
            <a:r>
              <a:rPr lang="en-US" sz="1400" dirty="0"/>
              <a:t>(.), </a:t>
            </a:r>
            <a:r>
              <a:rPr lang="en-US" sz="1400" dirty="0" err="1"/>
              <a:t>GetBasket</a:t>
            </a:r>
            <a:r>
              <a:rPr lang="en-US" sz="1400" dirty="0"/>
              <a:t>() …</a:t>
            </a:r>
          </a:p>
          <a:p>
            <a:pPr algn="l"/>
            <a:r>
              <a:rPr lang="en-US" sz="1400" b="1" dirty="0"/>
              <a:t>	Variables – </a:t>
            </a:r>
            <a:r>
              <a:rPr lang="en-US" sz="1400" dirty="0" err="1"/>
              <a:t>customerId</a:t>
            </a:r>
            <a:r>
              <a:rPr lang="en-US" sz="1400" dirty="0"/>
              <a:t>, </a:t>
            </a:r>
            <a:r>
              <a:rPr lang="en-US" sz="1400" dirty="0" err="1"/>
              <a:t>basketId</a:t>
            </a:r>
            <a:r>
              <a:rPr lang="en-US" sz="1400" dirty="0"/>
              <a:t>, </a:t>
            </a:r>
            <a:r>
              <a:rPr lang="en-US" sz="1400" dirty="0" err="1"/>
              <a:t>firstName</a:t>
            </a:r>
            <a:r>
              <a:rPr lang="en-US" sz="1400" dirty="0"/>
              <a:t>, </a:t>
            </a:r>
            <a:r>
              <a:rPr lang="en-US" sz="1400" dirty="0" err="1"/>
              <a:t>lastName</a:t>
            </a:r>
            <a:r>
              <a:rPr lang="en-US" sz="1400" dirty="0"/>
              <a:t> … </a:t>
            </a:r>
            <a:endParaRPr lang="en-US" sz="1400" b="1" dirty="0"/>
          </a:p>
          <a:p>
            <a:pPr algn="l"/>
            <a:r>
              <a:rPr lang="en-US" sz="1400" b="1" dirty="0"/>
              <a:t>	Class Constants –  </a:t>
            </a:r>
            <a:r>
              <a:rPr lang="en-US" sz="1400" dirty="0"/>
              <a:t>MIN,MAX, CUSTOMER_DOB_MESSAGE, BASKET_CUSTOM_ERROR_MESSAGE</a:t>
            </a:r>
          </a:p>
          <a:p>
            <a:pPr algn="l"/>
            <a:endParaRPr lang="en-US" sz="1400" dirty="0"/>
          </a:p>
          <a:p>
            <a:pPr algn="l"/>
            <a:r>
              <a:rPr lang="en-US" sz="1800" b="1" dirty="0">
                <a:solidFill>
                  <a:srgbClr val="00B0F0"/>
                </a:solidFill>
              </a:rPr>
              <a:t>2. Ordering Class Members by Scopes:</a:t>
            </a:r>
          </a:p>
          <a:p>
            <a:pPr algn="l"/>
            <a:r>
              <a:rPr lang="en-US" sz="1400" dirty="0"/>
              <a:t>The best practice to organize member variables of a class by their scopes from most restrictive to least restrictive. That means we should sort the members by the visibility of the access modifiers: private, default (package), protected, and public.</a:t>
            </a:r>
          </a:p>
          <a:p>
            <a:pPr algn="l"/>
            <a:endParaRPr lang="en-US" sz="1800" dirty="0"/>
          </a:p>
          <a:p>
            <a:pPr algn="l"/>
            <a:endParaRPr lang="en-US" sz="1400" dirty="0"/>
          </a:p>
          <a:p>
            <a:pPr algn="l"/>
            <a:endParaRPr lang="en-US" sz="1600" b="1" dirty="0"/>
          </a:p>
          <a:p>
            <a:pPr algn="l"/>
            <a:endParaRPr lang="en-US" sz="1400" dirty="0"/>
          </a:p>
        </p:txBody>
      </p:sp>
      <p:pic>
        <p:nvPicPr>
          <p:cNvPr id="5" name="Picture 4">
            <a:extLst>
              <a:ext uri="{FF2B5EF4-FFF2-40B4-BE49-F238E27FC236}">
                <a16:creationId xmlns:a16="http://schemas.microsoft.com/office/drawing/2014/main" id="{E2283979-62A4-409E-9DBB-0E28C467430A}"/>
              </a:ext>
            </a:extLst>
          </p:cNvPr>
          <p:cNvPicPr>
            <a:picLocks noChangeAspect="1"/>
          </p:cNvPicPr>
          <p:nvPr/>
        </p:nvPicPr>
        <p:blipFill>
          <a:blip r:embed="rId2"/>
          <a:stretch>
            <a:fillRect/>
          </a:stretch>
        </p:blipFill>
        <p:spPr>
          <a:xfrm>
            <a:off x="1466850" y="3905368"/>
            <a:ext cx="4629150" cy="2615609"/>
          </a:xfrm>
          <a:prstGeom prst="rect">
            <a:avLst/>
          </a:prstGeom>
        </p:spPr>
      </p:pic>
    </p:spTree>
    <p:extLst>
      <p:ext uri="{BB962C8B-B14F-4D97-AF65-F5344CB8AC3E}">
        <p14:creationId xmlns:p14="http://schemas.microsoft.com/office/powerpoint/2010/main" val="3464179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E1835-4C49-498E-B072-60EE28C0CBEC}"/>
              </a:ext>
            </a:extLst>
          </p:cNvPr>
          <p:cNvSpPr>
            <a:spLocks noGrp="1"/>
          </p:cNvSpPr>
          <p:nvPr>
            <p:ph type="ctrTitle"/>
          </p:nvPr>
        </p:nvSpPr>
        <p:spPr>
          <a:xfrm>
            <a:off x="1130808" y="136462"/>
            <a:ext cx="9144000" cy="669861"/>
          </a:xfrm>
        </p:spPr>
        <p:txBody>
          <a:bodyPr>
            <a:normAutofit/>
          </a:bodyPr>
          <a:lstStyle/>
          <a:p>
            <a:r>
              <a:rPr lang="en-US" sz="2000" b="1" dirty="0">
                <a:solidFill>
                  <a:srgbClr val="00B0F0"/>
                </a:solidFill>
                <a:latin typeface="+mn-lt"/>
              </a:rPr>
              <a:t>Coding Standards for Java</a:t>
            </a:r>
          </a:p>
        </p:txBody>
      </p:sp>
      <p:sp>
        <p:nvSpPr>
          <p:cNvPr id="3" name="Subtitle 2">
            <a:extLst>
              <a:ext uri="{FF2B5EF4-FFF2-40B4-BE49-F238E27FC236}">
                <a16:creationId xmlns:a16="http://schemas.microsoft.com/office/drawing/2014/main" id="{16D37CCD-39D8-47D1-96B0-D28B8FE1C4E4}"/>
              </a:ext>
            </a:extLst>
          </p:cNvPr>
          <p:cNvSpPr>
            <a:spLocks noGrp="1"/>
          </p:cNvSpPr>
          <p:nvPr>
            <p:ph type="subTitle" idx="1"/>
          </p:nvPr>
        </p:nvSpPr>
        <p:spPr>
          <a:xfrm>
            <a:off x="460744" y="919077"/>
            <a:ext cx="11270512" cy="5802461"/>
          </a:xfrm>
        </p:spPr>
        <p:txBody>
          <a:bodyPr>
            <a:normAutofit/>
          </a:bodyPr>
          <a:lstStyle/>
          <a:p>
            <a:pPr algn="l"/>
            <a:r>
              <a:rPr lang="en-US" sz="1800" b="1" dirty="0">
                <a:solidFill>
                  <a:srgbClr val="00B0F0"/>
                </a:solidFill>
              </a:rPr>
              <a:t>3. Class Members should be private:</a:t>
            </a:r>
          </a:p>
          <a:p>
            <a:pPr algn="l"/>
            <a:r>
              <a:rPr lang="en-US" sz="1600" b="1" dirty="0"/>
              <a:t>	</a:t>
            </a:r>
          </a:p>
          <a:p>
            <a:pPr algn="l"/>
            <a:endParaRPr lang="en-US" sz="1600" b="1" dirty="0"/>
          </a:p>
          <a:p>
            <a:pPr algn="l"/>
            <a:endParaRPr lang="en-US" sz="1600" b="1" dirty="0"/>
          </a:p>
          <a:p>
            <a:pPr algn="l"/>
            <a:endParaRPr lang="en-US" sz="1600" b="1" dirty="0"/>
          </a:p>
          <a:p>
            <a:pPr algn="l"/>
            <a:endParaRPr lang="en-US" sz="1400" dirty="0"/>
          </a:p>
          <a:p>
            <a:pPr algn="l"/>
            <a:r>
              <a:rPr lang="en-US" sz="1800" b="1" dirty="0">
                <a:solidFill>
                  <a:srgbClr val="00B0F0"/>
                </a:solidFill>
              </a:rPr>
              <a:t>4. Using Underscores in Numeric Literals:</a:t>
            </a:r>
          </a:p>
          <a:p>
            <a:pPr algn="l"/>
            <a:endParaRPr lang="en-US" sz="1800" dirty="0"/>
          </a:p>
          <a:p>
            <a:pPr algn="l"/>
            <a:endParaRPr lang="en-US" sz="1400" dirty="0"/>
          </a:p>
          <a:p>
            <a:pPr algn="l"/>
            <a:endParaRPr lang="en-US" sz="1600" b="1" dirty="0"/>
          </a:p>
          <a:p>
            <a:pPr algn="l"/>
            <a:endParaRPr lang="en-US" sz="1400" dirty="0"/>
          </a:p>
        </p:txBody>
      </p:sp>
      <p:pic>
        <p:nvPicPr>
          <p:cNvPr id="4" name="Picture 3">
            <a:extLst>
              <a:ext uri="{FF2B5EF4-FFF2-40B4-BE49-F238E27FC236}">
                <a16:creationId xmlns:a16="http://schemas.microsoft.com/office/drawing/2014/main" id="{4B1B158B-9ACD-4775-BA8B-4FFB1FF32010}"/>
              </a:ext>
            </a:extLst>
          </p:cNvPr>
          <p:cNvPicPr>
            <a:picLocks noChangeAspect="1"/>
          </p:cNvPicPr>
          <p:nvPr/>
        </p:nvPicPr>
        <p:blipFill>
          <a:blip r:embed="rId2"/>
          <a:stretch>
            <a:fillRect/>
          </a:stretch>
        </p:blipFill>
        <p:spPr>
          <a:xfrm>
            <a:off x="1302258" y="1342921"/>
            <a:ext cx="4400550" cy="1485900"/>
          </a:xfrm>
          <a:prstGeom prst="rect">
            <a:avLst/>
          </a:prstGeom>
        </p:spPr>
      </p:pic>
      <p:pic>
        <p:nvPicPr>
          <p:cNvPr id="6" name="Picture 5">
            <a:extLst>
              <a:ext uri="{FF2B5EF4-FFF2-40B4-BE49-F238E27FC236}">
                <a16:creationId xmlns:a16="http://schemas.microsoft.com/office/drawing/2014/main" id="{A9B95CFF-CA0D-455F-A4C5-3C6E5F6636B9}"/>
              </a:ext>
            </a:extLst>
          </p:cNvPr>
          <p:cNvPicPr>
            <a:picLocks noChangeAspect="1"/>
          </p:cNvPicPr>
          <p:nvPr/>
        </p:nvPicPr>
        <p:blipFill>
          <a:blip r:embed="rId3"/>
          <a:stretch>
            <a:fillRect/>
          </a:stretch>
        </p:blipFill>
        <p:spPr>
          <a:xfrm>
            <a:off x="1130808" y="3429000"/>
            <a:ext cx="8305800" cy="2901231"/>
          </a:xfrm>
          <a:prstGeom prst="rect">
            <a:avLst/>
          </a:prstGeom>
        </p:spPr>
      </p:pic>
    </p:spTree>
    <p:extLst>
      <p:ext uri="{BB962C8B-B14F-4D97-AF65-F5344CB8AC3E}">
        <p14:creationId xmlns:p14="http://schemas.microsoft.com/office/powerpoint/2010/main" val="1672198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E1835-4C49-498E-B072-60EE28C0CBEC}"/>
              </a:ext>
            </a:extLst>
          </p:cNvPr>
          <p:cNvSpPr>
            <a:spLocks noGrp="1"/>
          </p:cNvSpPr>
          <p:nvPr>
            <p:ph type="ctrTitle"/>
          </p:nvPr>
        </p:nvSpPr>
        <p:spPr>
          <a:xfrm>
            <a:off x="1130808" y="136462"/>
            <a:ext cx="9144000" cy="669861"/>
          </a:xfrm>
        </p:spPr>
        <p:txBody>
          <a:bodyPr>
            <a:normAutofit/>
          </a:bodyPr>
          <a:lstStyle/>
          <a:p>
            <a:r>
              <a:rPr lang="en-US" sz="2000" b="1">
                <a:solidFill>
                  <a:srgbClr val="00B0F0"/>
                </a:solidFill>
                <a:latin typeface="+mn-lt"/>
              </a:rPr>
              <a:t>Coding Standards for Java</a:t>
            </a:r>
            <a:endParaRPr lang="en-US" sz="2000" b="1" dirty="0">
              <a:solidFill>
                <a:srgbClr val="00B0F0"/>
              </a:solidFill>
              <a:latin typeface="+mn-lt"/>
            </a:endParaRPr>
          </a:p>
        </p:txBody>
      </p:sp>
      <p:sp>
        <p:nvSpPr>
          <p:cNvPr id="3" name="Subtitle 2">
            <a:extLst>
              <a:ext uri="{FF2B5EF4-FFF2-40B4-BE49-F238E27FC236}">
                <a16:creationId xmlns:a16="http://schemas.microsoft.com/office/drawing/2014/main" id="{16D37CCD-39D8-47D1-96B0-D28B8FE1C4E4}"/>
              </a:ext>
            </a:extLst>
          </p:cNvPr>
          <p:cNvSpPr>
            <a:spLocks noGrp="1"/>
          </p:cNvSpPr>
          <p:nvPr>
            <p:ph type="subTitle" idx="1"/>
          </p:nvPr>
        </p:nvSpPr>
        <p:spPr>
          <a:xfrm>
            <a:off x="460744" y="919077"/>
            <a:ext cx="11270512" cy="5802461"/>
          </a:xfrm>
        </p:spPr>
        <p:txBody>
          <a:bodyPr>
            <a:normAutofit/>
          </a:bodyPr>
          <a:lstStyle/>
          <a:p>
            <a:pPr algn="l"/>
            <a:r>
              <a:rPr lang="en-US" sz="1800" b="1" dirty="0">
                <a:solidFill>
                  <a:srgbClr val="00B0F0"/>
                </a:solidFill>
              </a:rPr>
              <a:t>5. Avoid Empty Catch Blocks, do proper exception handling:</a:t>
            </a:r>
          </a:p>
          <a:p>
            <a:pPr algn="l"/>
            <a:r>
              <a:rPr lang="en-US" sz="1400" dirty="0"/>
              <a:t>We should never leave catch blocks empty, as when the exception is caught by the empty catch block, the program fails in silence, which makes debugging harder.</a:t>
            </a:r>
          </a:p>
          <a:p>
            <a:pPr marL="285750" indent="-285750" algn="l">
              <a:buFont typeface="Arial" panose="020B0604020202020204" pitchFamily="34" charset="0"/>
              <a:buChar char="•"/>
            </a:pPr>
            <a:r>
              <a:rPr lang="en-US" sz="1400" dirty="0"/>
              <a:t>Exception handling(try/catch) should be at right place in code.</a:t>
            </a:r>
          </a:p>
          <a:p>
            <a:pPr marL="285750" indent="-285750" algn="l">
              <a:buFont typeface="Arial" panose="020B0604020202020204" pitchFamily="34" charset="0"/>
              <a:buChar char="•"/>
            </a:pPr>
            <a:r>
              <a:rPr lang="en-US" sz="1400" dirty="0"/>
              <a:t>If  there is a possibility that method can throw exception, then use throws keyword with method and call this method from try/catch block.</a:t>
            </a:r>
          </a:p>
          <a:p>
            <a:pPr algn="l"/>
            <a:r>
              <a:rPr lang="en-US" sz="1800" b="1" dirty="0">
                <a:solidFill>
                  <a:srgbClr val="00B0F0"/>
                </a:solidFill>
              </a:rPr>
              <a:t>6. Using StringBuilder or </a:t>
            </a:r>
            <a:r>
              <a:rPr lang="en-US" sz="1800" b="1" dirty="0" err="1">
                <a:solidFill>
                  <a:srgbClr val="00B0F0"/>
                </a:solidFill>
              </a:rPr>
              <a:t>StringBuffer</a:t>
            </a:r>
            <a:r>
              <a:rPr lang="en-US" sz="1800" b="1" dirty="0">
                <a:solidFill>
                  <a:srgbClr val="00B0F0"/>
                </a:solidFill>
              </a:rPr>
              <a:t> instead of String Concatenation: </a:t>
            </a:r>
          </a:p>
          <a:p>
            <a:pPr algn="l"/>
            <a:r>
              <a:rPr lang="en-US" sz="1400" dirty="0"/>
              <a:t>Java compiler creates many intermediate String objects during the concatenation process. Therefore, the best practice recommends using StringBuilder or </a:t>
            </a:r>
            <a:r>
              <a:rPr lang="en-US" sz="1400" dirty="0" err="1"/>
              <a:t>StringBuffer</a:t>
            </a:r>
            <a:r>
              <a:rPr lang="en-US" sz="1400" dirty="0"/>
              <a:t> to replace the + operator for concatenating many String objects together as they modify a String without creating intermediate String objects.</a:t>
            </a:r>
          </a:p>
          <a:p>
            <a:pPr algn="l"/>
            <a:r>
              <a:rPr lang="en-US" sz="1800" b="1" dirty="0">
                <a:solidFill>
                  <a:srgbClr val="00B0F0"/>
                </a:solidFill>
              </a:rPr>
              <a:t>7. Using Enums or Constant Class instead of Constant Interface: </a:t>
            </a:r>
            <a:r>
              <a:rPr lang="en-US" sz="1400" b="1" dirty="0">
                <a:solidFill>
                  <a:srgbClr val="00B0F0"/>
                </a:solidFill>
              </a:rPr>
              <a:t>	</a:t>
            </a:r>
          </a:p>
          <a:p>
            <a:pPr algn="l"/>
            <a:r>
              <a:rPr lang="en-US" sz="1400" dirty="0"/>
              <a:t>It’s not a good practice to create an interface which is solely for declaring some constants without any methods. It's because the purpose of interfaces is for inheritance and polymorphism, not for static stuffs like that. So, the best practice recommends us to use an </a:t>
            </a:r>
            <a:r>
              <a:rPr lang="en-US" sz="1400" dirty="0" err="1"/>
              <a:t>enum</a:t>
            </a:r>
            <a:r>
              <a:rPr lang="en-US" sz="1400" dirty="0"/>
              <a:t> instead.</a:t>
            </a:r>
          </a:p>
          <a:p>
            <a:pPr algn="l"/>
            <a:r>
              <a:rPr lang="en-US" sz="1400" dirty="0"/>
              <a:t>In a complex project, we can have a class which is dedicated to define constants for the application.</a:t>
            </a:r>
          </a:p>
          <a:p>
            <a:pPr algn="l"/>
            <a:r>
              <a:rPr lang="en-US" sz="1800" b="1" dirty="0">
                <a:solidFill>
                  <a:srgbClr val="00B0F0"/>
                </a:solidFill>
              </a:rPr>
              <a:t>8. Using Interface References to Collections:</a:t>
            </a:r>
          </a:p>
          <a:p>
            <a:pPr algn="l"/>
            <a:r>
              <a:rPr lang="en-US" sz="1400" dirty="0"/>
              <a:t>When declaring collection objects, references to the objects should be as generic as possible. This is to maximize the flexibility and protect the code from possible changes in the underlying collection implementations class. That means we should declare collection objects using their interfaces List, Set, Map etc.</a:t>
            </a:r>
          </a:p>
          <a:p>
            <a:pPr algn="l"/>
            <a:endParaRPr lang="en-US" sz="1800" b="1" dirty="0"/>
          </a:p>
          <a:p>
            <a:pPr algn="l"/>
            <a:endParaRPr lang="en-US" sz="1800" dirty="0"/>
          </a:p>
          <a:p>
            <a:pPr algn="l"/>
            <a:endParaRPr lang="en-US" sz="1400" dirty="0"/>
          </a:p>
          <a:p>
            <a:pPr algn="l"/>
            <a:endParaRPr lang="en-US" sz="1600" b="1" dirty="0"/>
          </a:p>
          <a:p>
            <a:pPr algn="l"/>
            <a:endParaRPr lang="en-US" sz="1400" dirty="0"/>
          </a:p>
        </p:txBody>
      </p:sp>
      <p:pic>
        <p:nvPicPr>
          <p:cNvPr id="9" name="Picture 8">
            <a:extLst>
              <a:ext uri="{FF2B5EF4-FFF2-40B4-BE49-F238E27FC236}">
                <a16:creationId xmlns:a16="http://schemas.microsoft.com/office/drawing/2014/main" id="{65812BDA-8023-435A-B081-EDB4135D9007}"/>
              </a:ext>
            </a:extLst>
          </p:cNvPr>
          <p:cNvPicPr>
            <a:picLocks noChangeAspect="1"/>
          </p:cNvPicPr>
          <p:nvPr/>
        </p:nvPicPr>
        <p:blipFill>
          <a:blip r:embed="rId2"/>
          <a:stretch>
            <a:fillRect/>
          </a:stretch>
        </p:blipFill>
        <p:spPr>
          <a:xfrm>
            <a:off x="981952" y="5697585"/>
            <a:ext cx="7762875" cy="695325"/>
          </a:xfrm>
          <a:prstGeom prst="rect">
            <a:avLst/>
          </a:prstGeom>
        </p:spPr>
      </p:pic>
    </p:spTree>
    <p:extLst>
      <p:ext uri="{BB962C8B-B14F-4D97-AF65-F5344CB8AC3E}">
        <p14:creationId xmlns:p14="http://schemas.microsoft.com/office/powerpoint/2010/main" val="981536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E1835-4C49-498E-B072-60EE28C0CBEC}"/>
              </a:ext>
            </a:extLst>
          </p:cNvPr>
          <p:cNvSpPr>
            <a:spLocks noGrp="1"/>
          </p:cNvSpPr>
          <p:nvPr>
            <p:ph type="ctrTitle"/>
          </p:nvPr>
        </p:nvSpPr>
        <p:spPr>
          <a:xfrm>
            <a:off x="1130808" y="136462"/>
            <a:ext cx="9144000" cy="669861"/>
          </a:xfrm>
        </p:spPr>
        <p:txBody>
          <a:bodyPr>
            <a:normAutofit/>
          </a:bodyPr>
          <a:lstStyle/>
          <a:p>
            <a:r>
              <a:rPr lang="en-US" sz="2000" b="1" dirty="0">
                <a:solidFill>
                  <a:srgbClr val="00B0F0"/>
                </a:solidFill>
                <a:latin typeface="+mn-lt"/>
              </a:rPr>
              <a:t>Coding Standards for Java</a:t>
            </a:r>
          </a:p>
        </p:txBody>
      </p:sp>
      <p:sp>
        <p:nvSpPr>
          <p:cNvPr id="3" name="Subtitle 2">
            <a:extLst>
              <a:ext uri="{FF2B5EF4-FFF2-40B4-BE49-F238E27FC236}">
                <a16:creationId xmlns:a16="http://schemas.microsoft.com/office/drawing/2014/main" id="{16D37CCD-39D8-47D1-96B0-D28B8FE1C4E4}"/>
              </a:ext>
            </a:extLst>
          </p:cNvPr>
          <p:cNvSpPr>
            <a:spLocks noGrp="1"/>
          </p:cNvSpPr>
          <p:nvPr>
            <p:ph type="subTitle" idx="1"/>
          </p:nvPr>
        </p:nvSpPr>
        <p:spPr>
          <a:xfrm>
            <a:off x="460744" y="919077"/>
            <a:ext cx="11270512" cy="5802461"/>
          </a:xfrm>
        </p:spPr>
        <p:txBody>
          <a:bodyPr>
            <a:normAutofit/>
          </a:bodyPr>
          <a:lstStyle/>
          <a:p>
            <a:pPr algn="l"/>
            <a:r>
              <a:rPr lang="en-US" sz="1800" b="1" dirty="0">
                <a:solidFill>
                  <a:srgbClr val="00B0F0"/>
                </a:solidFill>
              </a:rPr>
              <a:t>9. Avoid using for loops with indexes</a:t>
            </a:r>
          </a:p>
          <a:p>
            <a:pPr algn="l"/>
            <a:r>
              <a:rPr lang="en-US" sz="1800" dirty="0"/>
              <a:t>Don’t use a for loop with an index (or counter) variable if you can replace it with the enhanced for loop (since Java 5) or </a:t>
            </a:r>
            <a:r>
              <a:rPr lang="en-US" sz="1800" dirty="0" err="1"/>
              <a:t>forEach</a:t>
            </a:r>
            <a:r>
              <a:rPr lang="en-US" sz="1800" dirty="0"/>
              <a:t> (since Java 8). It’s because the index variable is error-prone, as we may alter it incidentally in the loop’s body, or we may start the index from 1 instead of 0.</a:t>
            </a:r>
          </a:p>
          <a:p>
            <a:pPr algn="l"/>
            <a:endParaRPr lang="en-US" sz="1800" dirty="0"/>
          </a:p>
          <a:p>
            <a:pPr algn="l"/>
            <a:endParaRPr lang="en-US" sz="1800" b="1" dirty="0"/>
          </a:p>
          <a:p>
            <a:pPr algn="l"/>
            <a:endParaRPr lang="en-US" sz="1800" b="1" dirty="0"/>
          </a:p>
          <a:p>
            <a:pPr algn="l"/>
            <a:endParaRPr lang="en-US" sz="1800" b="1" dirty="0"/>
          </a:p>
          <a:p>
            <a:pPr algn="l"/>
            <a:endParaRPr lang="en-US" sz="1800" b="1" dirty="0"/>
          </a:p>
          <a:p>
            <a:pPr algn="l"/>
            <a:endParaRPr lang="en-US" sz="1800" b="1" dirty="0"/>
          </a:p>
          <a:p>
            <a:pPr algn="l"/>
            <a:endParaRPr lang="en-US" sz="1800" b="1" dirty="0"/>
          </a:p>
          <a:p>
            <a:pPr algn="l"/>
            <a:endParaRPr lang="en-US" sz="1800" b="1" dirty="0"/>
          </a:p>
          <a:p>
            <a:pPr algn="l"/>
            <a:endParaRPr lang="en-US" sz="1800" b="1" dirty="0"/>
          </a:p>
          <a:p>
            <a:pPr algn="l"/>
            <a:r>
              <a:rPr lang="en-US" sz="1800" b="1" dirty="0"/>
              <a:t>Note:</a:t>
            </a:r>
            <a:r>
              <a:rPr lang="en-US" sz="1800" dirty="0"/>
              <a:t> </a:t>
            </a:r>
          </a:p>
          <a:p>
            <a:pPr algn="l"/>
            <a:r>
              <a:rPr lang="en-US" sz="1800" dirty="0"/>
              <a:t>Try to avoid un-necessary loops inside methods that impact performance. </a:t>
            </a:r>
          </a:p>
          <a:p>
            <a:pPr algn="l"/>
            <a:r>
              <a:rPr lang="en-US" sz="1800" dirty="0"/>
              <a:t>Never use Wrapper classes inside loop  for any mathematical calculation, always use primitive types like int … etc.</a:t>
            </a:r>
          </a:p>
          <a:p>
            <a:pPr algn="l"/>
            <a:endParaRPr lang="en-US" sz="1400" dirty="0"/>
          </a:p>
          <a:p>
            <a:pPr algn="l"/>
            <a:endParaRPr lang="en-US" sz="1600" b="1" dirty="0"/>
          </a:p>
          <a:p>
            <a:pPr algn="l"/>
            <a:endParaRPr lang="en-US" sz="1400" dirty="0"/>
          </a:p>
        </p:txBody>
      </p:sp>
      <p:pic>
        <p:nvPicPr>
          <p:cNvPr id="4" name="Picture 3">
            <a:extLst>
              <a:ext uri="{FF2B5EF4-FFF2-40B4-BE49-F238E27FC236}">
                <a16:creationId xmlns:a16="http://schemas.microsoft.com/office/drawing/2014/main" id="{67BBA67B-F3E0-409A-BB18-F13CA79FF299}"/>
              </a:ext>
            </a:extLst>
          </p:cNvPr>
          <p:cNvPicPr>
            <a:picLocks noChangeAspect="1"/>
          </p:cNvPicPr>
          <p:nvPr/>
        </p:nvPicPr>
        <p:blipFill>
          <a:blip r:embed="rId2"/>
          <a:stretch>
            <a:fillRect/>
          </a:stretch>
        </p:blipFill>
        <p:spPr>
          <a:xfrm>
            <a:off x="588991" y="2267732"/>
            <a:ext cx="8782050" cy="3105150"/>
          </a:xfrm>
          <a:prstGeom prst="rect">
            <a:avLst/>
          </a:prstGeom>
        </p:spPr>
      </p:pic>
    </p:spTree>
    <p:extLst>
      <p:ext uri="{BB962C8B-B14F-4D97-AF65-F5344CB8AC3E}">
        <p14:creationId xmlns:p14="http://schemas.microsoft.com/office/powerpoint/2010/main" val="2534234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E1835-4C49-498E-B072-60EE28C0CBEC}"/>
              </a:ext>
            </a:extLst>
          </p:cNvPr>
          <p:cNvSpPr>
            <a:spLocks noGrp="1"/>
          </p:cNvSpPr>
          <p:nvPr>
            <p:ph type="ctrTitle"/>
          </p:nvPr>
        </p:nvSpPr>
        <p:spPr>
          <a:xfrm>
            <a:off x="1130808" y="136462"/>
            <a:ext cx="9144000" cy="669861"/>
          </a:xfrm>
        </p:spPr>
        <p:txBody>
          <a:bodyPr>
            <a:normAutofit/>
          </a:bodyPr>
          <a:lstStyle/>
          <a:p>
            <a:r>
              <a:rPr lang="en-US" sz="2000" b="1" dirty="0">
                <a:solidFill>
                  <a:srgbClr val="00B0F0"/>
                </a:solidFill>
                <a:latin typeface="+mn-lt"/>
              </a:rPr>
              <a:t>Coding Standards for Java</a:t>
            </a:r>
          </a:p>
        </p:txBody>
      </p:sp>
      <p:sp>
        <p:nvSpPr>
          <p:cNvPr id="3" name="Subtitle 2">
            <a:extLst>
              <a:ext uri="{FF2B5EF4-FFF2-40B4-BE49-F238E27FC236}">
                <a16:creationId xmlns:a16="http://schemas.microsoft.com/office/drawing/2014/main" id="{16D37CCD-39D8-47D1-96B0-D28B8FE1C4E4}"/>
              </a:ext>
            </a:extLst>
          </p:cNvPr>
          <p:cNvSpPr>
            <a:spLocks noGrp="1"/>
          </p:cNvSpPr>
          <p:nvPr>
            <p:ph type="subTitle" idx="1"/>
          </p:nvPr>
        </p:nvSpPr>
        <p:spPr>
          <a:xfrm>
            <a:off x="460744" y="919077"/>
            <a:ext cx="11270512" cy="5938923"/>
          </a:xfrm>
        </p:spPr>
        <p:txBody>
          <a:bodyPr>
            <a:normAutofit/>
          </a:bodyPr>
          <a:lstStyle/>
          <a:p>
            <a:pPr algn="l"/>
            <a:r>
              <a:rPr lang="en-US" sz="1800" b="1" dirty="0">
                <a:solidFill>
                  <a:srgbClr val="00B0F0"/>
                </a:solidFill>
              </a:rPr>
              <a:t>10. Code Complexity</a:t>
            </a:r>
          </a:p>
          <a:p>
            <a:pPr algn="l"/>
            <a:endParaRPr lang="en-US" sz="1800" b="1" dirty="0"/>
          </a:p>
          <a:p>
            <a:pPr algn="l"/>
            <a:endParaRPr lang="en-US" sz="1800" b="1" dirty="0"/>
          </a:p>
          <a:p>
            <a:pPr algn="l"/>
            <a:endParaRPr lang="en-US" sz="1800" b="1" dirty="0"/>
          </a:p>
          <a:p>
            <a:pPr algn="l"/>
            <a:endParaRPr lang="en-US" sz="1600" b="1" dirty="0"/>
          </a:p>
          <a:p>
            <a:pPr algn="l"/>
            <a:r>
              <a:rPr lang="en-US" sz="1600" b="1" dirty="0">
                <a:solidFill>
                  <a:srgbClr val="00B0F0"/>
                </a:solidFill>
              </a:rPr>
              <a:t>Cyclomatic Complexity</a:t>
            </a:r>
          </a:p>
          <a:p>
            <a:pPr algn="l"/>
            <a:r>
              <a:rPr lang="en-US" sz="1400" dirty="0"/>
              <a:t>Cyclomatic complexity is a source code complexity measurement that is being correlated to a number of coding errors. To calculate the cyclomatic complexity of a method, each decision point increases the cyclomatic complexity of the method by one. Notice the numbers to the right of the lines. Give one for the function declaration and add one for each decision point. </a:t>
            </a:r>
          </a:p>
          <a:p>
            <a:pPr algn="l"/>
            <a:endParaRPr lang="en-US" sz="1800" b="1" dirty="0"/>
          </a:p>
          <a:p>
            <a:pPr algn="l"/>
            <a:endParaRPr lang="en-US" sz="1800" b="1" dirty="0"/>
          </a:p>
          <a:p>
            <a:pPr algn="l"/>
            <a:endParaRPr lang="en-US" sz="1800" b="1" dirty="0"/>
          </a:p>
          <a:p>
            <a:pPr algn="l"/>
            <a:endParaRPr lang="en-US" sz="1800" b="1" dirty="0"/>
          </a:p>
          <a:p>
            <a:pPr algn="l"/>
            <a:endParaRPr lang="en-US" sz="1800" b="1" dirty="0"/>
          </a:p>
          <a:p>
            <a:pPr algn="l"/>
            <a:endParaRPr lang="en-US" sz="1800" b="1" dirty="0"/>
          </a:p>
          <a:p>
            <a:pPr algn="l"/>
            <a:endParaRPr lang="en-US" sz="1800" b="1" dirty="0"/>
          </a:p>
          <a:p>
            <a:pPr algn="l"/>
            <a:endParaRPr lang="en-US" sz="1800" b="1" dirty="0"/>
          </a:p>
          <a:p>
            <a:pPr algn="l"/>
            <a:endParaRPr lang="en-US" sz="1400" dirty="0"/>
          </a:p>
          <a:p>
            <a:pPr algn="l"/>
            <a:endParaRPr lang="en-US" sz="1600" b="1" dirty="0"/>
          </a:p>
          <a:p>
            <a:pPr algn="l"/>
            <a:endParaRPr lang="en-US" sz="1400" dirty="0"/>
          </a:p>
        </p:txBody>
      </p:sp>
      <p:graphicFrame>
        <p:nvGraphicFramePr>
          <p:cNvPr id="5" name="Table 4">
            <a:extLst>
              <a:ext uri="{FF2B5EF4-FFF2-40B4-BE49-F238E27FC236}">
                <a16:creationId xmlns:a16="http://schemas.microsoft.com/office/drawing/2014/main" id="{E002AF75-5956-423B-B83C-9C0EDEF5FD3B}"/>
              </a:ext>
            </a:extLst>
          </p:cNvPr>
          <p:cNvGraphicFramePr>
            <a:graphicFrameLocks noGrp="1"/>
          </p:cNvGraphicFramePr>
          <p:nvPr>
            <p:extLst>
              <p:ext uri="{D42A27DB-BD31-4B8C-83A1-F6EECF244321}">
                <p14:modId xmlns:p14="http://schemas.microsoft.com/office/powerpoint/2010/main" val="2182841307"/>
              </p:ext>
            </p:extLst>
          </p:nvPr>
        </p:nvGraphicFramePr>
        <p:xfrm>
          <a:off x="839123" y="1425700"/>
          <a:ext cx="7284152" cy="943991"/>
        </p:xfrm>
        <a:graphic>
          <a:graphicData uri="http://schemas.openxmlformats.org/drawingml/2006/table">
            <a:tbl>
              <a:tblPr firstRow="1" firstCol="1" bandRow="1">
                <a:tableStyleId>{5C22544A-7EE6-4342-B048-85BDC9FD1C3A}</a:tableStyleId>
              </a:tblPr>
              <a:tblGrid>
                <a:gridCol w="1813096">
                  <a:extLst>
                    <a:ext uri="{9D8B030D-6E8A-4147-A177-3AD203B41FA5}">
                      <a16:colId xmlns:a16="http://schemas.microsoft.com/office/drawing/2014/main" val="1073889805"/>
                    </a:ext>
                  </a:extLst>
                </a:gridCol>
                <a:gridCol w="567024">
                  <a:extLst>
                    <a:ext uri="{9D8B030D-6E8A-4147-A177-3AD203B41FA5}">
                      <a16:colId xmlns:a16="http://schemas.microsoft.com/office/drawing/2014/main" val="264603864"/>
                    </a:ext>
                  </a:extLst>
                </a:gridCol>
                <a:gridCol w="613004">
                  <a:extLst>
                    <a:ext uri="{9D8B030D-6E8A-4147-A177-3AD203B41FA5}">
                      <a16:colId xmlns:a16="http://schemas.microsoft.com/office/drawing/2014/main" val="2442798563"/>
                    </a:ext>
                  </a:extLst>
                </a:gridCol>
                <a:gridCol w="749227">
                  <a:extLst>
                    <a:ext uri="{9D8B030D-6E8A-4147-A177-3AD203B41FA5}">
                      <a16:colId xmlns:a16="http://schemas.microsoft.com/office/drawing/2014/main" val="4218297937"/>
                    </a:ext>
                  </a:extLst>
                </a:gridCol>
                <a:gridCol w="953562">
                  <a:extLst>
                    <a:ext uri="{9D8B030D-6E8A-4147-A177-3AD203B41FA5}">
                      <a16:colId xmlns:a16="http://schemas.microsoft.com/office/drawing/2014/main" val="1253275562"/>
                    </a:ext>
                  </a:extLst>
                </a:gridCol>
                <a:gridCol w="2588239">
                  <a:extLst>
                    <a:ext uri="{9D8B030D-6E8A-4147-A177-3AD203B41FA5}">
                      <a16:colId xmlns:a16="http://schemas.microsoft.com/office/drawing/2014/main" val="579916383"/>
                    </a:ext>
                  </a:extLst>
                </a:gridCol>
              </a:tblGrid>
              <a:tr h="0">
                <a:tc>
                  <a:txBody>
                    <a:bodyPr/>
                    <a:lstStyle/>
                    <a:p>
                      <a:pPr marL="0" marR="0">
                        <a:lnSpc>
                          <a:spcPct val="107000"/>
                        </a:lnSpc>
                        <a:spcBef>
                          <a:spcPts val="0"/>
                        </a:spcBef>
                        <a:spcAft>
                          <a:spcPts val="0"/>
                        </a:spcAft>
                      </a:pPr>
                      <a:r>
                        <a:rPr lang="en-US" sz="1200" dirty="0">
                          <a:effectLst/>
                        </a:rPr>
                        <a:t>Performance/Quality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Poor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Avg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Good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Excellent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Comments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3842984"/>
                  </a:ext>
                </a:extLst>
              </a:tr>
              <a:tr h="0">
                <a:tc>
                  <a:txBody>
                    <a:bodyPr/>
                    <a:lstStyle/>
                    <a:p>
                      <a:pPr marL="0" marR="0">
                        <a:lnSpc>
                          <a:spcPct val="107000"/>
                        </a:lnSpc>
                        <a:spcBef>
                          <a:spcPts val="0"/>
                        </a:spcBef>
                        <a:spcAft>
                          <a:spcPts val="0"/>
                        </a:spcAft>
                      </a:pPr>
                      <a:r>
                        <a:rPr lang="en-US" sz="1200">
                          <a:effectLst/>
                        </a:rPr>
                        <a:t>Complexity/Method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&gt;7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&lt;3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Maximum 4 decision points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3547317"/>
                  </a:ext>
                </a:extLst>
              </a:tr>
              <a:tr h="0">
                <a:tc>
                  <a:txBody>
                    <a:bodyPr/>
                    <a:lstStyle/>
                    <a:p>
                      <a:pPr marL="0" marR="0">
                        <a:lnSpc>
                          <a:spcPct val="107000"/>
                        </a:lnSpc>
                        <a:spcBef>
                          <a:spcPts val="0"/>
                        </a:spcBef>
                        <a:spcAft>
                          <a:spcPts val="0"/>
                        </a:spcAft>
                      </a:pPr>
                      <a:r>
                        <a:rPr lang="en-US" sz="1200">
                          <a:effectLst/>
                        </a:rPr>
                        <a:t>Complexity/Class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&gt;25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12-25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10-12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&lt;10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Maximum 12 method should be within a class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2752735"/>
                  </a:ext>
                </a:extLst>
              </a:tr>
              <a:tr h="0">
                <a:tc>
                  <a:txBody>
                    <a:bodyPr/>
                    <a:lstStyle/>
                    <a:p>
                      <a:pPr marL="0" marR="0">
                        <a:lnSpc>
                          <a:spcPct val="107000"/>
                        </a:lnSpc>
                        <a:spcBef>
                          <a:spcPts val="0"/>
                        </a:spcBef>
                        <a:spcAft>
                          <a:spcPts val="0"/>
                        </a:spcAft>
                      </a:pPr>
                      <a:r>
                        <a:rPr lang="en-US" sz="1200" dirty="0">
                          <a:effectLst/>
                        </a:rPr>
                        <a:t>Complexity/File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&gt;23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10-23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8-10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&lt;8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85893444"/>
                  </a:ext>
                </a:extLst>
              </a:tr>
            </a:tbl>
          </a:graphicData>
        </a:graphic>
      </p:graphicFrame>
      <p:pic>
        <p:nvPicPr>
          <p:cNvPr id="4" name="Picture 3">
            <a:extLst>
              <a:ext uri="{FF2B5EF4-FFF2-40B4-BE49-F238E27FC236}">
                <a16:creationId xmlns:a16="http://schemas.microsoft.com/office/drawing/2014/main" id="{295A29BB-3EC4-4A9F-B4EF-9E28A1254561}"/>
              </a:ext>
            </a:extLst>
          </p:cNvPr>
          <p:cNvPicPr>
            <a:picLocks noChangeAspect="1"/>
          </p:cNvPicPr>
          <p:nvPr/>
        </p:nvPicPr>
        <p:blipFill>
          <a:blip r:embed="rId2"/>
          <a:stretch>
            <a:fillRect/>
          </a:stretch>
        </p:blipFill>
        <p:spPr>
          <a:xfrm>
            <a:off x="839123" y="3820306"/>
            <a:ext cx="4686300" cy="2901231"/>
          </a:xfrm>
          <a:prstGeom prst="rect">
            <a:avLst/>
          </a:prstGeom>
        </p:spPr>
      </p:pic>
    </p:spTree>
    <p:extLst>
      <p:ext uri="{BB962C8B-B14F-4D97-AF65-F5344CB8AC3E}">
        <p14:creationId xmlns:p14="http://schemas.microsoft.com/office/powerpoint/2010/main" val="2606034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E1835-4C49-498E-B072-60EE28C0CBEC}"/>
              </a:ext>
            </a:extLst>
          </p:cNvPr>
          <p:cNvSpPr>
            <a:spLocks noGrp="1"/>
          </p:cNvSpPr>
          <p:nvPr>
            <p:ph type="ctrTitle"/>
          </p:nvPr>
        </p:nvSpPr>
        <p:spPr>
          <a:xfrm>
            <a:off x="1130808" y="194942"/>
            <a:ext cx="9144000" cy="508611"/>
          </a:xfrm>
        </p:spPr>
        <p:txBody>
          <a:bodyPr>
            <a:normAutofit/>
          </a:bodyPr>
          <a:lstStyle/>
          <a:p>
            <a:r>
              <a:rPr lang="en-US" sz="2000" b="1">
                <a:solidFill>
                  <a:srgbClr val="00B0F0"/>
                </a:solidFill>
                <a:latin typeface="+mn-lt"/>
              </a:rPr>
              <a:t>Coding Standards for Java</a:t>
            </a:r>
            <a:endParaRPr lang="en-US" sz="2000" b="1" dirty="0">
              <a:solidFill>
                <a:srgbClr val="00B0F0"/>
              </a:solidFill>
              <a:latin typeface="+mn-lt"/>
            </a:endParaRPr>
          </a:p>
        </p:txBody>
      </p:sp>
      <p:sp>
        <p:nvSpPr>
          <p:cNvPr id="3" name="Subtitle 2">
            <a:extLst>
              <a:ext uri="{FF2B5EF4-FFF2-40B4-BE49-F238E27FC236}">
                <a16:creationId xmlns:a16="http://schemas.microsoft.com/office/drawing/2014/main" id="{16D37CCD-39D8-47D1-96B0-D28B8FE1C4E4}"/>
              </a:ext>
            </a:extLst>
          </p:cNvPr>
          <p:cNvSpPr>
            <a:spLocks noGrp="1"/>
          </p:cNvSpPr>
          <p:nvPr>
            <p:ph type="subTitle" idx="1"/>
          </p:nvPr>
        </p:nvSpPr>
        <p:spPr>
          <a:xfrm>
            <a:off x="460744" y="703553"/>
            <a:ext cx="4589721" cy="6154447"/>
          </a:xfrm>
        </p:spPr>
        <p:txBody>
          <a:bodyPr>
            <a:normAutofit/>
          </a:bodyPr>
          <a:lstStyle/>
          <a:p>
            <a:pPr algn="l"/>
            <a:endParaRPr lang="en-US" sz="1800" b="1" dirty="0"/>
          </a:p>
          <a:p>
            <a:pPr algn="l"/>
            <a:r>
              <a:rPr lang="en-US" sz="1800" b="1" dirty="0">
                <a:solidFill>
                  <a:srgbClr val="00B0F0"/>
                </a:solidFill>
              </a:rPr>
              <a:t>Reducing Cyclomatic Complexity</a:t>
            </a:r>
          </a:p>
          <a:p>
            <a:pPr algn="l"/>
            <a:r>
              <a:rPr lang="en-US" sz="1600" b="1" dirty="0"/>
              <a:t>a) Use small methods:</a:t>
            </a:r>
          </a:p>
          <a:p>
            <a:pPr algn="l"/>
            <a:r>
              <a:rPr lang="en-US" sz="1800" dirty="0"/>
              <a:t>   Try reusing code wherever possible and create smaller methods which accomplish specific tasks. This can significantly    reduce the number of lines and readability of your code.</a:t>
            </a:r>
          </a:p>
          <a:p>
            <a:pPr algn="l"/>
            <a:r>
              <a:rPr lang="en-US" sz="1800" b="1" dirty="0"/>
              <a:t>b) Reduce if/else statements:</a:t>
            </a:r>
          </a:p>
          <a:p>
            <a:pPr algn="l"/>
            <a:r>
              <a:rPr lang="en-US" sz="1800" dirty="0"/>
              <a:t>    Most often, we don’t need an else statement as we can use return inside ‘if’ statement.</a:t>
            </a:r>
          </a:p>
          <a:p>
            <a:pPr algn="l"/>
            <a:endParaRPr lang="en-US" sz="1800" b="1" dirty="0"/>
          </a:p>
          <a:p>
            <a:pPr algn="l"/>
            <a:endParaRPr lang="en-US" sz="1400" dirty="0"/>
          </a:p>
          <a:p>
            <a:pPr algn="l"/>
            <a:endParaRPr lang="en-US" sz="1800" b="1" dirty="0"/>
          </a:p>
          <a:p>
            <a:pPr algn="l"/>
            <a:endParaRPr lang="en-US" sz="1800" b="1" dirty="0"/>
          </a:p>
          <a:p>
            <a:pPr algn="l"/>
            <a:endParaRPr lang="en-US" sz="1800" b="1" dirty="0"/>
          </a:p>
          <a:p>
            <a:pPr algn="l"/>
            <a:endParaRPr lang="en-US" sz="1800" b="1" dirty="0"/>
          </a:p>
          <a:p>
            <a:pPr algn="l"/>
            <a:endParaRPr lang="en-US" sz="1800" b="1" dirty="0"/>
          </a:p>
          <a:p>
            <a:pPr algn="l"/>
            <a:endParaRPr lang="en-US" sz="1800" b="1" dirty="0"/>
          </a:p>
          <a:p>
            <a:pPr algn="l"/>
            <a:endParaRPr lang="en-US" sz="1800" b="1" dirty="0"/>
          </a:p>
          <a:p>
            <a:pPr algn="l"/>
            <a:endParaRPr lang="en-US" sz="1800" b="1" dirty="0"/>
          </a:p>
          <a:p>
            <a:pPr algn="l"/>
            <a:endParaRPr lang="en-US" sz="1400" dirty="0"/>
          </a:p>
          <a:p>
            <a:pPr algn="l"/>
            <a:endParaRPr lang="en-US" sz="1600" b="1" dirty="0"/>
          </a:p>
          <a:p>
            <a:pPr algn="l"/>
            <a:endParaRPr lang="en-US" sz="1400" dirty="0"/>
          </a:p>
        </p:txBody>
      </p:sp>
      <p:pic>
        <p:nvPicPr>
          <p:cNvPr id="47" name="Picture 46">
            <a:extLst>
              <a:ext uri="{FF2B5EF4-FFF2-40B4-BE49-F238E27FC236}">
                <a16:creationId xmlns:a16="http://schemas.microsoft.com/office/drawing/2014/main" id="{EA29570B-3236-4680-A431-794989ED0BB8}"/>
              </a:ext>
            </a:extLst>
          </p:cNvPr>
          <p:cNvPicPr/>
          <p:nvPr/>
        </p:nvPicPr>
        <p:blipFill>
          <a:blip r:embed="rId2"/>
          <a:stretch>
            <a:fillRect/>
          </a:stretch>
        </p:blipFill>
        <p:spPr>
          <a:xfrm>
            <a:off x="5537791" y="1132826"/>
            <a:ext cx="5943600" cy="5295900"/>
          </a:xfrm>
          <a:prstGeom prst="rect">
            <a:avLst/>
          </a:prstGeom>
        </p:spPr>
      </p:pic>
    </p:spTree>
    <p:extLst>
      <p:ext uri="{BB962C8B-B14F-4D97-AF65-F5344CB8AC3E}">
        <p14:creationId xmlns:p14="http://schemas.microsoft.com/office/powerpoint/2010/main" val="776184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E1835-4C49-498E-B072-60EE28C0CBEC}"/>
              </a:ext>
            </a:extLst>
          </p:cNvPr>
          <p:cNvSpPr>
            <a:spLocks noGrp="1"/>
          </p:cNvSpPr>
          <p:nvPr>
            <p:ph type="ctrTitle"/>
          </p:nvPr>
        </p:nvSpPr>
        <p:spPr>
          <a:xfrm>
            <a:off x="1130808" y="194942"/>
            <a:ext cx="9144000" cy="508611"/>
          </a:xfrm>
        </p:spPr>
        <p:txBody>
          <a:bodyPr>
            <a:normAutofit/>
          </a:bodyPr>
          <a:lstStyle/>
          <a:p>
            <a:r>
              <a:rPr lang="en-US" sz="2000" b="1">
                <a:solidFill>
                  <a:srgbClr val="00B0F0"/>
                </a:solidFill>
                <a:latin typeface="+mn-lt"/>
              </a:rPr>
              <a:t>Coding Standards for Java</a:t>
            </a:r>
            <a:endParaRPr lang="en-US" sz="2000" b="1" dirty="0">
              <a:solidFill>
                <a:srgbClr val="00B0F0"/>
              </a:solidFill>
              <a:latin typeface="+mn-lt"/>
            </a:endParaRPr>
          </a:p>
        </p:txBody>
      </p:sp>
      <p:sp>
        <p:nvSpPr>
          <p:cNvPr id="3" name="Subtitle 2">
            <a:extLst>
              <a:ext uri="{FF2B5EF4-FFF2-40B4-BE49-F238E27FC236}">
                <a16:creationId xmlns:a16="http://schemas.microsoft.com/office/drawing/2014/main" id="{16D37CCD-39D8-47D1-96B0-D28B8FE1C4E4}"/>
              </a:ext>
            </a:extLst>
          </p:cNvPr>
          <p:cNvSpPr>
            <a:spLocks noGrp="1"/>
          </p:cNvSpPr>
          <p:nvPr>
            <p:ph type="subTitle" idx="1"/>
          </p:nvPr>
        </p:nvSpPr>
        <p:spPr>
          <a:xfrm>
            <a:off x="460744" y="703554"/>
            <a:ext cx="10724707" cy="5335740"/>
          </a:xfrm>
        </p:spPr>
        <p:txBody>
          <a:bodyPr>
            <a:normAutofit/>
          </a:bodyPr>
          <a:lstStyle/>
          <a:p>
            <a:pPr algn="l"/>
            <a:r>
              <a:rPr lang="en-US" sz="1800" b="1" dirty="0" err="1">
                <a:solidFill>
                  <a:srgbClr val="00B0F0"/>
                </a:solidFill>
              </a:rPr>
              <a:t>NPath</a:t>
            </a:r>
            <a:r>
              <a:rPr lang="en-US" sz="1800" b="1" dirty="0">
                <a:solidFill>
                  <a:srgbClr val="00B0F0"/>
                </a:solidFill>
              </a:rPr>
              <a:t> Complexity</a:t>
            </a:r>
            <a:endParaRPr lang="en-US" sz="1800" dirty="0">
              <a:solidFill>
                <a:srgbClr val="00B0F0"/>
              </a:solidFill>
            </a:endParaRPr>
          </a:p>
          <a:p>
            <a:pPr algn="l"/>
            <a:endParaRPr lang="en-US" sz="1800" dirty="0"/>
          </a:p>
          <a:p>
            <a:pPr algn="l"/>
            <a:endParaRPr lang="en-US" sz="1800" b="1" dirty="0"/>
          </a:p>
          <a:p>
            <a:pPr algn="l"/>
            <a:endParaRPr lang="en-US" sz="1400" dirty="0"/>
          </a:p>
          <a:p>
            <a:pPr algn="l"/>
            <a:endParaRPr lang="en-US" sz="1800" b="1" dirty="0"/>
          </a:p>
          <a:p>
            <a:pPr algn="l"/>
            <a:endParaRPr lang="en-US" sz="1800" b="1" dirty="0"/>
          </a:p>
          <a:p>
            <a:pPr algn="l"/>
            <a:endParaRPr lang="en-US" sz="1800" b="1" dirty="0"/>
          </a:p>
          <a:p>
            <a:pPr algn="l"/>
            <a:endParaRPr lang="en-US" sz="1800" b="1" dirty="0"/>
          </a:p>
          <a:p>
            <a:pPr algn="l"/>
            <a:endParaRPr lang="en-US" sz="1800" b="1" dirty="0"/>
          </a:p>
          <a:p>
            <a:pPr algn="l"/>
            <a:endParaRPr lang="en-US" sz="1800" b="1" dirty="0"/>
          </a:p>
          <a:p>
            <a:pPr algn="l"/>
            <a:endParaRPr lang="en-US" sz="1800" b="1" dirty="0"/>
          </a:p>
          <a:p>
            <a:pPr algn="l"/>
            <a:endParaRPr lang="en-US" sz="1800" b="1" dirty="0"/>
          </a:p>
          <a:p>
            <a:pPr algn="l"/>
            <a:endParaRPr lang="en-US" sz="1400" dirty="0"/>
          </a:p>
          <a:p>
            <a:pPr algn="l"/>
            <a:endParaRPr lang="en-US" sz="1600" b="1" dirty="0"/>
          </a:p>
          <a:p>
            <a:pPr algn="l"/>
            <a:endParaRPr lang="en-US" sz="1400" dirty="0"/>
          </a:p>
        </p:txBody>
      </p:sp>
      <p:pic>
        <p:nvPicPr>
          <p:cNvPr id="5" name="Picture 4">
            <a:extLst>
              <a:ext uri="{FF2B5EF4-FFF2-40B4-BE49-F238E27FC236}">
                <a16:creationId xmlns:a16="http://schemas.microsoft.com/office/drawing/2014/main" id="{97102100-165F-4792-AA1A-0722C8B60F4A}"/>
              </a:ext>
            </a:extLst>
          </p:cNvPr>
          <p:cNvPicPr/>
          <p:nvPr/>
        </p:nvPicPr>
        <p:blipFill>
          <a:blip r:embed="rId2"/>
          <a:stretch>
            <a:fillRect/>
          </a:stretch>
        </p:blipFill>
        <p:spPr>
          <a:xfrm>
            <a:off x="460743" y="1261862"/>
            <a:ext cx="7130903" cy="3256975"/>
          </a:xfrm>
          <a:prstGeom prst="rect">
            <a:avLst/>
          </a:prstGeom>
        </p:spPr>
      </p:pic>
    </p:spTree>
    <p:extLst>
      <p:ext uri="{BB962C8B-B14F-4D97-AF65-F5344CB8AC3E}">
        <p14:creationId xmlns:p14="http://schemas.microsoft.com/office/powerpoint/2010/main" val="2746557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E1835-4C49-498E-B072-60EE28C0CBEC}"/>
              </a:ext>
            </a:extLst>
          </p:cNvPr>
          <p:cNvSpPr>
            <a:spLocks noGrp="1"/>
          </p:cNvSpPr>
          <p:nvPr>
            <p:ph type="ctrTitle"/>
          </p:nvPr>
        </p:nvSpPr>
        <p:spPr>
          <a:xfrm>
            <a:off x="1130808" y="194942"/>
            <a:ext cx="9144000" cy="508611"/>
          </a:xfrm>
        </p:spPr>
        <p:txBody>
          <a:bodyPr>
            <a:normAutofit/>
          </a:bodyPr>
          <a:lstStyle/>
          <a:p>
            <a:r>
              <a:rPr lang="en-US" sz="2000" b="1">
                <a:solidFill>
                  <a:srgbClr val="00B0F0"/>
                </a:solidFill>
                <a:latin typeface="+mn-lt"/>
              </a:rPr>
              <a:t>Coding Standards for Java</a:t>
            </a:r>
            <a:endParaRPr lang="en-US" sz="2000" b="1" dirty="0">
              <a:solidFill>
                <a:srgbClr val="00B0F0"/>
              </a:solidFill>
              <a:latin typeface="+mn-lt"/>
            </a:endParaRPr>
          </a:p>
        </p:txBody>
      </p:sp>
      <p:sp>
        <p:nvSpPr>
          <p:cNvPr id="3" name="Subtitle 2">
            <a:extLst>
              <a:ext uri="{FF2B5EF4-FFF2-40B4-BE49-F238E27FC236}">
                <a16:creationId xmlns:a16="http://schemas.microsoft.com/office/drawing/2014/main" id="{16D37CCD-39D8-47D1-96B0-D28B8FE1C4E4}"/>
              </a:ext>
            </a:extLst>
          </p:cNvPr>
          <p:cNvSpPr>
            <a:spLocks noGrp="1"/>
          </p:cNvSpPr>
          <p:nvPr>
            <p:ph type="subTitle" idx="1"/>
          </p:nvPr>
        </p:nvSpPr>
        <p:spPr>
          <a:xfrm>
            <a:off x="460744" y="703554"/>
            <a:ext cx="10724707" cy="5335740"/>
          </a:xfrm>
        </p:spPr>
        <p:txBody>
          <a:bodyPr>
            <a:normAutofit/>
          </a:bodyPr>
          <a:lstStyle/>
          <a:p>
            <a:pPr algn="l"/>
            <a:r>
              <a:rPr lang="en-US" sz="1800" b="1" dirty="0">
                <a:solidFill>
                  <a:srgbClr val="00B0F0"/>
                </a:solidFill>
              </a:rPr>
              <a:t>Try to avoid below things during coding,</a:t>
            </a:r>
            <a:endParaRPr lang="en-US" sz="1800" dirty="0">
              <a:solidFill>
                <a:srgbClr val="00B0F0"/>
              </a:solidFill>
            </a:endParaRPr>
          </a:p>
          <a:p>
            <a:pPr marL="342900" indent="-342900" algn="l">
              <a:buFont typeface="+mj-lt"/>
              <a:buAutoNum type="arabicPeriod"/>
            </a:pPr>
            <a:r>
              <a:rPr lang="en-US" sz="1400" dirty="0"/>
              <a:t>Avoid method calls in loop.</a:t>
            </a:r>
          </a:p>
          <a:p>
            <a:pPr marL="342900" indent="-342900" algn="l">
              <a:buFont typeface="+mj-lt"/>
              <a:buAutoNum type="arabicPeriod"/>
            </a:pPr>
            <a:r>
              <a:rPr lang="en-US" sz="1400" dirty="0"/>
              <a:t>Declare methods not using instance variables static.</a:t>
            </a:r>
          </a:p>
          <a:p>
            <a:pPr marL="342900" indent="-342900" algn="l">
              <a:buFont typeface="+mj-lt"/>
              <a:buAutoNum type="arabicPeriod"/>
            </a:pPr>
            <a:r>
              <a:rPr lang="en-US" sz="1400" dirty="0"/>
              <a:t>User equals method instead of equality operator.</a:t>
            </a:r>
          </a:p>
          <a:p>
            <a:pPr marL="342900" indent="-342900" algn="l">
              <a:buFont typeface="+mj-lt"/>
              <a:buAutoNum type="arabicPeriod"/>
            </a:pPr>
            <a:r>
              <a:rPr lang="en-US" sz="1400" dirty="0"/>
              <a:t>Dead code - unused local variables, parameters and private methods.</a:t>
            </a:r>
          </a:p>
          <a:p>
            <a:pPr marL="342900" indent="-342900" algn="l">
              <a:buFont typeface="+mj-lt"/>
              <a:buAutoNum type="arabicPeriod"/>
            </a:pPr>
            <a:r>
              <a:rPr lang="en-US" sz="1400" dirty="0"/>
              <a:t>Suboptimal code - wasteful String/</a:t>
            </a:r>
            <a:r>
              <a:rPr lang="en-US" sz="1400" dirty="0" err="1"/>
              <a:t>StringBuffer</a:t>
            </a:r>
            <a:r>
              <a:rPr lang="en-US" sz="1400" dirty="0"/>
              <a:t> usage.</a:t>
            </a:r>
          </a:p>
          <a:p>
            <a:pPr marL="342900" indent="-342900" algn="l">
              <a:buFont typeface="+mj-lt"/>
              <a:buAutoNum type="arabicPeriod"/>
            </a:pPr>
            <a:r>
              <a:rPr lang="en-US" sz="1400" dirty="0"/>
              <a:t>Overcomplicated expressions - unnecessary if statements, for loops that could be while loops.</a:t>
            </a:r>
          </a:p>
          <a:p>
            <a:pPr marL="342900" indent="-342900" algn="l">
              <a:buFont typeface="+mj-lt"/>
              <a:buAutoNum type="arabicPeriod"/>
            </a:pPr>
            <a:r>
              <a:rPr lang="en-US" sz="1400" dirty="0"/>
              <a:t>Duplicate code - copied/pasted code means copied/pasted bugs.</a:t>
            </a:r>
          </a:p>
          <a:p>
            <a:pPr marL="342900" indent="-342900" algn="l">
              <a:buFont typeface="+mj-lt"/>
              <a:buAutoNum type="arabicPeriod"/>
            </a:pPr>
            <a:r>
              <a:rPr lang="en-US" sz="1400" dirty="0"/>
              <a:t>Use Ternary Operator for conditional assignment</a:t>
            </a:r>
          </a:p>
          <a:p>
            <a:pPr algn="l"/>
            <a:endParaRPr lang="en-US" sz="1800" b="1" dirty="0"/>
          </a:p>
          <a:p>
            <a:pPr algn="l"/>
            <a:endParaRPr lang="en-US" sz="1400" dirty="0"/>
          </a:p>
          <a:p>
            <a:pPr algn="l"/>
            <a:endParaRPr lang="en-US" sz="1800" b="1" dirty="0"/>
          </a:p>
          <a:p>
            <a:pPr algn="l"/>
            <a:endParaRPr lang="en-US" sz="1800" b="1" dirty="0"/>
          </a:p>
          <a:p>
            <a:pPr algn="l"/>
            <a:endParaRPr lang="en-US" sz="1800" b="1" dirty="0"/>
          </a:p>
          <a:p>
            <a:pPr algn="l"/>
            <a:endParaRPr lang="en-US" sz="1800" b="1" dirty="0"/>
          </a:p>
          <a:p>
            <a:pPr algn="l"/>
            <a:endParaRPr lang="en-US" sz="1800" b="1" dirty="0"/>
          </a:p>
          <a:p>
            <a:pPr algn="l"/>
            <a:endParaRPr lang="en-US" sz="1800" b="1" dirty="0"/>
          </a:p>
          <a:p>
            <a:pPr algn="l"/>
            <a:endParaRPr lang="en-US" sz="1800" b="1" dirty="0"/>
          </a:p>
          <a:p>
            <a:pPr algn="l"/>
            <a:endParaRPr lang="en-US" sz="1800" b="1" dirty="0"/>
          </a:p>
          <a:p>
            <a:pPr algn="l"/>
            <a:endParaRPr lang="en-US" sz="1400" dirty="0"/>
          </a:p>
          <a:p>
            <a:pPr algn="l"/>
            <a:endParaRPr lang="en-US" sz="1600" b="1" dirty="0"/>
          </a:p>
          <a:p>
            <a:pPr algn="l"/>
            <a:endParaRPr lang="en-US" sz="1400" dirty="0"/>
          </a:p>
        </p:txBody>
      </p:sp>
    </p:spTree>
    <p:extLst>
      <p:ext uri="{BB962C8B-B14F-4D97-AF65-F5344CB8AC3E}">
        <p14:creationId xmlns:p14="http://schemas.microsoft.com/office/powerpoint/2010/main" val="922576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TotalTime>
  <Words>939</Words>
  <Application>Microsoft Office PowerPoint</Application>
  <PresentationFormat>Widescreen</PresentationFormat>
  <Paragraphs>185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Coding Standards for Java</vt:lpstr>
      <vt:lpstr>Coding Standards for Java</vt:lpstr>
      <vt:lpstr>Coding Standards for Java</vt:lpstr>
      <vt:lpstr>Coding Standards for Java</vt:lpstr>
      <vt:lpstr>Coding Standards for Java</vt:lpstr>
      <vt:lpstr>Coding Standards for Java</vt:lpstr>
      <vt:lpstr>Coding Standards for Java</vt:lpstr>
      <vt:lpstr>Coding Standards for Java</vt:lpstr>
      <vt:lpstr>Coding Standards for Java</vt:lpstr>
      <vt:lpstr>Coding Standards for 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Coding Best Practices</dc:title>
  <dc:creator>Prakash Singh, Ram</dc:creator>
  <cp:lastModifiedBy>Prakash Singh, Ram</cp:lastModifiedBy>
  <cp:revision>182</cp:revision>
  <dcterms:created xsi:type="dcterms:W3CDTF">2021-03-05T04:47:46Z</dcterms:created>
  <dcterms:modified xsi:type="dcterms:W3CDTF">2021-03-05T12:44:23Z</dcterms:modified>
</cp:coreProperties>
</file>