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076138289"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3079" autoAdjust="0"/>
  </p:normalViewPr>
  <p:slideViewPr>
    <p:cSldViewPr snapToGrid="0">
      <p:cViewPr varScale="1">
        <p:scale>
          <a:sx n="63" d="100"/>
          <a:sy n="63" d="100"/>
        </p:scale>
        <p:origin x="72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V">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046B6D0-DD62-7C47-A81A-DB564D1E23DE}"/>
              </a:ext>
            </a:extLst>
          </p:cNvPr>
          <p:cNvSpPr/>
          <p:nvPr userDrawn="1"/>
        </p:nvSpPr>
        <p:spPr>
          <a:xfrm>
            <a:off x="0" y="0"/>
            <a:ext cx="5189517"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grpSp>
        <p:nvGrpSpPr>
          <p:cNvPr id="3" name="Group 2">
            <a:extLst>
              <a:ext uri="{FF2B5EF4-FFF2-40B4-BE49-F238E27FC236}">
                <a16:creationId xmlns:a16="http://schemas.microsoft.com/office/drawing/2014/main" id="{D1BE9EAF-E485-2B48-9363-00820B1BD9A8}"/>
              </a:ext>
            </a:extLst>
          </p:cNvPr>
          <p:cNvGrpSpPr/>
          <p:nvPr userDrawn="1"/>
        </p:nvGrpSpPr>
        <p:grpSpPr>
          <a:xfrm rot="10800000">
            <a:off x="8659127" y="6419850"/>
            <a:ext cx="3532873" cy="104775"/>
            <a:chOff x="-177085" y="4437130"/>
            <a:chExt cx="3532873" cy="104775"/>
          </a:xfrm>
        </p:grpSpPr>
        <p:cxnSp>
          <p:nvCxnSpPr>
            <p:cNvPr id="4" name="Straight Connector 3">
              <a:extLst>
                <a:ext uri="{FF2B5EF4-FFF2-40B4-BE49-F238E27FC236}">
                  <a16:creationId xmlns:a16="http://schemas.microsoft.com/office/drawing/2014/main" id="{043F59F7-E3C3-8F43-81B6-D37F4BF64061}"/>
                </a:ext>
              </a:extLst>
            </p:cNvPr>
            <p:cNvCxnSpPr>
              <a:cxnSpLocks/>
              <a:endCxn id="5" idx="2"/>
            </p:cNvCxnSpPr>
            <p:nvPr/>
          </p:nvCxnSpPr>
          <p:spPr>
            <a:xfrm rot="10800000" flipH="1">
              <a:off x="-177085" y="4489518"/>
              <a:ext cx="3428098" cy="0"/>
            </a:xfrm>
            <a:prstGeom prst="line">
              <a:avLst/>
            </a:prstGeom>
            <a:ln w="9525" cap="sq">
              <a:solidFill>
                <a:schemeClr val="accent2"/>
              </a:solidFill>
              <a:miter lim="800000"/>
              <a:headEnd type="non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9B541E2E-3BBC-4843-8F39-ADC2168EB847}"/>
                </a:ext>
              </a:extLst>
            </p:cNvPr>
            <p:cNvSpPr/>
            <p:nvPr/>
          </p:nvSpPr>
          <p:spPr>
            <a:xfrm>
              <a:off x="3251013" y="4437130"/>
              <a:ext cx="104775" cy="104775"/>
            </a:xfrm>
            <a:prstGeom prst="ellipse">
              <a:avLst/>
            </a:pr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Z"/>
            </a:p>
          </p:txBody>
        </p:sp>
      </p:grpSp>
      <p:sp>
        <p:nvSpPr>
          <p:cNvPr id="6" name="Titel 8">
            <a:extLst>
              <a:ext uri="{FF2B5EF4-FFF2-40B4-BE49-F238E27FC236}">
                <a16:creationId xmlns:a16="http://schemas.microsoft.com/office/drawing/2014/main" id="{5969E8EA-41F5-F840-ADA4-541A5D0AF1B3}"/>
              </a:ext>
            </a:extLst>
          </p:cNvPr>
          <p:cNvSpPr>
            <a:spLocks noGrp="1"/>
          </p:cNvSpPr>
          <p:nvPr>
            <p:ph type="title" hasCustomPrompt="1"/>
          </p:nvPr>
        </p:nvSpPr>
        <p:spPr>
          <a:xfrm>
            <a:off x="1978429" y="583104"/>
            <a:ext cx="3009208" cy="732508"/>
          </a:xfrm>
          <a:prstGeom prst="rect">
            <a:avLst/>
          </a:prstGeom>
        </p:spPr>
        <p:txBody>
          <a:bodyPr wrap="square" lIns="0" tIns="0" rIns="0" bIns="0" anchor="t" anchorCtr="0">
            <a:spAutoFit/>
          </a:bodyPr>
          <a:lstStyle>
            <a:lvl1pPr marL="0" indent="0" algn="l">
              <a:lnSpc>
                <a:spcPct val="85000"/>
              </a:lnSpc>
              <a:spcBef>
                <a:spcPct val="0"/>
              </a:spcBef>
              <a:spcAft>
                <a:spcPts val="0"/>
              </a:spcAft>
              <a:buFontTx/>
              <a:buNone/>
              <a:defRPr sz="2800" b="0" i="0" cap="none">
                <a:solidFill>
                  <a:schemeClr val="accent1"/>
                </a:solidFill>
                <a:latin typeface="+mj-lt"/>
              </a:defRPr>
            </a:lvl1pPr>
          </a:lstStyle>
          <a:p>
            <a:r>
              <a:rPr lang="en-US"/>
              <a:t>Name </a:t>
            </a:r>
            <a:br>
              <a:rPr lang="en-US"/>
            </a:br>
            <a:r>
              <a:rPr lang="en-US" err="1"/>
              <a:t>Lastname</a:t>
            </a:r>
            <a:endParaRPr lang="en-US"/>
          </a:p>
        </p:txBody>
      </p:sp>
      <p:sp>
        <p:nvSpPr>
          <p:cNvPr id="7" name="Textplatzhalter 10">
            <a:extLst>
              <a:ext uri="{FF2B5EF4-FFF2-40B4-BE49-F238E27FC236}">
                <a16:creationId xmlns:a16="http://schemas.microsoft.com/office/drawing/2014/main" id="{A67E2BBF-038E-6148-A5CF-58946ED2957C}"/>
              </a:ext>
            </a:extLst>
          </p:cNvPr>
          <p:cNvSpPr>
            <a:spLocks noGrp="1"/>
          </p:cNvSpPr>
          <p:nvPr>
            <p:ph type="body" sz="quarter" idx="13" hasCustomPrompt="1"/>
          </p:nvPr>
        </p:nvSpPr>
        <p:spPr>
          <a:xfrm>
            <a:off x="1976896" y="1361824"/>
            <a:ext cx="3009208" cy="418576"/>
          </a:xfrm>
          <a:prstGeom prst="rect">
            <a:avLst/>
          </a:prstGeom>
        </p:spPr>
        <p:txBody>
          <a:bodyPr wrap="square" lIns="0" tIns="0" rIns="0" bIns="0">
            <a:noAutofit/>
          </a:bodyPr>
          <a:lstStyle>
            <a:lvl1pPr>
              <a:defRPr lang="en-US" b="0" i="0" cap="none">
                <a:solidFill>
                  <a:schemeClr val="tx1">
                    <a:lumMod val="50000"/>
                    <a:lumOff val="50000"/>
                  </a:schemeClr>
                </a:solidFill>
                <a:latin typeface="+mn-lt"/>
              </a:defRPr>
            </a:lvl1pPr>
          </a:lstStyle>
          <a:p>
            <a:pPr lvl="0">
              <a:lnSpc>
                <a:spcPct val="85000"/>
              </a:lnSpc>
              <a:spcAft>
                <a:spcPts val="0"/>
              </a:spcAft>
            </a:pPr>
            <a:r>
              <a:rPr lang="en-US"/>
              <a:t>Role title</a:t>
            </a:r>
          </a:p>
        </p:txBody>
      </p:sp>
      <p:pic>
        <p:nvPicPr>
          <p:cNvPr id="9" name="Picture 8" descr="A picture containing drawing, clock&#10;&#10;Description automatically generated">
            <a:extLst>
              <a:ext uri="{FF2B5EF4-FFF2-40B4-BE49-F238E27FC236}">
                <a16:creationId xmlns:a16="http://schemas.microsoft.com/office/drawing/2014/main" id="{D969F8D4-24A7-574C-910E-3281B38BB36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3513" y="6482516"/>
            <a:ext cx="192024" cy="202328"/>
          </a:xfrm>
          <a:prstGeom prst="rect">
            <a:avLst/>
          </a:prstGeom>
        </p:spPr>
      </p:pic>
    </p:spTree>
    <p:extLst>
      <p:ext uri="{BB962C8B-B14F-4D97-AF65-F5344CB8AC3E}">
        <p14:creationId xmlns:p14="http://schemas.microsoft.com/office/powerpoint/2010/main" val="790197769"/>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image" Target="../media/image2.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11953D3F-A693-4136-8187-4C265E2D0157}"/>
              </a:ext>
            </a:extLst>
          </p:cNvPr>
          <p:cNvGraphicFramePr>
            <a:graphicFrameLocks noChangeAspect="1"/>
          </p:cNvGraphicFramePr>
          <p:nvPr userDrawn="1">
            <p:custDataLst>
              <p:tags r:id="rId3"/>
            </p:custDataLst>
            <p:extLst>
              <p:ext uri="{D42A27DB-BD31-4B8C-83A1-F6EECF244321}">
                <p14:modId xmlns:p14="http://schemas.microsoft.com/office/powerpoint/2010/main" val="398598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73" imgH="573" progId="TCLayout.ActiveDocument.1">
                  <p:embed/>
                </p:oleObj>
              </mc:Choice>
              <mc:Fallback>
                <p:oleObj name="think-cell Slide" r:id="rId5" imgW="573" imgH="573" progId="TCLayout.ActiveDocument.1">
                  <p:embed/>
                  <p:pic>
                    <p:nvPicPr>
                      <p:cNvPr id="8" name="Objekt 7" hidden="1">
                        <a:extLst>
                          <a:ext uri="{FF2B5EF4-FFF2-40B4-BE49-F238E27FC236}">
                            <a16:creationId xmlns:a16="http://schemas.microsoft.com/office/drawing/2014/main" id="{11953D3F-A693-4136-8187-4C265E2D015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hteck 6" hidden="1">
            <a:extLst>
              <a:ext uri="{FF2B5EF4-FFF2-40B4-BE49-F238E27FC236}">
                <a16:creationId xmlns:a16="http://schemas.microsoft.com/office/drawing/2014/main" id="{E5518DE9-C57A-4434-899D-F7F0825B3F83}"/>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800" b="0" i="0" baseline="0">
              <a:latin typeface="Graphik Semibold" panose="020B0703030202060203" pitchFamily="34" charset="0"/>
              <a:ea typeface="+mj-ea"/>
              <a:cs typeface="+mj-cs"/>
              <a:sym typeface="Graphik Semibold" panose="020B0703030202060203" pitchFamily="34" charset="0"/>
            </a:endParaRPr>
          </a:p>
        </p:txBody>
      </p:sp>
      <p:pic>
        <p:nvPicPr>
          <p:cNvPr id="33" name="Picture 32" descr="A picture containing drawing, clock&#10;&#10;Description automatically generated">
            <a:extLst>
              <a:ext uri="{FF2B5EF4-FFF2-40B4-BE49-F238E27FC236}">
                <a16:creationId xmlns:a16="http://schemas.microsoft.com/office/drawing/2014/main" id="{422348C9-CD8D-8A40-9FB7-926D6066DF5C}"/>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393513" y="6482516"/>
            <a:ext cx="192024" cy="202328"/>
          </a:xfrm>
          <a:prstGeom prst="rect">
            <a:avLst/>
          </a:prstGeom>
        </p:spPr>
      </p:pic>
      <p:sp>
        <p:nvSpPr>
          <p:cNvPr id="35" name="TextBox 34">
            <a:extLst>
              <a:ext uri="{FF2B5EF4-FFF2-40B4-BE49-F238E27FC236}">
                <a16:creationId xmlns:a16="http://schemas.microsoft.com/office/drawing/2014/main" id="{6BD67CE5-594C-9D4D-B6EA-82A97EEA7552}"/>
              </a:ext>
            </a:extLst>
          </p:cNvPr>
          <p:cNvSpPr txBox="1"/>
          <p:nvPr userDrawn="1"/>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36" name="TextBox 35">
            <a:extLst>
              <a:ext uri="{FF2B5EF4-FFF2-40B4-BE49-F238E27FC236}">
                <a16:creationId xmlns:a16="http://schemas.microsoft.com/office/drawing/2014/main" id="{D3311D03-4539-9444-89C8-62F556EF248A}"/>
              </a:ext>
            </a:extLst>
          </p:cNvPr>
          <p:cNvSpPr txBox="1"/>
          <p:nvPr userDrawn="1"/>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tabLst/>
              <a:defRPr/>
            </a:pPr>
            <a:fld id="{8A1971D9-5B62-3C46-9EC9-FDAAB88557B2}" type="slidenum">
              <a:rPr lang="en-GB" sz="800" smtClean="0">
                <a:solidFill>
                  <a:schemeClr val="tx1">
                    <a:alpha val="75000"/>
                  </a:schemeClr>
                </a:solidFill>
              </a:rPr>
              <a:t>‹#›</a:t>
            </a:fld>
            <a:endParaRPr lang="en-US" noProof="0">
              <a:solidFill>
                <a:schemeClr val="tx1">
                  <a:alpha val="75000"/>
                </a:schemeClr>
              </a:solidFill>
            </a:endParaRPr>
          </a:p>
        </p:txBody>
      </p:sp>
    </p:spTree>
    <p:extLst>
      <p:ext uri="{BB962C8B-B14F-4D97-AF65-F5344CB8AC3E}">
        <p14:creationId xmlns:p14="http://schemas.microsoft.com/office/powerpoint/2010/main" val="2605970618"/>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defTabSz="914400" rtl="0" eaLnBrk="1" latinLnBrk="0" hangingPunct="1">
        <a:lnSpc>
          <a:spcPts val="3800"/>
        </a:lnSpc>
        <a:spcBef>
          <a:spcPct val="0"/>
        </a:spcBef>
        <a:buNone/>
        <a:defRPr sz="3800" kern="1200" cap="all"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600" kern="1200" cap="all" baseline="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3pPr>
      <a:lvl4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4pPr>
      <a:lvl5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57">
          <p15:clr>
            <a:srgbClr val="F26B43"/>
          </p15:clr>
        </p15:guide>
        <p15:guide id="3" pos="7423">
          <p15:clr>
            <a:srgbClr val="F26B43"/>
          </p15:clr>
        </p15:guide>
        <p15:guide id="4" orient="horz" pos="935">
          <p15:clr>
            <a:srgbClr val="F26B43"/>
          </p15:clr>
        </p15:guide>
        <p15:guide id="5" orient="horz" pos="255">
          <p15:clr>
            <a:srgbClr val="F26B43"/>
          </p15:clr>
        </p15:guide>
        <p15:guide id="6" orient="horz" pos="411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7F7D3D-ECAA-D046-83E5-BE4777BD59A9}"/>
              </a:ext>
            </a:extLst>
          </p:cNvPr>
          <p:cNvSpPr>
            <a:spLocks noGrp="1"/>
          </p:cNvSpPr>
          <p:nvPr>
            <p:ph type="title"/>
          </p:nvPr>
        </p:nvSpPr>
        <p:spPr>
          <a:xfrm>
            <a:off x="130839" y="108295"/>
            <a:ext cx="10646017" cy="470898"/>
          </a:xfrm>
        </p:spPr>
        <p:txBody>
          <a:bodyPr/>
          <a:lstStyle/>
          <a:p>
            <a:pPr algn="ctr"/>
            <a:r>
              <a:rPr lang="en-US" sz="2400" b="1" dirty="0">
                <a:solidFill>
                  <a:schemeClr val="tx1"/>
                </a:solidFill>
                <a:latin typeface="Calibri" panose="020F0502020204030204" pitchFamily="34" charset="0"/>
                <a:ea typeface="+mn-ea"/>
                <a:cs typeface="Calibri" panose="020F0502020204030204" pitchFamily="34" charset="0"/>
              </a:rPr>
              <a:t>RAM PRAKASH SINGH – Architect &amp; Lead</a:t>
            </a:r>
            <a:br>
              <a:rPr lang="en-US" sz="1800" b="1" dirty="0">
                <a:solidFill>
                  <a:schemeClr val="accent4">
                    <a:lumMod val="50000"/>
                  </a:schemeClr>
                </a:solidFill>
                <a:latin typeface="+mn-lt"/>
                <a:ea typeface="+mn-ea"/>
                <a:cs typeface="+mn-cs"/>
              </a:rPr>
            </a:br>
            <a:endParaRPr lang="en-CZ" sz="1200" b="1" dirty="0">
              <a:solidFill>
                <a:schemeClr val="accent3"/>
              </a:solidFill>
              <a:latin typeface="+mn-lt"/>
              <a:ea typeface="+mn-ea"/>
              <a:cs typeface="+mn-cs"/>
            </a:endParaRPr>
          </a:p>
        </p:txBody>
      </p:sp>
      <p:sp>
        <p:nvSpPr>
          <p:cNvPr id="15" name="Textplatzhalter 18">
            <a:extLst>
              <a:ext uri="{FF2B5EF4-FFF2-40B4-BE49-F238E27FC236}">
                <a16:creationId xmlns:a16="http://schemas.microsoft.com/office/drawing/2014/main" id="{AC3E2493-D366-8F4E-870C-CAA67AD92B14}"/>
              </a:ext>
            </a:extLst>
          </p:cNvPr>
          <p:cNvSpPr txBox="1">
            <a:spLocks/>
          </p:cNvSpPr>
          <p:nvPr/>
        </p:nvSpPr>
        <p:spPr>
          <a:xfrm>
            <a:off x="80498" y="882934"/>
            <a:ext cx="4741874" cy="2651450"/>
          </a:xfrm>
          <a:prstGeom prst="rect">
            <a:avLst/>
          </a:prstGeom>
        </p:spPr>
        <p:txBody>
          <a:bodyPr lIns="0" tIns="0" rIns="0" bIns="0"/>
          <a:lstStyle>
            <a:lvl1pPr marL="0" indent="0" algn="l" defTabSz="914400" rtl="0" eaLnBrk="1" latinLnBrk="0" hangingPunct="1">
              <a:lnSpc>
                <a:spcPct val="100000"/>
              </a:lnSpc>
              <a:spcBef>
                <a:spcPts val="0"/>
              </a:spcBef>
              <a:spcAft>
                <a:spcPts val="1200"/>
              </a:spcAft>
              <a:buFont typeface="Arial" panose="020B0604020202020204" pitchFamily="34" charset="0"/>
              <a:buNone/>
              <a:defRPr sz="1600" kern="1200" cap="all" baseline="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3pPr>
            <a:lvl4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4pPr>
            <a:lvl5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100" dirty="0">
                <a:latin typeface="Calibri" panose="020F0502020204030204" pitchFamily="34" charset="0"/>
                <a:cs typeface="Calibri" panose="020F0502020204030204" pitchFamily="34" charset="0"/>
              </a:rPr>
              <a:t>11+ years of experience in all aspects of software development, from extensive analysis and design through execution and maintenance in various business domains. Experienced in managing, leading development &amp; integration projects, domain driven design, test driven development, product development.</a:t>
            </a:r>
          </a:p>
          <a:p>
            <a:r>
              <a:rPr lang="en-US" sz="1100" dirty="0">
                <a:latin typeface="Calibri" panose="020F0502020204030204" pitchFamily="34" charset="0"/>
                <a:cs typeface="Calibri" panose="020F0502020204030204" pitchFamily="34" charset="0"/>
              </a:rPr>
              <a:t>Experienced in microservices, monolithic, Java, Reactive programming, AWS, Docker, Redis, open-source technologies such as spring/spring boot/Spring Web Flux, Hibernate, JPA, application servers, version control, build and deployment tools, SQL/NO-SQL databases.</a:t>
            </a:r>
          </a:p>
          <a:p>
            <a:r>
              <a:rPr lang="en-US" sz="1100" dirty="0">
                <a:latin typeface="Calibri" panose="020F0502020204030204" pitchFamily="34" charset="0"/>
                <a:cs typeface="Calibri" panose="020F0502020204030204" pitchFamily="34" charset="0"/>
              </a:rPr>
              <a:t>Responsibilities- Map the business requirement to the technical solution. Maintain and develop API contracts. Responsible for creating low-level design documents such as architecture diagrams, and sequence diagrams for the features to be developed. Coordinate with stakeholders on the information required for the implementation of technical solutions. Support team on technical queries and issues, code reviews.</a:t>
            </a:r>
            <a:endParaRPr lang="en-US" altLang="en-US" sz="1100" dirty="0">
              <a:solidFill>
                <a:srgbClr val="000000"/>
              </a:solidFill>
              <a:latin typeface="Calibri" panose="020F0502020204030204" pitchFamily="34" charset="0"/>
              <a:cs typeface="Calibri" panose="020F0502020204030204" pitchFamily="34" charset="0"/>
            </a:endParaRPr>
          </a:p>
          <a:p>
            <a:pPr marL="0" lvl="1" indent="0" defTabSz="844550">
              <a:buNone/>
              <a:tabLst>
                <a:tab pos="163513" algn="l"/>
              </a:tabLst>
              <a:defRPr/>
            </a:pPr>
            <a:endParaRPr lang="en-US" altLang="en-US" sz="1100" dirty="0">
              <a:solidFill>
                <a:srgbClr val="000000"/>
              </a:solidFill>
              <a:latin typeface="Calibri" panose="020F0502020204030204" pitchFamily="34" charset="0"/>
              <a:cs typeface="Calibri" panose="020F0502020204030204" pitchFamily="34" charset="0"/>
            </a:endParaRPr>
          </a:p>
          <a:p>
            <a:pPr lvl="1" defTabSz="844550">
              <a:buFont typeface="Wingdings" panose="05000000000000000000" pitchFamily="2" charset="2"/>
              <a:buChar char="§"/>
              <a:tabLst>
                <a:tab pos="163513" algn="l"/>
              </a:tabLst>
              <a:defRPr/>
            </a:pPr>
            <a:endParaRPr lang="en-US" altLang="en-US" sz="1100" dirty="0">
              <a:solidFill>
                <a:srgbClr val="000000"/>
              </a:solidFill>
              <a:latin typeface="Calibri" panose="020F0502020204030204" pitchFamily="34" charset="0"/>
              <a:cs typeface="Calibri" panose="020F0502020204030204" pitchFamily="34" charset="0"/>
            </a:endParaRPr>
          </a:p>
        </p:txBody>
      </p:sp>
      <p:sp>
        <p:nvSpPr>
          <p:cNvPr id="16" name="Textplatzhalter 18">
            <a:extLst>
              <a:ext uri="{FF2B5EF4-FFF2-40B4-BE49-F238E27FC236}">
                <a16:creationId xmlns:a16="http://schemas.microsoft.com/office/drawing/2014/main" id="{189AC06C-5724-7041-AEF6-7F6F33AF2F2C}"/>
              </a:ext>
            </a:extLst>
          </p:cNvPr>
          <p:cNvSpPr txBox="1">
            <a:spLocks/>
          </p:cNvSpPr>
          <p:nvPr/>
        </p:nvSpPr>
        <p:spPr>
          <a:xfrm>
            <a:off x="80496" y="594993"/>
            <a:ext cx="4535487" cy="243656"/>
          </a:xfrm>
          <a:prstGeom prst="rect">
            <a:avLst/>
          </a:prstGeom>
        </p:spPr>
        <p:txBody>
          <a:bodyPr lIns="0" tIns="0" rIns="0" bIns="0"/>
          <a:lstStyle>
            <a:lvl1pPr marL="0" indent="0" algn="l" defTabSz="914400" rtl="0" eaLnBrk="1" latinLnBrk="0" hangingPunct="1">
              <a:lnSpc>
                <a:spcPct val="100000"/>
              </a:lnSpc>
              <a:spcBef>
                <a:spcPts val="0"/>
              </a:spcBef>
              <a:spcAft>
                <a:spcPts val="1200"/>
              </a:spcAft>
              <a:buFont typeface="Arial" panose="020B0604020202020204" pitchFamily="34" charset="0"/>
              <a:buNone/>
              <a:defRPr sz="1600" kern="1200" cap="all" baseline="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3pPr>
            <a:lvl4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4pPr>
            <a:lvl5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844550" rtl="0" eaLnBrk="1" fontAlgn="auto" latinLnBrk="0" hangingPunct="1">
              <a:lnSpc>
                <a:spcPct val="100000"/>
              </a:lnSpc>
              <a:spcBef>
                <a:spcPts val="0"/>
              </a:spcBef>
              <a:spcAft>
                <a:spcPts val="1200"/>
              </a:spcAft>
              <a:buClrTx/>
              <a:buSzTx/>
              <a:buFont typeface="Century Gothic" panose="020B0502020202020204" pitchFamily="34" charset="0"/>
              <a:buNone/>
              <a:tabLst>
                <a:tab pos="163513" algn="l"/>
              </a:tabLst>
              <a:defRPr/>
            </a:pPr>
            <a:r>
              <a:rPr kumimoji="0" lang="en-US" altLang="en-US"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BACKGROUND</a:t>
            </a:r>
          </a:p>
        </p:txBody>
      </p:sp>
      <p:sp>
        <p:nvSpPr>
          <p:cNvPr id="21" name="Textplatzhalter 18">
            <a:extLst>
              <a:ext uri="{FF2B5EF4-FFF2-40B4-BE49-F238E27FC236}">
                <a16:creationId xmlns:a16="http://schemas.microsoft.com/office/drawing/2014/main" id="{F17FF536-2FEB-1248-8F08-6D3CC1EB35B2}"/>
              </a:ext>
            </a:extLst>
          </p:cNvPr>
          <p:cNvSpPr txBox="1">
            <a:spLocks/>
          </p:cNvSpPr>
          <p:nvPr/>
        </p:nvSpPr>
        <p:spPr>
          <a:xfrm>
            <a:off x="57261" y="3956623"/>
            <a:ext cx="3904819" cy="273587"/>
          </a:xfrm>
          <a:prstGeom prst="rect">
            <a:avLst/>
          </a:prstGeom>
        </p:spPr>
        <p:txBody>
          <a:bodyPr lIns="0" tIns="0" rIns="0" bIns="0"/>
          <a:lstStyle>
            <a:lvl1pPr marL="0" indent="0" algn="l" defTabSz="914400" rtl="0" eaLnBrk="1" latinLnBrk="0" hangingPunct="1">
              <a:lnSpc>
                <a:spcPct val="100000"/>
              </a:lnSpc>
              <a:spcBef>
                <a:spcPts val="0"/>
              </a:spcBef>
              <a:spcAft>
                <a:spcPts val="1200"/>
              </a:spcAft>
              <a:buFont typeface="Arial" panose="020B0604020202020204" pitchFamily="34" charset="0"/>
              <a:buNone/>
              <a:defRPr sz="1600" kern="1200" cap="all" baseline="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3pPr>
            <a:lvl4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4pPr>
            <a:lvl5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844550" rtl="0" eaLnBrk="1" fontAlgn="auto" latinLnBrk="0" hangingPunct="1">
              <a:lnSpc>
                <a:spcPct val="100000"/>
              </a:lnSpc>
              <a:spcBef>
                <a:spcPts val="0"/>
              </a:spcBef>
              <a:spcAft>
                <a:spcPts val="1200"/>
              </a:spcAft>
              <a:buClrTx/>
              <a:buSzTx/>
              <a:buFont typeface="Century Gothic" panose="020B0502020202020204" pitchFamily="34" charset="0"/>
              <a:buNone/>
              <a:tabLst>
                <a:tab pos="163513" algn="l"/>
              </a:tabLst>
              <a:defRPr/>
            </a:pPr>
            <a:r>
              <a:rPr kumimoji="0" lang="en-US" altLang="en-US" sz="1400"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TECHNICAL SKILL SET</a:t>
            </a:r>
          </a:p>
        </p:txBody>
      </p:sp>
      <p:sp>
        <p:nvSpPr>
          <p:cNvPr id="22" name="Rectangle 13">
            <a:extLst>
              <a:ext uri="{FF2B5EF4-FFF2-40B4-BE49-F238E27FC236}">
                <a16:creationId xmlns:a16="http://schemas.microsoft.com/office/drawing/2014/main" id="{660F7B11-755A-DF48-AEAF-19B9CE595C38}"/>
              </a:ext>
            </a:extLst>
          </p:cNvPr>
          <p:cNvSpPr>
            <a:spLocks noChangeArrowheads="1"/>
          </p:cNvSpPr>
          <p:nvPr/>
        </p:nvSpPr>
        <p:spPr bwMode="gray">
          <a:xfrm>
            <a:off x="4998720" y="747250"/>
            <a:ext cx="5476131" cy="4780509"/>
          </a:xfrm>
          <a:prstGeom prst="rect">
            <a:avLst/>
          </a:prstGeom>
          <a:noFill/>
          <a:ln w="12700" algn="ctr">
            <a:noFill/>
            <a:miter lim="800000"/>
            <a:headEnd/>
            <a:tailEnd/>
          </a:ln>
          <a:effectLst/>
        </p:spPr>
        <p:txBody>
          <a:bodyPr lIns="0" tIns="0" rIns="0" bIns="0"/>
          <a:lstStyle/>
          <a:p>
            <a:pPr lvl="0" algn="just" eaLnBrk="0" fontAlgn="base" hangingPunct="0">
              <a:spcBef>
                <a:spcPct val="0"/>
              </a:spcBef>
              <a:spcAft>
                <a:spcPct val="0"/>
              </a:spcAft>
              <a:defRPr/>
            </a:pPr>
            <a:endParaRPr lang="en-US" sz="1100" b="1" dirty="0">
              <a:latin typeface="Calibri" panose="020F0502020204030204" pitchFamily="34" charset="0"/>
              <a:cs typeface="Calibri" panose="020F0502020204030204" pitchFamily="34" charset="0"/>
            </a:endParaRPr>
          </a:p>
          <a:p>
            <a:pPr algn="just"/>
            <a:r>
              <a:rPr lang="de-DE" sz="1100" b="1" dirty="0">
                <a:latin typeface="Calibri" panose="020F0502020204030204" pitchFamily="34" charset="0"/>
                <a:cs typeface="Calibri" panose="020F0502020204030204" pitchFamily="34" charset="0"/>
              </a:rPr>
              <a:t>Commerce Next Adidas (AFNT)</a:t>
            </a:r>
          </a:p>
          <a:p>
            <a:pPr algn="just"/>
            <a:r>
              <a:rPr lang="en-US" sz="1100" dirty="0">
                <a:latin typeface="Calibri" panose="020F0502020204030204" pitchFamily="34" charset="0"/>
                <a:cs typeface="Calibri" panose="020F0502020204030204" pitchFamily="34" charset="0"/>
              </a:rPr>
              <a:t>Tech arch delivery lead for Ecommerce microservice based application for scrum team. Adidas Commerce Next is an initiative, leveraging lightweight microservices architecture to develop the ecosystem of domain-driven microservices. Tech stack: Java, SpringBoot, SpringWebflux, PostgreSQL, Docker, K8S, Junit, Maven, Redis, Akamai, Grafana with Prometheus, Sonar, AWS, Kibana..</a:t>
            </a:r>
            <a:r>
              <a:rPr lang="en-US" sz="1100" b="1" dirty="0">
                <a:latin typeface="Calibri" panose="020F0502020204030204" pitchFamily="34" charset="0"/>
                <a:cs typeface="Calibri" panose="020F0502020204030204" pitchFamily="34" charset="0"/>
              </a:rPr>
              <a:t> </a:t>
            </a:r>
          </a:p>
          <a:p>
            <a:pPr algn="just"/>
            <a:endParaRPr lang="de-DE" sz="1100" b="1" dirty="0">
              <a:latin typeface="Calibri" panose="020F0502020204030204" pitchFamily="34" charset="0"/>
              <a:cs typeface="Calibri" panose="020F0502020204030204" pitchFamily="34" charset="0"/>
            </a:endParaRPr>
          </a:p>
          <a:p>
            <a:pPr algn="just"/>
            <a:r>
              <a:rPr lang="de-DE" sz="1100" b="1" dirty="0">
                <a:latin typeface="Calibri" panose="020F0502020204030204" pitchFamily="34" charset="0"/>
                <a:cs typeface="Calibri" panose="020F0502020204030204" pitchFamily="34" charset="0"/>
              </a:rPr>
              <a:t>Business On Line (Corporate banking) – Bank Of Ireland Client. Location: Ireland.</a:t>
            </a:r>
          </a:p>
          <a:p>
            <a:pPr algn="just"/>
            <a:r>
              <a:rPr lang="de-DE" sz="1100" dirty="0">
                <a:latin typeface="Calibri" panose="020F0502020204030204" pitchFamily="34" charset="0"/>
                <a:cs typeface="Calibri" panose="020F0502020204030204" pitchFamily="34" charset="0"/>
              </a:rPr>
              <a:t>Tech lead for Corporate Banking web application for scrum team. Agile software develoment methodology. Tech stack such as Java, Spring,Oracle, Coolgen, Mainframe, Kafka, ELK etc.</a:t>
            </a:r>
          </a:p>
          <a:p>
            <a:pPr algn="just"/>
            <a:endParaRPr lang="de-DE" sz="1100" dirty="0">
              <a:latin typeface="Calibri" panose="020F0502020204030204" pitchFamily="34" charset="0"/>
              <a:cs typeface="Calibri" panose="020F0502020204030204" pitchFamily="34" charset="0"/>
            </a:endParaRPr>
          </a:p>
          <a:p>
            <a:pPr defTabSz="912813">
              <a:defRPr/>
            </a:pPr>
            <a:r>
              <a:rPr lang="en-US" sz="1100" b="1" dirty="0">
                <a:latin typeface="Calibri" panose="020F0502020204030204" pitchFamily="34" charset="0"/>
                <a:cs typeface="Calibri" panose="020F0502020204030204" pitchFamily="34" charset="0"/>
              </a:rPr>
              <a:t>Machine to Machine – Yanmar Agriculture Equipment Client . Location: Japan &amp; India. </a:t>
            </a:r>
          </a:p>
          <a:p>
            <a:pPr defTabSz="912813">
              <a:defRPr/>
            </a:pPr>
            <a:r>
              <a:rPr lang="en-US" sz="1100" dirty="0">
                <a:solidFill>
                  <a:srgbClr val="000000"/>
                </a:solidFill>
                <a:latin typeface="Calibri" panose="020F0502020204030204" pitchFamily="34" charset="0"/>
                <a:cs typeface="Calibri" panose="020F0502020204030204" pitchFamily="34" charset="0"/>
              </a:rPr>
              <a:t>Tech arch delivery lead for Cloud  based application for scrum team. </a:t>
            </a:r>
            <a:r>
              <a:rPr lang="de-DE" sz="1100" dirty="0">
                <a:latin typeface="Calibri" panose="020F0502020204030204" pitchFamily="34" charset="0"/>
                <a:cs typeface="Calibri" panose="020F0502020204030204" pitchFamily="34" charset="0"/>
              </a:rPr>
              <a:t>Agile software development methodology. Tech stack Java, AWS(IOT, Kinesis, Lambda, EC2, S3, DynamoDB), Docker etc.</a:t>
            </a:r>
          </a:p>
          <a:p>
            <a:pPr lvl="0" algn="just" eaLnBrk="0" fontAlgn="base" hangingPunct="0">
              <a:spcBef>
                <a:spcPct val="0"/>
              </a:spcBef>
              <a:spcAft>
                <a:spcPct val="0"/>
              </a:spcAft>
              <a:defRPr/>
            </a:pPr>
            <a:endParaRPr lang="en-US" sz="1100" dirty="0">
              <a:latin typeface="Calibri" panose="020F0502020204030204" pitchFamily="34" charset="0"/>
              <a:cs typeface="Calibri" panose="020F0502020204030204" pitchFamily="34" charset="0"/>
            </a:endParaRPr>
          </a:p>
          <a:p>
            <a:pPr defTabSz="912813">
              <a:defRPr/>
            </a:pPr>
            <a:r>
              <a:rPr lang="en-US" sz="1100" b="1" dirty="0">
                <a:solidFill>
                  <a:srgbClr val="000000"/>
                </a:solidFill>
                <a:latin typeface="Calibri" panose="020F0502020204030204" pitchFamily="34" charset="0"/>
                <a:cs typeface="Calibri" panose="020F0502020204030204" pitchFamily="34" charset="0"/>
              </a:rPr>
              <a:t>Socrates  - Specsaver Optical Group Ltd Client. Location UK, Australia, Nederland</a:t>
            </a:r>
          </a:p>
          <a:p>
            <a:pPr defTabSz="912813">
              <a:defRPr/>
            </a:pPr>
            <a:r>
              <a:rPr lang="en-US" sz="1100" dirty="0">
                <a:solidFill>
                  <a:srgbClr val="000000"/>
                </a:solidFill>
                <a:latin typeface="Calibri" panose="020F0502020204030204" pitchFamily="34" charset="0"/>
                <a:cs typeface="Calibri" panose="020F0502020204030204" pitchFamily="34" charset="0"/>
              </a:rPr>
              <a:t>Part of Product development scrum team, Tech stack such as Java, Spring, Hibernate, SOAP WS SQL database.</a:t>
            </a:r>
          </a:p>
          <a:p>
            <a:pPr lvl="0" algn="just" eaLnBrk="0" fontAlgn="base" hangingPunct="0">
              <a:spcBef>
                <a:spcPct val="0"/>
              </a:spcBef>
              <a:spcAft>
                <a:spcPct val="0"/>
              </a:spcAft>
              <a:defRPr/>
            </a:pPr>
            <a:endParaRPr lang="en-US" sz="1100" dirty="0">
              <a:latin typeface="Calibri" panose="020F0502020204030204" pitchFamily="34" charset="0"/>
              <a:cs typeface="Calibri" panose="020F0502020204030204" pitchFamily="34" charset="0"/>
            </a:endParaRPr>
          </a:p>
          <a:p>
            <a:pPr lvl="0" algn="just" eaLnBrk="0" fontAlgn="base" hangingPunct="0">
              <a:spcBef>
                <a:spcPct val="0"/>
              </a:spcBef>
              <a:spcAft>
                <a:spcPct val="0"/>
              </a:spcAft>
              <a:defRPr/>
            </a:pPr>
            <a:endParaRPr lang="en-US" sz="1100" dirty="0">
              <a:latin typeface="Calibri" panose="020F0502020204030204" pitchFamily="34" charset="0"/>
              <a:cs typeface="Calibri" panose="020F0502020204030204" pitchFamily="34" charset="0"/>
            </a:endParaRPr>
          </a:p>
          <a:p>
            <a:pPr lvl="0" algn="just" eaLnBrk="0" fontAlgn="base" hangingPunct="0">
              <a:spcBef>
                <a:spcPct val="0"/>
              </a:spcBef>
              <a:spcAft>
                <a:spcPct val="0"/>
              </a:spcAft>
              <a:defRPr/>
            </a:pPr>
            <a:endParaRPr lang="en-US" sz="1100" b="1" kern="0" dirty="0">
              <a:solidFill>
                <a:srgbClr val="000000"/>
              </a:solidFill>
              <a:latin typeface="Calibri" panose="020F0502020204030204" pitchFamily="34" charset="0"/>
              <a:cs typeface="Calibri" panose="020F0502020204030204" pitchFamily="34" charset="0"/>
            </a:endParaRPr>
          </a:p>
        </p:txBody>
      </p:sp>
      <p:sp>
        <p:nvSpPr>
          <p:cNvPr id="27" name="Textplatzhalter 18">
            <a:extLst>
              <a:ext uri="{FF2B5EF4-FFF2-40B4-BE49-F238E27FC236}">
                <a16:creationId xmlns:a16="http://schemas.microsoft.com/office/drawing/2014/main" id="{C878CAB4-929D-42A8-949A-16209E1E74D5}"/>
              </a:ext>
            </a:extLst>
          </p:cNvPr>
          <p:cNvSpPr txBox="1">
            <a:spLocks/>
          </p:cNvSpPr>
          <p:nvPr/>
        </p:nvSpPr>
        <p:spPr>
          <a:xfrm>
            <a:off x="4998720" y="679898"/>
            <a:ext cx="3250975" cy="271367"/>
          </a:xfrm>
          <a:prstGeom prst="rect">
            <a:avLst/>
          </a:prstGeom>
        </p:spPr>
        <p:txBody>
          <a:bodyPr lIns="0" tIns="0" rIns="0" bIns="0"/>
          <a:lstStyle>
            <a:lvl1pPr marL="0" indent="0" algn="l" defTabSz="914400" rtl="0" eaLnBrk="1" latinLnBrk="0" hangingPunct="1">
              <a:lnSpc>
                <a:spcPct val="100000"/>
              </a:lnSpc>
              <a:spcBef>
                <a:spcPts val="0"/>
              </a:spcBef>
              <a:spcAft>
                <a:spcPts val="1200"/>
              </a:spcAft>
              <a:buFont typeface="Arial" panose="020B0604020202020204" pitchFamily="34" charset="0"/>
              <a:buNone/>
              <a:defRPr sz="1600" kern="1200" cap="all" baseline="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3pPr>
            <a:lvl4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4pPr>
            <a:lvl5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844550" rtl="0" eaLnBrk="1" fontAlgn="auto" latinLnBrk="0" hangingPunct="1">
              <a:lnSpc>
                <a:spcPct val="100000"/>
              </a:lnSpc>
              <a:spcBef>
                <a:spcPts val="0"/>
              </a:spcBef>
              <a:spcAft>
                <a:spcPts val="1200"/>
              </a:spcAft>
              <a:buClrTx/>
              <a:buSzTx/>
              <a:buFont typeface="Century Gothic" panose="020B0502020202020204" pitchFamily="34" charset="0"/>
              <a:buNone/>
              <a:tabLst>
                <a:tab pos="163513" algn="l"/>
              </a:tabLst>
              <a:defRPr/>
            </a:pPr>
            <a:r>
              <a:rPr kumimoji="0" lang="en-US" altLang="en-US" sz="1400"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RELEVANT EXPERIENCE</a:t>
            </a:r>
          </a:p>
        </p:txBody>
      </p:sp>
      <p:sp>
        <p:nvSpPr>
          <p:cNvPr id="28" name="Text Placeholder 19">
            <a:extLst>
              <a:ext uri="{FF2B5EF4-FFF2-40B4-BE49-F238E27FC236}">
                <a16:creationId xmlns:a16="http://schemas.microsoft.com/office/drawing/2014/main" id="{CC3EC81D-AE11-4787-A758-C7FD042C57DC}"/>
              </a:ext>
            </a:extLst>
          </p:cNvPr>
          <p:cNvSpPr txBox="1">
            <a:spLocks/>
          </p:cNvSpPr>
          <p:nvPr/>
        </p:nvSpPr>
        <p:spPr>
          <a:xfrm>
            <a:off x="63051" y="4280652"/>
            <a:ext cx="4481343" cy="841795"/>
          </a:xfrm>
          <a:prstGeom prst="rect">
            <a:avLst/>
          </a:prstGeom>
        </p:spPr>
        <p:txBody>
          <a:bodyPr lIns="0" tIns="0" rIns="0" bIns="0" numCol="1"/>
          <a:lstStyle>
            <a:lvl1pPr marL="0"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mn-ea"/>
                <a:cs typeface="Arial" panose="020B0604020202020204" pitchFamily="34" charset="0"/>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Java		AWS		JPA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SpringBoot		Container Docker/K8S	SQL./No-SQL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Spring </a:t>
            </a:r>
            <a:r>
              <a:rPr lang="en-US" sz="1100" cap="none" dirty="0" err="1">
                <a:solidFill>
                  <a:srgbClr val="000000">
                    <a:lumMod val="100000"/>
                  </a:srgbClr>
                </a:solidFill>
                <a:latin typeface="Calibri" panose="020F0502020204030204" pitchFamily="34" charset="0"/>
                <a:cs typeface="Calibri" panose="020F0502020204030204" pitchFamily="34" charset="0"/>
              </a:rPr>
              <a:t>WebFlux</a:t>
            </a:r>
            <a:r>
              <a:rPr lang="en-US" sz="1100" cap="none" dirty="0">
                <a:solidFill>
                  <a:srgbClr val="000000">
                    <a:lumMod val="100000"/>
                  </a:srgbClr>
                </a:solidFill>
                <a:latin typeface="Calibri" panose="020F0502020204030204" pitchFamily="34" charset="0"/>
                <a:cs typeface="Calibri" panose="020F0502020204030204" pitchFamily="34" charset="0"/>
              </a:rPr>
              <a:t>	Redis		Junit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REST		Hibernate		</a:t>
            </a:r>
            <a:r>
              <a:rPr lang="en-US" sz="1100" cap="none" dirty="0" err="1">
                <a:solidFill>
                  <a:srgbClr val="000000">
                    <a:lumMod val="100000"/>
                  </a:srgbClr>
                </a:solidFill>
                <a:latin typeface="Calibri" panose="020F0502020204030204" pitchFamily="34" charset="0"/>
                <a:cs typeface="Calibri" panose="020F0502020204030204" pitchFamily="34" charset="0"/>
              </a:rPr>
              <a:t>Graphana</a:t>
            </a:r>
            <a:endParaRPr lang="en-US" sz="1100" cap="none" dirty="0">
              <a:solidFill>
                <a:srgbClr val="000000">
                  <a:lumMod val="100000"/>
                </a:srgbClr>
              </a:solidFill>
              <a:latin typeface="Calibri" panose="020F0502020204030204" pitchFamily="34" charset="0"/>
              <a:cs typeface="Calibri" panose="020F050202020403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Microservice		Swagger</a:t>
            </a:r>
            <a:endParaRPr lang="en-US" sz="1100" cap="none" dirty="0">
              <a:solidFill>
                <a:srgbClr val="000000"/>
              </a:solidFill>
              <a:latin typeface="Calibri" panose="020F0502020204030204" pitchFamily="34" charset="0"/>
              <a:cs typeface="Calibri" panose="020F0502020204030204" pitchFamily="34" charset="0"/>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cap="none" dirty="0">
              <a:solidFill>
                <a:srgbClr val="000000">
                  <a:lumMod val="100000"/>
                </a:srgbClr>
              </a:solidFill>
              <a:latin typeface="Graphik"/>
              <a:cs typeface="Calibri" panose="020F0502020204030204" pitchFamily="34" charset="0"/>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100000"/>
                </a:srgbClr>
              </a:solidFill>
              <a:effectLst/>
              <a:uLnTx/>
              <a:uFillTx/>
              <a:latin typeface="Graphik"/>
              <a:ea typeface="+mn-ea"/>
              <a:cs typeface="Calibri" panose="020F0502020204030204" pitchFamily="34" charset="0"/>
            </a:endParaRPr>
          </a:p>
        </p:txBody>
      </p:sp>
      <p:sp>
        <p:nvSpPr>
          <p:cNvPr id="4" name="Text Placeholder 19">
            <a:extLst>
              <a:ext uri="{FF2B5EF4-FFF2-40B4-BE49-F238E27FC236}">
                <a16:creationId xmlns:a16="http://schemas.microsoft.com/office/drawing/2014/main" id="{EAD2F398-4412-744F-E4A8-229B336578CD}"/>
              </a:ext>
            </a:extLst>
          </p:cNvPr>
          <p:cNvSpPr txBox="1">
            <a:spLocks/>
          </p:cNvSpPr>
          <p:nvPr/>
        </p:nvSpPr>
        <p:spPr>
          <a:xfrm>
            <a:off x="80496" y="5641359"/>
            <a:ext cx="2257068" cy="1107893"/>
          </a:xfrm>
          <a:prstGeom prst="rect">
            <a:avLst/>
          </a:prstGeom>
        </p:spPr>
        <p:txBody>
          <a:bodyPr lIns="0" tIns="0" rIns="0" bIns="0" numCol="1"/>
          <a:lstStyle>
            <a:lvl1pPr marL="0" indent="0" algn="l" defTabSz="914377" rtl="0" eaLnBrk="1" latinLnBrk="0" hangingPunct="1">
              <a:lnSpc>
                <a:spcPct val="85000"/>
              </a:lnSpc>
              <a:spcBef>
                <a:spcPts val="0"/>
              </a:spcBef>
              <a:buFont typeface="Arial" panose="020B0604020202020204" pitchFamily="34" charset="0"/>
              <a:buNone/>
              <a:defRPr sz="1800" b="0" kern="1200" cap="all" baseline="0">
                <a:solidFill>
                  <a:schemeClr val="tx1"/>
                </a:solidFill>
                <a:latin typeface="Arial Black" panose="020B0A04020102020204" pitchFamily="34" charset="0"/>
                <a:ea typeface="+mn-ea"/>
                <a:cs typeface="Arial" panose="020B0604020202020204" pitchFamily="34" charset="0"/>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Arial" panose="020B0604020202020204" pitchFamily="34" charset="0"/>
                <a:ea typeface="+mn-ea"/>
                <a:cs typeface="Arial" panose="020B0604020202020204" pitchFamily="34" charset="0"/>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Ecommerce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Banking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Retail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cap="none" dirty="0">
                <a:solidFill>
                  <a:srgbClr val="000000">
                    <a:lumMod val="100000"/>
                  </a:srgbClr>
                </a:solidFill>
                <a:latin typeface="Calibri" panose="020F0502020204030204" pitchFamily="34" charset="0"/>
                <a:cs typeface="Calibri" panose="020F0502020204030204" pitchFamily="34" charset="0"/>
              </a:rPr>
              <a:t>Manufacturing(AWS IOT)</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cap="none" dirty="0">
              <a:solidFill>
                <a:srgbClr val="000000">
                  <a:lumMod val="100000"/>
                </a:srgbClr>
              </a:solidFill>
              <a:latin typeface="Calibri" panose="020F0502020204030204" pitchFamily="34" charset="0"/>
              <a:cs typeface="Calibri" panose="020F0502020204030204" pitchFamily="34" charset="0"/>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100000"/>
                </a:srgbClr>
              </a:solidFill>
              <a:effectLst/>
              <a:uLnTx/>
              <a:uFillTx/>
              <a:latin typeface="Calibri" panose="020F0502020204030204" pitchFamily="34" charset="0"/>
              <a:cs typeface="Calibri" panose="020F0502020204030204" pitchFamily="34" charset="0"/>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100000"/>
                </a:srgbClr>
              </a:solidFill>
              <a:effectLst/>
              <a:uLnTx/>
              <a:uFillTx/>
              <a:latin typeface="Calibri" panose="020F0502020204030204" pitchFamily="34" charset="0"/>
              <a:cs typeface="Calibri" panose="020F0502020204030204" pitchFamily="34" charset="0"/>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rgbClr val="000000">
                  <a:lumMod val="100000"/>
                </a:srgbClr>
              </a:solidFill>
              <a:effectLst/>
              <a:uLnTx/>
              <a:uFillTx/>
              <a:latin typeface="Calibri" panose="020F0502020204030204" pitchFamily="34" charset="0"/>
              <a:cs typeface="Calibri" panose="020F0502020204030204" pitchFamily="34" charset="0"/>
            </a:endParaRPr>
          </a:p>
        </p:txBody>
      </p:sp>
      <p:sp>
        <p:nvSpPr>
          <p:cNvPr id="8" name="Textplatzhalter 18">
            <a:extLst>
              <a:ext uri="{FF2B5EF4-FFF2-40B4-BE49-F238E27FC236}">
                <a16:creationId xmlns:a16="http://schemas.microsoft.com/office/drawing/2014/main" id="{2AAD556B-B626-5E12-C96F-5A2449587755}"/>
              </a:ext>
            </a:extLst>
          </p:cNvPr>
          <p:cNvSpPr txBox="1">
            <a:spLocks/>
          </p:cNvSpPr>
          <p:nvPr/>
        </p:nvSpPr>
        <p:spPr>
          <a:xfrm>
            <a:off x="64099" y="5273490"/>
            <a:ext cx="2126441" cy="243656"/>
          </a:xfrm>
          <a:prstGeom prst="rect">
            <a:avLst/>
          </a:prstGeom>
        </p:spPr>
        <p:txBody>
          <a:bodyPr lIns="0" tIns="0" rIns="0" bIns="0"/>
          <a:lstStyle>
            <a:lvl1pPr marL="0" indent="0" algn="l" defTabSz="914400" rtl="0" eaLnBrk="1" latinLnBrk="0" hangingPunct="1">
              <a:lnSpc>
                <a:spcPct val="100000"/>
              </a:lnSpc>
              <a:spcBef>
                <a:spcPts val="0"/>
              </a:spcBef>
              <a:spcAft>
                <a:spcPts val="1200"/>
              </a:spcAft>
              <a:buFont typeface="Arial" panose="020B0604020202020204" pitchFamily="34" charset="0"/>
              <a:buNone/>
              <a:defRPr sz="1600" kern="1200" cap="all" baseline="0">
                <a:solidFill>
                  <a:schemeClr val="tx1"/>
                </a:solidFill>
                <a:latin typeface="+mj-lt"/>
                <a:ea typeface="+mn-ea"/>
                <a:cs typeface="+mn-cs"/>
              </a:defRPr>
            </a:lvl1pPr>
            <a:lvl2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3pPr>
            <a:lvl4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4pPr>
            <a:lvl5pPr marL="180000" indent="-180000" algn="l" defTabSz="914400" rtl="0" eaLnBrk="1" latinLnBrk="0" hangingPunct="1">
              <a:lnSpc>
                <a:spcPct val="100000"/>
              </a:lnSpc>
              <a:spcBef>
                <a:spcPts val="0"/>
              </a:spcBef>
              <a:spcAft>
                <a:spcPts val="600"/>
              </a:spcAft>
              <a:buFont typeface="Century Gothic" panose="020B0502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1" indent="0" algn="l" defTabSz="844550" rtl="0" eaLnBrk="1" fontAlgn="auto" latinLnBrk="0" hangingPunct="1">
              <a:lnSpc>
                <a:spcPct val="100000"/>
              </a:lnSpc>
              <a:spcBef>
                <a:spcPts val="0"/>
              </a:spcBef>
              <a:spcAft>
                <a:spcPts val="1200"/>
              </a:spcAft>
              <a:buClrTx/>
              <a:buSzTx/>
              <a:buFont typeface="Century Gothic" panose="020B0502020202020204" pitchFamily="34" charset="0"/>
              <a:buNone/>
              <a:tabLst>
                <a:tab pos="163513" algn="l"/>
              </a:tabLst>
              <a:defRPr/>
            </a:pPr>
            <a:r>
              <a:rPr kumimoji="0" lang="en-US" altLang="en-US" sz="1400" b="1" i="0" u="none" strike="noStrike" kern="1200" cap="none" spc="0" normalizeH="0" baseline="0" noProof="0" dirty="0">
                <a:ln>
                  <a:noFill/>
                </a:ln>
                <a:effectLst/>
                <a:uLnTx/>
                <a:uFillTx/>
                <a:latin typeface="Calibri" panose="020F0502020204030204" pitchFamily="34" charset="0"/>
                <a:cs typeface="Calibri" panose="020F0502020204030204" pitchFamily="34" charset="0"/>
              </a:rPr>
              <a:t>INDUSTRY EXPERIENCE</a:t>
            </a:r>
          </a:p>
        </p:txBody>
      </p:sp>
      <p:pic>
        <p:nvPicPr>
          <p:cNvPr id="2" name="Picture Placeholder 18" descr="A person wearing a black shirt&#10;&#10;Description automatically generated with medium confidence">
            <a:extLst>
              <a:ext uri="{FF2B5EF4-FFF2-40B4-BE49-F238E27FC236}">
                <a16:creationId xmlns:a16="http://schemas.microsoft.com/office/drawing/2014/main" id="{A7BEF31C-0228-EB3D-AFD9-4EB5715EC98D}"/>
              </a:ext>
            </a:extLst>
          </p:cNvPr>
          <p:cNvPicPr>
            <a:picLocks noChangeAspect="1"/>
          </p:cNvPicPr>
          <p:nvPr/>
        </p:nvPicPr>
        <p:blipFill>
          <a:blip r:embed="rId2"/>
          <a:srcRect t="2072" b="2072"/>
          <a:stretch>
            <a:fillRect/>
          </a:stretch>
        </p:blipFill>
        <p:spPr>
          <a:xfrm>
            <a:off x="10581838" y="141300"/>
            <a:ext cx="1474232" cy="1474140"/>
          </a:xfrm>
          <a:prstGeom prst="rect">
            <a:avLst/>
          </a:prstGeom>
        </p:spPr>
      </p:pic>
    </p:spTree>
    <p:extLst>
      <p:ext uri="{BB962C8B-B14F-4D97-AF65-F5344CB8AC3E}">
        <p14:creationId xmlns:p14="http://schemas.microsoft.com/office/powerpoint/2010/main" val="3915401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2n2gdwV9lS5N.xq059r2A"/>
</p:tagLst>
</file>

<file path=ppt/theme/theme1.xml><?xml version="1.0" encoding="utf-8"?>
<a:theme xmlns:a="http://schemas.openxmlformats.org/drawingml/2006/main" name="USE THIS_Metro template">
  <a:themeElements>
    <a:clrScheme name="Metro 1">
      <a:dk1>
        <a:srgbClr val="000000"/>
      </a:dk1>
      <a:lt1>
        <a:srgbClr val="FFFFFF"/>
      </a:lt1>
      <a:dk2>
        <a:srgbClr val="5A5A5A"/>
      </a:dk2>
      <a:lt2>
        <a:srgbClr val="BEBEBE"/>
      </a:lt2>
      <a:accent1>
        <a:srgbClr val="002C71"/>
      </a:accent1>
      <a:accent2>
        <a:srgbClr val="FAAD00"/>
      </a:accent2>
      <a:accent3>
        <a:srgbClr val="0064FE"/>
      </a:accent3>
      <a:accent4>
        <a:srgbClr val="F2F7FE"/>
      </a:accent4>
      <a:accent5>
        <a:srgbClr val="D2D2D2"/>
      </a:accent5>
      <a:accent6>
        <a:srgbClr val="E6E6E6"/>
      </a:accent6>
      <a:hlink>
        <a:srgbClr val="A100FF"/>
      </a:hlink>
      <a:folHlink>
        <a:srgbClr val="FAAD00"/>
      </a:folHlink>
    </a:clrScheme>
    <a:fontScheme name="Benutzerdefiniert 7">
      <a:majorFont>
        <a:latin typeface="Graphik Semibold"/>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431</Words>
  <Application>Microsoft Office PowerPoint</Application>
  <PresentationFormat>Widescreen</PresentationFormat>
  <Paragraphs>32</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Century Gothic</vt:lpstr>
      <vt:lpstr>Graphik</vt:lpstr>
      <vt:lpstr>Graphik Semibold</vt:lpstr>
      <vt:lpstr>Wingdings</vt:lpstr>
      <vt:lpstr>USE THIS_Metro template</vt:lpstr>
      <vt:lpstr>think-cell Slide</vt:lpstr>
      <vt:lpstr>RAM PRAKASH SINGH – Architect &amp; Lead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Lastname</dc:title>
  <dc:creator>Habitzl, Antonia</dc:creator>
  <cp:lastModifiedBy>Prakash Singh, Ram</cp:lastModifiedBy>
  <cp:revision>95</cp:revision>
  <dcterms:created xsi:type="dcterms:W3CDTF">2021-08-10T06:44:41Z</dcterms:created>
  <dcterms:modified xsi:type="dcterms:W3CDTF">2023-05-15T15:31:41Z</dcterms:modified>
</cp:coreProperties>
</file>