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46" r:id="rId4"/>
  </p:sldMasterIdLst>
  <p:notesMasterIdLst>
    <p:notesMasterId r:id="rId6"/>
  </p:notesMasterIdLst>
  <p:handoutMasterIdLst>
    <p:handoutMasterId r:id="rId7"/>
  </p:handoutMasterIdLst>
  <p:sldIdLst>
    <p:sldId id="10036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erences" id="{3A7458DE-5C8B-3940-8EE1-8FB3063C652D}">
          <p14:sldIdLst>
            <p14:sldId id="10036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958" userDrawn="1">
          <p15:clr>
            <a:srgbClr val="A4A3A4"/>
          </p15:clr>
        </p15:guide>
        <p15:guide id="5" orient="horz" pos="2931" userDrawn="1">
          <p15:clr>
            <a:srgbClr val="A4A3A4"/>
          </p15:clr>
        </p15:guide>
        <p15:guide id="6" orient="horz" pos="3317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10" pos="1141" userDrawn="1">
          <p15:clr>
            <a:srgbClr val="A4A3A4"/>
          </p15:clr>
        </p15:guide>
        <p15:guide id="12" pos="1958" userDrawn="1">
          <p15:clr>
            <a:srgbClr val="A4A3A4"/>
          </p15:clr>
        </p15:guide>
        <p15:guide id="13" pos="98" userDrawn="1">
          <p15:clr>
            <a:srgbClr val="A4A3A4"/>
          </p15:clr>
        </p15:guide>
        <p15:guide id="20" pos="6562" userDrawn="1">
          <p15:clr>
            <a:srgbClr val="A4A3A4"/>
          </p15:clr>
        </p15:guide>
        <p15:guide id="22" pos="7514" userDrawn="1">
          <p15:clr>
            <a:srgbClr val="A4A3A4"/>
          </p15:clr>
        </p15:guide>
        <p15:guide id="23" orient="horz" pos="572" userDrawn="1">
          <p15:clr>
            <a:srgbClr val="A4A3A4"/>
          </p15:clr>
        </p15:guide>
        <p15:guide id="24" orient="horz" pos="1911" userDrawn="1">
          <p15:clr>
            <a:srgbClr val="A4A3A4"/>
          </p15:clr>
        </p15:guide>
        <p15:guide id="25" pos="6085" userDrawn="1">
          <p15:clr>
            <a:srgbClr val="A4A3A4"/>
          </p15:clr>
        </p15:guide>
        <p15:guide id="26" pos="3568" userDrawn="1">
          <p15:clr>
            <a:srgbClr val="A4A3A4"/>
          </p15:clr>
        </p15:guide>
        <p15:guide id="27" orient="horz" pos="18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Auth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C6FC"/>
    <a:srgbClr val="A9ABB0"/>
    <a:srgbClr val="FF2D5E"/>
    <a:srgbClr val="EFF0F0"/>
    <a:srgbClr val="F0F0F0"/>
    <a:srgbClr val="316195"/>
    <a:srgbClr val="003661"/>
    <a:srgbClr val="818283"/>
    <a:srgbClr val="818281"/>
    <a:srgbClr val="3261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4" autoAdjust="0"/>
    <p:restoredTop sz="95728" autoAdjust="0"/>
  </p:normalViewPr>
  <p:slideViewPr>
    <p:cSldViewPr snapToGrid="0">
      <p:cViewPr varScale="1">
        <p:scale>
          <a:sx n="55" d="100"/>
          <a:sy n="55" d="100"/>
        </p:scale>
        <p:origin x="1336" y="52"/>
      </p:cViewPr>
      <p:guideLst>
        <p:guide orient="horz" pos="958"/>
        <p:guide orient="horz" pos="2931"/>
        <p:guide orient="horz" pos="3317"/>
        <p:guide orient="horz" pos="4088"/>
        <p:guide pos="1141"/>
        <p:guide pos="1958"/>
        <p:guide pos="98"/>
        <p:guide pos="6562"/>
        <p:guide pos="7514"/>
        <p:guide orient="horz" pos="572"/>
        <p:guide orient="horz" pos="1911"/>
        <p:guide pos="6085"/>
        <p:guide pos="3568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226"/>
    </p:cViewPr>
  </p:sorterViewPr>
  <p:notesViewPr>
    <p:cSldViewPr snapToGrid="0">
      <p:cViewPr>
        <p:scale>
          <a:sx n="1" d="2"/>
          <a:sy n="1" d="2"/>
        </p:scale>
        <p:origin x="2648" y="-3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>
                <a:latin typeface="Graphik" panose="020B0503030202060203" pitchFamily="34" charset="0"/>
              </a:rPr>
              <a:t>‹#›</a:t>
            </a:fld>
            <a:endParaRPr lang="en-US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079D89F4-6E37-4354-8F19-DC1465D5224F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AC157E0A-F321-48DC-AF94-681D4DCF3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9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THIS fo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059990-1E62-42DA-918F-281D0AD703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3334" y="1026712"/>
            <a:ext cx="4693104" cy="4804572"/>
          </a:xfrm>
        </p:spPr>
        <p:txBody>
          <a:bodyPr/>
          <a:lstStyle/>
          <a:p>
            <a:endParaRPr lang="de-D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26999CB-095B-488B-8D8A-4858D7F890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146" y="478519"/>
            <a:ext cx="4361144" cy="153888"/>
          </a:xfrm>
        </p:spPr>
        <p:txBody>
          <a:bodyPr wrap="square" anchor="ctr">
            <a:sp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HEADING GOES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23373-A2BB-49EA-B96D-0074A936D7AB}"/>
              </a:ext>
            </a:extLst>
          </p:cNvPr>
          <p:cNvSpPr/>
          <p:nvPr userDrawn="1"/>
        </p:nvSpPr>
        <p:spPr>
          <a:xfrm>
            <a:off x="435755" y="478519"/>
            <a:ext cx="2383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000" b="1" dirty="0">
                <a:solidFill>
                  <a:srgbClr val="18C6FC"/>
                </a:solidFill>
              </a:rPr>
              <a:t>\\\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D240BF-82A7-4765-9391-24C6ED6454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1112" y="1098590"/>
            <a:ext cx="4198937" cy="722384"/>
          </a:xfrm>
        </p:spPr>
        <p:txBody>
          <a:bodyPr>
            <a:normAutofit/>
          </a:bodyPr>
          <a:lstStyle>
            <a:lvl1pPr>
              <a:defRPr sz="38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5CF08C8-DA8C-4944-873C-9E30C29C66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11111" y="1716068"/>
            <a:ext cx="6037165" cy="371168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Role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B3E3B63-B760-4DB5-8FAE-B8DDB56116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61419" y="4852410"/>
            <a:ext cx="2586954" cy="978873"/>
          </a:xfrm>
        </p:spPr>
        <p:txBody>
          <a:bodyPr>
            <a:normAutofit/>
          </a:bodyPr>
          <a:lstStyle>
            <a:lvl1pPr marL="227011" indent="-171450"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7011" lvl="0" indent="-17145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Your Certifications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C78AB4F-45B3-417F-AAE5-B73BAEC478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11015" y="2361893"/>
            <a:ext cx="3061312" cy="371168"/>
          </a:xfrm>
        </p:spPr>
        <p:txBody>
          <a:bodyPr>
            <a:normAutofit/>
          </a:bodyPr>
          <a:lstStyle>
            <a:lvl1pPr>
              <a:defRPr sz="12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Background</a:t>
            </a:r>
          </a:p>
          <a:p>
            <a:pPr lvl="0"/>
            <a:endParaRPr lang="de-DE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2479959-AAF6-4E8D-8C46-C3F6579556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61419" y="2361893"/>
            <a:ext cx="2586858" cy="371168"/>
          </a:xfrm>
        </p:spPr>
        <p:txBody>
          <a:bodyPr>
            <a:normAutofit/>
          </a:bodyPr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200" b="0" kern="1200" cap="none" baseline="0" noProof="0" dirty="0" smtClean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1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Areas of Expertise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F6517EA-1FD7-45D7-98A9-7550BEBCA32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1419" y="4481242"/>
            <a:ext cx="2586858" cy="371168"/>
          </a:xfrm>
        </p:spPr>
        <p:txBody>
          <a:bodyPr>
            <a:normAutofit/>
          </a:bodyPr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1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Certifications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20FD3111-DC97-45B5-86F2-459F20C717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1419" y="2733061"/>
            <a:ext cx="2586954" cy="1638914"/>
          </a:xfrm>
        </p:spPr>
        <p:txBody>
          <a:bodyPr>
            <a:normAutofit/>
          </a:bodyPr>
          <a:lstStyle>
            <a:lvl1pPr marL="227011" indent="-171450"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Your Expertise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553E014-B016-4EA9-8C49-BAFA23FBB2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11111" y="2733061"/>
            <a:ext cx="3061313" cy="3098222"/>
          </a:xfrm>
        </p:spPr>
        <p:txBody>
          <a:bodyPr>
            <a:normAutofit/>
          </a:bodyPr>
          <a:lstStyle>
            <a:lvl1pPr marL="55561" indent="0">
              <a:buFont typeface="Arial" panose="020B0604020202020204" pitchFamily="34" charset="0"/>
              <a:buNone/>
              <a:defRPr sz="1050" b="0">
                <a:latin typeface="+mn-lt"/>
              </a:defRPr>
            </a:lvl1pPr>
          </a:lstStyle>
          <a:p>
            <a:pPr lvl="0"/>
            <a:r>
              <a:rPr lang="en-US" dirty="0"/>
              <a:t>What you have done in the past.</a:t>
            </a:r>
          </a:p>
        </p:txBody>
      </p:sp>
    </p:spTree>
    <p:extLst>
      <p:ext uri="{BB962C8B-B14F-4D97-AF65-F5344CB8AC3E}">
        <p14:creationId xmlns:p14="http://schemas.microsoft.com/office/powerpoint/2010/main" val="4157712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4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Develop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059990-1E62-42DA-918F-281D0AD703ED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35754" y="775188"/>
            <a:ext cx="2694202" cy="275819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23373-A2BB-49EA-B96D-0074A936D7AB}"/>
              </a:ext>
            </a:extLst>
          </p:cNvPr>
          <p:cNvSpPr/>
          <p:nvPr userDrawn="1"/>
        </p:nvSpPr>
        <p:spPr>
          <a:xfrm>
            <a:off x="435755" y="478519"/>
            <a:ext cx="2383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000" b="1" dirty="0">
                <a:solidFill>
                  <a:srgbClr val="18C6FC"/>
                </a:solidFill>
              </a:rPr>
              <a:t>\\\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D240BF-82A7-4765-9391-24C6ED6454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6129" y="775188"/>
            <a:ext cx="2859871" cy="379156"/>
          </a:xfrm>
        </p:spPr>
        <p:txBody>
          <a:bodyPr tIns="0" bIns="0" anchor="ctr">
            <a:normAutofit/>
          </a:bodyPr>
          <a:lstStyle>
            <a:lvl1pPr marL="0" indent="0">
              <a:defRPr sz="28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5CF08C8-DA8C-4944-873C-9E30C29C66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6129" y="1165480"/>
            <a:ext cx="2859873" cy="307160"/>
          </a:xfrm>
        </p:spPr>
        <p:txBody>
          <a:bodyPr tIns="0" bIns="0" anchor="ctr">
            <a:noAutofit/>
          </a:bodyPr>
          <a:lstStyle>
            <a:lvl1pPr marL="0" indent="0">
              <a:defRPr sz="1800" b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Role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B3E3B63-B760-4DB5-8FAE-B8DDB56116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1285" y="5506360"/>
            <a:ext cx="5324962" cy="795684"/>
          </a:xfrm>
        </p:spPr>
        <p:txBody>
          <a:bodyPr tIns="72000" bIns="72000">
            <a:noAutofit/>
          </a:bodyPr>
          <a:lstStyle>
            <a:lvl1pPr marL="227011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7011" lvl="0" indent="-17145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Industries you worked with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20FD3111-DC97-45B5-86F2-459F20C717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31280" y="4055319"/>
            <a:ext cx="5324965" cy="1093435"/>
          </a:xfrm>
        </p:spPr>
        <p:txBody>
          <a:bodyPr tIns="72000" bIns="72000">
            <a:noAutofit/>
          </a:bodyPr>
          <a:lstStyle>
            <a:lvl1pPr marL="227011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Your Skills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553E014-B016-4EA9-8C49-BAFA23FBB2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5753" y="4055319"/>
            <a:ext cx="5212694" cy="2246723"/>
          </a:xfrm>
        </p:spPr>
        <p:txBody>
          <a:bodyPr tIns="72000" bIns="7200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 b="0">
                <a:latin typeface="+mn-lt"/>
              </a:defRPr>
            </a:lvl1pPr>
          </a:lstStyle>
          <a:p>
            <a:pPr lvl="0"/>
            <a:r>
              <a:rPr lang="en-US" dirty="0"/>
              <a:t>What you have done in the past.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41C4C-1601-4721-B8EC-1A0F48922D7E}"/>
              </a:ext>
            </a:extLst>
          </p:cNvPr>
          <p:cNvSpPr txBox="1"/>
          <p:nvPr userDrawn="1"/>
        </p:nvSpPr>
        <p:spPr>
          <a:xfrm>
            <a:off x="435755" y="3826548"/>
            <a:ext cx="2800374" cy="2308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marL="0" lvl="0" indent="0"/>
            <a:r>
              <a:rPr lang="de-DE" dirty="0"/>
              <a:t>Professional Background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96447-F5C5-453E-9E3C-9D163F44846C}"/>
              </a:ext>
            </a:extLst>
          </p:cNvPr>
          <p:cNvSpPr txBox="1"/>
          <p:nvPr userDrawn="1"/>
        </p:nvSpPr>
        <p:spPr>
          <a:xfrm>
            <a:off x="6431283" y="775188"/>
            <a:ext cx="2800374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50800" indent="0"/>
            <a:r>
              <a:rPr lang="de-DE" sz="1400" b="1" kern="1200" cap="none" baseline="0" dirty="0">
                <a:solidFill>
                  <a:srgbClr val="18C6FC"/>
                </a:solidFill>
                <a:latin typeface="Graphik" panose="020B0503030202060203" pitchFamily="34" charset="0"/>
                <a:ea typeface="+mn-ea"/>
                <a:cs typeface="+mn-cs"/>
              </a:rPr>
              <a:t>Relevant Job Experience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EFD7A-A305-4C43-B0F1-749132F872E8}"/>
              </a:ext>
            </a:extLst>
          </p:cNvPr>
          <p:cNvSpPr txBox="1"/>
          <p:nvPr userDrawn="1"/>
        </p:nvSpPr>
        <p:spPr>
          <a:xfrm>
            <a:off x="6431283" y="5277588"/>
            <a:ext cx="2800374" cy="2308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Industries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8C6E2C7-E14A-42A4-9B33-418BB68472F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31283" y="1036798"/>
            <a:ext cx="5324962" cy="2660916"/>
          </a:xfrm>
          <a:prstGeom prst="rect">
            <a:avLst/>
          </a:prstGeom>
        </p:spPr>
        <p:txBody>
          <a:bodyPr tIns="72000" bIns="72000">
            <a:noAutofit/>
          </a:bodyPr>
          <a:lstStyle>
            <a:lvl1pPr marL="53975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0" indent="0">
              <a:buNone/>
              <a:defRPr/>
            </a:lvl2pPr>
            <a:lvl7pPr marL="55561" indent="0">
              <a:buNone/>
              <a:defRPr/>
            </a:lvl7pPr>
            <a:lvl8pPr marL="55561" indent="0">
              <a:buNone/>
              <a:defRPr/>
            </a:lvl8pPr>
          </a:lstStyle>
          <a:p>
            <a:pPr marL="227011" marR="0" lvl="0" indent="-17145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Project 1</a:t>
            </a:r>
          </a:p>
          <a:p>
            <a:pPr marL="227011" marR="0" lvl="0" indent="-17145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teST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E0E2C-904A-4EEE-843C-317E49316B3C}"/>
              </a:ext>
            </a:extLst>
          </p:cNvPr>
          <p:cNvSpPr txBox="1"/>
          <p:nvPr userDrawn="1"/>
        </p:nvSpPr>
        <p:spPr>
          <a:xfrm>
            <a:off x="6431281" y="3826548"/>
            <a:ext cx="2800374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Areas of Expertise 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BCDB53D-5997-46A2-86CA-DD2397AE7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146" y="478519"/>
            <a:ext cx="4361144" cy="153888"/>
          </a:xfrm>
        </p:spPr>
        <p:txBody>
          <a:bodyPr wrap="square" anchor="ctr">
            <a:sp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74154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4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23F0DAC3-B000-4B6F-84F0-1C69E03C5E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09989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7" imgW="425" imgH="426" progId="TCLayout.ActiveDocument.1">
                  <p:embed/>
                </p:oleObj>
              </mc:Choice>
              <mc:Fallback>
                <p:oleObj name="think-cell Slide" r:id="rId7" imgW="425" imgH="426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23F0DAC3-B000-4B6F-84F0-1C69E03C5E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B929F9CB-D78F-47BF-BD85-E7F1865A0FA5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>
              <a:latin typeface="Graphik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" name="Straight Connector 76">
            <a:extLst>
              <a:ext uri="{FF2B5EF4-FFF2-40B4-BE49-F238E27FC236}">
                <a16:creationId xmlns:a16="http://schemas.microsoft.com/office/drawing/2014/main" id="{BBA6F41D-E313-45F8-8EB1-5D4E98485D9F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3">
            <a:extLst>
              <a:ext uri="{FF2B5EF4-FFF2-40B4-BE49-F238E27FC236}">
                <a16:creationId xmlns:a16="http://schemas.microsoft.com/office/drawing/2014/main" id="{1D3B50A8-E61E-4497-AF34-4A7BAD921A3D}"/>
              </a:ext>
            </a:extLst>
          </p:cNvPr>
          <p:cNvSpPr txBox="1"/>
          <p:nvPr userDrawn="1"/>
        </p:nvSpPr>
        <p:spPr>
          <a:xfrm>
            <a:off x="420713" y="-233053"/>
            <a:ext cx="1871812" cy="127639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Begin Content Area</a:t>
            </a:r>
          </a:p>
        </p:txBody>
      </p:sp>
      <p:sp>
        <p:nvSpPr>
          <p:cNvPr id="9" name="TextBox 74">
            <a:extLst>
              <a:ext uri="{FF2B5EF4-FFF2-40B4-BE49-F238E27FC236}">
                <a16:creationId xmlns:a16="http://schemas.microsoft.com/office/drawing/2014/main" id="{CB581BF0-D5CF-4253-AABC-1851366635A8}"/>
              </a:ext>
            </a:extLst>
          </p:cNvPr>
          <p:cNvSpPr txBox="1"/>
          <p:nvPr userDrawn="1"/>
        </p:nvSpPr>
        <p:spPr>
          <a:xfrm>
            <a:off x="10028974" y="-222232"/>
            <a:ext cx="1827269" cy="144000"/>
          </a:xfrm>
          <a:prstGeom prst="rect">
            <a:avLst/>
          </a:prstGeom>
          <a:noFill/>
        </p:spPr>
        <p:txBody>
          <a:bodyPr wrap="square" lIns="0" tIns="0" rIns="88615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End Content Area</a:t>
            </a:r>
          </a:p>
        </p:txBody>
      </p:sp>
      <p:sp>
        <p:nvSpPr>
          <p:cNvPr id="10" name="TextBox 75">
            <a:extLst>
              <a:ext uri="{FF2B5EF4-FFF2-40B4-BE49-F238E27FC236}">
                <a16:creationId xmlns:a16="http://schemas.microsoft.com/office/drawing/2014/main" id="{08235F3F-3208-4021-A38C-293BB53DDBF1}"/>
              </a:ext>
            </a:extLst>
          </p:cNvPr>
          <p:cNvSpPr txBox="1"/>
          <p:nvPr userDrawn="1"/>
        </p:nvSpPr>
        <p:spPr>
          <a:xfrm>
            <a:off x="6107205" y="-222232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Center Type Area</a:t>
            </a:r>
          </a:p>
        </p:txBody>
      </p:sp>
      <p:cxnSp>
        <p:nvCxnSpPr>
          <p:cNvPr id="11" name="Straight Connector 77">
            <a:extLst>
              <a:ext uri="{FF2B5EF4-FFF2-40B4-BE49-F238E27FC236}">
                <a16:creationId xmlns:a16="http://schemas.microsoft.com/office/drawing/2014/main" id="{C212747B-83BD-49A5-B6D5-A9FF8AB024AE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8">
            <a:extLst>
              <a:ext uri="{FF2B5EF4-FFF2-40B4-BE49-F238E27FC236}">
                <a16:creationId xmlns:a16="http://schemas.microsoft.com/office/drawing/2014/main" id="{491642C6-CEB5-41B4-8E2E-7C5DB84844E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25060" y="-198712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1">
            <a:extLst>
              <a:ext uri="{FF2B5EF4-FFF2-40B4-BE49-F238E27FC236}">
                <a16:creationId xmlns:a16="http://schemas.microsoft.com/office/drawing/2014/main" id="{B9234442-B252-42DE-8E0C-C95637F7B6AB}"/>
              </a:ext>
            </a:extLst>
          </p:cNvPr>
          <p:cNvCxnSpPr/>
          <p:nvPr userDrawn="1"/>
        </p:nvCxnSpPr>
        <p:spPr>
          <a:xfrm>
            <a:off x="-252640" y="1673414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0">
            <a:extLst>
              <a:ext uri="{FF2B5EF4-FFF2-40B4-BE49-F238E27FC236}">
                <a16:creationId xmlns:a16="http://schemas.microsoft.com/office/drawing/2014/main" id="{9BB24E25-B98D-448A-A4CC-8D7919866873}"/>
              </a:ext>
            </a:extLst>
          </p:cNvPr>
          <p:cNvCxnSpPr/>
          <p:nvPr userDrawn="1"/>
        </p:nvCxnSpPr>
        <p:spPr>
          <a:xfrm>
            <a:off x="-252640" y="182996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1">
            <a:extLst>
              <a:ext uri="{FF2B5EF4-FFF2-40B4-BE49-F238E27FC236}">
                <a16:creationId xmlns:a16="http://schemas.microsoft.com/office/drawing/2014/main" id="{3B967E5D-4A09-4E74-B613-6534CD066B67}"/>
              </a:ext>
            </a:extLst>
          </p:cNvPr>
          <p:cNvSpPr txBox="1"/>
          <p:nvPr userDrawn="1"/>
        </p:nvSpPr>
        <p:spPr>
          <a:xfrm>
            <a:off x="-1980884" y="1878613"/>
            <a:ext cx="1778865" cy="22254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Upper Guide Content</a:t>
            </a:r>
          </a:p>
        </p:txBody>
      </p:sp>
      <p:sp>
        <p:nvSpPr>
          <p:cNvPr id="42" name="TextBox 52">
            <a:extLst>
              <a:ext uri="{FF2B5EF4-FFF2-40B4-BE49-F238E27FC236}">
                <a16:creationId xmlns:a16="http://schemas.microsoft.com/office/drawing/2014/main" id="{7866663C-4EFE-4AEB-9D00-8D0E0E617FB4}"/>
              </a:ext>
            </a:extLst>
          </p:cNvPr>
          <p:cNvSpPr txBox="1"/>
          <p:nvPr userDrawn="1"/>
        </p:nvSpPr>
        <p:spPr>
          <a:xfrm>
            <a:off x="-1860884" y="142551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Tagline</a:t>
            </a:r>
          </a:p>
        </p:txBody>
      </p:sp>
      <p:cxnSp>
        <p:nvCxnSpPr>
          <p:cNvPr id="43" name="Straight Connector 53">
            <a:extLst>
              <a:ext uri="{FF2B5EF4-FFF2-40B4-BE49-F238E27FC236}">
                <a16:creationId xmlns:a16="http://schemas.microsoft.com/office/drawing/2014/main" id="{D4C6AF35-F476-4369-A03F-6270CB2776D9}"/>
              </a:ext>
            </a:extLst>
          </p:cNvPr>
          <p:cNvCxnSpPr>
            <a:cxnSpLocks/>
          </p:cNvCxnSpPr>
          <p:nvPr userDrawn="1"/>
        </p:nvCxnSpPr>
        <p:spPr>
          <a:xfrm flipV="1">
            <a:off x="-252640" y="37662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54">
            <a:extLst>
              <a:ext uri="{FF2B5EF4-FFF2-40B4-BE49-F238E27FC236}">
                <a16:creationId xmlns:a16="http://schemas.microsoft.com/office/drawing/2014/main" id="{5CFA1D5B-C13B-46FC-9854-0340CBC863F5}"/>
              </a:ext>
            </a:extLst>
          </p:cNvPr>
          <p:cNvSpPr txBox="1"/>
          <p:nvPr userDrawn="1"/>
        </p:nvSpPr>
        <p:spPr>
          <a:xfrm>
            <a:off x="-1860720" y="2836100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3</a:t>
            </a:r>
          </a:p>
        </p:txBody>
      </p:sp>
      <p:sp>
        <p:nvSpPr>
          <p:cNvPr id="45" name="Rectangle 55">
            <a:extLst>
              <a:ext uri="{FF2B5EF4-FFF2-40B4-BE49-F238E27FC236}">
                <a16:creationId xmlns:a16="http://schemas.microsoft.com/office/drawing/2014/main" id="{1EA7CD5F-FE88-4562-AB12-418657B6DFE4}"/>
              </a:ext>
            </a:extLst>
          </p:cNvPr>
          <p:cNvSpPr/>
          <p:nvPr userDrawn="1"/>
        </p:nvSpPr>
        <p:spPr bwMode="gray">
          <a:xfrm>
            <a:off x="-324720" y="2836102"/>
            <a:ext cx="180000" cy="18000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6" name="TextBox 56">
            <a:extLst>
              <a:ext uri="{FF2B5EF4-FFF2-40B4-BE49-F238E27FC236}">
                <a16:creationId xmlns:a16="http://schemas.microsoft.com/office/drawing/2014/main" id="{D03AC6F4-0FEF-4FD7-86C2-8E00A3DB1B94}"/>
              </a:ext>
            </a:extLst>
          </p:cNvPr>
          <p:cNvSpPr txBox="1"/>
          <p:nvPr userDrawn="1"/>
        </p:nvSpPr>
        <p:spPr>
          <a:xfrm>
            <a:off x="-1860720" y="2407438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1</a:t>
            </a:r>
          </a:p>
        </p:txBody>
      </p:sp>
      <p:sp>
        <p:nvSpPr>
          <p:cNvPr id="47" name="Rectangle 57">
            <a:extLst>
              <a:ext uri="{FF2B5EF4-FFF2-40B4-BE49-F238E27FC236}">
                <a16:creationId xmlns:a16="http://schemas.microsoft.com/office/drawing/2014/main" id="{7D6FD44F-87B1-4698-87F4-3DF1CBAC0648}"/>
              </a:ext>
            </a:extLst>
          </p:cNvPr>
          <p:cNvSpPr/>
          <p:nvPr userDrawn="1"/>
        </p:nvSpPr>
        <p:spPr bwMode="gray">
          <a:xfrm>
            <a:off x="-324720" y="2407438"/>
            <a:ext cx="180000" cy="180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8" name="Rectangle 58">
            <a:extLst>
              <a:ext uri="{FF2B5EF4-FFF2-40B4-BE49-F238E27FC236}">
                <a16:creationId xmlns:a16="http://schemas.microsoft.com/office/drawing/2014/main" id="{F0057B15-BB3E-4E0D-A8D8-07652A463DB0}"/>
              </a:ext>
            </a:extLst>
          </p:cNvPr>
          <p:cNvSpPr/>
          <p:nvPr userDrawn="1"/>
        </p:nvSpPr>
        <p:spPr bwMode="gray">
          <a:xfrm>
            <a:off x="-324720" y="2621770"/>
            <a:ext cx="180000" cy="180000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9" name="TextBox 59">
            <a:extLst>
              <a:ext uri="{FF2B5EF4-FFF2-40B4-BE49-F238E27FC236}">
                <a16:creationId xmlns:a16="http://schemas.microsoft.com/office/drawing/2014/main" id="{CB3C9791-0EB8-41F7-93DE-DBFFC4B03634}"/>
              </a:ext>
            </a:extLst>
          </p:cNvPr>
          <p:cNvSpPr txBox="1"/>
          <p:nvPr userDrawn="1"/>
        </p:nvSpPr>
        <p:spPr>
          <a:xfrm>
            <a:off x="-1860720" y="2621769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2</a:t>
            </a:r>
          </a:p>
        </p:txBody>
      </p:sp>
      <p:sp>
        <p:nvSpPr>
          <p:cNvPr id="50" name="Rectangle 60">
            <a:extLst>
              <a:ext uri="{FF2B5EF4-FFF2-40B4-BE49-F238E27FC236}">
                <a16:creationId xmlns:a16="http://schemas.microsoft.com/office/drawing/2014/main" id="{014CD3FA-65B4-409B-9746-C7D829C98EBD}"/>
              </a:ext>
            </a:extLst>
          </p:cNvPr>
          <p:cNvSpPr/>
          <p:nvPr userDrawn="1"/>
        </p:nvSpPr>
        <p:spPr bwMode="gray">
          <a:xfrm>
            <a:off x="-324720" y="4026766"/>
            <a:ext cx="180000" cy="1800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1" name="Rectangle 61">
            <a:extLst>
              <a:ext uri="{FF2B5EF4-FFF2-40B4-BE49-F238E27FC236}">
                <a16:creationId xmlns:a16="http://schemas.microsoft.com/office/drawing/2014/main" id="{81C3C769-5142-404D-A016-3F678A9A1B6E}"/>
              </a:ext>
            </a:extLst>
          </p:cNvPr>
          <p:cNvSpPr/>
          <p:nvPr userDrawn="1"/>
        </p:nvSpPr>
        <p:spPr bwMode="gray">
          <a:xfrm>
            <a:off x="-324720" y="4241098"/>
            <a:ext cx="180000" cy="1800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2E530266-6DE9-488E-96E0-87C017D79D9B}"/>
              </a:ext>
            </a:extLst>
          </p:cNvPr>
          <p:cNvSpPr txBox="1"/>
          <p:nvPr userDrawn="1"/>
        </p:nvSpPr>
        <p:spPr>
          <a:xfrm>
            <a:off x="-1860720" y="4669756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White</a:t>
            </a:r>
          </a:p>
        </p:txBody>
      </p:sp>
      <p:sp>
        <p:nvSpPr>
          <p:cNvPr id="53" name="Rectangle 66">
            <a:extLst>
              <a:ext uri="{FF2B5EF4-FFF2-40B4-BE49-F238E27FC236}">
                <a16:creationId xmlns:a16="http://schemas.microsoft.com/office/drawing/2014/main" id="{F65471BF-488B-416F-BE74-29FF86568453}"/>
              </a:ext>
            </a:extLst>
          </p:cNvPr>
          <p:cNvSpPr/>
          <p:nvPr userDrawn="1"/>
        </p:nvSpPr>
        <p:spPr bwMode="gray">
          <a:xfrm>
            <a:off x="-324720" y="4455430"/>
            <a:ext cx="180000" cy="1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4" name="Rectangle 67">
            <a:extLst>
              <a:ext uri="{FF2B5EF4-FFF2-40B4-BE49-F238E27FC236}">
                <a16:creationId xmlns:a16="http://schemas.microsoft.com/office/drawing/2014/main" id="{46FB61B3-3E3C-4086-BB00-2CC5DA45D4D9}"/>
              </a:ext>
            </a:extLst>
          </p:cNvPr>
          <p:cNvSpPr/>
          <p:nvPr userDrawn="1"/>
        </p:nvSpPr>
        <p:spPr bwMode="gray">
          <a:xfrm>
            <a:off x="-324720" y="4669759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5" name="Rectangle 68">
            <a:extLst>
              <a:ext uri="{FF2B5EF4-FFF2-40B4-BE49-F238E27FC236}">
                <a16:creationId xmlns:a16="http://schemas.microsoft.com/office/drawing/2014/main" id="{03C8223E-3FFB-412F-B164-96B4B36DB06A}"/>
              </a:ext>
            </a:extLst>
          </p:cNvPr>
          <p:cNvSpPr>
            <a:spLocks/>
          </p:cNvSpPr>
          <p:nvPr userDrawn="1"/>
        </p:nvSpPr>
        <p:spPr bwMode="gray">
          <a:xfrm>
            <a:off x="-324884" y="3812434"/>
            <a:ext cx="180000" cy="180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6" name="TextBox 69">
            <a:extLst>
              <a:ext uri="{FF2B5EF4-FFF2-40B4-BE49-F238E27FC236}">
                <a16:creationId xmlns:a16="http://schemas.microsoft.com/office/drawing/2014/main" id="{4591C5CD-FFF6-4B25-BB29-0A01842248E4}"/>
              </a:ext>
            </a:extLst>
          </p:cNvPr>
          <p:cNvSpPr txBox="1"/>
          <p:nvPr userDrawn="1"/>
        </p:nvSpPr>
        <p:spPr>
          <a:xfrm>
            <a:off x="-1860884" y="3812431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Black (Text)</a:t>
            </a:r>
          </a:p>
        </p:txBody>
      </p:sp>
      <p:sp>
        <p:nvSpPr>
          <p:cNvPr id="57" name="TextBox 70">
            <a:extLst>
              <a:ext uri="{FF2B5EF4-FFF2-40B4-BE49-F238E27FC236}">
                <a16:creationId xmlns:a16="http://schemas.microsoft.com/office/drawing/2014/main" id="{36C75FED-D5D7-424B-8913-3D1995DA32A2}"/>
              </a:ext>
            </a:extLst>
          </p:cNvPr>
          <p:cNvSpPr txBox="1"/>
          <p:nvPr userDrawn="1"/>
        </p:nvSpPr>
        <p:spPr>
          <a:xfrm>
            <a:off x="-2100884" y="1510032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Headline Line</a:t>
            </a:r>
          </a:p>
        </p:txBody>
      </p:sp>
      <p:sp>
        <p:nvSpPr>
          <p:cNvPr id="59" name="TextBox 72">
            <a:extLst>
              <a:ext uri="{FF2B5EF4-FFF2-40B4-BE49-F238E27FC236}">
                <a16:creationId xmlns:a16="http://schemas.microsoft.com/office/drawing/2014/main" id="{43F2350B-1404-40B6-B836-3BA6B3FBD9DD}"/>
              </a:ext>
            </a:extLst>
          </p:cNvPr>
          <p:cNvSpPr txBox="1"/>
          <p:nvPr userDrawn="1"/>
        </p:nvSpPr>
        <p:spPr>
          <a:xfrm>
            <a:off x="-1920720" y="6601618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Footer</a:t>
            </a:r>
          </a:p>
        </p:txBody>
      </p:sp>
      <p:cxnSp>
        <p:nvCxnSpPr>
          <p:cNvPr id="60" name="Straight Connector 80">
            <a:extLst>
              <a:ext uri="{FF2B5EF4-FFF2-40B4-BE49-F238E27FC236}">
                <a16:creationId xmlns:a16="http://schemas.microsoft.com/office/drawing/2014/main" id="{72185DED-72FD-4FB0-9F60-45A26B4BFE55}"/>
              </a:ext>
            </a:extLst>
          </p:cNvPr>
          <p:cNvCxnSpPr/>
          <p:nvPr userDrawn="1"/>
        </p:nvCxnSpPr>
        <p:spPr>
          <a:xfrm>
            <a:off x="-249485" y="342900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2">
            <a:extLst>
              <a:ext uri="{FF2B5EF4-FFF2-40B4-BE49-F238E27FC236}">
                <a16:creationId xmlns:a16="http://schemas.microsoft.com/office/drawing/2014/main" id="{E0F06220-6FF3-47E4-840F-13E7200E2DBF}"/>
              </a:ext>
            </a:extLst>
          </p:cNvPr>
          <p:cNvSpPr txBox="1"/>
          <p:nvPr userDrawn="1"/>
        </p:nvSpPr>
        <p:spPr>
          <a:xfrm>
            <a:off x="-969476" y="4026762"/>
            <a:ext cx="576000" cy="6086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3</a:t>
            </a:r>
          </a:p>
        </p:txBody>
      </p:sp>
      <p:sp>
        <p:nvSpPr>
          <p:cNvPr id="62" name="TextBox 79">
            <a:extLst>
              <a:ext uri="{FF2B5EF4-FFF2-40B4-BE49-F238E27FC236}">
                <a16:creationId xmlns:a16="http://schemas.microsoft.com/office/drawing/2014/main" id="{6A53A6F6-CEFF-4115-96DA-98B11BE79307}"/>
              </a:ext>
            </a:extLst>
          </p:cNvPr>
          <p:cNvSpPr txBox="1"/>
          <p:nvPr userDrawn="1"/>
        </p:nvSpPr>
        <p:spPr>
          <a:xfrm>
            <a:off x="-1406556" y="3229257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Center Type Area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614561-BB57-4B5F-90B0-7E06AC524056}"/>
              </a:ext>
            </a:extLst>
          </p:cNvPr>
          <p:cNvSpPr/>
          <p:nvPr userDrawn="1"/>
        </p:nvSpPr>
        <p:spPr>
          <a:xfrm>
            <a:off x="381000" y="6597045"/>
            <a:ext cx="2710678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Accenture for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adidas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201204-F6DF-4B9C-8AF1-FB195B48BB22}"/>
              </a:ext>
            </a:extLst>
          </p:cNvPr>
          <p:cNvSpPr/>
          <p:nvPr userDrawn="1"/>
        </p:nvSpPr>
        <p:spPr>
          <a:xfrm>
            <a:off x="11685966" y="6597045"/>
            <a:ext cx="125034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lvl="0" algn="r"/>
            <a:fld id="{4F9AC08D-23A9-440E-BCB9-AA1E9877CC3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lvl="0" algn="r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8B71D5-786E-4B50-9526-18AF2C6EFAAA}"/>
              </a:ext>
            </a:extLst>
          </p:cNvPr>
          <p:cNvSpPr/>
          <p:nvPr userDrawn="1"/>
        </p:nvSpPr>
        <p:spPr>
          <a:xfrm>
            <a:off x="9069365" y="6597045"/>
            <a:ext cx="2710678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489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9" r:id="rId2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  <p15:guide id="18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inash.sarode@accentur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4DE99-BEEA-4365-8BBE-0A6FA6F4CA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Rushiraj Desai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8735A-254D-4E1E-81A4-B2AE1F22D2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36129" y="1165480"/>
            <a:ext cx="2859873" cy="2367902"/>
          </a:xfrm>
        </p:spPr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Cloud Technology Architect &amp; Lead – GCP &amp; AWS</a:t>
            </a:r>
          </a:p>
          <a:p>
            <a:r>
              <a:rPr lang="de-DE" sz="1200" dirty="0">
                <a:hlinkClick r:id="rId3"/>
              </a:rPr>
              <a:t>rushiraj.p.desai@accenture.com</a:t>
            </a:r>
            <a:endParaRPr lang="de-DE" sz="1200" dirty="0"/>
          </a:p>
          <a:p>
            <a:r>
              <a:rPr lang="de-DE" sz="1200" dirty="0"/>
              <a:t>+91 9890025644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91E8-3753-4ABC-929A-6E0021D3D97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31285" y="5506359"/>
            <a:ext cx="5324962" cy="982575"/>
          </a:xfrm>
        </p:spPr>
        <p:txBody>
          <a:bodyPr/>
          <a:lstStyle/>
          <a:p>
            <a:r>
              <a:rPr lang="de-DE" dirty="0"/>
              <a:t>Finance</a:t>
            </a:r>
          </a:p>
          <a:p>
            <a:r>
              <a:rPr lang="de-DE" dirty="0"/>
              <a:t>Health &amp; Public Services</a:t>
            </a:r>
          </a:p>
          <a:p>
            <a:r>
              <a:rPr lang="de-DE" dirty="0"/>
              <a:t>Retail</a:t>
            </a:r>
          </a:p>
          <a:p>
            <a:r>
              <a:rPr lang="de-DE" dirty="0"/>
              <a:t>Telecom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9F4768-E487-438E-92AA-3C6DFEF035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31277" y="4055319"/>
            <a:ext cx="5324965" cy="1177693"/>
          </a:xfrm>
        </p:spPr>
        <p:txBody>
          <a:bodyPr numCol="4"/>
          <a:lstStyle/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Java &amp; Opensource Technolgoies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Container – K8S/Docker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Cloud Computing:AWS &amp; GCP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SQL/No-SQL DB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C7C62D-4A27-4DA0-9961-8457B66E20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5753" y="4055319"/>
            <a:ext cx="5212694" cy="2027493"/>
          </a:xfrm>
        </p:spPr>
        <p:txBody>
          <a:bodyPr/>
          <a:lstStyle/>
          <a:p>
            <a:r>
              <a:rPr lang="en-US" dirty="0"/>
              <a:t>15+ years experience in design and implementation of distributed, multi-tiers, object oriented, SOA applications, frameworks &amp; cloud architecture/apps in various business domains. Experienced in managing, leading development &amp; integration projects, domain driven design, test driven development.</a:t>
            </a:r>
          </a:p>
          <a:p>
            <a:r>
              <a:rPr lang="en-US" dirty="0"/>
              <a:t>Experienced in microservices, monolithic, SPA applications, GCP, AWS, Java, Kubernetes, open-source technologies such as spring/spring boot, GWT, Kafka, application servers, version control, build and deployment tools, SQL/NO-SQL databases, UI(Html,CSS,JavaScript,JQuery) tech stack. Developed scripts in Python and Perl.</a:t>
            </a:r>
          </a:p>
          <a:p>
            <a:r>
              <a:rPr lang="en-US" dirty="0"/>
              <a:t>Certifications – Google cloud certified Professional Solution Architect, Data Engineer, Security &amp; Cloud Engineer. AWS certified  - Practitioner, Solution Architect Associate. Accenture certified technology architect &amp; designer, SCJP, SCWCD.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929CDA-C09D-4B9F-B774-E05CE14E2D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1280" y="964766"/>
            <a:ext cx="5324962" cy="2758195"/>
          </a:xfrm>
        </p:spPr>
        <p:txBody>
          <a:bodyPr/>
          <a:lstStyle/>
          <a:p>
            <a:pPr algn="just"/>
            <a:r>
              <a:rPr lang="de-DE" b="1" dirty="0"/>
              <a:t>Customer Data Platform –Large Retail Client. Location: India.</a:t>
            </a:r>
          </a:p>
          <a:p>
            <a:pPr algn="just"/>
            <a:r>
              <a:rPr lang="de-DE" dirty="0"/>
              <a:t>Tech arch delivery lead for a specific brand of dustomer data platform for scrum team. Agile software develoment methodology. Google Cloud Platform, Kubernetes.</a:t>
            </a:r>
          </a:p>
          <a:p>
            <a:pPr defTabSz="912813">
              <a:defRPr/>
            </a:pPr>
            <a:r>
              <a:rPr lang="en-US" b="1" dirty="0"/>
              <a:t>Care Management Platform – Large Insurance Client . Location: USA &amp; India. </a:t>
            </a:r>
          </a:p>
          <a:p>
            <a:pPr defTabSz="912813">
              <a:defRPr/>
            </a:pPr>
            <a:r>
              <a:rPr lang="en-US" dirty="0">
                <a:solidFill>
                  <a:srgbClr val="000000"/>
                </a:solidFill>
              </a:rPr>
              <a:t>Tech arch delivery lead for a scrum team. </a:t>
            </a:r>
            <a:r>
              <a:rPr lang="de-DE" dirty="0"/>
              <a:t>Agile software development methodology. Open suorce tech stack such as Spring, Spring boot, Mongo DB etc.</a:t>
            </a:r>
          </a:p>
          <a:p>
            <a:pPr defTabSz="912813">
              <a:defRPr/>
            </a:pPr>
            <a:r>
              <a:rPr lang="en-US" b="1" dirty="0">
                <a:solidFill>
                  <a:srgbClr val="000000"/>
                </a:solidFill>
              </a:rPr>
              <a:t>Sparta – Solution for Multifamily Home Loan Securitization – Government Owned Corporation. Location: USA.</a:t>
            </a:r>
          </a:p>
          <a:p>
            <a:pPr defTabSz="912813">
              <a:defRPr/>
            </a:pPr>
            <a:r>
              <a:rPr lang="en-US" dirty="0">
                <a:solidFill>
                  <a:srgbClr val="000000"/>
                </a:solidFill>
              </a:rPr>
              <a:t>Tech arch delivery lead for microservices application analysis, design and development. </a:t>
            </a:r>
            <a:r>
              <a:rPr lang="de-DE" dirty="0"/>
              <a:t>Agile software development methodology.  AWS and Openshift</a:t>
            </a:r>
          </a:p>
          <a:p>
            <a:pPr defTabSz="912813">
              <a:defRPr/>
            </a:pPr>
            <a:r>
              <a:rPr lang="en-US" b="1" dirty="0">
                <a:solidFill>
                  <a:srgbClr val="000000"/>
                </a:solidFill>
              </a:rPr>
              <a:t>Government Client. Location India &amp; USA.</a:t>
            </a:r>
          </a:p>
          <a:p>
            <a:r>
              <a:rPr lang="en-US" dirty="0"/>
              <a:t>Tech arch and Sr. Engineer for large scale technology migration –Internal web application (&gt;500 pages), a public facing website, &gt; 300  batch applications &amp; business processes. </a:t>
            </a:r>
            <a:endParaRPr lang="de-DE" b="1" dirty="0"/>
          </a:p>
          <a:p>
            <a:pPr defTabSz="912813">
              <a:defRPr/>
            </a:pPr>
            <a:endParaRPr lang="de-DE" b="1" dirty="0"/>
          </a:p>
          <a:p>
            <a:pPr defTabSz="912813">
              <a:defRPr/>
            </a:pPr>
            <a:endParaRPr lang="de-DE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4964E9-198B-45EE-B221-0F0EB78A3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4145" y="405755"/>
            <a:ext cx="4878355" cy="269304"/>
          </a:xfrm>
        </p:spPr>
        <p:txBody>
          <a:bodyPr/>
          <a:lstStyle/>
          <a:p>
            <a:r>
              <a:rPr lang="de-DE" dirty="0"/>
              <a:t>Technology Architect – Cloud Architect – Solution, Data, Security 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87CDA0A-138F-4016-A990-1D0D03AA27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5754" y="775188"/>
            <a:ext cx="2373547" cy="2758194"/>
          </a:xfrm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787C45-00BE-438F-B7FB-E176DDCEF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54" y="775188"/>
            <a:ext cx="2373548" cy="27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43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EXTBOX" val="Heinz: Please rewrite action title to have a speaking title and mark when ready for revi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0U8a7.TTjLVHHRJY6VUw"/>
</p:tagLst>
</file>

<file path=ppt/theme/theme1.xml><?xml version="1.0" encoding="utf-8"?>
<a:theme xmlns:a="http://schemas.openxmlformats.org/drawingml/2006/main" name="Template CV">
  <a:themeElements>
    <a:clrScheme name="Adidas 6">
      <a:dk1>
        <a:srgbClr val="000000"/>
      </a:dk1>
      <a:lt1>
        <a:srgbClr val="FFFFFF"/>
      </a:lt1>
      <a:dk2>
        <a:srgbClr val="BEBEBE"/>
      </a:dk2>
      <a:lt2>
        <a:srgbClr val="969696"/>
      </a:lt2>
      <a:accent1>
        <a:srgbClr val="18C6FC"/>
      </a:accent1>
      <a:accent2>
        <a:srgbClr val="A9ABB0"/>
      </a:accent2>
      <a:accent3>
        <a:srgbClr val="9299A2"/>
      </a:accent3>
      <a:accent4>
        <a:srgbClr val="2B7CB4"/>
      </a:accent4>
      <a:accent5>
        <a:srgbClr val="8DACCB"/>
      </a:accent5>
      <a:accent6>
        <a:srgbClr val="32364D"/>
      </a:accent6>
      <a:hlink>
        <a:srgbClr val="18C6FC"/>
      </a:hlink>
      <a:folHlink>
        <a:srgbClr val="8DACCB"/>
      </a:folHlink>
    </a:clrScheme>
    <a:fontScheme name="Custom 1">
      <a:majorFont>
        <a:latin typeface="Graphik Semibold"/>
        <a:ea typeface=""/>
        <a:cs typeface=""/>
      </a:majorFont>
      <a:minorFont>
        <a:latin typeface="Graphik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enture Default Template.pptx" id="{CF2CEBB2-8931-45C7-96F3-AD67A283546F}" vid="{1B0ED6FE-689D-4909-9E8D-E85CA0F43E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F17BEE8B6D714EBCC7FBAF3F825B5D" ma:contentTypeVersion="11" ma:contentTypeDescription="Create a new document." ma:contentTypeScope="" ma:versionID="429f052f845bc15f45111bfb28aac12e">
  <xsd:schema xmlns:xsd="http://www.w3.org/2001/XMLSchema" xmlns:xs="http://www.w3.org/2001/XMLSchema" xmlns:p="http://schemas.microsoft.com/office/2006/metadata/properties" xmlns:ns2="ca6797a4-14fc-4e72-9eb2-d0b9b77ec08b" xmlns:ns3="f1a585c5-e07e-42e1-8f5c-6ee6668a3311" targetNamespace="http://schemas.microsoft.com/office/2006/metadata/properties" ma:root="true" ma:fieldsID="8fb70062f1be22ef7ae601eb1f18a15d" ns2:_="" ns3:_="">
    <xsd:import namespace="ca6797a4-14fc-4e72-9eb2-d0b9b77ec08b"/>
    <xsd:import namespace="f1a585c5-e07e-42e1-8f5c-6ee6668a33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797a4-14fc-4e72-9eb2-d0b9b77ec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585c5-e07e-42e1-8f5c-6ee6668a3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1a585c5-e07e-42e1-8f5c-6ee6668a3311">
      <UserInfo>
        <DisplayName>Popat, Sonya</DisplayName>
        <AccountId>65</AccountId>
        <AccountType/>
      </UserInfo>
      <UserInfo>
        <DisplayName>Chi, Anni</DisplayName>
        <AccountId>70</AccountId>
        <AccountType/>
      </UserInfo>
      <UserInfo>
        <DisplayName>van Wersch, Yuri</DisplayName>
        <AccountId>71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C6460E2-D6ED-4F08-A5EA-25AF3189AE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F3ACF-68FA-489D-A976-F10BA0587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797a4-14fc-4e72-9eb2-d0b9b77ec08b"/>
    <ds:schemaRef ds:uri="f1a585c5-e07e-42e1-8f5c-6ee6668a3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67B8DC-2A3D-4FEC-9E06-00B701A5402F}">
  <ds:schemaRefs>
    <ds:schemaRef ds:uri="http://schemas.microsoft.com/office/2006/metadata/properties"/>
    <ds:schemaRef ds:uri="http://schemas.microsoft.com/office/infopath/2007/PartnerControls"/>
    <ds:schemaRef ds:uri="f1a585c5-e07e-42e1-8f5c-6ee6668a331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AccNEW_Template16x9_170816</Template>
  <TotalTime>0</TotalTime>
  <Words>372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Graphik</vt:lpstr>
      <vt:lpstr>Graphik Light</vt:lpstr>
      <vt:lpstr>Graphik Regular</vt:lpstr>
      <vt:lpstr>Graphik Semibold</vt:lpstr>
      <vt:lpstr>Template CV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DXP - Accenture Interactive Answer</dc:title>
  <dc:creator/>
  <cp:lastModifiedBy/>
  <cp:revision>2</cp:revision>
  <dcterms:created xsi:type="dcterms:W3CDTF">2020-02-19T08:47:07Z</dcterms:created>
  <dcterms:modified xsi:type="dcterms:W3CDTF">2021-03-01T03:52:27Z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0x01010095F17BEE8B6D714EBCC7FBAF3F825B5D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etDate">
    <vt:lpwstr>2020-02-28T13:18:33Z</vt:lpwstr>
  </property>
  <property fmtid="{D5CDD505-2E9C-101B-9397-08002B2CF9AE}" pid="5" name="MSIP_Label_1bc0f418-96a4-4caf-9d7c-ccc5ec7f9d91_Method">
    <vt:lpwstr>Privileged</vt:lpwstr>
  </property>
  <property fmtid="{D5CDD505-2E9C-101B-9397-08002B2CF9AE}" pid="6" name="MSIP_Label_1bc0f418-96a4-4caf-9d7c-ccc5ec7f9d91_Name">
    <vt:lpwstr>1bc0f418-96a4-4caf-9d7c-ccc5ec7f9d91</vt:lpwstr>
  </property>
  <property fmtid="{D5CDD505-2E9C-101B-9397-08002B2CF9AE}" pid="7" name="MSIP_Label_1bc0f418-96a4-4caf-9d7c-ccc5ec7f9d91_SiteId">
    <vt:lpwstr>e0793d39-0939-496d-b129-198edd916feb</vt:lpwstr>
  </property>
  <property fmtid="{D5CDD505-2E9C-101B-9397-08002B2CF9AE}" pid="8" name="MSIP_Label_1bc0f418-96a4-4caf-9d7c-ccc5ec7f9d91_ActionId">
    <vt:lpwstr>e9b9c586-49ae-4b68-a0ff-0000b0e977d0</vt:lpwstr>
  </property>
  <property fmtid="{D5CDD505-2E9C-101B-9397-08002B2CF9AE}" pid="9" name="MSIP_Label_1bc0f418-96a4-4caf-9d7c-ccc5ec7f9d91_ContentBits">
    <vt:lpwstr>0</vt:lpwstr>
  </property>
</Properties>
</file>