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B8CFC-B1BB-451F-B983-8B1B7D4820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F8C3D2-FA5F-4BCF-AA5C-92A4C199AA73}">
      <dgm:prSet/>
      <dgm:spPr/>
      <dgm:t>
        <a:bodyPr/>
        <a:lstStyle/>
        <a:p>
          <a:r>
            <a:rPr lang="en-US"/>
            <a:t>Reactive Streams API: Spring Reactive is based on the Reactive Streams API, which defines a standard for asynchronous stream processing in Java. This API provides a common set of interfaces and methods for working with reactive streams.</a:t>
          </a:r>
        </a:p>
      </dgm:t>
    </dgm:pt>
    <dgm:pt modelId="{47AEDC12-C28B-4CB6-AED5-88F26E5E7987}" type="parTrans" cxnId="{9241FBF9-42AD-45D1-AB0E-94E4F8A21493}">
      <dgm:prSet/>
      <dgm:spPr/>
      <dgm:t>
        <a:bodyPr/>
        <a:lstStyle/>
        <a:p>
          <a:endParaRPr lang="en-US"/>
        </a:p>
      </dgm:t>
    </dgm:pt>
    <dgm:pt modelId="{C5240C93-FF14-44C3-A768-C6457AFB9B2F}" type="sibTrans" cxnId="{9241FBF9-42AD-45D1-AB0E-94E4F8A21493}">
      <dgm:prSet/>
      <dgm:spPr/>
      <dgm:t>
        <a:bodyPr/>
        <a:lstStyle/>
        <a:p>
          <a:endParaRPr lang="en-US"/>
        </a:p>
      </dgm:t>
    </dgm:pt>
    <dgm:pt modelId="{3D87D86E-ED18-40F4-9506-FCF718F84583}">
      <dgm:prSet/>
      <dgm:spPr/>
      <dgm:t>
        <a:bodyPr/>
        <a:lstStyle/>
        <a:p>
          <a:r>
            <a:rPr lang="en-US"/>
            <a:t>Non-Blocking IO: Spring Reactive uses non-blocking IO to handle requests, which means that requests are processed asynchronously, without blocking the thread. This allows the application to handle a large number of concurrent requests with fewer resources.</a:t>
          </a:r>
        </a:p>
      </dgm:t>
    </dgm:pt>
    <dgm:pt modelId="{89FE396B-6993-4FA6-ADC2-2B92147ABD3A}" type="parTrans" cxnId="{05ED41AE-CAE4-490E-8E9E-75BF8935562A}">
      <dgm:prSet/>
      <dgm:spPr/>
      <dgm:t>
        <a:bodyPr/>
        <a:lstStyle/>
        <a:p>
          <a:endParaRPr lang="en-US"/>
        </a:p>
      </dgm:t>
    </dgm:pt>
    <dgm:pt modelId="{C63A0B10-4A2A-418A-86C3-48312575BBC8}" type="sibTrans" cxnId="{05ED41AE-CAE4-490E-8E9E-75BF8935562A}">
      <dgm:prSet/>
      <dgm:spPr/>
      <dgm:t>
        <a:bodyPr/>
        <a:lstStyle/>
        <a:p>
          <a:endParaRPr lang="en-US"/>
        </a:p>
      </dgm:t>
    </dgm:pt>
    <dgm:pt modelId="{7293EE7C-32DA-4157-9916-484F38470FFA}">
      <dgm:prSet/>
      <dgm:spPr/>
      <dgm:t>
        <a:bodyPr/>
        <a:lstStyle/>
        <a:p>
          <a:r>
            <a:rPr lang="en-US"/>
            <a:t>Flux and Mono: Spring Reactive introduces two new data types called Flux and Mono. Flux is a reactive stream that can emit zero or more items, and Mono is a reactive stream that can emit zero or one item. These data types are used to represent asynchronous sequences of data.</a:t>
          </a:r>
        </a:p>
      </dgm:t>
    </dgm:pt>
    <dgm:pt modelId="{CF1E2977-2325-4CA0-A631-1AD1C0210D56}" type="parTrans" cxnId="{6E935EC4-5AFE-488E-A87F-45DD823541CA}">
      <dgm:prSet/>
      <dgm:spPr/>
      <dgm:t>
        <a:bodyPr/>
        <a:lstStyle/>
        <a:p>
          <a:endParaRPr lang="en-US"/>
        </a:p>
      </dgm:t>
    </dgm:pt>
    <dgm:pt modelId="{FAAE2C87-0AE5-4BA0-92C3-F0F1ABFD8F10}" type="sibTrans" cxnId="{6E935EC4-5AFE-488E-A87F-45DD823541CA}">
      <dgm:prSet/>
      <dgm:spPr/>
      <dgm:t>
        <a:bodyPr/>
        <a:lstStyle/>
        <a:p>
          <a:endParaRPr lang="en-US"/>
        </a:p>
      </dgm:t>
    </dgm:pt>
    <dgm:pt modelId="{DC2BF21F-3128-496A-823F-B929DA2168FB}">
      <dgm:prSet/>
      <dgm:spPr/>
      <dgm:t>
        <a:bodyPr/>
        <a:lstStyle/>
        <a:p>
          <a:r>
            <a:rPr lang="en-US"/>
            <a:t>Reactive WebClient: Spring Reactive provides a reactive WebClient that can be used to make HTTP requests. The WebClient uses non-blocking IO to make requests and returns a Flux of response objects.</a:t>
          </a:r>
        </a:p>
      </dgm:t>
    </dgm:pt>
    <dgm:pt modelId="{8C4EF4E7-EB02-4851-AFF9-E6FE08756212}" type="parTrans" cxnId="{08C11E19-C190-4B19-9B8E-582B67ED8021}">
      <dgm:prSet/>
      <dgm:spPr/>
      <dgm:t>
        <a:bodyPr/>
        <a:lstStyle/>
        <a:p>
          <a:endParaRPr lang="en-US"/>
        </a:p>
      </dgm:t>
    </dgm:pt>
    <dgm:pt modelId="{73B8FBA4-D914-4677-B0A7-664D67FBB68A}" type="sibTrans" cxnId="{08C11E19-C190-4B19-9B8E-582B67ED8021}">
      <dgm:prSet/>
      <dgm:spPr/>
      <dgm:t>
        <a:bodyPr/>
        <a:lstStyle/>
        <a:p>
          <a:endParaRPr lang="en-US"/>
        </a:p>
      </dgm:t>
    </dgm:pt>
    <dgm:pt modelId="{CD2CDF81-578D-429C-A6FB-7CA2F63B0C4C}">
      <dgm:prSet/>
      <dgm:spPr/>
      <dgm:t>
        <a:bodyPr/>
        <a:lstStyle/>
        <a:p>
          <a:r>
            <a:rPr lang="en-US"/>
            <a:t>Reactive Controllers: Spring Reactive provides support for reactive controllers that can handle reactive requests. Reactive controllers use the Reactive Streams API to process requests asynchronously.</a:t>
          </a:r>
        </a:p>
      </dgm:t>
    </dgm:pt>
    <dgm:pt modelId="{1C62E2AC-A9D8-47F6-A612-E23962962F45}" type="parTrans" cxnId="{7A8D6A0B-9B1E-4E76-9C95-2C58F8D6CAAF}">
      <dgm:prSet/>
      <dgm:spPr/>
      <dgm:t>
        <a:bodyPr/>
        <a:lstStyle/>
        <a:p>
          <a:endParaRPr lang="en-US"/>
        </a:p>
      </dgm:t>
    </dgm:pt>
    <dgm:pt modelId="{4359A8D9-0489-49C3-A120-E099D3740EE8}" type="sibTrans" cxnId="{7A8D6A0B-9B1E-4E76-9C95-2C58F8D6CAAF}">
      <dgm:prSet/>
      <dgm:spPr/>
      <dgm:t>
        <a:bodyPr/>
        <a:lstStyle/>
        <a:p>
          <a:endParaRPr lang="en-US"/>
        </a:p>
      </dgm:t>
    </dgm:pt>
    <dgm:pt modelId="{FB049CA1-0CF0-4AAA-BDF0-3F5849558634}" type="pres">
      <dgm:prSet presAssocID="{422B8CFC-B1BB-451F-B983-8B1B7D482090}" presName="root" presStyleCnt="0">
        <dgm:presLayoutVars>
          <dgm:dir/>
          <dgm:resizeHandles val="exact"/>
        </dgm:presLayoutVars>
      </dgm:prSet>
      <dgm:spPr/>
    </dgm:pt>
    <dgm:pt modelId="{244832A4-66D6-4027-80BD-CA7EDC0CFB3C}" type="pres">
      <dgm:prSet presAssocID="{41F8C3D2-FA5F-4BCF-AA5C-92A4C199AA73}" presName="compNode" presStyleCnt="0"/>
      <dgm:spPr/>
    </dgm:pt>
    <dgm:pt modelId="{010ABD54-A710-4F91-8037-3CAB5676BFD7}" type="pres">
      <dgm:prSet presAssocID="{41F8C3D2-FA5F-4BCF-AA5C-92A4C199AA73}" presName="bgRect" presStyleLbl="bgShp" presStyleIdx="0" presStyleCnt="5"/>
      <dgm:spPr/>
    </dgm:pt>
    <dgm:pt modelId="{ED32CB55-4B12-4723-8959-0B1D654A27E0}" type="pres">
      <dgm:prSet presAssocID="{41F8C3D2-FA5F-4BCF-AA5C-92A4C199AA7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B0B888-F56A-4994-9EBC-374DA4FC5ECA}" type="pres">
      <dgm:prSet presAssocID="{41F8C3D2-FA5F-4BCF-AA5C-92A4C199AA73}" presName="spaceRect" presStyleCnt="0"/>
      <dgm:spPr/>
    </dgm:pt>
    <dgm:pt modelId="{45C18F14-AD3A-4BBA-8427-3F3C9C57308F}" type="pres">
      <dgm:prSet presAssocID="{41F8C3D2-FA5F-4BCF-AA5C-92A4C199AA73}" presName="parTx" presStyleLbl="revTx" presStyleIdx="0" presStyleCnt="5">
        <dgm:presLayoutVars>
          <dgm:chMax val="0"/>
          <dgm:chPref val="0"/>
        </dgm:presLayoutVars>
      </dgm:prSet>
      <dgm:spPr/>
    </dgm:pt>
    <dgm:pt modelId="{9B733593-E734-490B-B907-5EF885C9DEAE}" type="pres">
      <dgm:prSet presAssocID="{C5240C93-FF14-44C3-A768-C6457AFB9B2F}" presName="sibTrans" presStyleCnt="0"/>
      <dgm:spPr/>
    </dgm:pt>
    <dgm:pt modelId="{2E1CF58F-8D1E-4C51-8499-AD3D4EA52A9D}" type="pres">
      <dgm:prSet presAssocID="{3D87D86E-ED18-40F4-9506-FCF718F84583}" presName="compNode" presStyleCnt="0"/>
      <dgm:spPr/>
    </dgm:pt>
    <dgm:pt modelId="{F17655E0-51F2-4039-8DE1-FAA9A2A8C9C9}" type="pres">
      <dgm:prSet presAssocID="{3D87D86E-ED18-40F4-9506-FCF718F84583}" presName="bgRect" presStyleLbl="bgShp" presStyleIdx="1" presStyleCnt="5"/>
      <dgm:spPr/>
    </dgm:pt>
    <dgm:pt modelId="{C5E9C929-38F5-4138-86F5-402DE32E90D0}" type="pres">
      <dgm:prSet presAssocID="{3D87D86E-ED18-40F4-9506-FCF718F845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C8EB5D23-4748-4C8D-965B-8F81F5983332}" type="pres">
      <dgm:prSet presAssocID="{3D87D86E-ED18-40F4-9506-FCF718F84583}" presName="spaceRect" presStyleCnt="0"/>
      <dgm:spPr/>
    </dgm:pt>
    <dgm:pt modelId="{05751D8C-256C-4652-81C0-A6E676975CFA}" type="pres">
      <dgm:prSet presAssocID="{3D87D86E-ED18-40F4-9506-FCF718F84583}" presName="parTx" presStyleLbl="revTx" presStyleIdx="1" presStyleCnt="5">
        <dgm:presLayoutVars>
          <dgm:chMax val="0"/>
          <dgm:chPref val="0"/>
        </dgm:presLayoutVars>
      </dgm:prSet>
      <dgm:spPr/>
    </dgm:pt>
    <dgm:pt modelId="{C5C3A182-688C-4229-B04C-178F62A60A48}" type="pres">
      <dgm:prSet presAssocID="{C63A0B10-4A2A-418A-86C3-48312575BBC8}" presName="sibTrans" presStyleCnt="0"/>
      <dgm:spPr/>
    </dgm:pt>
    <dgm:pt modelId="{6F06A0BC-958E-413D-B130-3B103D6480DA}" type="pres">
      <dgm:prSet presAssocID="{7293EE7C-32DA-4157-9916-484F38470FFA}" presName="compNode" presStyleCnt="0"/>
      <dgm:spPr/>
    </dgm:pt>
    <dgm:pt modelId="{7006CABF-1F26-4DAC-9B76-56A9F6ED6AFA}" type="pres">
      <dgm:prSet presAssocID="{7293EE7C-32DA-4157-9916-484F38470FFA}" presName="bgRect" presStyleLbl="bgShp" presStyleIdx="2" presStyleCnt="5"/>
      <dgm:spPr/>
    </dgm:pt>
    <dgm:pt modelId="{241BEB17-F158-4044-B149-3C08A0769DA5}" type="pres">
      <dgm:prSet presAssocID="{7293EE7C-32DA-4157-9916-484F38470F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3C11C8D-C05A-43F6-9383-4E6FD619E0CD}" type="pres">
      <dgm:prSet presAssocID="{7293EE7C-32DA-4157-9916-484F38470FFA}" presName="spaceRect" presStyleCnt="0"/>
      <dgm:spPr/>
    </dgm:pt>
    <dgm:pt modelId="{3FE883B2-0B9F-4A35-8891-0C61049F635D}" type="pres">
      <dgm:prSet presAssocID="{7293EE7C-32DA-4157-9916-484F38470FFA}" presName="parTx" presStyleLbl="revTx" presStyleIdx="2" presStyleCnt="5">
        <dgm:presLayoutVars>
          <dgm:chMax val="0"/>
          <dgm:chPref val="0"/>
        </dgm:presLayoutVars>
      </dgm:prSet>
      <dgm:spPr/>
    </dgm:pt>
    <dgm:pt modelId="{272844E7-7778-4103-ADE6-DF0F80C49454}" type="pres">
      <dgm:prSet presAssocID="{FAAE2C87-0AE5-4BA0-92C3-F0F1ABFD8F10}" presName="sibTrans" presStyleCnt="0"/>
      <dgm:spPr/>
    </dgm:pt>
    <dgm:pt modelId="{C2B74EFE-09A4-469D-B489-84374956622B}" type="pres">
      <dgm:prSet presAssocID="{DC2BF21F-3128-496A-823F-B929DA2168FB}" presName="compNode" presStyleCnt="0"/>
      <dgm:spPr/>
    </dgm:pt>
    <dgm:pt modelId="{42061011-7059-4048-AFFE-5A2776A71028}" type="pres">
      <dgm:prSet presAssocID="{DC2BF21F-3128-496A-823F-B929DA2168FB}" presName="bgRect" presStyleLbl="bgShp" presStyleIdx="3" presStyleCnt="5"/>
      <dgm:spPr/>
    </dgm:pt>
    <dgm:pt modelId="{F44BE4F0-4AD7-405B-8389-428547F6E02F}" type="pres">
      <dgm:prSet presAssocID="{DC2BF21F-3128-496A-823F-B929DA2168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22F07DC-3503-4317-B900-F2D33D60EE7C}" type="pres">
      <dgm:prSet presAssocID="{DC2BF21F-3128-496A-823F-B929DA2168FB}" presName="spaceRect" presStyleCnt="0"/>
      <dgm:spPr/>
    </dgm:pt>
    <dgm:pt modelId="{C143C6BD-C010-44FC-B93D-901B3DD7BA73}" type="pres">
      <dgm:prSet presAssocID="{DC2BF21F-3128-496A-823F-B929DA2168FB}" presName="parTx" presStyleLbl="revTx" presStyleIdx="3" presStyleCnt="5">
        <dgm:presLayoutVars>
          <dgm:chMax val="0"/>
          <dgm:chPref val="0"/>
        </dgm:presLayoutVars>
      </dgm:prSet>
      <dgm:spPr/>
    </dgm:pt>
    <dgm:pt modelId="{DD7D7CD7-1657-47AC-946D-7F9BD9D29717}" type="pres">
      <dgm:prSet presAssocID="{73B8FBA4-D914-4677-B0A7-664D67FBB68A}" presName="sibTrans" presStyleCnt="0"/>
      <dgm:spPr/>
    </dgm:pt>
    <dgm:pt modelId="{32A0C4A5-7214-4492-B802-4ECC4A0BB359}" type="pres">
      <dgm:prSet presAssocID="{CD2CDF81-578D-429C-A6FB-7CA2F63B0C4C}" presName="compNode" presStyleCnt="0"/>
      <dgm:spPr/>
    </dgm:pt>
    <dgm:pt modelId="{A10CEA25-D988-4E6B-B50C-01FDBCE2F971}" type="pres">
      <dgm:prSet presAssocID="{CD2CDF81-578D-429C-A6FB-7CA2F63B0C4C}" presName="bgRect" presStyleLbl="bgShp" presStyleIdx="4" presStyleCnt="5"/>
      <dgm:spPr/>
    </dgm:pt>
    <dgm:pt modelId="{DA8E8D72-BC88-4E8C-93B3-D279C18C6F30}" type="pres">
      <dgm:prSet presAssocID="{CD2CDF81-578D-429C-A6FB-7CA2F63B0C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17F8968-D287-4B22-BC97-F8BD8C0480CC}" type="pres">
      <dgm:prSet presAssocID="{CD2CDF81-578D-429C-A6FB-7CA2F63B0C4C}" presName="spaceRect" presStyleCnt="0"/>
      <dgm:spPr/>
    </dgm:pt>
    <dgm:pt modelId="{0D416DB0-1784-4E0E-848E-237C326274CD}" type="pres">
      <dgm:prSet presAssocID="{CD2CDF81-578D-429C-A6FB-7CA2F63B0C4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99F6800-CA74-4F15-8FCE-32500522B885}" type="presOf" srcId="{41F8C3D2-FA5F-4BCF-AA5C-92A4C199AA73}" destId="{45C18F14-AD3A-4BBA-8427-3F3C9C57308F}" srcOrd="0" destOrd="0" presId="urn:microsoft.com/office/officeart/2018/2/layout/IconVerticalSolidList"/>
    <dgm:cxn modelId="{40B75603-6EDD-4DA0-B68E-108864C769A1}" type="presOf" srcId="{422B8CFC-B1BB-451F-B983-8B1B7D482090}" destId="{FB049CA1-0CF0-4AAA-BDF0-3F5849558634}" srcOrd="0" destOrd="0" presId="urn:microsoft.com/office/officeart/2018/2/layout/IconVerticalSolidList"/>
    <dgm:cxn modelId="{7A8D6A0B-9B1E-4E76-9C95-2C58F8D6CAAF}" srcId="{422B8CFC-B1BB-451F-B983-8B1B7D482090}" destId="{CD2CDF81-578D-429C-A6FB-7CA2F63B0C4C}" srcOrd="4" destOrd="0" parTransId="{1C62E2AC-A9D8-47F6-A612-E23962962F45}" sibTransId="{4359A8D9-0489-49C3-A120-E099D3740EE8}"/>
    <dgm:cxn modelId="{08C11E19-C190-4B19-9B8E-582B67ED8021}" srcId="{422B8CFC-B1BB-451F-B983-8B1B7D482090}" destId="{DC2BF21F-3128-496A-823F-B929DA2168FB}" srcOrd="3" destOrd="0" parTransId="{8C4EF4E7-EB02-4851-AFF9-E6FE08756212}" sibTransId="{73B8FBA4-D914-4677-B0A7-664D67FBB68A}"/>
    <dgm:cxn modelId="{23741D5B-B629-4141-A305-E277FBA283C9}" type="presOf" srcId="{7293EE7C-32DA-4157-9916-484F38470FFA}" destId="{3FE883B2-0B9F-4A35-8891-0C61049F635D}" srcOrd="0" destOrd="0" presId="urn:microsoft.com/office/officeart/2018/2/layout/IconVerticalSolidList"/>
    <dgm:cxn modelId="{FEB1AA72-0C5B-4324-B10F-689F78E498D4}" type="presOf" srcId="{3D87D86E-ED18-40F4-9506-FCF718F84583}" destId="{05751D8C-256C-4652-81C0-A6E676975CFA}" srcOrd="0" destOrd="0" presId="urn:microsoft.com/office/officeart/2018/2/layout/IconVerticalSolidList"/>
    <dgm:cxn modelId="{6740B0A5-0656-45E2-B119-35BF8BEF0EA3}" type="presOf" srcId="{DC2BF21F-3128-496A-823F-B929DA2168FB}" destId="{C143C6BD-C010-44FC-B93D-901B3DD7BA73}" srcOrd="0" destOrd="0" presId="urn:microsoft.com/office/officeart/2018/2/layout/IconVerticalSolidList"/>
    <dgm:cxn modelId="{05ED41AE-CAE4-490E-8E9E-75BF8935562A}" srcId="{422B8CFC-B1BB-451F-B983-8B1B7D482090}" destId="{3D87D86E-ED18-40F4-9506-FCF718F84583}" srcOrd="1" destOrd="0" parTransId="{89FE396B-6993-4FA6-ADC2-2B92147ABD3A}" sibTransId="{C63A0B10-4A2A-418A-86C3-48312575BBC8}"/>
    <dgm:cxn modelId="{6E935EC4-5AFE-488E-A87F-45DD823541CA}" srcId="{422B8CFC-B1BB-451F-B983-8B1B7D482090}" destId="{7293EE7C-32DA-4157-9916-484F38470FFA}" srcOrd="2" destOrd="0" parTransId="{CF1E2977-2325-4CA0-A631-1AD1C0210D56}" sibTransId="{FAAE2C87-0AE5-4BA0-92C3-F0F1ABFD8F10}"/>
    <dgm:cxn modelId="{4D6A13E6-B96C-4337-A148-08EA13808C63}" type="presOf" srcId="{CD2CDF81-578D-429C-A6FB-7CA2F63B0C4C}" destId="{0D416DB0-1784-4E0E-848E-237C326274CD}" srcOrd="0" destOrd="0" presId="urn:microsoft.com/office/officeart/2018/2/layout/IconVerticalSolidList"/>
    <dgm:cxn modelId="{9241FBF9-42AD-45D1-AB0E-94E4F8A21493}" srcId="{422B8CFC-B1BB-451F-B983-8B1B7D482090}" destId="{41F8C3D2-FA5F-4BCF-AA5C-92A4C199AA73}" srcOrd="0" destOrd="0" parTransId="{47AEDC12-C28B-4CB6-AED5-88F26E5E7987}" sibTransId="{C5240C93-FF14-44C3-A768-C6457AFB9B2F}"/>
    <dgm:cxn modelId="{5FA7B24A-A739-4D77-967A-FE1AB6EE3A4A}" type="presParOf" srcId="{FB049CA1-0CF0-4AAA-BDF0-3F5849558634}" destId="{244832A4-66D6-4027-80BD-CA7EDC0CFB3C}" srcOrd="0" destOrd="0" presId="urn:microsoft.com/office/officeart/2018/2/layout/IconVerticalSolidList"/>
    <dgm:cxn modelId="{539A5E33-BC43-421A-B84F-0E5DDC1DD7C1}" type="presParOf" srcId="{244832A4-66D6-4027-80BD-CA7EDC0CFB3C}" destId="{010ABD54-A710-4F91-8037-3CAB5676BFD7}" srcOrd="0" destOrd="0" presId="urn:microsoft.com/office/officeart/2018/2/layout/IconVerticalSolidList"/>
    <dgm:cxn modelId="{D649FFE0-A91C-4A46-9879-C04F24276D74}" type="presParOf" srcId="{244832A4-66D6-4027-80BD-CA7EDC0CFB3C}" destId="{ED32CB55-4B12-4723-8959-0B1D654A27E0}" srcOrd="1" destOrd="0" presId="urn:microsoft.com/office/officeart/2018/2/layout/IconVerticalSolidList"/>
    <dgm:cxn modelId="{8869526C-1024-4F8A-9A25-60A963EE6216}" type="presParOf" srcId="{244832A4-66D6-4027-80BD-CA7EDC0CFB3C}" destId="{A0B0B888-F56A-4994-9EBC-374DA4FC5ECA}" srcOrd="2" destOrd="0" presId="urn:microsoft.com/office/officeart/2018/2/layout/IconVerticalSolidList"/>
    <dgm:cxn modelId="{4A38DCC4-D612-4695-824F-A4445D080914}" type="presParOf" srcId="{244832A4-66D6-4027-80BD-CA7EDC0CFB3C}" destId="{45C18F14-AD3A-4BBA-8427-3F3C9C57308F}" srcOrd="3" destOrd="0" presId="urn:microsoft.com/office/officeart/2018/2/layout/IconVerticalSolidList"/>
    <dgm:cxn modelId="{A29AAFB3-A46D-48C1-9ADD-8F3E59994C42}" type="presParOf" srcId="{FB049CA1-0CF0-4AAA-BDF0-3F5849558634}" destId="{9B733593-E734-490B-B907-5EF885C9DEAE}" srcOrd="1" destOrd="0" presId="urn:microsoft.com/office/officeart/2018/2/layout/IconVerticalSolidList"/>
    <dgm:cxn modelId="{5141D056-1CF0-4CCB-ABAA-1DFDDAA8C376}" type="presParOf" srcId="{FB049CA1-0CF0-4AAA-BDF0-3F5849558634}" destId="{2E1CF58F-8D1E-4C51-8499-AD3D4EA52A9D}" srcOrd="2" destOrd="0" presId="urn:microsoft.com/office/officeart/2018/2/layout/IconVerticalSolidList"/>
    <dgm:cxn modelId="{C473C2B1-ED34-40CB-8F2D-242D2188694E}" type="presParOf" srcId="{2E1CF58F-8D1E-4C51-8499-AD3D4EA52A9D}" destId="{F17655E0-51F2-4039-8DE1-FAA9A2A8C9C9}" srcOrd="0" destOrd="0" presId="urn:microsoft.com/office/officeart/2018/2/layout/IconVerticalSolidList"/>
    <dgm:cxn modelId="{117FABF2-74CB-49E6-99F7-20038B61FCBB}" type="presParOf" srcId="{2E1CF58F-8D1E-4C51-8499-AD3D4EA52A9D}" destId="{C5E9C929-38F5-4138-86F5-402DE32E90D0}" srcOrd="1" destOrd="0" presId="urn:microsoft.com/office/officeart/2018/2/layout/IconVerticalSolidList"/>
    <dgm:cxn modelId="{328D1796-92DE-43C8-A6C8-791423075F90}" type="presParOf" srcId="{2E1CF58F-8D1E-4C51-8499-AD3D4EA52A9D}" destId="{C8EB5D23-4748-4C8D-965B-8F81F5983332}" srcOrd="2" destOrd="0" presId="urn:microsoft.com/office/officeart/2018/2/layout/IconVerticalSolidList"/>
    <dgm:cxn modelId="{B953DAAD-C7C7-4695-B4D8-7EA1A75D32A9}" type="presParOf" srcId="{2E1CF58F-8D1E-4C51-8499-AD3D4EA52A9D}" destId="{05751D8C-256C-4652-81C0-A6E676975CFA}" srcOrd="3" destOrd="0" presId="urn:microsoft.com/office/officeart/2018/2/layout/IconVerticalSolidList"/>
    <dgm:cxn modelId="{872775C3-5379-4D29-818A-E25ECFF19C9A}" type="presParOf" srcId="{FB049CA1-0CF0-4AAA-BDF0-3F5849558634}" destId="{C5C3A182-688C-4229-B04C-178F62A60A48}" srcOrd="3" destOrd="0" presId="urn:microsoft.com/office/officeart/2018/2/layout/IconVerticalSolidList"/>
    <dgm:cxn modelId="{73F80E46-7C42-4CB3-8C01-0E943AC7CB23}" type="presParOf" srcId="{FB049CA1-0CF0-4AAA-BDF0-3F5849558634}" destId="{6F06A0BC-958E-413D-B130-3B103D6480DA}" srcOrd="4" destOrd="0" presId="urn:microsoft.com/office/officeart/2018/2/layout/IconVerticalSolidList"/>
    <dgm:cxn modelId="{68B5FF13-9DFD-4ACC-B357-F0DD20D55FE6}" type="presParOf" srcId="{6F06A0BC-958E-413D-B130-3B103D6480DA}" destId="{7006CABF-1F26-4DAC-9B76-56A9F6ED6AFA}" srcOrd="0" destOrd="0" presId="urn:microsoft.com/office/officeart/2018/2/layout/IconVerticalSolidList"/>
    <dgm:cxn modelId="{8E9F8BB4-2AC3-4A2E-B150-0CF5B2504AF9}" type="presParOf" srcId="{6F06A0BC-958E-413D-B130-3B103D6480DA}" destId="{241BEB17-F158-4044-B149-3C08A0769DA5}" srcOrd="1" destOrd="0" presId="urn:microsoft.com/office/officeart/2018/2/layout/IconVerticalSolidList"/>
    <dgm:cxn modelId="{A31CE518-67D8-4396-80A8-4EA19451E080}" type="presParOf" srcId="{6F06A0BC-958E-413D-B130-3B103D6480DA}" destId="{73C11C8D-C05A-43F6-9383-4E6FD619E0CD}" srcOrd="2" destOrd="0" presId="urn:microsoft.com/office/officeart/2018/2/layout/IconVerticalSolidList"/>
    <dgm:cxn modelId="{BC530F1B-B6BE-4835-A2FD-18CB010A4E1E}" type="presParOf" srcId="{6F06A0BC-958E-413D-B130-3B103D6480DA}" destId="{3FE883B2-0B9F-4A35-8891-0C61049F635D}" srcOrd="3" destOrd="0" presId="urn:microsoft.com/office/officeart/2018/2/layout/IconVerticalSolidList"/>
    <dgm:cxn modelId="{5EF7F8BD-D26A-4076-B694-D84132F78B75}" type="presParOf" srcId="{FB049CA1-0CF0-4AAA-BDF0-3F5849558634}" destId="{272844E7-7778-4103-ADE6-DF0F80C49454}" srcOrd="5" destOrd="0" presId="urn:microsoft.com/office/officeart/2018/2/layout/IconVerticalSolidList"/>
    <dgm:cxn modelId="{29C1FF13-2ED4-432E-B5B9-9C649EA2DE96}" type="presParOf" srcId="{FB049CA1-0CF0-4AAA-BDF0-3F5849558634}" destId="{C2B74EFE-09A4-469D-B489-84374956622B}" srcOrd="6" destOrd="0" presId="urn:microsoft.com/office/officeart/2018/2/layout/IconVerticalSolidList"/>
    <dgm:cxn modelId="{DDE33F50-C504-48A6-AE91-8FA30ADB5AF9}" type="presParOf" srcId="{C2B74EFE-09A4-469D-B489-84374956622B}" destId="{42061011-7059-4048-AFFE-5A2776A71028}" srcOrd="0" destOrd="0" presId="urn:microsoft.com/office/officeart/2018/2/layout/IconVerticalSolidList"/>
    <dgm:cxn modelId="{C228CB21-3602-4D28-B482-260EE724045B}" type="presParOf" srcId="{C2B74EFE-09A4-469D-B489-84374956622B}" destId="{F44BE4F0-4AD7-405B-8389-428547F6E02F}" srcOrd="1" destOrd="0" presId="urn:microsoft.com/office/officeart/2018/2/layout/IconVerticalSolidList"/>
    <dgm:cxn modelId="{EB5DC479-AA2C-4C16-9977-9BF0097D2EED}" type="presParOf" srcId="{C2B74EFE-09A4-469D-B489-84374956622B}" destId="{322F07DC-3503-4317-B900-F2D33D60EE7C}" srcOrd="2" destOrd="0" presId="urn:microsoft.com/office/officeart/2018/2/layout/IconVerticalSolidList"/>
    <dgm:cxn modelId="{3D3A3006-8B18-483D-84C1-E505504406F4}" type="presParOf" srcId="{C2B74EFE-09A4-469D-B489-84374956622B}" destId="{C143C6BD-C010-44FC-B93D-901B3DD7BA73}" srcOrd="3" destOrd="0" presId="urn:microsoft.com/office/officeart/2018/2/layout/IconVerticalSolidList"/>
    <dgm:cxn modelId="{5C31E704-D775-4526-B6BF-25A8E1CB5D23}" type="presParOf" srcId="{FB049CA1-0CF0-4AAA-BDF0-3F5849558634}" destId="{DD7D7CD7-1657-47AC-946D-7F9BD9D29717}" srcOrd="7" destOrd="0" presId="urn:microsoft.com/office/officeart/2018/2/layout/IconVerticalSolidList"/>
    <dgm:cxn modelId="{E606591B-5847-44D7-91F3-2EA667EA2F04}" type="presParOf" srcId="{FB049CA1-0CF0-4AAA-BDF0-3F5849558634}" destId="{32A0C4A5-7214-4492-B802-4ECC4A0BB359}" srcOrd="8" destOrd="0" presId="urn:microsoft.com/office/officeart/2018/2/layout/IconVerticalSolidList"/>
    <dgm:cxn modelId="{8AFBFB3C-9390-4905-B572-1D95C92FDABA}" type="presParOf" srcId="{32A0C4A5-7214-4492-B802-4ECC4A0BB359}" destId="{A10CEA25-D988-4E6B-B50C-01FDBCE2F971}" srcOrd="0" destOrd="0" presId="urn:microsoft.com/office/officeart/2018/2/layout/IconVerticalSolidList"/>
    <dgm:cxn modelId="{35DCEE7D-BB95-4990-BBB6-C50D6803EB0C}" type="presParOf" srcId="{32A0C4A5-7214-4492-B802-4ECC4A0BB359}" destId="{DA8E8D72-BC88-4E8C-93B3-D279C18C6F30}" srcOrd="1" destOrd="0" presId="urn:microsoft.com/office/officeart/2018/2/layout/IconVerticalSolidList"/>
    <dgm:cxn modelId="{E391B549-400A-4FD9-A1D2-633A53778C3C}" type="presParOf" srcId="{32A0C4A5-7214-4492-B802-4ECC4A0BB359}" destId="{C17F8968-D287-4B22-BC97-F8BD8C0480CC}" srcOrd="2" destOrd="0" presId="urn:microsoft.com/office/officeart/2018/2/layout/IconVerticalSolidList"/>
    <dgm:cxn modelId="{535F7007-826B-4B2A-8E1C-E0675060A760}" type="presParOf" srcId="{32A0C4A5-7214-4492-B802-4ECC4A0BB359}" destId="{0D416DB0-1784-4E0E-848E-237C326274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ABD54-A710-4F91-8037-3CAB5676BFD7}">
      <dsp:nvSpPr>
        <dsp:cNvPr id="0" name=""/>
        <dsp:cNvSpPr/>
      </dsp:nvSpPr>
      <dsp:spPr>
        <a:xfrm>
          <a:off x="0" y="5528"/>
          <a:ext cx="10515600" cy="7024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2CB55-4B12-4723-8959-0B1D654A27E0}">
      <dsp:nvSpPr>
        <dsp:cNvPr id="0" name=""/>
        <dsp:cNvSpPr/>
      </dsp:nvSpPr>
      <dsp:spPr>
        <a:xfrm>
          <a:off x="212493" y="163582"/>
          <a:ext cx="386730" cy="386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18F14-AD3A-4BBA-8427-3F3C9C57308F}">
      <dsp:nvSpPr>
        <dsp:cNvPr id="0" name=""/>
        <dsp:cNvSpPr/>
      </dsp:nvSpPr>
      <dsp:spPr>
        <a:xfrm>
          <a:off x="811718" y="5528"/>
          <a:ext cx="96913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Reactive Streams API: Spring Reactive is based on the Reactive Streams API, which defines a standard for asynchronous stream processing in Java. This API provides a common set of interfaces and methods for working with reactive streams.</a:t>
          </a:r>
        </a:p>
      </dsp:txBody>
      <dsp:txXfrm>
        <a:off x="811718" y="5528"/>
        <a:ext cx="9691381" cy="724411"/>
      </dsp:txXfrm>
    </dsp:sp>
    <dsp:sp modelId="{F17655E0-51F2-4039-8DE1-FAA9A2A8C9C9}">
      <dsp:nvSpPr>
        <dsp:cNvPr id="0" name=""/>
        <dsp:cNvSpPr/>
      </dsp:nvSpPr>
      <dsp:spPr>
        <a:xfrm>
          <a:off x="0" y="911042"/>
          <a:ext cx="10515600" cy="7024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9C929-38F5-4138-86F5-402DE32E90D0}">
      <dsp:nvSpPr>
        <dsp:cNvPr id="0" name=""/>
        <dsp:cNvSpPr/>
      </dsp:nvSpPr>
      <dsp:spPr>
        <a:xfrm>
          <a:off x="212493" y="1069095"/>
          <a:ext cx="386730" cy="386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1D8C-256C-4652-81C0-A6E676975CFA}">
      <dsp:nvSpPr>
        <dsp:cNvPr id="0" name=""/>
        <dsp:cNvSpPr/>
      </dsp:nvSpPr>
      <dsp:spPr>
        <a:xfrm>
          <a:off x="811718" y="911042"/>
          <a:ext cx="96913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Non-Blocking IO: Spring Reactive uses non-blocking IO to handle requests, which means that requests are processed asynchronously, without blocking the thread. This allows the application to handle a large number of concurrent requests with fewer resources.</a:t>
          </a:r>
        </a:p>
      </dsp:txBody>
      <dsp:txXfrm>
        <a:off x="811718" y="911042"/>
        <a:ext cx="9691381" cy="724411"/>
      </dsp:txXfrm>
    </dsp:sp>
    <dsp:sp modelId="{7006CABF-1F26-4DAC-9B76-56A9F6ED6AFA}">
      <dsp:nvSpPr>
        <dsp:cNvPr id="0" name=""/>
        <dsp:cNvSpPr/>
      </dsp:nvSpPr>
      <dsp:spPr>
        <a:xfrm>
          <a:off x="0" y="1816556"/>
          <a:ext cx="10515600" cy="7024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BEB17-F158-4044-B149-3C08A0769DA5}">
      <dsp:nvSpPr>
        <dsp:cNvPr id="0" name=""/>
        <dsp:cNvSpPr/>
      </dsp:nvSpPr>
      <dsp:spPr>
        <a:xfrm>
          <a:off x="212493" y="1974609"/>
          <a:ext cx="386730" cy="386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883B2-0B9F-4A35-8891-0C61049F635D}">
      <dsp:nvSpPr>
        <dsp:cNvPr id="0" name=""/>
        <dsp:cNvSpPr/>
      </dsp:nvSpPr>
      <dsp:spPr>
        <a:xfrm>
          <a:off x="811718" y="1816556"/>
          <a:ext cx="96913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Flux and Mono: Spring Reactive introduces two new data types called Flux and Mono. Flux is a reactive stream that can emit zero or more items, and Mono is a reactive stream that can emit zero or one item. These data types are used to represent asynchronous sequences of data.</a:t>
          </a:r>
        </a:p>
      </dsp:txBody>
      <dsp:txXfrm>
        <a:off x="811718" y="1816556"/>
        <a:ext cx="9691381" cy="724411"/>
      </dsp:txXfrm>
    </dsp:sp>
    <dsp:sp modelId="{42061011-7059-4048-AFFE-5A2776A71028}">
      <dsp:nvSpPr>
        <dsp:cNvPr id="0" name=""/>
        <dsp:cNvSpPr/>
      </dsp:nvSpPr>
      <dsp:spPr>
        <a:xfrm>
          <a:off x="0" y="2722070"/>
          <a:ext cx="10515600" cy="7024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BE4F0-4AD7-405B-8389-428547F6E02F}">
      <dsp:nvSpPr>
        <dsp:cNvPr id="0" name=""/>
        <dsp:cNvSpPr/>
      </dsp:nvSpPr>
      <dsp:spPr>
        <a:xfrm>
          <a:off x="212493" y="2880123"/>
          <a:ext cx="386730" cy="386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3C6BD-C010-44FC-B93D-901B3DD7BA73}">
      <dsp:nvSpPr>
        <dsp:cNvPr id="0" name=""/>
        <dsp:cNvSpPr/>
      </dsp:nvSpPr>
      <dsp:spPr>
        <a:xfrm>
          <a:off x="811718" y="2722070"/>
          <a:ext cx="96913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Reactive WebClient: Spring Reactive provides a reactive WebClient that can be used to make HTTP requests. The WebClient uses non-blocking IO to make requests and returns a Flux of response objects.</a:t>
          </a:r>
        </a:p>
      </dsp:txBody>
      <dsp:txXfrm>
        <a:off x="811718" y="2722070"/>
        <a:ext cx="9691381" cy="724411"/>
      </dsp:txXfrm>
    </dsp:sp>
    <dsp:sp modelId="{A10CEA25-D988-4E6B-B50C-01FDBCE2F971}">
      <dsp:nvSpPr>
        <dsp:cNvPr id="0" name=""/>
        <dsp:cNvSpPr/>
      </dsp:nvSpPr>
      <dsp:spPr>
        <a:xfrm>
          <a:off x="0" y="3627584"/>
          <a:ext cx="10515600" cy="7024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E8D72-BC88-4E8C-93B3-D279C18C6F30}">
      <dsp:nvSpPr>
        <dsp:cNvPr id="0" name=""/>
        <dsp:cNvSpPr/>
      </dsp:nvSpPr>
      <dsp:spPr>
        <a:xfrm>
          <a:off x="212493" y="3785637"/>
          <a:ext cx="386730" cy="3863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16DB0-1784-4E0E-848E-237C326274CD}">
      <dsp:nvSpPr>
        <dsp:cNvPr id="0" name=""/>
        <dsp:cNvSpPr/>
      </dsp:nvSpPr>
      <dsp:spPr>
        <a:xfrm>
          <a:off x="811718" y="3627584"/>
          <a:ext cx="96913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Reactive Controllers: Spring Reactive provides support for reactive controllers that can handle reactive requests. Reactive controllers use the Reactive Streams API to process requests asynchronously.</a:t>
          </a:r>
        </a:p>
      </dsp:txBody>
      <dsp:txXfrm>
        <a:off x="811718" y="3627584"/>
        <a:ext cx="9691381" cy="724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5639-AE82-25F2-2752-D5C2C898D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3D99B-C890-E5FA-43ED-9F8EC58D2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C00A-BB20-08DB-5E06-921C8C25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CBA3-5C26-6383-6FA3-49A4496C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501B-6B73-326C-2EA0-4ED27788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1569-1DDE-D80B-DF72-C1F98FD9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FFC8F-DBF2-05D8-F5B7-1647DD97B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1AB0-2E7C-9ADA-16E6-44BA90A0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D8B0-A802-D785-8610-B502617B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0704-03E6-E2CF-E585-44E37D5E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81FFD-9F47-4871-FA5C-941154F54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C40BC-4EC3-B5DA-A439-715FF5388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1C7A1-3E30-A0ED-2DDB-324F301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F2425-03D5-1721-2471-3C266595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1CBB8-439C-B2A0-390B-A640BC3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7D30-C80D-E693-8498-D0F02914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D1A3-950C-9E53-8CA9-C1815903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5C381-8B38-25B8-2978-5D83A47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6A75-5224-B0C1-58CC-6166C9E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34DC-6DA8-9500-0D49-5D3735A4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3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298C-0624-E095-4A43-6F584DBE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1023F-B5F5-72DF-7CEA-1C4DAFFD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F894-97B2-4928-0B8B-6256C2C3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84707-7422-D211-5CC5-48190597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93D5-0625-2EAE-2461-E71E270D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5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DD3A-5065-2F40-5DBF-F4DC3478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EE8E-9F4C-E8B2-FB8F-891FE2216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D9008-C799-E54B-10AC-843BB715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FA80-5EBA-1747-6E6B-D758B0B1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B092E-0484-A478-0A88-27929276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DA245-FEF9-55D6-11C2-9D396003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1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1076-2DA4-2650-A6DD-D24042D5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2ED-8A83-F17A-0D97-A6DA3A1D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D7553-71C4-F6B6-332E-D36C45002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CB2EB-4FB5-B630-DDF7-C816AD3A1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954A3-6C4B-9A9A-717B-AAE91D966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543FC-2775-52FB-9C1D-C68B81E0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12E1B-A15B-63BE-4648-2DCC45B8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9DEC9-B215-5CDA-5006-E34CE19C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8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DEC1-ADA9-5EF1-9145-94772F93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A04C-1353-D30B-222C-044E08D8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F004-B938-420E-7F5A-102A7E14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C8AE9-EB42-1CB7-4047-32BF85DA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D74DB-8AB7-718F-746A-109CD80E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31E89-FE0E-ADF2-C3DE-C48F6092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1E67-8718-97C4-AC61-6CED99A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5ACE-CF38-6B53-4256-251BA5E2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8B1A-EF86-C43C-8A8E-4DE9E7D3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E488D-24F8-D782-36A5-9AE97AE0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A2745-5D0B-C9B9-F4C9-87EB2B25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8E4A6-29AF-6C45-E771-E6A187DE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5B32-2F8A-5A46-1CF1-A66DA04B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3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5079-B04F-FA44-C7B9-2964CBB8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D3CAD-289A-CF00-980A-60F1333A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5DDE2-9E67-9DD4-263E-E8DB130B2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17385-447E-1A0B-789F-6553BC41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561B-A037-3AE6-5402-A7010401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9675-7743-0516-298B-2A3445BA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06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7B46B-8F18-3914-2FEE-8184D0C3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108F-1FC6-02E6-3F00-BF388FAA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47F6-4037-92DB-ECEF-03C12BDEC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3BEDE-139B-4B25-ADB8-6308BBA2D3E2}" type="datetimeFigureOut">
              <a:rPr lang="en-IN" smtClean="0"/>
              <a:t>2023-04-27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13-8EB5-21A7-2610-0BE6D3025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6ACCD-DA67-A5F9-1661-FF1BAD6B3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74C2-6B56-474C-848B-EBC8DD98C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0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59F79-E0B8-1C5B-8D3B-ADB8B2A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Reactive Programming 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CD5B-7403-30BE-6BB1-C54B429B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Non-Blocking</a:t>
            </a:r>
            <a:r>
              <a:rPr lang="en-US" sz="2200" b="0" i="0" dirty="0">
                <a:effectLst/>
              </a:rPr>
              <a:t>: Reactive programming is a declarative programming paradigm that is based on the idea of asynchronous event processing and data streams. 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Asynchronous</a:t>
            </a:r>
            <a:r>
              <a:rPr lang="en-US" sz="2200" b="0" i="0" dirty="0">
                <a:effectLst/>
              </a:rPr>
              <a:t>: Asynchronous processing means that the processing of an event does not block the processing of other events. 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Back Pressure</a:t>
            </a:r>
            <a:r>
              <a:rPr lang="en-US" sz="2200" b="0" i="0" dirty="0">
                <a:effectLst/>
              </a:rPr>
              <a:t>: The ability of the consumer to request items at different rates or only when it is ready to process them. 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Event Driven</a:t>
            </a:r>
            <a:r>
              <a:rPr lang="en-US" sz="2200" b="0" i="0" dirty="0">
                <a:effectLst/>
              </a:rPr>
              <a:t>: Web applications adopt non-blocking servers based on event loop model.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7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5BB41-0ED5-47B3-E891-3F370AD0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201603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Features of Reactive Programming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A9B972-087B-C818-7BA7-1B49F23DF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17092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EB406-1DE8-4BF2-E39F-42533E63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540764"/>
          </a:xfrm>
        </p:spPr>
        <p:txBody>
          <a:bodyPr anchor="b">
            <a:normAutofit/>
          </a:bodyPr>
          <a:lstStyle/>
          <a:p>
            <a:r>
              <a:rPr lang="en-US" sz="5400" dirty="0"/>
              <a:t>Business Use Case</a:t>
            </a:r>
            <a:endParaRPr lang="en-IN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5407-5F85-A5C9-9839-C9056FE1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68320"/>
            <a:ext cx="10509504" cy="302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Mangal" panose="020B0502040204020203" pitchFamily="18" charset="0"/>
              </a:rPr>
              <a:t>The major challenge for any e-commerce application is to scale and support concurrent requests coming from the users, hence creating the orders.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Mangal" panose="020B0502040204020203" pitchFamily="18" charset="0"/>
              </a:rPr>
              <a:t>To cater to this challenge, we have implemented microservices using Spring web flux which supports reactive programming for checkout functionality. 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Mangal" panose="020B0502040204020203" pitchFamily="18" charset="0"/>
              </a:rPr>
              <a:t>Reactive microservices are highly scalable and resilient.</a:t>
            </a:r>
          </a:p>
          <a:p>
            <a:pPr marL="0" indent="0">
              <a:buNone/>
            </a:pPr>
            <a:endParaRPr lang="en-US" sz="1200" b="1" dirty="0">
              <a:latin typeface="Calibri" panose="020F0502020204030204" pitchFamily="34" charset="0"/>
              <a:cs typeface="Mangal" panose="020B0502040204020203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Mangal" panose="020B0502040204020203" pitchFamily="18" charset="0"/>
              </a:rPr>
              <a:t>Business Features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Mangal" panose="020B0502040204020203" pitchFamily="18" charset="0"/>
              </a:rPr>
              <a:t>Add products to the basket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Mangal" panose="020B0502040204020203" pitchFamily="18" charset="0"/>
              </a:rPr>
              <a:t>Retrieve the products from the basket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Mangal" panose="020B0502040204020203" pitchFamily="18" charset="0"/>
              </a:rPr>
              <a:t>Update the details of the basket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Mangal" panose="020B0502040204020203" pitchFamily="18" charset="0"/>
              </a:rPr>
              <a:t>Create the order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5083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2B2AD-542D-7B3C-1511-45B91C834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06400"/>
            <a:ext cx="9430029" cy="1123244"/>
          </a:xfrm>
        </p:spPr>
        <p:txBody>
          <a:bodyPr anchor="ctr">
            <a:normAutofit/>
          </a:bodyPr>
          <a:lstStyle/>
          <a:p>
            <a:r>
              <a:rPr lang="en-US" sz="6600" dirty="0"/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7A70-2A07-2F06-47E9-91EADD07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2298" y="1986681"/>
            <a:ext cx="10909643" cy="78943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cater to the business use case, we have implemented the below-mentioned microservices:</a:t>
            </a:r>
          </a:p>
          <a:p>
            <a:r>
              <a:rPr lang="en-US" sz="2000" dirty="0"/>
              <a:t>Below is the solution flow diagram:</a:t>
            </a:r>
          </a:p>
          <a:p>
            <a:endParaRPr lang="en-US" sz="11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3217A09-97E8-61E9-99E9-90C7B57D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893824"/>
            <a:ext cx="8337729" cy="3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389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Reactive Programming </vt:lpstr>
      <vt:lpstr>Features of Reactive Programming</vt:lpstr>
      <vt:lpstr>Business Use Case</vt:lpstr>
      <vt:lpstr>Solution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Jha, Kajal</dc:creator>
  <cp:lastModifiedBy>Jha, Kajal</cp:lastModifiedBy>
  <cp:revision>5</cp:revision>
  <dcterms:created xsi:type="dcterms:W3CDTF">2023-04-21T06:33:38Z</dcterms:created>
  <dcterms:modified xsi:type="dcterms:W3CDTF">2023-04-28T03:31:47Z</dcterms:modified>
</cp:coreProperties>
</file>