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6" r:id="rId2"/>
    <p:sldId id="333" r:id="rId3"/>
    <p:sldId id="353" r:id="rId4"/>
    <p:sldId id="354" r:id="rId5"/>
    <p:sldId id="349" r:id="rId6"/>
    <p:sldId id="335" r:id="rId7"/>
    <p:sldId id="336" r:id="rId8"/>
    <p:sldId id="338" r:id="rId9"/>
    <p:sldId id="339" r:id="rId10"/>
    <p:sldId id="337" r:id="rId11"/>
    <p:sldId id="340" r:id="rId12"/>
    <p:sldId id="341" r:id="rId13"/>
    <p:sldId id="342" r:id="rId14"/>
    <p:sldId id="344" r:id="rId15"/>
    <p:sldId id="346" r:id="rId16"/>
    <p:sldId id="347" r:id="rId17"/>
    <p:sldId id="343" r:id="rId18"/>
    <p:sldId id="345" r:id="rId19"/>
    <p:sldId id="348" r:id="rId20"/>
    <p:sldId id="35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33"/>
            <p14:sldId id="353"/>
            <p14:sldId id="354"/>
            <p14:sldId id="349"/>
            <p14:sldId id="335"/>
            <p14:sldId id="336"/>
            <p14:sldId id="338"/>
            <p14:sldId id="339"/>
            <p14:sldId id="337"/>
            <p14:sldId id="340"/>
            <p14:sldId id="341"/>
            <p14:sldId id="342"/>
            <p14:sldId id="344"/>
            <p14:sldId id="346"/>
            <p14:sldId id="347"/>
            <p14:sldId id="343"/>
            <p14:sldId id="345"/>
            <p14:sldId id="348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51">
          <p15:clr>
            <a:srgbClr val="A4A3A4"/>
          </p15:clr>
        </p15:guide>
        <p15:guide id="2" orient="horz" pos="377">
          <p15:clr>
            <a:srgbClr val="A4A3A4"/>
          </p15:clr>
        </p15:guide>
        <p15:guide id="3" pos="5471">
          <p15:clr>
            <a:srgbClr val="A4A3A4"/>
          </p15:clr>
        </p15:guide>
        <p15:guide id="4" pos="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 autoAdjust="0"/>
    <p:restoredTop sz="90256" autoAdjust="0"/>
  </p:normalViewPr>
  <p:slideViewPr>
    <p:cSldViewPr snapToObjects="1">
      <p:cViewPr varScale="1">
        <p:scale>
          <a:sx n="50" d="100"/>
          <a:sy n="50" d="100"/>
        </p:scale>
        <p:origin x="184" y="328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6/24/17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Kafka Core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single Kafka server is called a </a:t>
            </a:r>
            <a:r>
              <a:rPr lang="en-US" i="1" dirty="0" smtClean="0"/>
              <a:t>broker</a:t>
            </a:r>
          </a:p>
          <a:p>
            <a:endParaRPr lang="en-US" dirty="0" smtClean="0"/>
          </a:p>
          <a:p>
            <a:r>
              <a:rPr lang="en-US" dirty="0" smtClean="0"/>
              <a:t>The broker receives messages from producers, assigns offsets to them, and commits the messages to storage on disk</a:t>
            </a:r>
          </a:p>
          <a:p>
            <a:endParaRPr lang="en-US" dirty="0" smtClean="0"/>
          </a:p>
          <a:p>
            <a:r>
              <a:rPr lang="en-US" dirty="0" smtClean="0"/>
              <a:t>Responds to consumer fetch requests with the messages in the requested partition</a:t>
            </a:r>
          </a:p>
          <a:p>
            <a:endParaRPr lang="en-US" dirty="0"/>
          </a:p>
          <a:p>
            <a:r>
              <a:rPr lang="en-US" b="1" dirty="0" smtClean="0"/>
              <a:t>A single broker can handle thousands of partitions and millions of messages per second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182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Kafka brokers operate as part of a cluster</a:t>
            </a:r>
          </a:p>
          <a:p>
            <a:r>
              <a:rPr lang="en-US" dirty="0" smtClean="0"/>
              <a:t>Within a cluster of brokers, one broker acts as the cluster controller</a:t>
            </a:r>
          </a:p>
          <a:p>
            <a:r>
              <a:rPr lang="en-US" dirty="0" smtClean="0"/>
              <a:t>The controller handles administrative operations such as assigning partitions to brokers and monitoring for broker failures</a:t>
            </a:r>
          </a:p>
          <a:p>
            <a:r>
              <a:rPr lang="en-US" dirty="0" smtClean="0"/>
              <a:t>A partition is owned by a single broker in the cluster known as the </a:t>
            </a:r>
            <a:r>
              <a:rPr lang="en-US" i="1" dirty="0" smtClean="0"/>
              <a:t>leader</a:t>
            </a:r>
            <a:r>
              <a:rPr lang="en-US" dirty="0" smtClean="0"/>
              <a:t> for the partition</a:t>
            </a:r>
          </a:p>
          <a:p>
            <a:r>
              <a:rPr lang="en-US" dirty="0" smtClean="0"/>
              <a:t>Another broker can take over leadership if there is a broker failure</a:t>
            </a:r>
          </a:p>
          <a:p>
            <a:r>
              <a:rPr lang="en-US" dirty="0" smtClean="0"/>
              <a:t>All consumers and producers on that partition must connect to the leader</a:t>
            </a:r>
          </a:p>
        </p:txBody>
      </p:sp>
    </p:spTree>
    <p:extLst>
      <p:ext uri="{BB962C8B-B14F-4D97-AF65-F5344CB8AC3E}">
        <p14:creationId xmlns:p14="http://schemas.microsoft.com/office/powerpoint/2010/main" val="46848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of Partitions in a Cluster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Replication of partitions in a cluster - Page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20013"/>
            <a:ext cx="8735353" cy="524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7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Retention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Kafka brokers are configured with a default retention setting for topics either retaining messages for some period of time or until the topic reaches a certain size in bytes</a:t>
            </a:r>
          </a:p>
          <a:p>
            <a:r>
              <a:rPr lang="en-US" dirty="0" smtClean="0"/>
              <a:t>When limits are reached, messages are expired and deleted</a:t>
            </a:r>
          </a:p>
          <a:p>
            <a:r>
              <a:rPr lang="en-US" dirty="0" smtClean="0"/>
              <a:t>Topics can be configured with their own retention settings</a:t>
            </a:r>
          </a:p>
          <a:p>
            <a:pPr lvl="1"/>
            <a:r>
              <a:rPr lang="en-US" dirty="0" smtClean="0"/>
              <a:t>Application metrics may only be useful for a few hours</a:t>
            </a:r>
          </a:p>
          <a:p>
            <a:pPr lvl="1"/>
            <a:r>
              <a:rPr lang="en-US" dirty="0" smtClean="0"/>
              <a:t>Tracking topics may be useful for several days</a:t>
            </a:r>
          </a:p>
          <a:p>
            <a:r>
              <a:rPr lang="en-US" dirty="0" smtClean="0"/>
              <a:t>Topics can be </a:t>
            </a:r>
            <a:r>
              <a:rPr lang="en-US" i="1" dirty="0" smtClean="0"/>
              <a:t>log compacted </a:t>
            </a:r>
            <a:r>
              <a:rPr lang="en-US" dirty="0" smtClean="0"/>
              <a:t>– Kafka only retains the last message produced with a specific key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 err="1" smtClean="0"/>
              <a:t>changelog</a:t>
            </a:r>
            <a:r>
              <a:rPr lang="en-US" dirty="0"/>
              <a:t> </a:t>
            </a:r>
            <a:r>
              <a:rPr lang="en-US" dirty="0" smtClean="0"/>
              <a:t>data where only the last update is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5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 some of the largest Kafka deployments, hundreds of billions of messages per day are processed amounting to </a:t>
            </a:r>
            <a:r>
              <a:rPr lang="en-US" b="1" dirty="0" smtClean="0"/>
              <a:t>moving hundreds of terabytes of data</a:t>
            </a:r>
          </a:p>
          <a:p>
            <a:endParaRPr lang="en-US" dirty="0" smtClean="0"/>
          </a:p>
          <a:p>
            <a:r>
              <a:rPr lang="en-US" dirty="0" smtClean="0"/>
              <a:t>Enabling compression allows you to reduce network utilization which can be a bottleneck when sending messages to Kafka</a:t>
            </a:r>
          </a:p>
          <a:p>
            <a:endParaRPr lang="en-US" dirty="0"/>
          </a:p>
          <a:p>
            <a:r>
              <a:rPr lang="en-US" dirty="0" smtClean="0"/>
              <a:t>Compression is an optional configuration setting in the broker and producer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6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Compression Algorithms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snappy</a:t>
            </a:r>
          </a:p>
          <a:p>
            <a:pPr lvl="1"/>
            <a:r>
              <a:rPr lang="en-US" dirty="0" smtClean="0"/>
              <a:t>Created by Google</a:t>
            </a:r>
          </a:p>
          <a:p>
            <a:pPr lvl="1"/>
            <a:r>
              <a:rPr lang="en-US" dirty="0" smtClean="0"/>
              <a:t>Provides good compression ratio with low CPU overhead</a:t>
            </a:r>
          </a:p>
          <a:p>
            <a:pPr lvl="1"/>
            <a:r>
              <a:rPr lang="en-US" dirty="0" smtClean="0"/>
              <a:t>Recommended when both performance and bandwidth are a concern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gzip</a:t>
            </a:r>
            <a:endParaRPr lang="en-US" sz="2000" dirty="0" smtClean="0">
              <a:latin typeface="Monaco"/>
              <a:cs typeface="Monaco"/>
            </a:endParaRPr>
          </a:p>
          <a:p>
            <a:pPr lvl="1"/>
            <a:r>
              <a:rPr lang="en-US" dirty="0" smtClean="0"/>
              <a:t>Uses more CPU and time but results in better compression ratios</a:t>
            </a:r>
          </a:p>
          <a:p>
            <a:pPr lvl="1"/>
            <a:r>
              <a:rPr lang="en-US" dirty="0" smtClean="0"/>
              <a:t>Recommended where network bandwidth is more restricted</a:t>
            </a:r>
          </a:p>
          <a:p>
            <a:r>
              <a:rPr lang="en-US" sz="2000" dirty="0" smtClean="0">
                <a:latin typeface="Monaco"/>
                <a:cs typeface="Monaco"/>
              </a:rPr>
              <a:t>lz4</a:t>
            </a:r>
          </a:p>
          <a:p>
            <a:pPr lvl="1"/>
            <a:r>
              <a:rPr lang="en-US" dirty="0" smtClean="0"/>
              <a:t>Newest algorithm to Kafka</a:t>
            </a:r>
          </a:p>
          <a:p>
            <a:pPr lvl="1"/>
            <a:r>
              <a:rPr lang="en-US" dirty="0" smtClean="0"/>
              <a:t>Faster than </a:t>
            </a:r>
            <a:r>
              <a:rPr lang="en-US" sz="1800" dirty="0" err="1" smtClean="0">
                <a:latin typeface="Monaco"/>
                <a:cs typeface="Monaco"/>
              </a:rPr>
              <a:t>gzip</a:t>
            </a:r>
            <a:r>
              <a:rPr lang="en-US" dirty="0" smtClean="0"/>
              <a:t> and smaller than </a:t>
            </a:r>
            <a:r>
              <a:rPr lang="en-US" sz="1800" dirty="0" smtClean="0">
                <a:latin typeface="Monaco"/>
                <a:cs typeface="Monaco"/>
              </a:rPr>
              <a:t>snappy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57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Multiple messages are bundled and compressed</a:t>
            </a:r>
          </a:p>
          <a:p>
            <a:endParaRPr lang="en-US" dirty="0" smtClean="0"/>
          </a:p>
          <a:p>
            <a:r>
              <a:rPr lang="en-US" dirty="0" smtClean="0"/>
              <a:t>The compressed messages are then appended to Kafka's log file</a:t>
            </a:r>
          </a:p>
          <a:p>
            <a:endParaRPr lang="en-US" dirty="0" smtClean="0"/>
          </a:p>
          <a:p>
            <a:r>
              <a:rPr lang="en-US" dirty="0" smtClean="0"/>
              <a:t>Compression works on a batch of messages rather than individual to take advantage of the fact that compressors work more efficiently with bigger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9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Clusters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As your Kafka deployment grows, it can be advantageous to have multiple clusters:</a:t>
            </a:r>
          </a:p>
          <a:p>
            <a:pPr lvl="1"/>
            <a:r>
              <a:rPr lang="en-US" dirty="0" smtClean="0"/>
              <a:t>Segregation of types of data</a:t>
            </a:r>
          </a:p>
          <a:p>
            <a:pPr lvl="1"/>
            <a:r>
              <a:rPr lang="en-US" dirty="0" smtClean="0"/>
              <a:t>Isolation for security requirements</a:t>
            </a:r>
          </a:p>
          <a:p>
            <a:pPr lvl="1"/>
            <a:r>
              <a:rPr lang="en-US" dirty="0" smtClean="0"/>
              <a:t>Multiple datacenters (disaster recovery)</a:t>
            </a:r>
          </a:p>
          <a:p>
            <a:pPr lvl="1"/>
            <a:endParaRPr lang="en-US" dirty="0"/>
          </a:p>
          <a:p>
            <a:r>
              <a:rPr lang="en-US" dirty="0" smtClean="0"/>
              <a:t>With multiple datacenters, messages must be copied between them</a:t>
            </a:r>
          </a:p>
          <a:p>
            <a:endParaRPr lang="en-US" dirty="0"/>
          </a:p>
          <a:p>
            <a:r>
              <a:rPr lang="en-US" dirty="0" smtClean="0"/>
              <a:t>Replication within a Kafka cluster only works within a single cluster, not between multiple clusters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67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Mirroring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Kafka includes a tool called </a:t>
            </a:r>
            <a:r>
              <a:rPr lang="en-US" i="1" dirty="0" smtClean="0"/>
              <a:t>Mirror Maker </a:t>
            </a:r>
            <a:r>
              <a:rPr lang="en-US" dirty="0" smtClean="0"/>
              <a:t>to mirror a source Kafka cluster into a target (mirror) cluster</a:t>
            </a:r>
          </a:p>
          <a:p>
            <a:endParaRPr lang="en-US" dirty="0"/>
          </a:p>
          <a:p>
            <a:r>
              <a:rPr lang="en-US" dirty="0" smtClean="0"/>
              <a:t>Uses a Kafka consumer to consume messages from the source cluster and re-publishes the messages to the local (target) cluster using an embedded Kafka producer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41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Mirror Maker Illustrated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 descr="mirror-ma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36" y="1502450"/>
            <a:ext cx="6553200" cy="44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2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and Partitions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Messages in Kafka are categorized into </a:t>
            </a:r>
            <a:r>
              <a:rPr lang="en-US" i="1" dirty="0" smtClean="0"/>
              <a:t>topics</a:t>
            </a:r>
          </a:p>
          <a:p>
            <a:endParaRPr lang="en-US" dirty="0" smtClean="0"/>
          </a:p>
          <a:p>
            <a:r>
              <a:rPr lang="en-US" dirty="0" smtClean="0"/>
              <a:t>Think of a topic as a database table or folder in a </a:t>
            </a:r>
            <a:r>
              <a:rPr lang="en-US" dirty="0" err="1" smtClean="0"/>
              <a:t>filesystem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Topics are broken down into a number of </a:t>
            </a:r>
            <a:r>
              <a:rPr lang="en-US" i="1" dirty="0" smtClean="0"/>
              <a:t>partitions</a:t>
            </a:r>
          </a:p>
          <a:p>
            <a:endParaRPr lang="en-US" dirty="0" smtClean="0"/>
          </a:p>
          <a:p>
            <a:r>
              <a:rPr lang="en-US" dirty="0" smtClean="0"/>
              <a:t>A topic generally has multiple partitions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88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Topics and Partitions</a:t>
            </a:r>
          </a:p>
          <a:p>
            <a:r>
              <a:rPr lang="en-US" dirty="0"/>
              <a:t>Producers and Consumers</a:t>
            </a:r>
          </a:p>
          <a:p>
            <a:r>
              <a:rPr lang="en-US" dirty="0"/>
              <a:t>Consumer Groups</a:t>
            </a:r>
          </a:p>
          <a:p>
            <a:r>
              <a:rPr lang="en-US" dirty="0"/>
              <a:t>Brokers</a:t>
            </a:r>
          </a:p>
          <a:p>
            <a:r>
              <a:rPr lang="en-US" dirty="0"/>
              <a:t>Clusters</a:t>
            </a:r>
          </a:p>
          <a:p>
            <a:r>
              <a:rPr lang="en-US" dirty="0"/>
              <a:t>Retention</a:t>
            </a:r>
          </a:p>
          <a:p>
            <a:r>
              <a:rPr lang="en-US" dirty="0"/>
              <a:t>Compression</a:t>
            </a:r>
          </a:p>
          <a:p>
            <a:r>
              <a:rPr lang="en-US"/>
              <a:t>Mirror Maker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7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and Partition Concerns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lvl="1" indent="-342900">
              <a:buFont typeface="Wingdings" charset="2"/>
              <a:buChar char="§"/>
            </a:pPr>
            <a:r>
              <a:rPr lang="en-US" sz="2400" dirty="0" err="1"/>
              <a:t>DevOps</a:t>
            </a:r>
            <a:r>
              <a:rPr lang="en-US" sz="2400" dirty="0"/>
              <a:t> concerns</a:t>
            </a:r>
          </a:p>
          <a:p>
            <a:pPr marL="742950" lvl="2" indent="-342900">
              <a:buFont typeface="Wingdings" charset="2"/>
              <a:buChar char="§"/>
            </a:pPr>
            <a:r>
              <a:rPr lang="en-US" sz="2000" dirty="0"/>
              <a:t>Bandwidth consumption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/>
              <a:t>Size of messages, `</a:t>
            </a:r>
            <a:r>
              <a:rPr lang="en-US" sz="2000" dirty="0" err="1"/>
              <a:t>serdes</a:t>
            </a:r>
            <a:r>
              <a:rPr lang="en-US" sz="2000" dirty="0"/>
              <a:t>`, etc.</a:t>
            </a:r>
          </a:p>
          <a:p>
            <a:pPr marL="742950" lvl="2" indent="-342900">
              <a:buFont typeface="Wingdings" charset="2"/>
              <a:buChar char="§"/>
            </a:pPr>
            <a:r>
              <a:rPr lang="en-US" sz="2000" dirty="0"/>
              <a:t>Fault tolerance and availability  </a:t>
            </a:r>
            <a:r>
              <a:rPr lang="en-US" sz="2000" dirty="0">
                <a:sym typeface="Wingdings"/>
              </a:rPr>
              <a:t> Size of cluster, replication factor, etc.</a:t>
            </a:r>
          </a:p>
          <a:p>
            <a:pPr marL="742950" lvl="2" indent="-342900">
              <a:buFont typeface="Wingdings" charset="2"/>
              <a:buChar char="§"/>
            </a:pPr>
            <a:r>
              <a:rPr lang="en-US" sz="2000" dirty="0">
                <a:sym typeface="Wingdings"/>
              </a:rPr>
              <a:t>Performance  Partitions, message size, cost of serialization, etc.</a:t>
            </a:r>
            <a:endParaRPr lang="en-US" sz="2000" dirty="0"/>
          </a:p>
          <a:p>
            <a:r>
              <a:rPr lang="en-US" sz="2400" dirty="0"/>
              <a:t>Producer concerns</a:t>
            </a:r>
          </a:p>
          <a:p>
            <a:pPr lvl="1"/>
            <a:r>
              <a:rPr lang="en-US" sz="2400" dirty="0"/>
              <a:t>Ease of production </a:t>
            </a:r>
            <a:r>
              <a:rPr lang="en-US" sz="2400" dirty="0">
                <a:sym typeface="Wingdings"/>
              </a:rPr>
              <a:t> Clear schema, cost of serialization, delivery guarantees, etc.</a:t>
            </a:r>
            <a:endParaRPr lang="en-US" sz="2400" dirty="0"/>
          </a:p>
          <a:p>
            <a:r>
              <a:rPr lang="en-US" sz="2400" dirty="0"/>
              <a:t>Consumer concerns</a:t>
            </a:r>
          </a:p>
          <a:p>
            <a:pPr lvl="1"/>
            <a:r>
              <a:rPr lang="en-US" sz="2400" dirty="0"/>
              <a:t>Can I subscribe to only what I need </a:t>
            </a:r>
            <a:r>
              <a:rPr lang="en-US" sz="2400" dirty="0">
                <a:sym typeface="Wingdings"/>
              </a:rPr>
              <a:t> Topics and partitions</a:t>
            </a:r>
          </a:p>
          <a:p>
            <a:pPr lvl="1"/>
            <a:r>
              <a:rPr lang="en-US" sz="2400" dirty="0"/>
              <a:t>Latency </a:t>
            </a:r>
            <a:r>
              <a:rPr lang="en-US" sz="2400" dirty="0">
                <a:sym typeface="Wingdings"/>
              </a:rPr>
              <a:t> Cluster size, performance, etc.</a:t>
            </a:r>
          </a:p>
        </p:txBody>
      </p:sp>
    </p:spTree>
    <p:extLst>
      <p:ext uri="{BB962C8B-B14F-4D97-AF65-F5344CB8AC3E}">
        <p14:creationId xmlns:p14="http://schemas.microsoft.com/office/powerpoint/2010/main" val="101102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Topics and Partitions Influence Concerns?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lvl="1" indent="-342900">
              <a:buFont typeface="Wingdings" charset="2"/>
              <a:buChar char="§"/>
            </a:pPr>
            <a:r>
              <a:rPr lang="en-US" sz="2400" dirty="0"/>
              <a:t>Topic topology</a:t>
            </a:r>
          </a:p>
          <a:p>
            <a:pPr marL="742950" lvl="2" indent="-342900">
              <a:buFont typeface="Wingdings" charset="2"/>
              <a:buChar char="§"/>
            </a:pPr>
            <a:r>
              <a:rPr lang="en-US" sz="2000" dirty="0">
                <a:sym typeface="Wingdings"/>
              </a:rPr>
              <a:t>Schema (structure, format, etc.)</a:t>
            </a:r>
          </a:p>
          <a:p>
            <a:pPr marL="742950" lvl="2" indent="-342900">
              <a:buFont typeface="Wingdings" charset="2"/>
              <a:buChar char="§"/>
            </a:pPr>
            <a:r>
              <a:rPr lang="en-US" sz="2000" dirty="0">
                <a:sym typeface="Wingdings"/>
              </a:rPr>
              <a:t>Temporal constraints (frequency, triggers, etc.)</a:t>
            </a:r>
          </a:p>
          <a:p>
            <a:pPr marL="742950" lvl="2" indent="-342900">
              <a:buFont typeface="Wingdings" charset="2"/>
              <a:buChar char="§"/>
            </a:pPr>
            <a:r>
              <a:rPr lang="en-US" sz="2000" dirty="0">
                <a:sym typeface="Wingdings"/>
              </a:rPr>
              <a:t>Do you use topics to allow for fine grain subscriptions?</a:t>
            </a:r>
          </a:p>
          <a:p>
            <a:pPr marL="342900" lvl="1" indent="-342900">
              <a:buFont typeface="Wingdings" charset="2"/>
              <a:buChar char="§"/>
            </a:pPr>
            <a:r>
              <a:rPr lang="en-US" sz="2400" dirty="0">
                <a:sym typeface="Wingdings"/>
              </a:rPr>
              <a:t>Partitions</a:t>
            </a:r>
          </a:p>
          <a:p>
            <a:pPr marL="742950" lvl="2" indent="-342900">
              <a:buFont typeface="Wingdings" charset="2"/>
              <a:buChar char="§"/>
            </a:pPr>
            <a:r>
              <a:rPr lang="en-US" sz="2000" dirty="0">
                <a:sym typeface="Wingdings"/>
              </a:rPr>
              <a:t>Determines throughput (but not without cost)</a:t>
            </a:r>
          </a:p>
          <a:p>
            <a:pPr marL="742950" lvl="2" indent="-342900">
              <a:buFont typeface="Wingdings" charset="2"/>
              <a:buChar char="§"/>
            </a:pPr>
            <a:r>
              <a:rPr lang="en-US" sz="2000" dirty="0">
                <a:sym typeface="Wingdings"/>
              </a:rPr>
              <a:t>Can be used for fine-grained subscription (requires use of low level API)</a:t>
            </a:r>
          </a:p>
          <a:p>
            <a:pPr marL="342900" lvl="1" indent="-342900">
              <a:buFont typeface="Wingdings" charset="2"/>
              <a:buChar char="§"/>
            </a:pPr>
            <a:r>
              <a:rPr lang="en-US" sz="2400" dirty="0">
                <a:sym typeface="Wingdings"/>
              </a:rPr>
              <a:t>Recommendation</a:t>
            </a:r>
          </a:p>
          <a:p>
            <a:pPr marL="742950" lvl="2" indent="-342900">
              <a:buFont typeface="Wingdings" charset="2"/>
              <a:buChar char="§"/>
            </a:pPr>
            <a:r>
              <a:rPr lang="en-US" sz="2000" dirty="0">
                <a:sym typeface="Wingdings"/>
              </a:rPr>
              <a:t>Use topics to convey semantics</a:t>
            </a:r>
          </a:p>
          <a:p>
            <a:pPr marL="742950" lvl="2" indent="-342900">
              <a:buFont typeface="Wingdings" charset="2"/>
              <a:buChar char="§"/>
            </a:pPr>
            <a:r>
              <a:rPr lang="en-US" sz="2000" dirty="0">
                <a:sym typeface="Wingdings"/>
              </a:rPr>
              <a:t>Use partition to control </a:t>
            </a:r>
            <a:r>
              <a:rPr lang="en-US" sz="2000" dirty="0" smtClean="0">
                <a:sym typeface="Wingdings"/>
              </a:rPr>
              <a:t>throughput</a:t>
            </a:r>
            <a:endParaRPr lang="en-US" sz="20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8793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</a:t>
            </a:r>
            <a:r>
              <a:rPr lang="en-US" smtClean="0"/>
              <a:t>and Partitions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Topics and Partitions - Page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" y="1447800"/>
            <a:ext cx="937355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6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Producers </a:t>
            </a:r>
            <a:r>
              <a:rPr lang="en-US" i="1" dirty="0" smtClean="0"/>
              <a:t>create</a:t>
            </a:r>
            <a:r>
              <a:rPr lang="en-US" dirty="0" smtClean="0"/>
              <a:t> new messages</a:t>
            </a:r>
          </a:p>
          <a:p>
            <a:endParaRPr lang="en-US" dirty="0" smtClean="0"/>
          </a:p>
          <a:p>
            <a:r>
              <a:rPr lang="en-US" dirty="0" smtClean="0"/>
              <a:t>In general, a message will be produced to a specific topic</a:t>
            </a:r>
          </a:p>
          <a:p>
            <a:endParaRPr lang="en-US" dirty="0" smtClean="0"/>
          </a:p>
          <a:p>
            <a:r>
              <a:rPr lang="en-US" dirty="0" smtClean="0"/>
              <a:t>By default, a producer will balance messages over all partitions of a topic evenly</a:t>
            </a:r>
          </a:p>
          <a:p>
            <a:endParaRPr lang="en-US" dirty="0" smtClean="0"/>
          </a:p>
          <a:p>
            <a:r>
              <a:rPr lang="en-US" dirty="0" smtClean="0"/>
              <a:t>It is possible to direct messages to a specific partition with the use of a message key</a:t>
            </a:r>
          </a:p>
          <a:p>
            <a:pPr lvl="1"/>
            <a:r>
              <a:rPr lang="en-US" dirty="0" err="1" smtClean="0"/>
              <a:t>Partitioner</a:t>
            </a:r>
            <a:r>
              <a:rPr lang="en-US" dirty="0" smtClean="0"/>
              <a:t> assures all messages produced with a given key will get written to the same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2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Consumers </a:t>
            </a:r>
            <a:r>
              <a:rPr lang="en-US" i="1" dirty="0" smtClean="0"/>
              <a:t>read</a:t>
            </a:r>
            <a:r>
              <a:rPr lang="en-US" dirty="0" smtClean="0"/>
              <a:t> messages</a:t>
            </a:r>
          </a:p>
          <a:p>
            <a:endParaRPr lang="en-US" dirty="0" smtClean="0"/>
          </a:p>
          <a:p>
            <a:r>
              <a:rPr lang="en-US" dirty="0" smtClean="0"/>
              <a:t>A consumer subscribes to one or more topics and reads messages in the order they were produced</a:t>
            </a:r>
          </a:p>
          <a:p>
            <a:endParaRPr lang="en-US" dirty="0" smtClean="0"/>
          </a:p>
          <a:p>
            <a:r>
              <a:rPr lang="en-US" dirty="0" smtClean="0"/>
              <a:t>Consumer keeps track of read messages by keeping track of the </a:t>
            </a:r>
            <a:r>
              <a:rPr lang="en-US" i="1" dirty="0" smtClean="0"/>
              <a:t>offset</a:t>
            </a:r>
            <a:r>
              <a:rPr lang="en-US" dirty="0" smtClean="0"/>
              <a:t> of messages</a:t>
            </a:r>
          </a:p>
          <a:p>
            <a:pPr lvl="1"/>
            <a:r>
              <a:rPr lang="en-US" dirty="0" smtClean="0"/>
              <a:t>The offset is metadata that Kafka adds to each message as it is produced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2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Groups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Consumers work as part of a </a:t>
            </a:r>
            <a:r>
              <a:rPr lang="en-US" i="1" dirty="0" smtClean="0"/>
              <a:t>consumer group</a:t>
            </a:r>
          </a:p>
          <a:p>
            <a:endParaRPr lang="en-US" dirty="0" smtClean="0"/>
          </a:p>
          <a:p>
            <a:r>
              <a:rPr lang="en-US" dirty="0" smtClean="0"/>
              <a:t>One or more consumers that work together to consume a topic</a:t>
            </a:r>
          </a:p>
          <a:p>
            <a:endParaRPr lang="en-US" dirty="0" smtClean="0"/>
          </a:p>
          <a:p>
            <a:r>
              <a:rPr lang="en-US" dirty="0" smtClean="0"/>
              <a:t>Group assures that each partition is only consumed by one member</a:t>
            </a:r>
          </a:p>
          <a:p>
            <a:endParaRPr lang="en-US" dirty="0" smtClean="0"/>
          </a:p>
          <a:p>
            <a:r>
              <a:rPr lang="en-US" dirty="0" smtClean="0"/>
              <a:t>Mapping of a consumer to a partition is called </a:t>
            </a:r>
            <a:r>
              <a:rPr lang="en-US" i="1" dirty="0" smtClean="0"/>
              <a:t>ownership</a:t>
            </a:r>
            <a:r>
              <a:rPr lang="en-US" dirty="0" smtClean="0"/>
              <a:t> of the partition by the 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7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Group Illustrated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Consumer Groups - Page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1" y="1143000"/>
            <a:ext cx="825053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01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26269</TotalTime>
  <Words>900</Words>
  <Application>Microsoft Macintosh PowerPoint</Application>
  <PresentationFormat>On-screen Show (4:3)</PresentationFormat>
  <Paragraphs>146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Futura Std Book</vt:lpstr>
      <vt:lpstr>Helvetica</vt:lpstr>
      <vt:lpstr>Monaco</vt:lpstr>
      <vt:lpstr>Wingdings</vt:lpstr>
      <vt:lpstr>Office Theme</vt:lpstr>
      <vt:lpstr>PowerPoint Presentation</vt:lpstr>
      <vt:lpstr>Topics and Partitions</vt:lpstr>
      <vt:lpstr>Topics and Partition Concerns</vt:lpstr>
      <vt:lpstr>How Topics and Partitions Influence Concerns?</vt:lpstr>
      <vt:lpstr>Topics and Partitions</vt:lpstr>
      <vt:lpstr>Producers</vt:lpstr>
      <vt:lpstr>Consumers</vt:lpstr>
      <vt:lpstr>Consumer Groups</vt:lpstr>
      <vt:lpstr>Consumer Group Illustrated</vt:lpstr>
      <vt:lpstr>Brokers</vt:lpstr>
      <vt:lpstr>Clusters</vt:lpstr>
      <vt:lpstr>Replication of Partitions in a Cluster</vt:lpstr>
      <vt:lpstr>Retention</vt:lpstr>
      <vt:lpstr>Compression</vt:lpstr>
      <vt:lpstr>Supported Compression Algorithms</vt:lpstr>
      <vt:lpstr>Compression Overview</vt:lpstr>
      <vt:lpstr>Multiple Clusters</vt:lpstr>
      <vt:lpstr>Cluster Mirroring</vt:lpstr>
      <vt:lpstr>Mirror Maker Illustrated</vt:lpstr>
      <vt:lpstr>Summary</vt:lpstr>
    </vt:vector>
  </TitlesOfParts>
  <Company>fuseproject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Microsoft Office User</cp:lastModifiedBy>
  <cp:revision>895</cp:revision>
  <cp:lastPrinted>2014-04-15T20:58:29Z</cp:lastPrinted>
  <dcterms:created xsi:type="dcterms:W3CDTF">2014-03-31T20:09:59Z</dcterms:created>
  <dcterms:modified xsi:type="dcterms:W3CDTF">2017-06-24T21:01:53Z</dcterms:modified>
</cp:coreProperties>
</file>