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1">
          <p15:clr>
            <a:srgbClr val="A4A3A4"/>
          </p15:clr>
        </p15:guide>
        <p15:guide id="2" orient="horz" pos="377">
          <p15:clr>
            <a:srgbClr val="A4A3A4"/>
          </p15:clr>
        </p15:guide>
        <p15:guide id="3" pos="5471">
          <p15:clr>
            <a:srgbClr val="A4A3A4"/>
          </p15:clr>
        </p15:guide>
        <p15:guide id="4" pos="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 autoAdjust="0"/>
    <p:restoredTop sz="90413" autoAdjust="0"/>
  </p:normalViewPr>
  <p:slideViewPr>
    <p:cSldViewPr snapToObjects="1">
      <p:cViewPr varScale="1">
        <p:scale>
          <a:sx n="116" d="100"/>
          <a:sy n="116" d="100"/>
        </p:scale>
        <p:origin x="2056" y="17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Kafka Delivery Guarantees</a:t>
            </a:r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60EC-FA50-C94B-B61B-37B86B7E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Idempotent Producer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BCDE2-8DFB-4D4D-86A7-3FE3A7EB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97EC5-09BD-DF4B-998A-5365807FB616}"/>
              </a:ext>
            </a:extLst>
          </p:cNvPr>
          <p:cNvSpPr/>
          <p:nvPr/>
        </p:nvSpPr>
        <p:spPr>
          <a:xfrm>
            <a:off x="736773" y="2807369"/>
            <a:ext cx="1187116" cy="89033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FFF08-AD77-B64A-992A-ED7F6323678E}"/>
              </a:ext>
            </a:extLst>
          </p:cNvPr>
          <p:cNvSpPr/>
          <p:nvPr/>
        </p:nvSpPr>
        <p:spPr>
          <a:xfrm>
            <a:off x="2986679" y="1676400"/>
            <a:ext cx="5446294" cy="3449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B1888-A68C-E744-A41F-2DE59094E33E}"/>
              </a:ext>
            </a:extLst>
          </p:cNvPr>
          <p:cNvSpPr/>
          <p:nvPr/>
        </p:nvSpPr>
        <p:spPr>
          <a:xfrm>
            <a:off x="3475963" y="2807370"/>
            <a:ext cx="1323473" cy="890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55C7E-F223-8143-8C38-A388EF6421E0}"/>
              </a:ext>
            </a:extLst>
          </p:cNvPr>
          <p:cNvSpPr/>
          <p:nvPr/>
        </p:nvSpPr>
        <p:spPr>
          <a:xfrm>
            <a:off x="6046710" y="2203506"/>
            <a:ext cx="1323473" cy="997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D44B3-9E08-4E47-B4F1-002CA6F89068}"/>
              </a:ext>
            </a:extLst>
          </p:cNvPr>
          <p:cNvCxnSpPr>
            <a:cxnSpLocks/>
          </p:cNvCxnSpPr>
          <p:nvPr/>
        </p:nvCxnSpPr>
        <p:spPr>
          <a:xfrm>
            <a:off x="1923889" y="3011905"/>
            <a:ext cx="15520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28D08C-7C59-014F-A42E-BE0C0C950439}"/>
              </a:ext>
            </a:extLst>
          </p:cNvPr>
          <p:cNvSpPr/>
          <p:nvPr/>
        </p:nvSpPr>
        <p:spPr>
          <a:xfrm>
            <a:off x="2210641" y="2534256"/>
            <a:ext cx="641685" cy="3360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0516F-323B-3945-84D9-1B5E065693DB}"/>
              </a:ext>
            </a:extLst>
          </p:cNvPr>
          <p:cNvSpPr/>
          <p:nvPr/>
        </p:nvSpPr>
        <p:spPr>
          <a:xfrm>
            <a:off x="3816856" y="3621604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A4351-4383-7F4A-BDAD-66FD97044968}"/>
              </a:ext>
            </a:extLst>
          </p:cNvPr>
          <p:cNvSpPr/>
          <p:nvPr/>
        </p:nvSpPr>
        <p:spPr>
          <a:xfrm>
            <a:off x="6387603" y="3064836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2057B7-7B72-414B-BF37-0FA0E32FDD2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799436" y="2702301"/>
            <a:ext cx="1247274" cy="55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828DC-732A-EC4A-AB2B-104FB011637A}"/>
              </a:ext>
            </a:extLst>
          </p:cNvPr>
          <p:cNvSpPr/>
          <p:nvPr/>
        </p:nvSpPr>
        <p:spPr>
          <a:xfrm>
            <a:off x="3816856" y="3971502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97C97-0E84-F74F-B634-437666A551FC}"/>
              </a:ext>
            </a:extLst>
          </p:cNvPr>
          <p:cNvSpPr/>
          <p:nvPr/>
        </p:nvSpPr>
        <p:spPr>
          <a:xfrm>
            <a:off x="6399635" y="3392112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C459CA-81D3-814F-AB78-BEB913E40356}"/>
              </a:ext>
            </a:extLst>
          </p:cNvPr>
          <p:cNvCxnSpPr>
            <a:cxnSpLocks/>
          </p:cNvCxnSpPr>
          <p:nvPr/>
        </p:nvCxnSpPr>
        <p:spPr>
          <a:xfrm flipH="1">
            <a:off x="1923889" y="3458800"/>
            <a:ext cx="1552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2188F-DFB2-9D43-98E6-81751A2B1FF2}"/>
              </a:ext>
            </a:extLst>
          </p:cNvPr>
          <p:cNvSpPr/>
          <p:nvPr/>
        </p:nvSpPr>
        <p:spPr>
          <a:xfrm>
            <a:off x="2157501" y="3569605"/>
            <a:ext cx="1169069" cy="63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Duplicate</a:t>
            </a:r>
          </a:p>
        </p:txBody>
      </p:sp>
    </p:spTree>
    <p:extLst>
      <p:ext uri="{BB962C8B-B14F-4D97-AF65-F5344CB8AC3E}">
        <p14:creationId xmlns:p14="http://schemas.microsoft.com/office/powerpoint/2010/main" val="357827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6487-B088-8044-8BAC-5FB9699D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0E84D-D0C4-094B-A2B4-231273412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39BB7-365E-3648-B15B-9B6DFCB7B8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2694968" cy="4976284"/>
          </a:xfrm>
        </p:spPr>
        <p:txBody>
          <a:bodyPr/>
          <a:lstStyle/>
          <a:p>
            <a:r>
              <a:rPr lang="en-US" dirty="0"/>
              <a:t>Atomic writes across multiple partitions</a:t>
            </a:r>
          </a:p>
          <a:p>
            <a:r>
              <a:rPr lang="en-US" dirty="0"/>
              <a:t>Either all records are visible, or none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34718-E29B-404E-BE1A-5AE6C564E63F}"/>
              </a:ext>
            </a:extLst>
          </p:cNvPr>
          <p:cNvSpPr txBox="1"/>
          <p:nvPr/>
        </p:nvSpPr>
        <p:spPr>
          <a:xfrm>
            <a:off x="3999113" y="1295400"/>
            <a:ext cx="4772526" cy="3477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producer.initTransaction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producer.beginTransaction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(record1);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(record2);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producer.commitTransaction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KafkaException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producer.abortTransaction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A3C4-D882-BB4E-BD35-66400CD4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Problems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912CE-9B08-C84A-9407-FAB885A6A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8020A-5FD6-F14E-A851-992BF76318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Messages missed</a:t>
            </a:r>
          </a:p>
          <a:p>
            <a:pPr lvl="1"/>
            <a:r>
              <a:rPr lang="en-US" dirty="0"/>
              <a:t>Offset is committed prior to processing the messages</a:t>
            </a:r>
          </a:p>
          <a:p>
            <a:pPr lvl="1"/>
            <a:r>
              <a:rPr lang="en-US" dirty="0"/>
              <a:t>No or only partial processing of incoming messages</a:t>
            </a:r>
          </a:p>
          <a:p>
            <a:pPr lvl="1"/>
            <a:r>
              <a:rPr lang="en-US" dirty="0"/>
              <a:t>Consumer failure</a:t>
            </a:r>
          </a:p>
          <a:p>
            <a:r>
              <a:rPr lang="en-US" dirty="0"/>
              <a:t>Messages double processed</a:t>
            </a:r>
          </a:p>
          <a:p>
            <a:pPr lvl="1"/>
            <a:r>
              <a:rPr lang="en-US" dirty="0"/>
              <a:t>Processing of messages prior to commit</a:t>
            </a:r>
          </a:p>
          <a:p>
            <a:pPr lvl="1"/>
            <a:r>
              <a:rPr lang="en-US" dirty="0"/>
              <a:t>Consumer failure before commit</a:t>
            </a:r>
          </a:p>
          <a:p>
            <a:r>
              <a:rPr lang="en-US" dirty="0"/>
              <a:t>There is now real failsafe way to ensure that messages are processed exactly once</a:t>
            </a:r>
          </a:p>
          <a:p>
            <a:pPr lvl="1"/>
            <a:r>
              <a:rPr lang="en-US" dirty="0"/>
              <a:t>Requires distributed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5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9F2E-C1B1-3349-8FEE-6E31A916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Message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B4B71-6D9F-AA49-9381-46593C1FD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549B-9984-ED4F-AF88-EB632DF183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2999768" cy="49762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Messages received (M1…M10)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Offset committed (M10)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Processing M1..M5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Consumer crashes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Consumer resumes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Message M11.. is delivered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6B380-ABD6-FB4D-B4D5-E357BE2170C6}"/>
              </a:ext>
            </a:extLst>
          </p:cNvPr>
          <p:cNvSpPr/>
          <p:nvPr/>
        </p:nvSpPr>
        <p:spPr>
          <a:xfrm>
            <a:off x="3345366" y="1447801"/>
            <a:ext cx="1716506" cy="433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2D322-B8C0-AC44-8D89-EB25B3744E1F}"/>
              </a:ext>
            </a:extLst>
          </p:cNvPr>
          <p:cNvSpPr/>
          <p:nvPr/>
        </p:nvSpPr>
        <p:spPr>
          <a:xfrm>
            <a:off x="5342607" y="1447800"/>
            <a:ext cx="1716506" cy="433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03922-4237-B741-BF69-3C74E48B0DAA}"/>
              </a:ext>
            </a:extLst>
          </p:cNvPr>
          <p:cNvSpPr/>
          <p:nvPr/>
        </p:nvSpPr>
        <p:spPr>
          <a:xfrm>
            <a:off x="7339849" y="3364318"/>
            <a:ext cx="1716506" cy="433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A440EE-7110-D145-9936-D5F25AC38531}"/>
              </a:ext>
            </a:extLst>
          </p:cNvPr>
          <p:cNvCxnSpPr>
            <a:stCxn id="5" idx="2"/>
          </p:cNvCxnSpPr>
          <p:nvPr/>
        </p:nvCxnSpPr>
        <p:spPr>
          <a:xfrm>
            <a:off x="4203619" y="1880938"/>
            <a:ext cx="0" cy="3308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E4C905-0EBA-0B4F-8D99-843F1740A366}"/>
              </a:ext>
            </a:extLst>
          </p:cNvPr>
          <p:cNvCxnSpPr>
            <a:cxnSpLocks/>
          </p:cNvCxnSpPr>
          <p:nvPr/>
        </p:nvCxnSpPr>
        <p:spPr>
          <a:xfrm>
            <a:off x="6200860" y="1880937"/>
            <a:ext cx="0" cy="1483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77B4D4-A4B4-ED41-B748-0A988131E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98102" y="3797455"/>
            <a:ext cx="0" cy="1392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6D0798-6E0C-BF4C-A608-97F42FF1AABA}"/>
              </a:ext>
            </a:extLst>
          </p:cNvPr>
          <p:cNvCxnSpPr/>
          <p:nvPr/>
        </p:nvCxnSpPr>
        <p:spPr>
          <a:xfrm>
            <a:off x="4203619" y="2552632"/>
            <a:ext cx="1997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57961-4149-A847-9F74-DE33F3613652}"/>
              </a:ext>
            </a:extLst>
          </p:cNvPr>
          <p:cNvSpPr txBox="1"/>
          <p:nvPr/>
        </p:nvSpPr>
        <p:spPr>
          <a:xfrm>
            <a:off x="4681725" y="2307832"/>
            <a:ext cx="88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M1..M10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2D86E-6D72-FA4E-9053-A3C8292D8BFF}"/>
              </a:ext>
            </a:extLst>
          </p:cNvPr>
          <p:cNvCxnSpPr>
            <a:cxnSpLocks/>
          </p:cNvCxnSpPr>
          <p:nvPr/>
        </p:nvCxnSpPr>
        <p:spPr>
          <a:xfrm flipH="1">
            <a:off x="4203618" y="2273085"/>
            <a:ext cx="1997242" cy="2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603F69-0620-5044-B8CF-631672317B2A}"/>
              </a:ext>
            </a:extLst>
          </p:cNvPr>
          <p:cNvSpPr txBox="1"/>
          <p:nvPr/>
        </p:nvSpPr>
        <p:spPr>
          <a:xfrm>
            <a:off x="4610167" y="2608009"/>
            <a:ext cx="105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commit(10)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6B53F7-EB3D-4B4D-8B17-3CA54DB36710}"/>
              </a:ext>
            </a:extLst>
          </p:cNvPr>
          <p:cNvCxnSpPr>
            <a:cxnSpLocks/>
          </p:cNvCxnSpPr>
          <p:nvPr/>
        </p:nvCxnSpPr>
        <p:spPr>
          <a:xfrm flipH="1">
            <a:off x="4192397" y="2879592"/>
            <a:ext cx="1997242" cy="2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D2BFCA-7E10-1944-8E38-BA34D2356A52}"/>
              </a:ext>
            </a:extLst>
          </p:cNvPr>
          <p:cNvSpPr txBox="1"/>
          <p:nvPr/>
        </p:nvSpPr>
        <p:spPr>
          <a:xfrm>
            <a:off x="4669670" y="1998619"/>
            <a:ext cx="88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poll()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5581B92-806A-FA42-8FB1-C1D5AFB852CC}"/>
              </a:ext>
            </a:extLst>
          </p:cNvPr>
          <p:cNvSpPr/>
          <p:nvPr/>
        </p:nvSpPr>
        <p:spPr>
          <a:xfrm>
            <a:off x="6219967" y="2979371"/>
            <a:ext cx="523982" cy="287676"/>
          </a:xfrm>
          <a:custGeom>
            <a:avLst/>
            <a:gdLst>
              <a:gd name="connsiteX0" fmla="*/ 0 w 523982"/>
              <a:gd name="connsiteY0" fmla="*/ 0 h 287676"/>
              <a:gd name="connsiteX1" fmla="*/ 523982 w 523982"/>
              <a:gd name="connsiteY1" fmla="*/ 10274 h 287676"/>
              <a:gd name="connsiteX2" fmla="*/ 513708 w 523982"/>
              <a:gd name="connsiteY2" fmla="*/ 287676 h 287676"/>
              <a:gd name="connsiteX3" fmla="*/ 30822 w 523982"/>
              <a:gd name="connsiteY3" fmla="*/ 277402 h 2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82" h="287676">
                <a:moveTo>
                  <a:pt x="0" y="0"/>
                </a:moveTo>
                <a:lnTo>
                  <a:pt x="523982" y="10274"/>
                </a:lnTo>
                <a:lnTo>
                  <a:pt x="513708" y="287676"/>
                </a:lnTo>
                <a:lnTo>
                  <a:pt x="30822" y="277402"/>
                </a:ln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9914396-7310-5548-AB5F-5335CE6A3259}"/>
              </a:ext>
            </a:extLst>
          </p:cNvPr>
          <p:cNvSpPr/>
          <p:nvPr/>
        </p:nvSpPr>
        <p:spPr>
          <a:xfrm rot="18783224">
            <a:off x="5948655" y="3119098"/>
            <a:ext cx="481966" cy="441091"/>
          </a:xfrm>
          <a:prstGeom prst="plus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A31BB3-E653-B243-A9B4-E23497BBB3D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189638" y="3580887"/>
            <a:ext cx="1150211" cy="2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CB421F-C47B-154A-B925-CCE68B12603E}"/>
              </a:ext>
            </a:extLst>
          </p:cNvPr>
          <p:cNvCxnSpPr>
            <a:cxnSpLocks/>
          </p:cNvCxnSpPr>
          <p:nvPr/>
        </p:nvCxnSpPr>
        <p:spPr>
          <a:xfrm>
            <a:off x="4192397" y="4514150"/>
            <a:ext cx="4005705" cy="22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967E99-5DC1-D046-A1F3-B313F974D700}"/>
              </a:ext>
            </a:extLst>
          </p:cNvPr>
          <p:cNvCxnSpPr>
            <a:cxnSpLocks/>
          </p:cNvCxnSpPr>
          <p:nvPr/>
        </p:nvCxnSpPr>
        <p:spPr>
          <a:xfrm flipH="1">
            <a:off x="4192396" y="4103842"/>
            <a:ext cx="4005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8C346-61D1-5A46-90D8-F586C9E6D9E3}"/>
              </a:ext>
            </a:extLst>
          </p:cNvPr>
          <p:cNvSpPr txBox="1"/>
          <p:nvPr/>
        </p:nvSpPr>
        <p:spPr>
          <a:xfrm>
            <a:off x="4658448" y="3826827"/>
            <a:ext cx="88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poll()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0FD3CC-FE3A-994B-BE25-76D182F64F29}"/>
              </a:ext>
            </a:extLst>
          </p:cNvPr>
          <p:cNvSpPr txBox="1"/>
          <p:nvPr/>
        </p:nvSpPr>
        <p:spPr>
          <a:xfrm>
            <a:off x="4621524" y="4198947"/>
            <a:ext cx="88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M11..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7221CFE0-E5DB-E647-B782-8A94F5CFFA35}"/>
              </a:ext>
            </a:extLst>
          </p:cNvPr>
          <p:cNvSpPr/>
          <p:nvPr/>
        </p:nvSpPr>
        <p:spPr>
          <a:xfrm>
            <a:off x="7339848" y="1914937"/>
            <a:ext cx="1645032" cy="1108996"/>
          </a:xfrm>
          <a:prstGeom prst="wedgeRoundRectCallout">
            <a:avLst>
              <a:gd name="adj1" fmla="val -75531"/>
              <a:gd name="adj2" fmla="val 432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M1..M5 processed before failure</a:t>
            </a:r>
          </a:p>
        </p:txBody>
      </p:sp>
    </p:spTree>
    <p:extLst>
      <p:ext uri="{BB962C8B-B14F-4D97-AF65-F5344CB8AC3E}">
        <p14:creationId xmlns:p14="http://schemas.microsoft.com/office/powerpoint/2010/main" val="52936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7771-91B3-DE48-9308-45B0F4B2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Double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67EBC-5A6C-2240-AD29-AA2E8B54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CB2E-5131-2842-A79F-AEF20A8B6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2999768" cy="49762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Messages received (M1…M10)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Processing M1..M5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Consumer crashes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Consumer resumes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Message M11.. is delivered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D0414-505D-EB42-83BD-948B4A096939}"/>
              </a:ext>
            </a:extLst>
          </p:cNvPr>
          <p:cNvSpPr/>
          <p:nvPr/>
        </p:nvSpPr>
        <p:spPr>
          <a:xfrm>
            <a:off x="3077377" y="1530455"/>
            <a:ext cx="1716506" cy="433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748EE-792B-D245-9F56-281F2C6BE11D}"/>
              </a:ext>
            </a:extLst>
          </p:cNvPr>
          <p:cNvSpPr/>
          <p:nvPr/>
        </p:nvSpPr>
        <p:spPr>
          <a:xfrm>
            <a:off x="5074618" y="1530454"/>
            <a:ext cx="1716506" cy="433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E6EA0-8570-AE4F-A716-9E4F66F0D470}"/>
              </a:ext>
            </a:extLst>
          </p:cNvPr>
          <p:cNvSpPr/>
          <p:nvPr/>
        </p:nvSpPr>
        <p:spPr>
          <a:xfrm>
            <a:off x="7071860" y="3446972"/>
            <a:ext cx="1716506" cy="433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31843-C6CB-BB4D-AEC1-704E7A5EF96F}"/>
              </a:ext>
            </a:extLst>
          </p:cNvPr>
          <p:cNvCxnSpPr>
            <a:stCxn id="7" idx="2"/>
          </p:cNvCxnSpPr>
          <p:nvPr/>
        </p:nvCxnSpPr>
        <p:spPr>
          <a:xfrm>
            <a:off x="3935630" y="1963592"/>
            <a:ext cx="0" cy="3308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293F7A-E6CC-6A49-82B8-59C55F89E54F}"/>
              </a:ext>
            </a:extLst>
          </p:cNvPr>
          <p:cNvCxnSpPr>
            <a:cxnSpLocks/>
          </p:cNvCxnSpPr>
          <p:nvPr/>
        </p:nvCxnSpPr>
        <p:spPr>
          <a:xfrm>
            <a:off x="5932871" y="1963591"/>
            <a:ext cx="0" cy="1483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F46C61-49A5-DC4D-B699-1BD18C89638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930113" y="3880109"/>
            <a:ext cx="0" cy="1392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B58B14-A057-4541-8D3C-221D649A052C}"/>
              </a:ext>
            </a:extLst>
          </p:cNvPr>
          <p:cNvCxnSpPr/>
          <p:nvPr/>
        </p:nvCxnSpPr>
        <p:spPr>
          <a:xfrm>
            <a:off x="3935630" y="2635286"/>
            <a:ext cx="1997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522E4A-3574-F742-9273-21634B6D62A8}"/>
              </a:ext>
            </a:extLst>
          </p:cNvPr>
          <p:cNvSpPr txBox="1"/>
          <p:nvPr/>
        </p:nvSpPr>
        <p:spPr>
          <a:xfrm>
            <a:off x="4413736" y="2390486"/>
            <a:ext cx="88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M1..M10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D2B3FF-4C0D-554E-9AA8-B7564CE66EC5}"/>
              </a:ext>
            </a:extLst>
          </p:cNvPr>
          <p:cNvCxnSpPr>
            <a:cxnSpLocks/>
          </p:cNvCxnSpPr>
          <p:nvPr/>
        </p:nvCxnSpPr>
        <p:spPr>
          <a:xfrm flipH="1">
            <a:off x="3935629" y="2355739"/>
            <a:ext cx="1997242" cy="2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AB1B3A-5924-DB42-B11D-69273E578510}"/>
              </a:ext>
            </a:extLst>
          </p:cNvPr>
          <p:cNvSpPr txBox="1"/>
          <p:nvPr/>
        </p:nvSpPr>
        <p:spPr>
          <a:xfrm>
            <a:off x="4401681" y="2081273"/>
            <a:ext cx="88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poll()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751E865-166F-EE4A-BCF6-BCEAA7677FEC}"/>
              </a:ext>
            </a:extLst>
          </p:cNvPr>
          <p:cNvSpPr/>
          <p:nvPr/>
        </p:nvSpPr>
        <p:spPr>
          <a:xfrm>
            <a:off x="5932871" y="2795834"/>
            <a:ext cx="543089" cy="553867"/>
          </a:xfrm>
          <a:custGeom>
            <a:avLst/>
            <a:gdLst>
              <a:gd name="connsiteX0" fmla="*/ 0 w 523982"/>
              <a:gd name="connsiteY0" fmla="*/ 0 h 287676"/>
              <a:gd name="connsiteX1" fmla="*/ 523982 w 523982"/>
              <a:gd name="connsiteY1" fmla="*/ 10274 h 287676"/>
              <a:gd name="connsiteX2" fmla="*/ 513708 w 523982"/>
              <a:gd name="connsiteY2" fmla="*/ 287676 h 287676"/>
              <a:gd name="connsiteX3" fmla="*/ 30822 w 523982"/>
              <a:gd name="connsiteY3" fmla="*/ 277402 h 2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82" h="287676">
                <a:moveTo>
                  <a:pt x="0" y="0"/>
                </a:moveTo>
                <a:lnTo>
                  <a:pt x="523982" y="10274"/>
                </a:lnTo>
                <a:lnTo>
                  <a:pt x="513708" y="287676"/>
                </a:lnTo>
                <a:lnTo>
                  <a:pt x="30822" y="277402"/>
                </a:ln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1E31979B-6C34-9E4C-B07F-B29406764D2E}"/>
              </a:ext>
            </a:extLst>
          </p:cNvPr>
          <p:cNvSpPr/>
          <p:nvPr/>
        </p:nvSpPr>
        <p:spPr>
          <a:xfrm rot="18783224">
            <a:off x="5680666" y="3201752"/>
            <a:ext cx="481966" cy="441091"/>
          </a:xfrm>
          <a:prstGeom prst="plus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E2C36D-F4D7-8C48-A9D9-66DA8BCBE52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21649" y="3663541"/>
            <a:ext cx="1150211" cy="2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C4C88A-4D1F-F649-80CF-6E6DAF9AD808}"/>
              </a:ext>
            </a:extLst>
          </p:cNvPr>
          <p:cNvCxnSpPr>
            <a:cxnSpLocks/>
          </p:cNvCxnSpPr>
          <p:nvPr/>
        </p:nvCxnSpPr>
        <p:spPr>
          <a:xfrm>
            <a:off x="3924408" y="4596804"/>
            <a:ext cx="4005705" cy="22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B7BE53-BF2D-4D49-B2C2-5CE894F8433D}"/>
              </a:ext>
            </a:extLst>
          </p:cNvPr>
          <p:cNvCxnSpPr>
            <a:cxnSpLocks/>
          </p:cNvCxnSpPr>
          <p:nvPr/>
        </p:nvCxnSpPr>
        <p:spPr>
          <a:xfrm flipH="1">
            <a:off x="3924407" y="4186496"/>
            <a:ext cx="4005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0C82A9-01F8-F641-A675-E2A8E11ED661}"/>
              </a:ext>
            </a:extLst>
          </p:cNvPr>
          <p:cNvSpPr txBox="1"/>
          <p:nvPr/>
        </p:nvSpPr>
        <p:spPr>
          <a:xfrm>
            <a:off x="4390459" y="3909481"/>
            <a:ext cx="88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poll()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DE5FEE-786B-9642-8D93-0D1B0AA2C20A}"/>
              </a:ext>
            </a:extLst>
          </p:cNvPr>
          <p:cNvSpPr txBox="1"/>
          <p:nvPr/>
        </p:nvSpPr>
        <p:spPr>
          <a:xfrm>
            <a:off x="4353535" y="4281601"/>
            <a:ext cx="88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M1..10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363647C2-D956-4D4B-B839-A47E1E085DB7}"/>
              </a:ext>
            </a:extLst>
          </p:cNvPr>
          <p:cNvSpPr/>
          <p:nvPr/>
        </p:nvSpPr>
        <p:spPr>
          <a:xfrm>
            <a:off x="6885759" y="2046648"/>
            <a:ext cx="1645032" cy="1108996"/>
          </a:xfrm>
          <a:prstGeom prst="wedgeRoundRectCallout">
            <a:avLst>
              <a:gd name="adj1" fmla="val -70173"/>
              <a:gd name="adj2" fmla="val 224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M1..M5 with side effect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DB2E66D-F4A7-1043-9277-B2A7DFC44595}"/>
              </a:ext>
            </a:extLst>
          </p:cNvPr>
          <p:cNvSpPr/>
          <p:nvPr/>
        </p:nvSpPr>
        <p:spPr>
          <a:xfrm>
            <a:off x="7946605" y="4718633"/>
            <a:ext cx="543089" cy="553867"/>
          </a:xfrm>
          <a:custGeom>
            <a:avLst/>
            <a:gdLst>
              <a:gd name="connsiteX0" fmla="*/ 0 w 523982"/>
              <a:gd name="connsiteY0" fmla="*/ 0 h 287676"/>
              <a:gd name="connsiteX1" fmla="*/ 523982 w 523982"/>
              <a:gd name="connsiteY1" fmla="*/ 10274 h 287676"/>
              <a:gd name="connsiteX2" fmla="*/ 513708 w 523982"/>
              <a:gd name="connsiteY2" fmla="*/ 287676 h 287676"/>
              <a:gd name="connsiteX3" fmla="*/ 30822 w 523982"/>
              <a:gd name="connsiteY3" fmla="*/ 277402 h 2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82" h="287676">
                <a:moveTo>
                  <a:pt x="0" y="0"/>
                </a:moveTo>
                <a:lnTo>
                  <a:pt x="523982" y="10274"/>
                </a:lnTo>
                <a:lnTo>
                  <a:pt x="513708" y="287676"/>
                </a:lnTo>
                <a:lnTo>
                  <a:pt x="30822" y="277402"/>
                </a:ln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D8483702-F8D8-6C48-A21F-89B5D6D5E1AE}"/>
              </a:ext>
            </a:extLst>
          </p:cNvPr>
          <p:cNvSpPr/>
          <p:nvPr/>
        </p:nvSpPr>
        <p:spPr>
          <a:xfrm>
            <a:off x="5580666" y="4631545"/>
            <a:ext cx="1645032" cy="1108996"/>
          </a:xfrm>
          <a:prstGeom prst="wedgeRoundRectCallout">
            <a:avLst>
              <a:gd name="adj1" fmla="val 90963"/>
              <a:gd name="adj2" fmla="val -998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M1..M5 one more time…</a:t>
            </a:r>
          </a:p>
        </p:txBody>
      </p:sp>
    </p:spTree>
    <p:extLst>
      <p:ext uri="{BB962C8B-B14F-4D97-AF65-F5344CB8AC3E}">
        <p14:creationId xmlns:p14="http://schemas.microsoft.com/office/powerpoint/2010/main" val="344130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C35-50A4-0341-AC16-6D199810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Exactly Once Stream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B56DD-DC62-E84F-AC3C-51D493DE9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319F-0A99-3E44-A33E-996D124957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Kafka provides an exactly once guarantee for stream processing</a:t>
            </a:r>
          </a:p>
          <a:p>
            <a:r>
              <a:rPr lang="en-US" dirty="0"/>
              <a:t>Important to understand the guarantee</a:t>
            </a:r>
          </a:p>
          <a:p>
            <a:pPr lvl="1"/>
            <a:r>
              <a:rPr lang="en-US" dirty="0"/>
              <a:t>The effect on the Kafka stream state is AS IF each message was processed exactly once</a:t>
            </a:r>
          </a:p>
          <a:p>
            <a:pPr lvl="2"/>
            <a:r>
              <a:rPr lang="en-US" dirty="0"/>
              <a:t>The message may actually be processed multiple times</a:t>
            </a:r>
          </a:p>
          <a:p>
            <a:pPr lvl="2"/>
            <a:r>
              <a:rPr lang="en-US" dirty="0"/>
              <a:t>However, the offset is moved with the state changes</a:t>
            </a:r>
          </a:p>
          <a:p>
            <a:r>
              <a:rPr lang="en-US" dirty="0"/>
              <a:t>This means:</a:t>
            </a:r>
          </a:p>
          <a:p>
            <a:pPr lvl="1"/>
            <a:r>
              <a:rPr lang="en-US" dirty="0"/>
              <a:t>If the processing have side effect OUTSIDE KAFKA this side effect may have to be idempotent!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5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83B5-0008-1F4E-8FC8-86DA7DAB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32" y="416388"/>
            <a:ext cx="8229600" cy="591593"/>
          </a:xfrm>
        </p:spPr>
        <p:txBody>
          <a:bodyPr/>
          <a:lstStyle/>
          <a:p>
            <a:r>
              <a:rPr lang="en-US" dirty="0"/>
              <a:t>Configuration of Exactly Once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68A66C-A68F-984D-97E1-A30C49C8AC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0D976-E2B2-6746-AC92-D8AE5E160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3D45D4-1EC6-F442-B4EA-117A1EC6D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990368" cy="4622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/>
              <a:t>Producer Configuration</a:t>
            </a:r>
          </a:p>
          <a:p>
            <a:endParaRPr lang="en-US" sz="1800" dirty="0"/>
          </a:p>
          <a:p>
            <a:r>
              <a:rPr lang="en-US" sz="1800" dirty="0" err="1"/>
              <a:t>enable.idempotence</a:t>
            </a:r>
            <a:r>
              <a:rPr lang="en-US" sz="1800" dirty="0"/>
              <a:t>=true</a:t>
            </a:r>
          </a:p>
          <a:p>
            <a:endParaRPr lang="en-US" sz="1800" dirty="0"/>
          </a:p>
          <a:p>
            <a:r>
              <a:rPr lang="en-US" sz="1800" b="1" dirty="0"/>
              <a:t>Also recommended</a:t>
            </a:r>
          </a:p>
          <a:p>
            <a:r>
              <a:rPr lang="en-US" sz="1800" dirty="0" err="1"/>
              <a:t>max.inflight.requests.per.connection</a:t>
            </a:r>
            <a:r>
              <a:rPr lang="en-US" sz="1800" dirty="0"/>
              <a:t>=1</a:t>
            </a:r>
          </a:p>
          <a:p>
            <a:r>
              <a:rPr lang="en-US" sz="1800" dirty="0"/>
              <a:t>acks=“all”</a:t>
            </a:r>
          </a:p>
          <a:p>
            <a:r>
              <a:rPr lang="en-US" sz="1800" dirty="0"/>
              <a:t>retries= MAX_INT</a:t>
            </a:r>
          </a:p>
          <a:p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B251A08-DA30-CD4E-A9AA-2D434825C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971038" cy="4622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/>
              <a:t>Consumer Configuration</a:t>
            </a:r>
          </a:p>
          <a:p>
            <a:endParaRPr lang="en-US" sz="1800" dirty="0"/>
          </a:p>
          <a:p>
            <a:r>
              <a:rPr lang="en-US" sz="1800" dirty="0" err="1"/>
              <a:t>isolation.level</a:t>
            </a:r>
            <a:r>
              <a:rPr lang="en-US" sz="1800" dirty="0"/>
              <a:t> = </a:t>
            </a:r>
            <a:r>
              <a:rPr lang="en-US" sz="1800" dirty="0" err="1"/>
              <a:t>read_committed</a:t>
            </a:r>
            <a:endParaRPr lang="en-US" sz="1800" dirty="0"/>
          </a:p>
          <a:p>
            <a:r>
              <a:rPr lang="en-US" sz="1800" dirty="0"/>
              <a:t>or</a:t>
            </a:r>
          </a:p>
          <a:p>
            <a:r>
              <a:rPr lang="en-US" sz="1800" dirty="0" err="1"/>
              <a:t>isolation.level</a:t>
            </a:r>
            <a:r>
              <a:rPr lang="en-US" sz="1800" dirty="0"/>
              <a:t> = </a:t>
            </a:r>
            <a:r>
              <a:rPr lang="en-US" sz="1800" dirty="0" err="1"/>
              <a:t>read_uncommitted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processing.mode</a:t>
            </a:r>
            <a:r>
              <a:rPr lang="en-US" sz="1800" dirty="0"/>
              <a:t> = “</a:t>
            </a:r>
            <a:r>
              <a:rPr lang="en-US" sz="1800" dirty="0" err="1"/>
              <a:t>exactly_once</a:t>
            </a:r>
            <a:r>
              <a:rPr lang="en-US" sz="1800" dirty="0"/>
              <a:t>”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267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A90886-6FF7-7041-82E2-CE64805A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68DA-3BAC-0D41-BF46-FE3C10C6F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DAE6E7-CC9D-574D-8D7F-BBDECF1D29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Kafka supports an exactly once message delivery guarantee</a:t>
            </a:r>
          </a:p>
          <a:p>
            <a:endParaRPr lang="en-US" dirty="0"/>
          </a:p>
          <a:p>
            <a:r>
              <a:rPr lang="en-US" dirty="0"/>
              <a:t>Solved with</a:t>
            </a:r>
          </a:p>
          <a:p>
            <a:pPr lvl="1"/>
            <a:r>
              <a:rPr lang="en-US" dirty="0"/>
              <a:t>Idempotent producer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Stream processing</a:t>
            </a:r>
          </a:p>
          <a:p>
            <a:endParaRPr lang="en-US" dirty="0"/>
          </a:p>
          <a:p>
            <a:r>
              <a:rPr lang="en-US" dirty="0"/>
              <a:t>It’s important to know that the exactly once guarantee on the consumer is only guaranteed within the context of Kafka!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1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792-C0E6-8246-A76B-02FDD520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69DAC-1500-4C43-8C32-E4A27DFFC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8AF8B-1470-3B48-B78F-8234293B8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Kafka’s delivery model leaves potential gaps in typical enterprise deployment scenarios</a:t>
            </a:r>
          </a:p>
          <a:p>
            <a:r>
              <a:rPr lang="en-US" dirty="0"/>
              <a:t>Naïve programming may lead to</a:t>
            </a:r>
          </a:p>
          <a:p>
            <a:pPr lvl="1"/>
            <a:r>
              <a:rPr lang="en-US" dirty="0"/>
              <a:t>Messages being processed multiple times</a:t>
            </a:r>
          </a:p>
          <a:p>
            <a:pPr lvl="1"/>
            <a:r>
              <a:rPr lang="en-US" dirty="0"/>
              <a:t>Messages not being processed</a:t>
            </a:r>
          </a:p>
          <a:p>
            <a:endParaRPr lang="en-US" dirty="0"/>
          </a:p>
          <a:p>
            <a:r>
              <a:rPr lang="en-US" dirty="0"/>
              <a:t>We will look at a few different scenarios where such failures may occur</a:t>
            </a:r>
          </a:p>
          <a:p>
            <a:r>
              <a:rPr lang="en-US" dirty="0"/>
              <a:t>We’ll also look at some technique that can be used to minimize or avoid the failures</a:t>
            </a:r>
          </a:p>
          <a:p>
            <a:pPr lvl="1"/>
            <a:r>
              <a:rPr lang="en-US" dirty="0"/>
              <a:t>Idempotent services</a:t>
            </a:r>
          </a:p>
          <a:p>
            <a:pPr lvl="1"/>
            <a:r>
              <a:rPr lang="en-US" dirty="0"/>
              <a:t>Kafka’s new exactly once processing guarantee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5477-39D9-D648-8C33-BE47E2B8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Duplication: 1. Send the message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4D423-E588-5D43-B0FD-D5D66E025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B259B-9D85-7C42-B7C7-812041A17421}"/>
              </a:ext>
            </a:extLst>
          </p:cNvPr>
          <p:cNvSpPr/>
          <p:nvPr/>
        </p:nvSpPr>
        <p:spPr>
          <a:xfrm>
            <a:off x="701461" y="2960849"/>
            <a:ext cx="1187116" cy="89033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CED53-B25A-4B49-B69D-95E728308B39}"/>
              </a:ext>
            </a:extLst>
          </p:cNvPr>
          <p:cNvSpPr/>
          <p:nvPr/>
        </p:nvSpPr>
        <p:spPr>
          <a:xfrm>
            <a:off x="2951367" y="1829880"/>
            <a:ext cx="5446294" cy="3449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9DB18-68E3-8949-8E7D-87AD6D77F4BE}"/>
              </a:ext>
            </a:extLst>
          </p:cNvPr>
          <p:cNvSpPr/>
          <p:nvPr/>
        </p:nvSpPr>
        <p:spPr>
          <a:xfrm>
            <a:off x="3440651" y="2960850"/>
            <a:ext cx="1323473" cy="890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5C647-2B2A-D547-9C6A-6AD56FE474FB}"/>
              </a:ext>
            </a:extLst>
          </p:cNvPr>
          <p:cNvSpPr/>
          <p:nvPr/>
        </p:nvSpPr>
        <p:spPr>
          <a:xfrm>
            <a:off x="6011398" y="2356986"/>
            <a:ext cx="1323473" cy="997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5F956A-556D-274B-8126-A8EADD9C7F6B}"/>
              </a:ext>
            </a:extLst>
          </p:cNvPr>
          <p:cNvCxnSpPr>
            <a:cxnSpLocks/>
          </p:cNvCxnSpPr>
          <p:nvPr/>
        </p:nvCxnSpPr>
        <p:spPr>
          <a:xfrm>
            <a:off x="1888577" y="3165385"/>
            <a:ext cx="15520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778560-BF14-4141-BA71-77FC67F7A767}"/>
              </a:ext>
            </a:extLst>
          </p:cNvPr>
          <p:cNvSpPr/>
          <p:nvPr/>
        </p:nvSpPr>
        <p:spPr>
          <a:xfrm>
            <a:off x="2175329" y="2687736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1" name="Cloud Callout 10">
            <a:extLst>
              <a:ext uri="{FF2B5EF4-FFF2-40B4-BE49-F238E27FC236}">
                <a16:creationId xmlns:a16="http://schemas.microsoft.com/office/drawing/2014/main" id="{161E2148-7D7F-9141-A0A2-15C2B9719BCE}"/>
              </a:ext>
            </a:extLst>
          </p:cNvPr>
          <p:cNvSpPr/>
          <p:nvPr/>
        </p:nvSpPr>
        <p:spPr>
          <a:xfrm>
            <a:off x="456819" y="1645396"/>
            <a:ext cx="2422358" cy="861301"/>
          </a:xfrm>
          <a:prstGeom prst="cloudCallout">
            <a:avLst>
              <a:gd name="adj1" fmla="val -18846"/>
              <a:gd name="adj2" fmla="val 9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 sure if the message is received???</a:t>
            </a:r>
          </a:p>
        </p:txBody>
      </p:sp>
    </p:spTree>
    <p:extLst>
      <p:ext uri="{BB962C8B-B14F-4D97-AF65-F5344CB8AC3E}">
        <p14:creationId xmlns:p14="http://schemas.microsoft.com/office/powerpoint/2010/main" val="262736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4D0F-265E-144A-A1BA-E3F527F7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Duplication: 2. Message 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E6EF2-89DB-1E45-98E0-B6E859E0C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7C363-F2CE-3841-A7F7-9787A1202EC5}"/>
              </a:ext>
            </a:extLst>
          </p:cNvPr>
          <p:cNvSpPr/>
          <p:nvPr/>
        </p:nvSpPr>
        <p:spPr>
          <a:xfrm>
            <a:off x="736773" y="2956317"/>
            <a:ext cx="1187116" cy="89033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B9143-CABD-7440-AA7B-37AD02834E87}"/>
              </a:ext>
            </a:extLst>
          </p:cNvPr>
          <p:cNvSpPr/>
          <p:nvPr/>
        </p:nvSpPr>
        <p:spPr>
          <a:xfrm>
            <a:off x="2986679" y="1825348"/>
            <a:ext cx="5446294" cy="3449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D3895-EE31-0648-A692-CF332E4FE64E}"/>
              </a:ext>
            </a:extLst>
          </p:cNvPr>
          <p:cNvSpPr/>
          <p:nvPr/>
        </p:nvSpPr>
        <p:spPr>
          <a:xfrm>
            <a:off x="3475963" y="2956318"/>
            <a:ext cx="1323473" cy="890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28724C-E37F-E644-B090-38E999AE9C2A}"/>
              </a:ext>
            </a:extLst>
          </p:cNvPr>
          <p:cNvSpPr/>
          <p:nvPr/>
        </p:nvSpPr>
        <p:spPr>
          <a:xfrm>
            <a:off x="6046710" y="2352454"/>
            <a:ext cx="1323473" cy="997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A927EC-6298-4641-8F38-3BDDECDB0C1B}"/>
              </a:ext>
            </a:extLst>
          </p:cNvPr>
          <p:cNvCxnSpPr>
            <a:cxnSpLocks/>
          </p:cNvCxnSpPr>
          <p:nvPr/>
        </p:nvCxnSpPr>
        <p:spPr>
          <a:xfrm>
            <a:off x="1923889" y="3160853"/>
            <a:ext cx="15520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65C841-6B74-5C4F-8D9F-62276A605C31}"/>
              </a:ext>
            </a:extLst>
          </p:cNvPr>
          <p:cNvSpPr/>
          <p:nvPr/>
        </p:nvSpPr>
        <p:spPr>
          <a:xfrm>
            <a:off x="2210641" y="2683204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418A5-C996-B041-B7D1-C2B64E6A3BC8}"/>
              </a:ext>
            </a:extLst>
          </p:cNvPr>
          <p:cNvSpPr/>
          <p:nvPr/>
        </p:nvSpPr>
        <p:spPr>
          <a:xfrm>
            <a:off x="3816856" y="3770552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EF329-8C55-A643-8718-AF7BCE03A4B4}"/>
              </a:ext>
            </a:extLst>
          </p:cNvPr>
          <p:cNvSpPr/>
          <p:nvPr/>
        </p:nvSpPr>
        <p:spPr>
          <a:xfrm>
            <a:off x="6387603" y="3213784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0C9A91-B91F-7146-9109-F276262F6C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799436" y="2851249"/>
            <a:ext cx="1247274" cy="55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DDD3A0-E51E-5C4F-BB08-7C9366737706}"/>
              </a:ext>
            </a:extLst>
          </p:cNvPr>
          <p:cNvCxnSpPr>
            <a:cxnSpLocks/>
          </p:cNvCxnSpPr>
          <p:nvPr/>
        </p:nvCxnSpPr>
        <p:spPr>
          <a:xfrm flipH="1">
            <a:off x="1923889" y="3607748"/>
            <a:ext cx="1552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CDF7D-3FBA-1042-B175-A68643714605}"/>
              </a:ext>
            </a:extLst>
          </p:cNvPr>
          <p:cNvSpPr/>
          <p:nvPr/>
        </p:nvSpPr>
        <p:spPr>
          <a:xfrm>
            <a:off x="2226683" y="3718553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</p:txBody>
      </p:sp>
      <p:sp>
        <p:nvSpPr>
          <p:cNvPr id="16" name="Cloud Callout 15">
            <a:extLst>
              <a:ext uri="{FF2B5EF4-FFF2-40B4-BE49-F238E27FC236}">
                <a16:creationId xmlns:a16="http://schemas.microsoft.com/office/drawing/2014/main" id="{B8E40F36-521D-3D4A-8670-E844DC0DC7AE}"/>
              </a:ext>
            </a:extLst>
          </p:cNvPr>
          <p:cNvSpPr/>
          <p:nvPr/>
        </p:nvSpPr>
        <p:spPr>
          <a:xfrm>
            <a:off x="612447" y="1631799"/>
            <a:ext cx="2422358" cy="861301"/>
          </a:xfrm>
          <a:prstGeom prst="cloudCallout">
            <a:avLst>
              <a:gd name="adj1" fmla="val -18846"/>
              <a:gd name="adj2" fmla="val 9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sent…</a:t>
            </a:r>
          </a:p>
        </p:txBody>
      </p:sp>
    </p:spTree>
    <p:extLst>
      <p:ext uri="{BB962C8B-B14F-4D97-AF65-F5344CB8AC3E}">
        <p14:creationId xmlns:p14="http://schemas.microsoft.com/office/powerpoint/2010/main" val="70469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082C-DB71-814E-A692-A7AACDE5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Duplication: 3. M2 being sent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41AE0-53D8-B149-A5B2-B5C33EAAE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A3F0E3-91F0-4445-B277-AA8F9DB4179C}"/>
              </a:ext>
            </a:extLst>
          </p:cNvPr>
          <p:cNvSpPr/>
          <p:nvPr/>
        </p:nvSpPr>
        <p:spPr>
          <a:xfrm>
            <a:off x="736773" y="2731169"/>
            <a:ext cx="1187116" cy="89033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73F7A-0C4A-2349-9B25-67C0EFDF512F}"/>
              </a:ext>
            </a:extLst>
          </p:cNvPr>
          <p:cNvSpPr/>
          <p:nvPr/>
        </p:nvSpPr>
        <p:spPr>
          <a:xfrm>
            <a:off x="2986679" y="1600200"/>
            <a:ext cx="5446294" cy="3449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9CBAD-0EF3-704F-A53D-2B7CBBEF6ECE}"/>
              </a:ext>
            </a:extLst>
          </p:cNvPr>
          <p:cNvSpPr/>
          <p:nvPr/>
        </p:nvSpPr>
        <p:spPr>
          <a:xfrm>
            <a:off x="3475963" y="2731170"/>
            <a:ext cx="1323473" cy="890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D38750-A0DD-4F44-B2EB-912F55DF3E65}"/>
              </a:ext>
            </a:extLst>
          </p:cNvPr>
          <p:cNvSpPr/>
          <p:nvPr/>
        </p:nvSpPr>
        <p:spPr>
          <a:xfrm>
            <a:off x="6046710" y="2127306"/>
            <a:ext cx="1323473" cy="997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308BC6-9B4F-154C-8802-7E77D564C368}"/>
              </a:ext>
            </a:extLst>
          </p:cNvPr>
          <p:cNvCxnSpPr>
            <a:cxnSpLocks/>
          </p:cNvCxnSpPr>
          <p:nvPr/>
        </p:nvCxnSpPr>
        <p:spPr>
          <a:xfrm>
            <a:off x="1923889" y="2935705"/>
            <a:ext cx="15520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935325-5E20-0149-AA9B-C0FEBFBC8D43}"/>
              </a:ext>
            </a:extLst>
          </p:cNvPr>
          <p:cNvSpPr/>
          <p:nvPr/>
        </p:nvSpPr>
        <p:spPr>
          <a:xfrm>
            <a:off x="2210641" y="2458056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DDC10-1E7B-C442-A9A7-D7A864DFC137}"/>
              </a:ext>
            </a:extLst>
          </p:cNvPr>
          <p:cNvSpPr/>
          <p:nvPr/>
        </p:nvSpPr>
        <p:spPr>
          <a:xfrm>
            <a:off x="3816856" y="3545404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EF012D-C4FA-CC41-8E08-60FC902373F9}"/>
              </a:ext>
            </a:extLst>
          </p:cNvPr>
          <p:cNvSpPr/>
          <p:nvPr/>
        </p:nvSpPr>
        <p:spPr>
          <a:xfrm>
            <a:off x="6387603" y="2988636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95B63-941F-024F-A154-626DF933F1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799436" y="2626101"/>
            <a:ext cx="1247274" cy="55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672DA4F-186D-0E48-8A14-B4A44B38BA17}"/>
              </a:ext>
            </a:extLst>
          </p:cNvPr>
          <p:cNvSpPr/>
          <p:nvPr/>
        </p:nvSpPr>
        <p:spPr>
          <a:xfrm>
            <a:off x="3816856" y="3895302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8A0E7F-ED39-AA48-9DAF-3ECC1C5B337A}"/>
              </a:ext>
            </a:extLst>
          </p:cNvPr>
          <p:cNvSpPr/>
          <p:nvPr/>
        </p:nvSpPr>
        <p:spPr>
          <a:xfrm>
            <a:off x="6399635" y="3315912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397989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113B-EC66-3E4F-8C93-A4C6EBB0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Duplication: 4. Message never ack-</a:t>
            </a:r>
            <a:r>
              <a:rPr lang="en-US" dirty="0" err="1"/>
              <a:t>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A2F840-EC32-7642-9606-73E11D01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D7D7D-8401-7D42-AE52-A6550BDBA9C3}"/>
              </a:ext>
            </a:extLst>
          </p:cNvPr>
          <p:cNvSpPr/>
          <p:nvPr/>
        </p:nvSpPr>
        <p:spPr>
          <a:xfrm>
            <a:off x="699602" y="2883569"/>
            <a:ext cx="1187116" cy="89033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091CA-D54B-A140-AF67-46918BA59F1F}"/>
              </a:ext>
            </a:extLst>
          </p:cNvPr>
          <p:cNvSpPr/>
          <p:nvPr/>
        </p:nvSpPr>
        <p:spPr>
          <a:xfrm>
            <a:off x="2949508" y="1752600"/>
            <a:ext cx="5446294" cy="3449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38E1-1BC8-2C43-BB25-297CBAB183DB}"/>
              </a:ext>
            </a:extLst>
          </p:cNvPr>
          <p:cNvSpPr/>
          <p:nvPr/>
        </p:nvSpPr>
        <p:spPr>
          <a:xfrm>
            <a:off x="3438792" y="2883570"/>
            <a:ext cx="1323473" cy="890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37EF7-03EA-2C40-9884-92784087FB7D}"/>
              </a:ext>
            </a:extLst>
          </p:cNvPr>
          <p:cNvSpPr/>
          <p:nvPr/>
        </p:nvSpPr>
        <p:spPr>
          <a:xfrm>
            <a:off x="6009539" y="2279706"/>
            <a:ext cx="1323473" cy="997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927D9-CD88-FE43-A368-8B50933DCD66}"/>
              </a:ext>
            </a:extLst>
          </p:cNvPr>
          <p:cNvCxnSpPr>
            <a:cxnSpLocks/>
          </p:cNvCxnSpPr>
          <p:nvPr/>
        </p:nvCxnSpPr>
        <p:spPr>
          <a:xfrm>
            <a:off x="1886718" y="3088105"/>
            <a:ext cx="15520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C9F270-1B2D-6244-9EA9-C5891B8844D5}"/>
              </a:ext>
            </a:extLst>
          </p:cNvPr>
          <p:cNvSpPr/>
          <p:nvPr/>
        </p:nvSpPr>
        <p:spPr>
          <a:xfrm>
            <a:off x="2173470" y="2610456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3A7A3-6FF4-FE47-8534-EEFB1971F1FD}"/>
              </a:ext>
            </a:extLst>
          </p:cNvPr>
          <p:cNvSpPr/>
          <p:nvPr/>
        </p:nvSpPr>
        <p:spPr>
          <a:xfrm>
            <a:off x="3779685" y="3697804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CA719-9863-4C4C-B632-C983C6148DA3}"/>
              </a:ext>
            </a:extLst>
          </p:cNvPr>
          <p:cNvSpPr/>
          <p:nvPr/>
        </p:nvSpPr>
        <p:spPr>
          <a:xfrm>
            <a:off x="6350432" y="3141036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62162D-8352-F449-964D-D7F80A70319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762265" y="2778501"/>
            <a:ext cx="1247274" cy="55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9E43B-6401-3B44-A88A-D9CD3CD9B61F}"/>
              </a:ext>
            </a:extLst>
          </p:cNvPr>
          <p:cNvSpPr/>
          <p:nvPr/>
        </p:nvSpPr>
        <p:spPr>
          <a:xfrm>
            <a:off x="3779685" y="4047702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A7956D-7940-064E-9901-4AED89EAA7C4}"/>
              </a:ext>
            </a:extLst>
          </p:cNvPr>
          <p:cNvSpPr/>
          <p:nvPr/>
        </p:nvSpPr>
        <p:spPr>
          <a:xfrm>
            <a:off x="6362464" y="3468312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47417336-6846-9A4A-8268-81455DE02C4C}"/>
              </a:ext>
            </a:extLst>
          </p:cNvPr>
          <p:cNvSpPr/>
          <p:nvPr/>
        </p:nvSpPr>
        <p:spPr>
          <a:xfrm>
            <a:off x="2152415" y="3280082"/>
            <a:ext cx="715879" cy="54934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C812C3-9029-5248-A771-EDE61341C9CA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2868294" y="3554754"/>
            <a:ext cx="570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ine Callout 1 (Border and Accent Bar) 17">
            <a:extLst>
              <a:ext uri="{FF2B5EF4-FFF2-40B4-BE49-F238E27FC236}">
                <a16:creationId xmlns:a16="http://schemas.microsoft.com/office/drawing/2014/main" id="{BE685E58-5F04-3647-ABF4-AAB01364D4F8}"/>
              </a:ext>
            </a:extLst>
          </p:cNvPr>
          <p:cNvSpPr/>
          <p:nvPr/>
        </p:nvSpPr>
        <p:spPr>
          <a:xfrm>
            <a:off x="294539" y="4168108"/>
            <a:ext cx="1606218" cy="1033544"/>
          </a:xfrm>
          <a:prstGeom prst="accentBorderCallout1">
            <a:avLst>
              <a:gd name="adj1" fmla="val 17028"/>
              <a:gd name="adj2" fmla="val 106224"/>
              <a:gd name="adj3" fmla="val -32024"/>
              <a:gd name="adj4" fmla="val 125463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Brokers may fail, routers may fail, etc.</a:t>
            </a:r>
          </a:p>
        </p:txBody>
      </p:sp>
    </p:spTree>
    <p:extLst>
      <p:ext uri="{BB962C8B-B14F-4D97-AF65-F5344CB8AC3E}">
        <p14:creationId xmlns:p14="http://schemas.microsoft.com/office/powerpoint/2010/main" val="105654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FB5D-185F-5B48-8305-EE1B09FB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Duplication: 5. M2 is resent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429E1-65F6-0D4B-83AB-804F1361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6668F-3CAB-E746-8103-CFE0295F054C}"/>
              </a:ext>
            </a:extLst>
          </p:cNvPr>
          <p:cNvSpPr/>
          <p:nvPr/>
        </p:nvSpPr>
        <p:spPr>
          <a:xfrm>
            <a:off x="736773" y="3084686"/>
            <a:ext cx="1187116" cy="89033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33F77-1CF5-0848-8CAA-F504DC76A06F}"/>
              </a:ext>
            </a:extLst>
          </p:cNvPr>
          <p:cNvSpPr/>
          <p:nvPr/>
        </p:nvSpPr>
        <p:spPr>
          <a:xfrm>
            <a:off x="2986679" y="1953717"/>
            <a:ext cx="5446294" cy="3449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4FA46-5517-0947-8057-E111D20B9DE7}"/>
              </a:ext>
            </a:extLst>
          </p:cNvPr>
          <p:cNvSpPr/>
          <p:nvPr/>
        </p:nvSpPr>
        <p:spPr>
          <a:xfrm>
            <a:off x="3475963" y="3084687"/>
            <a:ext cx="1323473" cy="890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1FB69-456A-934C-AFE9-A07A9389275B}"/>
              </a:ext>
            </a:extLst>
          </p:cNvPr>
          <p:cNvSpPr/>
          <p:nvPr/>
        </p:nvSpPr>
        <p:spPr>
          <a:xfrm>
            <a:off x="6046710" y="2480823"/>
            <a:ext cx="1323473" cy="997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E0906-3A92-D149-ABC4-BEFA8DB48372}"/>
              </a:ext>
            </a:extLst>
          </p:cNvPr>
          <p:cNvCxnSpPr>
            <a:cxnSpLocks/>
          </p:cNvCxnSpPr>
          <p:nvPr/>
        </p:nvCxnSpPr>
        <p:spPr>
          <a:xfrm>
            <a:off x="1923889" y="3289222"/>
            <a:ext cx="15520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1E8E80-E4AE-A346-970B-0E6233B86492}"/>
              </a:ext>
            </a:extLst>
          </p:cNvPr>
          <p:cNvSpPr/>
          <p:nvPr/>
        </p:nvSpPr>
        <p:spPr>
          <a:xfrm>
            <a:off x="2210641" y="2811573"/>
            <a:ext cx="641685" cy="3360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87ED1-4431-9E4B-8BEC-B3C6513A7E8D}"/>
              </a:ext>
            </a:extLst>
          </p:cNvPr>
          <p:cNvSpPr/>
          <p:nvPr/>
        </p:nvSpPr>
        <p:spPr>
          <a:xfrm>
            <a:off x="3816856" y="3898921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A473B6-156E-7C4F-A6C5-4FAEDBC15EFF}"/>
              </a:ext>
            </a:extLst>
          </p:cNvPr>
          <p:cNvSpPr/>
          <p:nvPr/>
        </p:nvSpPr>
        <p:spPr>
          <a:xfrm>
            <a:off x="6387603" y="3342153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2D6DD-A169-1943-A459-AE8A3315CC8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799436" y="2979618"/>
            <a:ext cx="1247274" cy="55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CCAA0-1711-A24B-A683-04925E1474D0}"/>
              </a:ext>
            </a:extLst>
          </p:cNvPr>
          <p:cNvSpPr/>
          <p:nvPr/>
        </p:nvSpPr>
        <p:spPr>
          <a:xfrm>
            <a:off x="3816856" y="4248819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BAAA0F-980D-8F40-A615-5633D5D59F2C}"/>
              </a:ext>
            </a:extLst>
          </p:cNvPr>
          <p:cNvSpPr/>
          <p:nvPr/>
        </p:nvSpPr>
        <p:spPr>
          <a:xfrm>
            <a:off x="6399635" y="3669429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424400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BEDE-7952-8344-9F46-F64EF56E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Duplication: 5. M2 is resent and stored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701F6-AB2B-6645-ABE6-FEC5067B2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C0EA2-B3B8-AF4C-8B49-627D95372B1D}"/>
              </a:ext>
            </a:extLst>
          </p:cNvPr>
          <p:cNvSpPr/>
          <p:nvPr/>
        </p:nvSpPr>
        <p:spPr>
          <a:xfrm>
            <a:off x="707036" y="2963881"/>
            <a:ext cx="1187116" cy="89033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29E17-B759-184D-A75B-5041C5F63F2F}"/>
              </a:ext>
            </a:extLst>
          </p:cNvPr>
          <p:cNvSpPr/>
          <p:nvPr/>
        </p:nvSpPr>
        <p:spPr>
          <a:xfrm>
            <a:off x="2956942" y="1832912"/>
            <a:ext cx="5446294" cy="3449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C82C4-5BB7-C14F-A3EF-C9277AA66700}"/>
              </a:ext>
            </a:extLst>
          </p:cNvPr>
          <p:cNvSpPr/>
          <p:nvPr/>
        </p:nvSpPr>
        <p:spPr>
          <a:xfrm>
            <a:off x="3446226" y="2963882"/>
            <a:ext cx="1323473" cy="890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28D5F-A037-3E4F-9D5F-5C1A40956193}"/>
              </a:ext>
            </a:extLst>
          </p:cNvPr>
          <p:cNvSpPr/>
          <p:nvPr/>
        </p:nvSpPr>
        <p:spPr>
          <a:xfrm>
            <a:off x="6016973" y="2360018"/>
            <a:ext cx="1323473" cy="997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103E9-43A3-3143-AB6B-2EFCAFA5D028}"/>
              </a:ext>
            </a:extLst>
          </p:cNvPr>
          <p:cNvCxnSpPr>
            <a:cxnSpLocks/>
          </p:cNvCxnSpPr>
          <p:nvPr/>
        </p:nvCxnSpPr>
        <p:spPr>
          <a:xfrm>
            <a:off x="1894152" y="3168417"/>
            <a:ext cx="15520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2E11AB-CA6F-144D-83BD-9DBC77486F72}"/>
              </a:ext>
            </a:extLst>
          </p:cNvPr>
          <p:cNvSpPr/>
          <p:nvPr/>
        </p:nvSpPr>
        <p:spPr>
          <a:xfrm>
            <a:off x="2180904" y="2690768"/>
            <a:ext cx="641685" cy="3360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62B45F-2412-8A4A-A157-7250ADA293BF}"/>
              </a:ext>
            </a:extLst>
          </p:cNvPr>
          <p:cNvSpPr/>
          <p:nvPr/>
        </p:nvSpPr>
        <p:spPr>
          <a:xfrm>
            <a:off x="3787119" y="3778116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89A492-A5C2-B244-83C8-F347DA5B5A86}"/>
              </a:ext>
            </a:extLst>
          </p:cNvPr>
          <p:cNvSpPr/>
          <p:nvPr/>
        </p:nvSpPr>
        <p:spPr>
          <a:xfrm>
            <a:off x="6357866" y="3221348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2B75E9-5B1D-6A46-BECE-192CF3270D0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69699" y="2858813"/>
            <a:ext cx="1247274" cy="55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AE47-ED79-CA40-B1BC-A41E0CD99688}"/>
              </a:ext>
            </a:extLst>
          </p:cNvPr>
          <p:cNvSpPr/>
          <p:nvPr/>
        </p:nvSpPr>
        <p:spPr>
          <a:xfrm>
            <a:off x="3787119" y="4128014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2B5AEA-1945-DC4B-A0CC-134EDB5DD98B}"/>
              </a:ext>
            </a:extLst>
          </p:cNvPr>
          <p:cNvSpPr/>
          <p:nvPr/>
        </p:nvSpPr>
        <p:spPr>
          <a:xfrm>
            <a:off x="6369898" y="3548624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ABA257-BC95-F34E-A861-C63E52CCE782}"/>
              </a:ext>
            </a:extLst>
          </p:cNvPr>
          <p:cNvSpPr/>
          <p:nvPr/>
        </p:nvSpPr>
        <p:spPr>
          <a:xfrm>
            <a:off x="3787119" y="4470934"/>
            <a:ext cx="641685" cy="3360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8A49E-310B-B24D-90F6-1551884EDFF8}"/>
              </a:ext>
            </a:extLst>
          </p:cNvPr>
          <p:cNvSpPr/>
          <p:nvPr/>
        </p:nvSpPr>
        <p:spPr>
          <a:xfrm>
            <a:off x="6369897" y="3902343"/>
            <a:ext cx="641685" cy="3360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136525-144B-A246-BAB7-2778423D0429}"/>
              </a:ext>
            </a:extLst>
          </p:cNvPr>
          <p:cNvCxnSpPr>
            <a:cxnSpLocks/>
          </p:cNvCxnSpPr>
          <p:nvPr/>
        </p:nvCxnSpPr>
        <p:spPr>
          <a:xfrm flipH="1">
            <a:off x="1894152" y="3615312"/>
            <a:ext cx="1552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15F3D-06FB-E34E-8F2F-0A9C873E6B28}"/>
              </a:ext>
            </a:extLst>
          </p:cNvPr>
          <p:cNvSpPr/>
          <p:nvPr/>
        </p:nvSpPr>
        <p:spPr>
          <a:xfrm>
            <a:off x="2196946" y="3726117"/>
            <a:ext cx="641685" cy="33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15866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3ECE-E60D-484F-BE23-648F5E66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Exactly Once Producer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E9D2F-50EE-AB49-BAA3-28896B5B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072F-2C43-7E48-915D-2EFA724BC9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Idempotent producer (per partition)</a:t>
            </a:r>
          </a:p>
          <a:p>
            <a:pPr lvl="1"/>
            <a:r>
              <a:rPr lang="en-US" dirty="0"/>
              <a:t>Exactly once</a:t>
            </a:r>
          </a:p>
          <a:p>
            <a:pPr lvl="1"/>
            <a:r>
              <a:rPr lang="en-US" dirty="0"/>
              <a:t>In order</a:t>
            </a:r>
          </a:p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Atomic writes across partitions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70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32751</TotalTime>
  <Words>593</Words>
  <Application>Microsoft Macintosh PowerPoint</Application>
  <PresentationFormat>On-screen Show (4:3)</PresentationFormat>
  <Paragraphs>195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Futura Std Book</vt:lpstr>
      <vt:lpstr>Helvetica</vt:lpstr>
      <vt:lpstr>Wingdings</vt:lpstr>
      <vt:lpstr>Office Theme</vt:lpstr>
      <vt:lpstr>PowerPoint Presentation</vt:lpstr>
      <vt:lpstr>Introduction</vt:lpstr>
      <vt:lpstr>Message Duplication: 1. Send the message</vt:lpstr>
      <vt:lpstr>Message Duplication: 2. Message ack</vt:lpstr>
      <vt:lpstr>Message Duplication: 3. M2 being sent</vt:lpstr>
      <vt:lpstr>Message Duplication: 4. Message never ack-ed</vt:lpstr>
      <vt:lpstr>Message Duplication: 5. M2 is resent</vt:lpstr>
      <vt:lpstr>Message Duplication: 5. M2 is resent and stored again</vt:lpstr>
      <vt:lpstr>Kafka Exactly Once Producer Solution</vt:lpstr>
      <vt:lpstr>Idempotent Producer</vt:lpstr>
      <vt:lpstr>Transaction API</vt:lpstr>
      <vt:lpstr>Consumer Problems</vt:lpstr>
      <vt:lpstr>Consumer Message Loss</vt:lpstr>
      <vt:lpstr>Consumer Double Processing</vt:lpstr>
      <vt:lpstr>Kafka Exactly Once Stream Processing</vt:lpstr>
      <vt:lpstr>Configuration of Exactly Once </vt:lpstr>
      <vt:lpstr>Summary</vt:lpstr>
    </vt:vector>
  </TitlesOfParts>
  <Company>fuseproject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Graff, Petter(AWF)</cp:lastModifiedBy>
  <cp:revision>1032</cp:revision>
  <cp:lastPrinted>2014-04-15T20:58:29Z</cp:lastPrinted>
  <dcterms:created xsi:type="dcterms:W3CDTF">2014-03-31T20:09:59Z</dcterms:created>
  <dcterms:modified xsi:type="dcterms:W3CDTF">2018-06-29T14:45:31Z</dcterms:modified>
</cp:coreProperties>
</file>