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7" r:id="rId2"/>
  </p:sldMasterIdLst>
  <p:notesMasterIdLst>
    <p:notesMasterId r:id="rId16"/>
  </p:notesMasterIdLst>
  <p:sldIdLst>
    <p:sldId id="256" r:id="rId3"/>
    <p:sldId id="277" r:id="rId4"/>
    <p:sldId id="257" r:id="rId5"/>
    <p:sldId id="275" r:id="rId6"/>
    <p:sldId id="262" r:id="rId7"/>
    <p:sldId id="261" r:id="rId8"/>
    <p:sldId id="264" r:id="rId9"/>
    <p:sldId id="267" r:id="rId10"/>
    <p:sldId id="269" r:id="rId11"/>
    <p:sldId id="270" r:id="rId12"/>
    <p:sldId id="272" r:id="rId13"/>
    <p:sldId id="265" r:id="rId14"/>
    <p:sldId id="278" r:id="rId15"/>
  </p:sldIdLst>
  <p:sldSz cx="9144000" cy="5143500" type="screen16x9"/>
  <p:notesSz cx="6858000" cy="9144000"/>
  <p:embeddedFontLst>
    <p:embeddedFont>
      <p:font typeface="Nunito Light" pitchFamily="2" charset="0"/>
      <p:regular r:id="rId17"/>
      <p:italic r:id="rId18"/>
    </p:embeddedFont>
    <p:embeddedFont>
      <p:font typeface="Poppins" panose="00000500000000000000" pitchFamily="2" charset="0"/>
      <p:regular r:id="rId19"/>
      <p:bold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747775"/>
          </p15:clr>
        </p15:guide>
        <p15:guide id="2" pos="286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6BC"/>
    <a:srgbClr val="0B7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3C4408B-DB6A-4BE4-B706-57E35D0E8F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59" y="91"/>
      </p:cViewPr>
      <p:guideLst>
        <p:guide orient="horz" pos="1619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5172204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5172204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21174AA8-71C0-5DF3-DD63-898131FE4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dda1946d_4_2730:notes">
            <a:extLst>
              <a:ext uri="{FF2B5EF4-FFF2-40B4-BE49-F238E27FC236}">
                <a16:creationId xmlns:a16="http://schemas.microsoft.com/office/drawing/2014/main" id="{E0D7508A-0CD1-4CD1-1A3C-EC0B2D2F8F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dda1946d_4_2730:notes">
            <a:extLst>
              <a:ext uri="{FF2B5EF4-FFF2-40B4-BE49-F238E27FC236}">
                <a16:creationId xmlns:a16="http://schemas.microsoft.com/office/drawing/2014/main" id="{437505B5-9E4C-AC09-3CC1-C8F1C4432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93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/>
          <a:srcRect b="22420"/>
          <a:stretch>
            <a:fillRect/>
          </a:stretch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801100" cy="40647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8" name="Google Shape;138;p15"/>
          <p:cNvSpPr>
            <a:spLocks noGrp="1"/>
          </p:cNvSpPr>
          <p:nvPr>
            <p:ph type="pic" idx="3"/>
          </p:nvPr>
        </p:nvSpPr>
        <p:spPr>
          <a:xfrm>
            <a:off x="3595575" y="539500"/>
            <a:ext cx="2191200" cy="2328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9" name="Google Shape;139;p15"/>
          <p:cNvSpPr>
            <a:spLocks noGrp="1"/>
          </p:cNvSpPr>
          <p:nvPr>
            <p:ph type="pic" idx="4"/>
          </p:nvPr>
        </p:nvSpPr>
        <p:spPr>
          <a:xfrm>
            <a:off x="3595575" y="2953775"/>
            <a:ext cx="4835100" cy="1650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/>
          <a:srcRect l="73637" t="129" b="129"/>
          <a:stretch>
            <a:fillRect/>
          </a:stretch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1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3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4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5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7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8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9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3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4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5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/>
          <a:srcRect l="68148" b="22414"/>
          <a:stretch>
            <a:fillRect/>
          </a:stretch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>
            <a:spLocks noGrp="1"/>
          </p:cNvSpPr>
          <p:nvPr>
            <p:ph type="title" hasCustomPrompt="1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2" hasCustomPrompt="1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4" hasCustomPrompt="1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/>
          <a:srcRect t="129" b="129"/>
          <a:stretch>
            <a:fillRect/>
          </a:stretch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/>
          <a:srcRect l="14813" b="34262"/>
          <a:stretch>
            <a:fillRect/>
          </a:stretch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/>
          <a:srcRect r="56111" b="41941"/>
          <a:stretch>
            <a:fillRect/>
          </a:stretch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-5400000" flipH="1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/>
          <a:srcRect t="128" b="35496"/>
          <a:stretch>
            <a:fillRect/>
          </a:stretch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10800000" flipH="1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 rot="10800000" flipH="1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26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 flipH="1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5400000" flipH="1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6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60" name="Google Shape;260;p26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6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4364013" y="540000"/>
            <a:ext cx="3699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4364013" y="2369350"/>
            <a:ext cx="36993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713225" y="539550"/>
            <a:ext cx="3072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4364013" y="3542325"/>
            <a:ext cx="369930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4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5"/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sz="1000" b="1" u="sng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/>
          <a:srcRect t="129" b="129"/>
          <a:stretch>
            <a:fillRect/>
          </a:stretch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/>
          <a:srcRect l="73637" t="129" b="129"/>
          <a:stretch>
            <a:fillRect/>
          </a:stretch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3225" y="1869900"/>
            <a:ext cx="31719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5400000" flipH="1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/>
          <a:srcRect l="31651" t="130" b="18270"/>
          <a:stretch>
            <a:fillRect/>
          </a:stretch>
        </p:blipFill>
        <p:spPr>
          <a:xfrm rot="10800000" flipH="1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/>
          <a:srcRect t="129" b="129"/>
          <a:stretch>
            <a:fillRect/>
          </a:stretch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/>
          <a:srcRect b="22420"/>
          <a:stretch>
            <a:fillRect/>
          </a:stretch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Char char="●"/>
              <a:defRPr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Char char="○"/>
              <a:defRPr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Char char="■"/>
              <a:defRPr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7;p33"/>
          <p:cNvSpPr txBox="1">
            <a:spLocks noGrp="1"/>
          </p:cNvSpPr>
          <p:nvPr/>
        </p:nvSpPr>
        <p:spPr>
          <a:xfrm>
            <a:off x="1012736" y="916587"/>
            <a:ext cx="7199400" cy="79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 panose="00000500000000000000"/>
              <a:buNone/>
              <a:defRPr sz="45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 panose="00000500000000000000"/>
              <a:buNone/>
              <a:defRPr sz="5200" b="1" i="0" u="none" strike="noStrike" cap="none">
                <a:solidFill>
                  <a:srgbClr val="19191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US" sz="2400" dirty="0">
                <a:solidFill>
                  <a:srgbClr val="0B66BC"/>
                </a:solidFill>
                <a:latin typeface="Times New Roman" panose="02020603050405020304"/>
              </a:rPr>
              <a:t>MAHENDRA COLLEGE OF ENGINEERING</a:t>
            </a:r>
            <a:br>
              <a:rPr lang="en-US" sz="2800" b="0" dirty="0">
                <a:latin typeface="Times New Roman" panose="02020603050405020304"/>
              </a:rPr>
            </a:br>
            <a:endParaRPr lang="en-US" sz="1800" dirty="0"/>
          </a:p>
        </p:txBody>
      </p:sp>
      <p:sp>
        <p:nvSpPr>
          <p:cNvPr id="7" name="Google Shape;308;p33"/>
          <p:cNvSpPr txBox="1">
            <a:spLocks noGrp="1"/>
          </p:cNvSpPr>
          <p:nvPr/>
        </p:nvSpPr>
        <p:spPr>
          <a:xfrm>
            <a:off x="1358903" y="2418217"/>
            <a:ext cx="7199400" cy="206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 panose="00000500000000000000"/>
              <a:buNone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 panose="00000500000000000000"/>
              <a:buNone/>
              <a:defRPr sz="1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indent="0" algn="l"/>
            <a:r>
              <a:rPr lang="en-GB" sz="1800" b="1">
                <a:solidFill>
                  <a:srgbClr val="0B66BC"/>
                </a:solidFill>
                <a:latin typeface="Times New Roman" panose="02020603050405020304"/>
              </a:rPr>
              <a:t>Name of the College :</a:t>
            </a:r>
            <a:r>
              <a:rPr lang="en-GB" sz="1800">
                <a:solidFill>
                  <a:srgbClr val="0B66BC"/>
                </a:solidFill>
                <a:latin typeface="Times New Roman" panose="02020603050405020304"/>
              </a:rPr>
              <a:t> </a:t>
            </a:r>
            <a:r>
              <a:rPr lang="en-US" altLang="en-GB" sz="1800">
                <a:solidFill>
                  <a:srgbClr val="0B66BC"/>
                </a:solidFill>
                <a:latin typeface="Times New Roman" panose="02020603050405020304"/>
              </a:rPr>
              <a:t>Mahendra College of Engineering</a:t>
            </a:r>
            <a:endParaRPr lang="en-GB" sz="1800">
              <a:latin typeface="Times New Roman" panose="02020603050405020304"/>
            </a:endParaRPr>
          </a:p>
          <a:p>
            <a:pPr marL="0" indent="0" algn="l"/>
            <a:r>
              <a:rPr lang="en-GB" sz="1800" b="1">
                <a:solidFill>
                  <a:srgbClr val="0B66BC"/>
                </a:solidFill>
                <a:latin typeface="Times New Roman" panose="02020603050405020304"/>
              </a:rPr>
              <a:t>Name of the Team :</a:t>
            </a:r>
            <a:r>
              <a:rPr lang="en-GB" sz="1800">
                <a:latin typeface="Times New Roman" panose="02020603050405020304"/>
              </a:rPr>
              <a:t> </a:t>
            </a:r>
            <a:r>
              <a:rPr lang="en-US" altLang="en-GB" sz="1800">
                <a:latin typeface="Times New Roman" panose="02020603050405020304"/>
              </a:rPr>
              <a:t>Sigma</a:t>
            </a:r>
            <a:endParaRPr lang="en-GB" sz="1800">
              <a:latin typeface="Times New Roman" panose="02020603050405020304"/>
            </a:endParaRPr>
          </a:p>
          <a:p>
            <a:pPr marL="0" indent="0" algn="l"/>
            <a:r>
              <a:rPr lang="en-GB" sz="1800" b="1">
                <a:solidFill>
                  <a:srgbClr val="0B66BC"/>
                </a:solidFill>
                <a:latin typeface="Times New Roman" panose="02020603050405020304"/>
              </a:rPr>
              <a:t>Name of the Team Leader :</a:t>
            </a:r>
            <a:r>
              <a:rPr lang="en-GB" sz="1800">
                <a:latin typeface="Times New Roman" panose="02020603050405020304"/>
              </a:rPr>
              <a:t> </a:t>
            </a:r>
            <a:r>
              <a:rPr lang="en-US" altLang="en-GB" sz="1800">
                <a:latin typeface="Times New Roman" panose="02020603050405020304"/>
              </a:rPr>
              <a:t>Rajesh S</a:t>
            </a:r>
            <a:endParaRPr lang="en-GB" sz="1800">
              <a:latin typeface="Times New Roman" panose="02020603050405020304"/>
            </a:endParaRPr>
          </a:p>
          <a:p>
            <a:pPr marL="0" indent="0" algn="l"/>
            <a:r>
              <a:rPr lang="en-GB" sz="1800" b="1">
                <a:solidFill>
                  <a:srgbClr val="0B66BC"/>
                </a:solidFill>
                <a:latin typeface="Times New Roman" panose="02020603050405020304"/>
              </a:rPr>
              <a:t>Name of the Department :</a:t>
            </a:r>
            <a:r>
              <a:rPr lang="en-GB" sz="1800">
                <a:solidFill>
                  <a:srgbClr val="0B66BC"/>
                </a:solidFill>
                <a:latin typeface="Times New Roman" panose="02020603050405020304"/>
              </a:rPr>
              <a:t> </a:t>
            </a:r>
            <a:r>
              <a:rPr lang="en-US" altLang="en-GB" sz="1800">
                <a:solidFill>
                  <a:srgbClr val="0B66BC"/>
                </a:solidFill>
                <a:latin typeface="Times New Roman" panose="02020603050405020304"/>
              </a:rPr>
              <a:t>Information Technology</a:t>
            </a:r>
            <a:endParaRPr lang="en-GB" sz="1800">
              <a:latin typeface="Times New Roman" panose="02020603050405020304"/>
              <a:cs typeface="Times New Roman" panose="02020603050405020304"/>
            </a:endParaRPr>
          </a:p>
          <a:p>
            <a:pPr marL="0" indent="0" algn="l"/>
            <a:r>
              <a:rPr lang="en-GB" sz="1800" b="1">
                <a:solidFill>
                  <a:srgbClr val="0B66BC"/>
                </a:solidFill>
                <a:latin typeface="Times New Roman" panose="02020603050405020304"/>
              </a:rPr>
              <a:t>Problem Statement :</a:t>
            </a:r>
            <a:r>
              <a:rPr lang="en-GB" sz="1800">
                <a:solidFill>
                  <a:srgbClr val="0B66BC"/>
                </a:solidFill>
                <a:latin typeface="Times New Roman" panose="02020603050405020304"/>
              </a:rPr>
              <a:t> </a:t>
            </a:r>
            <a:r>
              <a:rPr lang="en-US" altLang="en-GB" sz="1800">
                <a:solidFill>
                  <a:srgbClr val="0B66BC"/>
                </a:solidFill>
                <a:latin typeface="Times New Roman" panose="02020603050405020304"/>
              </a:rPr>
              <a:t>Smart Attendance System: Build a facial </a:t>
            </a:r>
          </a:p>
          <a:p>
            <a:pPr marL="0" indent="0" algn="l"/>
            <a:r>
              <a:rPr lang="en-US" altLang="en-GB" sz="1800">
                <a:solidFill>
                  <a:srgbClr val="0B66BC"/>
                </a:solidFill>
                <a:latin typeface="Times New Roman" panose="02020603050405020304"/>
              </a:rPr>
              <a:t>recognition-based attendance system for scholls/colleges</a:t>
            </a:r>
            <a:endParaRPr lang="en-GB" sz="1800">
              <a:latin typeface="Times New Roman" panose="02020603050405020304"/>
              <a:cs typeface="Times New Roman" panose="02020603050405020304"/>
            </a:endParaRPr>
          </a:p>
          <a:p>
            <a:pPr marL="0" indent="0" algn="l"/>
            <a:r>
              <a:rPr lang="en-GB" sz="1800" b="1">
                <a:solidFill>
                  <a:srgbClr val="0B66BC"/>
                </a:solidFill>
                <a:latin typeface="Times New Roman" panose="02020603050405020304"/>
              </a:rPr>
              <a:t>Date :</a:t>
            </a:r>
            <a:r>
              <a:rPr lang="en-GB" sz="1800">
                <a:latin typeface="Times New Roman" panose="02020603050405020304"/>
              </a:rPr>
              <a:t> </a:t>
            </a:r>
            <a:r>
              <a:rPr lang="en-US" altLang="en-GB" sz="1800">
                <a:latin typeface="Times New Roman" panose="02020603050405020304"/>
              </a:rPr>
              <a:t>04</a:t>
            </a:r>
            <a:r>
              <a:rPr lang="en-GB" sz="1800">
                <a:latin typeface="Times New Roman" panose="02020603050405020304"/>
              </a:rPr>
              <a:t>/</a:t>
            </a:r>
            <a:r>
              <a:rPr lang="en-US" altLang="en-GB" sz="1800">
                <a:latin typeface="Times New Roman" panose="02020603050405020304"/>
              </a:rPr>
              <a:t>03</a:t>
            </a:r>
            <a:r>
              <a:rPr lang="en-GB" sz="1800">
                <a:latin typeface="Times New Roman" panose="02020603050405020304"/>
              </a:rPr>
              <a:t>/</a:t>
            </a:r>
            <a:r>
              <a:rPr lang="en-US" altLang="en-GB" sz="1800">
                <a:latin typeface="Times New Roman" panose="02020603050405020304"/>
              </a:rPr>
              <a:t>2025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1359835" y="1684152"/>
            <a:ext cx="719914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2800" b="1" dirty="0">
                <a:solidFill>
                  <a:srgbClr val="0B66BC"/>
                </a:solidFill>
                <a:latin typeface="Times New Roman" panose="02020603050405020304"/>
              </a:rPr>
              <a:t>CATCH ‘25 – </a:t>
            </a:r>
            <a:r>
              <a:rPr lang="en-US" sz="2800" b="1" dirty="0" err="1">
                <a:solidFill>
                  <a:srgbClr val="0B66BC"/>
                </a:solidFill>
                <a:latin typeface="Times New Roman" panose="02020603050405020304"/>
              </a:rPr>
              <a:t>Hackathon</a:t>
            </a:r>
            <a:endParaRPr lang="en-US" sz="2800" b="1" dirty="0">
              <a:solidFill>
                <a:srgbClr val="0B66BC"/>
              </a:solidFill>
              <a:latin typeface="Times New Roman" panose="02020603050405020304"/>
            </a:endParaRPr>
          </a:p>
        </p:txBody>
      </p:sp>
      <p:pic>
        <p:nvPicPr>
          <p:cNvPr id="11" name="image7.jpeg" descr="http://media.monstercollege.in/images/logos/logo_CLG_250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496" y="1025435"/>
            <a:ext cx="711925" cy="698862"/>
          </a:xfrm>
          <a:prstGeom prst="rect">
            <a:avLst/>
          </a:prstGeom>
        </p:spPr>
      </p:pic>
      <p:pic>
        <p:nvPicPr>
          <p:cNvPr id="12" name="image6.jpeg" descr="D:\Downloads\OLD\MCE-Logo1 copy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298" y="998981"/>
            <a:ext cx="874428" cy="6926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34"/>
          <p:cNvSpPr txBox="1"/>
          <p:nvPr/>
        </p:nvSpPr>
        <p:spPr>
          <a:xfrm>
            <a:off x="1493174" y="598620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algn="ctr"/>
            <a:endParaRPr lang="en-GB" dirty="0">
              <a:solidFill>
                <a:srgbClr val="0B66BC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ctr"/>
            <a:r>
              <a:rPr lang="en-GB" dirty="0">
                <a:solidFill>
                  <a:srgbClr val="0B66BC"/>
                </a:solidFill>
                <a:latin typeface="Times New Roman" panose="02020603050405020304"/>
                <a:cs typeface="Times New Roman" panose="02020603050405020304"/>
              </a:rPr>
              <a:t>SOCIAL RELEVANCE</a:t>
            </a:r>
          </a:p>
          <a:p>
            <a:pPr algn="ctr"/>
            <a:endParaRPr lang="en-GB" dirty="0">
              <a:solidFill>
                <a:srgbClr val="0B66BC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Google Shape;315;p34"/>
          <p:cNvSpPr txBox="1"/>
          <p:nvPr/>
        </p:nvSpPr>
        <p:spPr>
          <a:xfrm>
            <a:off x="694786" y="1448217"/>
            <a:ext cx="7467125" cy="287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zh-CN" altLang="en-US" sz="2000"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📌</a:t>
            </a:r>
            <a:r>
              <a:rPr lang="en-US" altLang="en-US" sz="2000"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 Impact on Education &amp; Workplaces:</a:t>
            </a:r>
          </a:p>
          <a:p>
            <a:pPr algn="l"/>
            <a:endParaRPr lang="en-US" altLang="en-US" sz="2000"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algn="l"/>
            <a:r>
              <a:rPr lang="en-US" altLang="en-US"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         ✔ Reduces administrative workload → No need for manual roll calls.</a:t>
            </a:r>
          </a:p>
          <a:p>
            <a:pPr algn="l"/>
            <a:endParaRPr lang="en-US" altLang="en-US"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algn="l"/>
            <a:r>
              <a:rPr lang="en-US" altLang="en-US"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         ✔ Prevents fraud → Stops proxy attendance in schools, colleges, and offices.</a:t>
            </a:r>
          </a:p>
          <a:p>
            <a:pPr algn="l"/>
            <a:endParaRPr lang="en-US" altLang="en-US"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algn="l"/>
            <a:r>
              <a:rPr lang="en-US" altLang="en-US"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         ✔ Eco-friendly → No paper registers needed (digital attendance).</a:t>
            </a:r>
          </a:p>
          <a:p>
            <a:pPr algn="l"/>
            <a:endParaRPr lang="en-US" altLang="en-US"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algn="l"/>
            <a:r>
              <a:rPr lang="en-US" altLang="en-US"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         ✔ Time-efficient → Increases productivity in classrooms &amp; offices.</a:t>
            </a:r>
          </a:p>
          <a:p>
            <a:pPr algn="l"/>
            <a:endParaRPr lang="en-US" altLang="en-US"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algn="just"/>
            <a:r>
              <a:rPr lang="en-US" altLang="en-US"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         ✔ Can be used in exams, voting, office attendance, and public security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3;p34"/>
          <p:cNvSpPr txBox="1"/>
          <p:nvPr/>
        </p:nvSpPr>
        <p:spPr>
          <a:xfrm>
            <a:off x="1442749" y="380105"/>
            <a:ext cx="6727167" cy="77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algn="ctr"/>
            <a:r>
              <a:rPr lang="en-GB" dirty="0">
                <a:solidFill>
                  <a:srgbClr val="0B66BC"/>
                </a:solidFill>
                <a:latin typeface="Times New Roman" panose="02020603050405020304"/>
                <a:cs typeface="Times New Roman" panose="02020603050405020304"/>
              </a:rPr>
              <a:t>CONCLUSION AND FUTURE WORK</a:t>
            </a:r>
          </a:p>
        </p:txBody>
      </p:sp>
      <p:sp>
        <p:nvSpPr>
          <p:cNvPr id="13" name="Google Shape;315;p34"/>
          <p:cNvSpPr txBox="1"/>
          <p:nvPr/>
        </p:nvSpPr>
        <p:spPr>
          <a:xfrm>
            <a:off x="720000" y="1591092"/>
            <a:ext cx="7668830" cy="268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zh-CN" altLang="en-US" sz="200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📌</a:t>
            </a:r>
            <a:r>
              <a:rPr lang="en-US" altLang="en-US" sz="200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 Final Takeaways: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Smart Face Recognition Attendance System is a fast, secure, and automated solution.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Helps teachers, organizations, and workplaces by reducing manual 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Future Improvements: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Adding Cloud Storage for centralized access.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Mobile App Integration for real-time monitoring.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Using AI to improve face detection in low-light conditions.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0" indent="0" algn="l">
              <a:buNone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A step towards a digital &amp; smart future! </a:t>
            </a:r>
            <a:r>
              <a:rPr lang="zh-CN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🚀</a:t>
            </a:r>
            <a:endParaRPr lang="en-GB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2BE12F-0482-AF2E-DB48-FDC893BFBAB9}"/>
              </a:ext>
            </a:extLst>
          </p:cNvPr>
          <p:cNvSpPr txBox="1"/>
          <p:nvPr/>
        </p:nvSpPr>
        <p:spPr>
          <a:xfrm>
            <a:off x="1039660" y="375781"/>
            <a:ext cx="67202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000" dirty="0">
                <a:solidFill>
                  <a:srgbClr val="0B66BC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lang="en-GB" dirty="0">
                <a:solidFill>
                  <a:srgbClr val="0B66B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D635EB-04F3-1952-CD58-9F69029DC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42" y="1080091"/>
            <a:ext cx="2991460" cy="3397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A4EE5-2C1D-EA11-2C47-368831912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60" y="1080091"/>
            <a:ext cx="3201834" cy="19288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A0198E80-1F0D-7DD2-91CB-84C7B6091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821496-43A1-E5D3-5613-28102721EBB5}"/>
              </a:ext>
            </a:extLst>
          </p:cNvPr>
          <p:cNvSpPr txBox="1"/>
          <p:nvPr/>
        </p:nvSpPr>
        <p:spPr>
          <a:xfrm>
            <a:off x="1549676" y="2016614"/>
            <a:ext cx="604839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6600" dirty="0">
                <a:solidFill>
                  <a:srgbClr val="0B66BC"/>
                </a:solidFill>
                <a:latin typeface="Times New Roman" panose="02020603050405020304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33491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/>
        </p:nvSpPr>
        <p:spPr>
          <a:xfrm>
            <a:off x="2082206" y="397575"/>
            <a:ext cx="49795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algn="ctr"/>
            <a:r>
              <a:rPr lang="en-US">
                <a:solidFill>
                  <a:srgbClr val="0B66BC"/>
                </a:solidFill>
                <a:latin typeface="Times New Roman" panose="02020603050405020304"/>
              </a:rPr>
              <a:t>CREW DETAILS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6281" y="1243034"/>
          <a:ext cx="8330867" cy="3331671"/>
        </p:xfrm>
        <a:graphic>
          <a:graphicData uri="http://schemas.openxmlformats.org/drawingml/2006/table">
            <a:tbl>
              <a:tblPr bandRow="1">
                <a:tableStyleId>{D3C4408B-DB6A-4BE4-B706-57E35D0E8FFD}</a:tableStyleId>
              </a:tblPr>
              <a:tblGrid>
                <a:gridCol w="244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0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/>
                        </a:rPr>
                        <a:t>NAME OF THE STUDENT</a:t>
                      </a: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/>
                        </a:rPr>
                        <a:t>YEAR</a:t>
                      </a: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/>
                        </a:rPr>
                        <a:t>DEPARTMENT</a:t>
                      </a: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/>
                        </a:rPr>
                        <a:t>DESIGNATION</a:t>
                      </a: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/>
                        </a:rPr>
                        <a:t>E MAIL ID</a:t>
                      </a: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RAJESH S</a:t>
                      </a: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III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Information Technology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Team Leader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rajkrish2255@gmail.com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PRAKASHRAM J</a:t>
                      </a: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III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Information Technology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Team Member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jprakashram11@gmail.com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PRAVEEN KUMAR S</a:t>
                      </a: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III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/>
                          <a:sym typeface="+mn-ea"/>
                        </a:rPr>
                        <a:t>Information Technology</a:t>
                      </a:r>
                      <a:endParaRPr lang="en-US" sz="1400" dirty="0">
                        <a:effectLst/>
                        <a:latin typeface="Times New Roman" panose="02020603050405020304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/>
                          <a:sym typeface="+mn-ea"/>
                        </a:rPr>
                        <a:t>Team Member</a:t>
                      </a:r>
                      <a:endParaRPr lang="en-US" sz="1400" dirty="0">
                        <a:effectLst/>
                        <a:latin typeface="Times New Roman" panose="02020603050405020304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pk3977293@gmail.com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MURALI R</a:t>
                      </a: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III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/>
                          <a:sym typeface="+mn-ea"/>
                        </a:rPr>
                        <a:t>Information Technology</a:t>
                      </a:r>
                      <a:endParaRPr lang="en-US" sz="1400" dirty="0">
                        <a:effectLst/>
                        <a:latin typeface="Times New Roman" panose="02020603050405020304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/>
                          <a:sym typeface="+mn-ea"/>
                        </a:rPr>
                        <a:t>Team Member</a:t>
                      </a:r>
                      <a:endParaRPr lang="en-US" sz="1400" dirty="0">
                        <a:effectLst/>
                        <a:latin typeface="Times New Roman" panose="02020603050405020304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mr5486563@gmail.com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MOHANRAJ S</a:t>
                      </a:r>
                    </a:p>
                  </a:txBody>
                  <a:tcPr marL="45691" marR="45691" marT="45691" marB="45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III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/>
                          <a:sym typeface="+mn-ea"/>
                        </a:rPr>
                        <a:t>Information Technology</a:t>
                      </a:r>
                      <a:endParaRPr lang="en-US" sz="1400" dirty="0">
                        <a:effectLst/>
                        <a:latin typeface="Times New Roman" panose="02020603050405020304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dirty="0">
                          <a:effectLst/>
                          <a:latin typeface="Times New Roman" panose="02020603050405020304"/>
                          <a:sym typeface="+mn-ea"/>
                        </a:rPr>
                        <a:t>Team Member</a:t>
                      </a:r>
                      <a:endParaRPr lang="en-US" sz="1400" dirty="0">
                        <a:effectLst/>
                        <a:latin typeface="Times New Roman" panose="02020603050405020304"/>
                      </a:endParaRP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dirty="0">
                        <a:effectLst/>
                        <a:latin typeface="Times New Roman" panose="02020603050405020304"/>
                      </a:endParaRP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rajmohankd22102003@gmail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dirty="0">
                          <a:effectLst/>
                          <a:latin typeface="Times New Roman" panose="02020603050405020304"/>
                        </a:rPr>
                        <a:t>.com</a:t>
                      </a:r>
                    </a:p>
                  </a:txBody>
                  <a:tcPr marL="45691" marR="45691" marT="45691" marB="45691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8;p47"/>
          <p:cNvSpPr txBox="1"/>
          <p:nvPr/>
        </p:nvSpPr>
        <p:spPr>
          <a:xfrm flipH="1">
            <a:off x="963296" y="145727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91919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ABSTRACT</a:t>
            </a:r>
          </a:p>
        </p:txBody>
      </p:sp>
      <p:sp>
        <p:nvSpPr>
          <p:cNvPr id="5" name="Google Shape;489;p47"/>
          <p:cNvSpPr txBox="1"/>
          <p:nvPr/>
        </p:nvSpPr>
        <p:spPr>
          <a:xfrm flipH="1">
            <a:off x="3785333" y="145727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20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IDEA/APPROACH DETAILS</a:t>
            </a:r>
            <a:endParaRPr lang="en-US"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Google Shape;490;p47"/>
          <p:cNvSpPr txBox="1"/>
          <p:nvPr/>
        </p:nvSpPr>
        <p:spPr>
          <a:xfrm flipH="1">
            <a:off x="6607395" y="145727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20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FLOW CHART</a:t>
            </a:r>
          </a:p>
        </p:txBody>
      </p:sp>
      <p:sp>
        <p:nvSpPr>
          <p:cNvPr id="7" name="Google Shape;491;p47"/>
          <p:cNvSpPr txBox="1"/>
          <p:nvPr/>
        </p:nvSpPr>
        <p:spPr>
          <a:xfrm flipH="1">
            <a:off x="963269" y="2671166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20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Poppins" panose="00000500000000000000"/>
              </a:rPr>
              <a:t>TECH STACK AND DEPENDENCIES</a:t>
            </a:r>
            <a:endParaRPr lang="en-GB" sz="1200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Google Shape;492;p47"/>
          <p:cNvSpPr txBox="1"/>
          <p:nvPr/>
        </p:nvSpPr>
        <p:spPr>
          <a:xfrm flipH="1">
            <a:off x="6607395" y="2671174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20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ANALYSIS PART OF THEIR PROJECT</a:t>
            </a:r>
          </a:p>
        </p:txBody>
      </p:sp>
      <p:sp>
        <p:nvSpPr>
          <p:cNvPr id="9" name="Google Shape;495;p47"/>
          <p:cNvSpPr txBox="1"/>
          <p:nvPr/>
        </p:nvSpPr>
        <p:spPr>
          <a:xfrm flipH="1">
            <a:off x="3785333" y="2671174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20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METHODOLIGIES OR ALGORITHMS FOCUSED</a:t>
            </a:r>
            <a:endParaRPr lang="en-US" sz="1200" err="1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cxnSp>
        <p:nvCxnSpPr>
          <p:cNvPr id="10" name="Google Shape;496;p47"/>
          <p:cNvCxnSpPr/>
          <p:nvPr/>
        </p:nvCxnSpPr>
        <p:spPr>
          <a:xfrm>
            <a:off x="3037196" y="1879374"/>
            <a:ext cx="74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Google Shape;497;p47"/>
          <p:cNvCxnSpPr/>
          <p:nvPr/>
        </p:nvCxnSpPr>
        <p:spPr>
          <a:xfrm>
            <a:off x="5859233" y="1879374"/>
            <a:ext cx="74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" name="Google Shape;498;p47"/>
          <p:cNvCxnSpPr/>
          <p:nvPr/>
        </p:nvCxnSpPr>
        <p:spPr>
          <a:xfrm rot="5400000">
            <a:off x="4637445" y="-335826"/>
            <a:ext cx="369600" cy="5644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Google Shape;499;p47"/>
          <p:cNvCxnSpPr/>
          <p:nvPr/>
        </p:nvCxnSpPr>
        <p:spPr>
          <a:xfrm>
            <a:off x="5859233" y="3093273"/>
            <a:ext cx="7482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4" name="Google Shape;500;p47"/>
          <p:cNvCxnSpPr/>
          <p:nvPr/>
        </p:nvCxnSpPr>
        <p:spPr>
          <a:xfrm>
            <a:off x="3037170" y="3093267"/>
            <a:ext cx="7482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5" name="Google Shape;313;p34"/>
          <p:cNvSpPr txBox="1"/>
          <p:nvPr/>
        </p:nvSpPr>
        <p:spPr>
          <a:xfrm>
            <a:off x="1455318" y="598626"/>
            <a:ext cx="68531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rPr lang="en-GB">
                <a:solidFill>
                  <a:srgbClr val="0B66BC"/>
                </a:solidFill>
                <a:latin typeface="Times New Roman" panose="02020603050405020304"/>
              </a:rPr>
              <a:t>MODULE LIST</a:t>
            </a:r>
            <a:endParaRPr lang="en-US"/>
          </a:p>
        </p:txBody>
      </p:sp>
      <p:sp>
        <p:nvSpPr>
          <p:cNvPr id="17" name="Google Shape;491;p47"/>
          <p:cNvSpPr txBox="1"/>
          <p:nvPr/>
        </p:nvSpPr>
        <p:spPr>
          <a:xfrm flipH="1">
            <a:off x="963269" y="3868967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2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EXPECTED OUTCOME</a:t>
            </a:r>
          </a:p>
        </p:txBody>
      </p:sp>
      <p:sp>
        <p:nvSpPr>
          <p:cNvPr id="18" name="Google Shape;492;p47"/>
          <p:cNvSpPr txBox="1"/>
          <p:nvPr/>
        </p:nvSpPr>
        <p:spPr>
          <a:xfrm flipH="1">
            <a:off x="6607395" y="3868974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20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CONCLUSION AND FUTURE WORK</a:t>
            </a:r>
          </a:p>
        </p:txBody>
      </p:sp>
      <p:sp>
        <p:nvSpPr>
          <p:cNvPr id="19" name="Google Shape;495;p47"/>
          <p:cNvSpPr txBox="1"/>
          <p:nvPr/>
        </p:nvSpPr>
        <p:spPr>
          <a:xfrm flipH="1">
            <a:off x="3785332" y="3868974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20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SOCIAL RELEVANCE</a:t>
            </a:r>
          </a:p>
        </p:txBody>
      </p:sp>
      <p:cxnSp>
        <p:nvCxnSpPr>
          <p:cNvPr id="20" name="Google Shape;498;p47"/>
          <p:cNvCxnSpPr/>
          <p:nvPr/>
        </p:nvCxnSpPr>
        <p:spPr>
          <a:xfrm rot="5400000">
            <a:off x="4637445" y="861975"/>
            <a:ext cx="369600" cy="5644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1" name="Google Shape;499;p47"/>
          <p:cNvCxnSpPr/>
          <p:nvPr/>
        </p:nvCxnSpPr>
        <p:spPr>
          <a:xfrm>
            <a:off x="5859233" y="4291074"/>
            <a:ext cx="7482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2" name="Google Shape;500;p47"/>
          <p:cNvCxnSpPr/>
          <p:nvPr/>
        </p:nvCxnSpPr>
        <p:spPr>
          <a:xfrm>
            <a:off x="3037168" y="4291066"/>
            <a:ext cx="7482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34"/>
          <p:cNvSpPr txBox="1"/>
          <p:nvPr/>
        </p:nvSpPr>
        <p:spPr>
          <a:xfrm>
            <a:off x="1804138" y="531385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algn="ctr"/>
            <a:r>
              <a:rPr lang="en-GB">
                <a:solidFill>
                  <a:srgbClr val="0B66BC"/>
                </a:solidFill>
                <a:latin typeface="Times New Roman" panose="02020603050405020304"/>
              </a:rPr>
              <a:t>ABSTRACT</a:t>
            </a:r>
            <a:endParaRPr lang="en-US"/>
          </a:p>
        </p:txBody>
      </p:sp>
      <p:sp>
        <p:nvSpPr>
          <p:cNvPr id="5" name="Google Shape;315;p34"/>
          <p:cNvSpPr txBox="1"/>
          <p:nvPr/>
        </p:nvSpPr>
        <p:spPr>
          <a:xfrm>
            <a:off x="1051769" y="1229030"/>
            <a:ext cx="7668830" cy="268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en-US" sz="2000" dirty="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 </a:t>
            </a: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 altLang="en-US" dirty="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Traditional attendance systems are time-consuming &amp; error-prone.</a:t>
            </a:r>
          </a:p>
          <a:p>
            <a:pPr algn="l"/>
            <a:endParaRPr lang="en-US" altLang="en-US" dirty="0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 altLang="en-US" dirty="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We propose an AI-based Face Recognition Attendance System using OpenCV &amp; face_recognition.</a:t>
            </a:r>
          </a:p>
          <a:p>
            <a:pPr marL="342900" indent="-342900" algn="l">
              <a:buFont typeface="Wingdings" panose="05000000000000000000" charset="0"/>
              <a:buChar char="ü"/>
            </a:pPr>
            <a:endParaRPr lang="en-US" altLang="en-US" dirty="0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 altLang="en-US" dirty="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The system captures students' faces, recognizes them, and marks attendance automatically.</a:t>
            </a:r>
          </a:p>
          <a:p>
            <a:pPr marL="342900" indent="-342900" algn="l">
              <a:buFont typeface="Wingdings" panose="05000000000000000000" charset="0"/>
              <a:buChar char="ü"/>
            </a:pPr>
            <a:endParaRPr lang="en-US" altLang="en-US" dirty="0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 altLang="en-US" dirty="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Attendance is stored in an Excel file (YYYY-MM-DD.xlsx) and sent via automated email.</a:t>
            </a:r>
          </a:p>
          <a:p>
            <a:pPr marL="342900" indent="-342900" algn="l">
              <a:buFont typeface="Wingdings" panose="05000000000000000000" charset="0"/>
              <a:buChar char="ü"/>
            </a:pPr>
            <a:endParaRPr lang="en-US" altLang="en-US" dirty="0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 altLang="en-US" dirty="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Improves efficiency, accuracy, and security in attendance tracking.</a:t>
            </a:r>
          </a:p>
          <a:p>
            <a:pPr algn="l"/>
            <a:endParaRPr lang="en-US" altLang="en-US" dirty="0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13;p34"/>
          <p:cNvSpPr txBox="1"/>
          <p:nvPr/>
        </p:nvSpPr>
        <p:spPr>
          <a:xfrm>
            <a:off x="1913396" y="707878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algn="ctr"/>
            <a:r>
              <a:rPr lang="en-GB">
                <a:solidFill>
                  <a:srgbClr val="0B66BC"/>
                </a:solidFill>
                <a:latin typeface="Times New Roman" panose="02020603050405020304"/>
                <a:cs typeface="Times New Roman" panose="02020603050405020304"/>
              </a:rPr>
              <a:t>IDEA/APPROACH DETAILS</a:t>
            </a:r>
          </a:p>
        </p:txBody>
      </p:sp>
      <p:sp>
        <p:nvSpPr>
          <p:cNvPr id="17" name="Google Shape;315;p34"/>
          <p:cNvSpPr txBox="1"/>
          <p:nvPr/>
        </p:nvSpPr>
        <p:spPr>
          <a:xfrm>
            <a:off x="720000" y="1591092"/>
            <a:ext cx="7668830" cy="268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 algn="l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Face Registration: Student images are stored in the Images/ folder.</a:t>
            </a:r>
          </a:p>
          <a:p>
            <a:pPr marL="285750" indent="-285750" algn="l">
              <a:buFont typeface="Wingdings" panose="05000000000000000000" charset="0"/>
              <a:buChar char="ü"/>
            </a:pPr>
            <a:endParaRPr lang="en-US" altLang="en-US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Face Detection &amp; Recognition: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Uses OpenCV &amp; face_recognition to detect faces from a live camera feed.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Matches faces with stored images in Images/.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Attendance Marking: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Matches student names from data.xlsx.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Marks "Present" in YYYY-MM-DD.xlsx if within the time slot.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Email Automation: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At 09:35 AM &amp; 04:25 PM, the system sends the daily attendance report via email.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13;p34"/>
          <p:cNvSpPr txBox="1"/>
          <p:nvPr/>
        </p:nvSpPr>
        <p:spPr>
          <a:xfrm>
            <a:off x="1493175" y="338084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algn="ctr"/>
            <a:r>
              <a:rPr lang="en-GB">
                <a:solidFill>
                  <a:srgbClr val="0B66BC"/>
                </a:solidFill>
                <a:latin typeface="Times New Roman" panose="02020603050405020304"/>
                <a:cs typeface="Times New Roman" panose="02020603050405020304"/>
              </a:rPr>
              <a:t>FLOW CHAT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23290" y="972185"/>
            <a:ext cx="6453505" cy="4046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5" name="Picture 4" descr="flow_chart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70" y="910590"/>
            <a:ext cx="6026785" cy="3789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13;p34"/>
          <p:cNvSpPr txBox="1"/>
          <p:nvPr/>
        </p:nvSpPr>
        <p:spPr>
          <a:xfrm>
            <a:off x="1476366" y="287658"/>
            <a:ext cx="6164072" cy="117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algn="ctr"/>
            <a:r>
              <a:rPr lang="en-GB" dirty="0">
                <a:solidFill>
                  <a:srgbClr val="0B66BC"/>
                </a:solidFill>
                <a:latin typeface="Times New Roman" panose="02020603050405020304"/>
                <a:cs typeface="Times New Roman" panose="02020603050405020304"/>
              </a:rPr>
              <a:t>METHODOLIGIES OR ALGORITHMS FOCUSED</a:t>
            </a:r>
          </a:p>
        </p:txBody>
      </p:sp>
      <p:sp>
        <p:nvSpPr>
          <p:cNvPr id="29" name="Google Shape;315;p34"/>
          <p:cNvSpPr txBox="1"/>
          <p:nvPr/>
        </p:nvSpPr>
        <p:spPr>
          <a:xfrm>
            <a:off x="686435" y="1591310"/>
            <a:ext cx="4653280" cy="327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zh-CN" altLang="en-US" sz="200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📌</a:t>
            </a:r>
            <a:r>
              <a:rPr lang="en-US" altLang="en-US" sz="2000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 Technologies Used:</a:t>
            </a:r>
          </a:p>
          <a:p>
            <a:pPr algn="ctr"/>
            <a:endParaRPr lang="en-US" altLang="en-US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742950" lvl="1" indent="-285750" algn="just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OpenCV → For face detection</a:t>
            </a:r>
          </a:p>
          <a:p>
            <a:pPr marL="285750" indent="-285750" algn="just">
              <a:buFont typeface="Wingdings" panose="05000000000000000000" charset="0"/>
              <a:buChar char="ü"/>
            </a:pPr>
            <a:endParaRPr lang="en-US" altLang="en-US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742950" lvl="1" indent="-285750" algn="just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face_recognition (Dlib-based) → For face matching</a:t>
            </a:r>
          </a:p>
          <a:p>
            <a:pPr marL="285750" indent="-285750" algn="just">
              <a:buFont typeface="Wingdings" panose="05000000000000000000" charset="0"/>
              <a:buChar char="ü"/>
            </a:pPr>
            <a:endParaRPr lang="en-US" altLang="en-US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742950" lvl="1" indent="-285750" algn="just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OpenPyXL → For handling Excel files</a:t>
            </a:r>
          </a:p>
          <a:p>
            <a:pPr marL="285750" indent="-285750" algn="just">
              <a:buFont typeface="Wingdings" panose="05000000000000000000" charset="0"/>
              <a:buChar char="ü"/>
            </a:pPr>
            <a:endParaRPr lang="en-US" altLang="en-US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742950" lvl="1" indent="-285750" algn="just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SMTP (smtplib) → For email automation</a:t>
            </a:r>
          </a:p>
          <a:p>
            <a:pPr marL="285750" indent="-285750" algn="just">
              <a:buFont typeface="Wingdings" panose="05000000000000000000" charset="0"/>
              <a:buChar char="ü"/>
            </a:pPr>
            <a:endParaRPr lang="en-US" altLang="en-US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  <a:p>
            <a:pPr marL="742950" lvl="1" indent="-285750" algn="just">
              <a:buFont typeface="Wingdings" panose="05000000000000000000" charset="0"/>
              <a:buChar char="ü"/>
            </a:pP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</a:rPr>
              <a:t>Schedule Library → For timed email sending</a:t>
            </a:r>
            <a:endParaRPr lang="en-GB">
              <a:solidFill>
                <a:schemeClr val="dk1"/>
              </a:solidFill>
              <a:latin typeface="Times New Roman" panose="02020603050405020304"/>
              <a:ea typeface="Poppins" panose="00000500000000000000"/>
              <a:cs typeface="Times New Roman" panose="02020603050405020304"/>
            </a:endParaRPr>
          </a:p>
        </p:txBody>
      </p:sp>
      <p:pic>
        <p:nvPicPr>
          <p:cNvPr id="31" name="Google Shape;347;p37" descr="A black background with blue dots&#10;&#10;AI-generated content may be incorrect."/>
          <p:cNvPicPr preferRelativeResize="0"/>
          <p:nvPr/>
        </p:nvPicPr>
        <p:blipFill rotWithShape="1">
          <a:blip r:embed="rId3"/>
          <a:srcRect l="48308" t="-9615" r="12694" b="13462"/>
          <a:stretch>
            <a:fillRect/>
          </a:stretch>
        </p:blipFill>
        <p:spPr>
          <a:xfrm rot="10800000">
            <a:off x="1571" y="3884644"/>
            <a:ext cx="669490" cy="1260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640705" y="1591310"/>
            <a:ext cx="3048000" cy="2205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  <a:sym typeface="+mn-ea"/>
              </a:rPr>
              <a:t>📌</a:t>
            </a:r>
            <a:r>
              <a:rPr lang="en-US" altLang="en-US">
                <a:solidFill>
                  <a:schemeClr val="dk1"/>
                </a:solidFill>
                <a:latin typeface="Times New Roman" panose="02020603050405020304"/>
                <a:ea typeface="Poppins" panose="00000500000000000000"/>
                <a:cs typeface="Times New Roman" panose="02020603050405020304"/>
                <a:sym typeface="+mn-ea"/>
              </a:rPr>
              <a:t> </a:t>
            </a:r>
            <a:r>
              <a:rPr lang="en-US" altLang="en-US"/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Algorithm Used:</a:t>
            </a:r>
          </a:p>
          <a:p>
            <a:endParaRPr lang="en-US" altLang="en-US" sz="2000"/>
          </a:p>
          <a:p>
            <a:pPr marL="742950" lvl="1" indent="-285750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Haar Cascade Classifier (for face detection)</a:t>
            </a:r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ü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90000"/>
              </a:lnSpc>
              <a:buFont typeface="Wingdings" panose="05000000000000000000" charset="0"/>
              <a:buChar char="ü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HOG + CNN-based Face Recognition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34"/>
          <p:cNvSpPr txBox="1"/>
          <p:nvPr/>
        </p:nvSpPr>
        <p:spPr>
          <a:xfrm>
            <a:off x="1820946" y="430532"/>
            <a:ext cx="61640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algn="ctr"/>
            <a:r>
              <a:rPr lang="en-GB" dirty="0">
                <a:solidFill>
                  <a:srgbClr val="0B66BC"/>
                </a:solidFill>
                <a:latin typeface="Times New Roman" panose="02020603050405020304"/>
                <a:cs typeface="Times New Roman" panose="02020603050405020304"/>
              </a:rPr>
              <a:t>ANALYSIS OF THE PROJECT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536065" y="1236980"/>
            <a:ext cx="6385560" cy="33477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📌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Performance &amp; Accuracy:</a:t>
            </a: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Faster than manual attendance (~1 second per student).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Face recognition accuracy ~95% in good lighting.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Prevents proxy attendance (only real-time face scanning).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Works in real-time using a standard laptop camera.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3;p34"/>
          <p:cNvSpPr txBox="1"/>
          <p:nvPr/>
        </p:nvSpPr>
        <p:spPr>
          <a:xfrm>
            <a:off x="1787330" y="338084"/>
            <a:ext cx="6164072" cy="78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 panose="00000500000000000000"/>
              <a:buNone/>
              <a:defRPr sz="3000" b="1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algn="ctr"/>
            <a:endParaRPr lang="en-GB" dirty="0">
              <a:solidFill>
                <a:srgbClr val="0B66BC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ctr"/>
            <a:r>
              <a:rPr lang="en-GB" dirty="0">
                <a:solidFill>
                  <a:srgbClr val="0B66BC"/>
                </a:solidFill>
                <a:latin typeface="Times New Roman" panose="02020603050405020304"/>
                <a:cs typeface="Times New Roman" panose="02020603050405020304"/>
              </a:rPr>
              <a:t>EXPECTED OUTCOME</a:t>
            </a:r>
            <a:endParaRPr lang="en-GB" dirty="0"/>
          </a:p>
          <a:p>
            <a:pPr algn="ctr"/>
            <a:endParaRPr lang="en-GB" dirty="0">
              <a:solidFill>
                <a:srgbClr val="202A4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Google Shape;315;p34"/>
          <p:cNvSpPr txBox="1"/>
          <p:nvPr/>
        </p:nvSpPr>
        <p:spPr>
          <a:xfrm>
            <a:off x="1673732" y="1223987"/>
            <a:ext cx="7080522" cy="323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zh-CN" alt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📌</a:t>
            </a:r>
            <a:r>
              <a:rPr lang="en-US" altLang="en-US" sz="20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What We Achieve:</a:t>
            </a:r>
          </a:p>
          <a:p>
            <a:pPr algn="l"/>
            <a:endParaRPr lang="en-US" altLang="en-US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       ✔ Accurate &amp; real-time attendance marking </a:t>
            </a:r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📸</a:t>
            </a:r>
          </a:p>
          <a:p>
            <a:pPr algn="l"/>
            <a:endParaRPr lang="zh-CN" altLang="en-US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       ✔ Eliminates proxy attendance &amp; manual errors ✍</a:t>
            </a:r>
          </a:p>
          <a:p>
            <a:pPr algn="l"/>
            <a:r>
              <a:rPr lang="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️</a:t>
            </a:r>
          </a:p>
          <a:p>
            <a:pPr algn="l"/>
            <a:r>
              <a:rPr lang="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✔ Saves time &amp; reduces workload for teachers ⏳</a:t>
            </a:r>
          </a:p>
          <a:p>
            <a:pPr algn="l"/>
            <a:endParaRPr lang="en-US" altLang="en-US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       ✔ Fully automated attendance reports via email </a:t>
            </a:r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📧</a:t>
            </a:r>
          </a:p>
          <a:p>
            <a:pPr algn="l"/>
            <a:endParaRPr lang="zh-CN" altLang="en-US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✔ Easy to maintain, scalable, and cost-effective </a:t>
            </a:r>
            <a:r>
              <a:rPr lang="zh-CN" altLang="en-US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💰</a:t>
            </a:r>
            <a:endParaRPr lang="en-GB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644</Words>
  <Application>Microsoft Office PowerPoint</Application>
  <PresentationFormat>On-screen Show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Wingdings</vt:lpstr>
      <vt:lpstr>PT Sans</vt:lpstr>
      <vt:lpstr>Times New Roman</vt:lpstr>
      <vt:lpstr>Proxima Nova Semibold</vt:lpstr>
      <vt:lpstr>Poppins</vt:lpstr>
      <vt:lpstr>Arial</vt:lpstr>
      <vt:lpstr>Proxima Nova</vt:lpstr>
      <vt:lpstr>Nunito Light</vt:lpstr>
      <vt:lpstr>Industrial Preliminary Project by Slidesgo</vt:lpstr>
      <vt:lpstr>Slidesgo Final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 Harish Ragavan</dc:creator>
  <cp:lastModifiedBy>SM Harish Ragavan</cp:lastModifiedBy>
  <cp:revision>163</cp:revision>
  <dcterms:created xsi:type="dcterms:W3CDTF">2025-03-03T19:03:00Z</dcterms:created>
  <dcterms:modified xsi:type="dcterms:W3CDTF">2025-03-16T06:47:57Z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A46B6E70EFF24D228F93E1DB423A11C4_13</vt:lpwstr>
  </property>
  <property fmtid="{D5CDD505-2E9C-101B-9397-08002B2CF9AE}" pid="3" name="KSOProductBuildVer">
    <vt:lpwstr>1033-12.2.0.20323</vt:lpwstr>
  </property>
</Properties>
</file>