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8"/>
  </p:notesMasterIdLst>
  <p:sldIdLst>
    <p:sldId id="474" r:id="rId2"/>
    <p:sldId id="480" r:id="rId3"/>
    <p:sldId id="477" r:id="rId4"/>
    <p:sldId id="476" r:id="rId5"/>
    <p:sldId id="478" r:id="rId6"/>
    <p:sldId id="479" r:id="rId7"/>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CCFF"/>
    <a:srgbClr val="151B4B"/>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24840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14711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467536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226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276371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10595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10/18/2022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kafka.apache.org/documentati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97E8DD63-0553-4759-9573-F86D355801FC}"/>
              </a:ext>
            </a:extLst>
          </p:cNvPr>
          <p:cNvSpPr/>
          <p:nvPr/>
        </p:nvSpPr>
        <p:spPr>
          <a:xfrm>
            <a:off x="613836" y="3762345"/>
            <a:ext cx="3733800" cy="2246769"/>
          </a:xfrm>
          <a:prstGeom prst="rect">
            <a:avLst/>
          </a:prstGeom>
          <a:solidFill>
            <a:srgbClr val="FFFF00"/>
          </a:solidFill>
        </p:spPr>
        <p:txBody>
          <a:bodyPr wrap="square">
            <a:spAutoFit/>
          </a:bodyPr>
          <a:lstStyle/>
          <a:p>
            <a:pPr marL="457200" indent="-457200">
              <a:buFont typeface="+mj-lt"/>
              <a:buAutoNum type="arabicPeriod"/>
            </a:pPr>
            <a:r>
              <a:rPr lang="en-US" sz="2000" dirty="0"/>
              <a:t>Create producer properties</a:t>
            </a:r>
          </a:p>
          <a:p>
            <a:pPr marL="457200" indent="-457200">
              <a:buFont typeface="+mj-lt"/>
              <a:buAutoNum type="arabicPeriod"/>
            </a:pPr>
            <a:endParaRPr lang="en-US" sz="2000" dirty="0"/>
          </a:p>
          <a:p>
            <a:pPr marL="457200" indent="-457200">
              <a:buFont typeface="+mj-lt"/>
              <a:buAutoNum type="arabicPeriod"/>
            </a:pPr>
            <a:r>
              <a:rPr lang="en-US" sz="2000" dirty="0"/>
              <a:t>Create the producer</a:t>
            </a:r>
          </a:p>
          <a:p>
            <a:pPr marL="457200" indent="-457200">
              <a:buFont typeface="+mj-lt"/>
              <a:buAutoNum type="arabicPeriod"/>
            </a:pPr>
            <a:endParaRPr lang="en-US" sz="2000" dirty="0"/>
          </a:p>
          <a:p>
            <a:pPr marL="457200" indent="-457200">
              <a:buFont typeface="+mj-lt"/>
              <a:buAutoNum type="arabicPeriod"/>
            </a:pPr>
            <a:r>
              <a:rPr lang="en-US" sz="2000" dirty="0"/>
              <a:t>Create a producer record</a:t>
            </a:r>
          </a:p>
          <a:p>
            <a:pPr marL="457200" indent="-457200">
              <a:buFont typeface="+mj-lt"/>
              <a:buAutoNum type="arabicPeriod"/>
            </a:pPr>
            <a:endParaRPr lang="en-US" sz="2000" dirty="0"/>
          </a:p>
          <a:p>
            <a:pPr marL="457200" indent="-457200">
              <a:buFont typeface="+mj-lt"/>
              <a:buAutoNum type="arabicPeriod"/>
            </a:pPr>
            <a:r>
              <a:rPr lang="en-US" sz="2000" dirty="0"/>
              <a:t>Send the data</a:t>
            </a:r>
          </a:p>
        </p:txBody>
      </p:sp>
      <p:sp>
        <p:nvSpPr>
          <p:cNvPr id="7" name="Rectangle 6">
            <a:extLst>
              <a:ext uri="{FF2B5EF4-FFF2-40B4-BE49-F238E27FC236}">
                <a16:creationId xmlns:a16="http://schemas.microsoft.com/office/drawing/2014/main" id="{C31BD68C-2734-4152-B722-B8EC65DC493B}"/>
              </a:ext>
            </a:extLst>
          </p:cNvPr>
          <p:cNvSpPr/>
          <p:nvPr/>
        </p:nvSpPr>
        <p:spPr>
          <a:xfrm>
            <a:off x="613836" y="3228945"/>
            <a:ext cx="4452566" cy="400110"/>
          </a:xfrm>
          <a:prstGeom prst="rect">
            <a:avLst/>
          </a:prstGeom>
          <a:solidFill>
            <a:srgbClr val="FF0000"/>
          </a:solidFill>
        </p:spPr>
        <p:txBody>
          <a:bodyPr wrap="none">
            <a:spAutoFit/>
          </a:bodyPr>
          <a:lstStyle/>
          <a:p>
            <a:r>
              <a:rPr lang="en-US" sz="2000" b="1" dirty="0">
                <a:solidFill>
                  <a:schemeClr val="bg1"/>
                </a:solidFill>
                <a:latin typeface="Inter"/>
              </a:rPr>
              <a:t>How to Create a Kafka Producer in Java?</a:t>
            </a:r>
            <a:endParaRPr lang="en-US" sz="2000" b="1" i="0" dirty="0">
              <a:solidFill>
                <a:schemeClr val="bg1"/>
              </a:solidFill>
              <a:effectLst/>
              <a:latin typeface="Inter"/>
            </a:endParaRPr>
          </a:p>
        </p:txBody>
      </p:sp>
      <p:pic>
        <p:nvPicPr>
          <p:cNvPr id="5" name="Picture 4">
            <a:extLst>
              <a:ext uri="{FF2B5EF4-FFF2-40B4-BE49-F238E27FC236}">
                <a16:creationId xmlns:a16="http://schemas.microsoft.com/office/drawing/2014/main" id="{0FB178C8-D37A-6B4B-EDD3-7CFCF6DDE733}"/>
              </a:ext>
            </a:extLst>
          </p:cNvPr>
          <p:cNvPicPr>
            <a:picLocks noChangeAspect="1"/>
          </p:cNvPicPr>
          <p:nvPr/>
        </p:nvPicPr>
        <p:blipFill>
          <a:blip r:embed="rId3"/>
          <a:stretch>
            <a:fillRect/>
          </a:stretch>
        </p:blipFill>
        <p:spPr>
          <a:xfrm>
            <a:off x="5791200" y="1069347"/>
            <a:ext cx="5562600" cy="4319196"/>
          </a:xfrm>
          <a:prstGeom prst="rect">
            <a:avLst/>
          </a:prstGeom>
        </p:spPr>
      </p:pic>
    </p:spTree>
    <p:extLst>
      <p:ext uri="{BB962C8B-B14F-4D97-AF65-F5344CB8AC3E}">
        <p14:creationId xmlns:p14="http://schemas.microsoft.com/office/powerpoint/2010/main" val="4263124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5DC7F38-7944-792E-0AB5-44AFE6F6E87C}"/>
              </a:ext>
            </a:extLst>
          </p:cNvPr>
          <p:cNvPicPr>
            <a:picLocks noChangeAspect="1"/>
          </p:cNvPicPr>
          <p:nvPr/>
        </p:nvPicPr>
        <p:blipFill>
          <a:blip r:embed="rId3"/>
          <a:stretch>
            <a:fillRect/>
          </a:stretch>
        </p:blipFill>
        <p:spPr>
          <a:xfrm>
            <a:off x="304800" y="900289"/>
            <a:ext cx="8641829" cy="2209992"/>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pic>
        <p:nvPicPr>
          <p:cNvPr id="14" name="Picture 13">
            <a:extLst>
              <a:ext uri="{FF2B5EF4-FFF2-40B4-BE49-F238E27FC236}">
                <a16:creationId xmlns:a16="http://schemas.microsoft.com/office/drawing/2014/main" id="{E5FFD330-6C7C-2E30-ACD2-185B06C0FC2F}"/>
              </a:ext>
            </a:extLst>
          </p:cNvPr>
          <p:cNvPicPr>
            <a:picLocks noChangeAspect="1"/>
          </p:cNvPicPr>
          <p:nvPr/>
        </p:nvPicPr>
        <p:blipFill>
          <a:blip r:embed="rId4"/>
          <a:stretch>
            <a:fillRect/>
          </a:stretch>
        </p:blipFill>
        <p:spPr>
          <a:xfrm>
            <a:off x="304800" y="4495800"/>
            <a:ext cx="11887200" cy="1144756"/>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2090952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97E8DD63-0553-4759-9573-F86D355801FC}"/>
              </a:ext>
            </a:extLst>
          </p:cNvPr>
          <p:cNvSpPr/>
          <p:nvPr/>
        </p:nvSpPr>
        <p:spPr>
          <a:xfrm>
            <a:off x="207436" y="1489169"/>
            <a:ext cx="11832164" cy="1015663"/>
          </a:xfrm>
          <a:prstGeom prst="rect">
            <a:avLst/>
          </a:prstGeom>
          <a:solidFill>
            <a:srgbClr val="FFFF00"/>
          </a:solidFill>
        </p:spPr>
        <p:txBody>
          <a:bodyPr wrap="square">
            <a:spAutoFit/>
          </a:bodyPr>
          <a:lstStyle/>
          <a:p>
            <a:pPr marL="457200" indent="-457200">
              <a:buFont typeface="+mj-lt"/>
              <a:buAutoNum type="arabicPeriod"/>
            </a:pPr>
            <a:r>
              <a:rPr lang="en-US" sz="2000" dirty="0"/>
              <a:t>Apache Kafka offers various Kafka Properties which are used for creating a producer. </a:t>
            </a:r>
          </a:p>
          <a:p>
            <a:pPr marL="457200" indent="-457200">
              <a:buFont typeface="+mj-lt"/>
              <a:buAutoNum type="arabicPeriod"/>
            </a:pPr>
            <a:r>
              <a:rPr lang="en-US" sz="2000" dirty="0"/>
              <a:t>To know about each property, visit the official site of Kafka - </a:t>
            </a:r>
            <a:r>
              <a:rPr lang="en-US" sz="2000" dirty="0">
                <a:hlinkClick r:id="rId3"/>
              </a:rPr>
              <a:t>https://kafka.apache.org/documentation</a:t>
            </a:r>
            <a:r>
              <a:rPr lang="en-US" sz="2000" dirty="0"/>
              <a:t>. Navigate to Kafka &gt; Documentation &gt; Configurations &gt; Producer Configs.</a:t>
            </a:r>
            <a:endParaRPr lang="en-US" sz="1600" dirty="0"/>
          </a:p>
        </p:txBody>
      </p:sp>
      <p:sp>
        <p:nvSpPr>
          <p:cNvPr id="7" name="Rectangle 6">
            <a:extLst>
              <a:ext uri="{FF2B5EF4-FFF2-40B4-BE49-F238E27FC236}">
                <a16:creationId xmlns:a16="http://schemas.microsoft.com/office/drawing/2014/main" id="{C31BD68C-2734-4152-B722-B8EC65DC493B}"/>
              </a:ext>
            </a:extLst>
          </p:cNvPr>
          <p:cNvSpPr/>
          <p:nvPr/>
        </p:nvSpPr>
        <p:spPr>
          <a:xfrm>
            <a:off x="237253" y="947136"/>
            <a:ext cx="3717684" cy="400110"/>
          </a:xfrm>
          <a:prstGeom prst="rect">
            <a:avLst/>
          </a:prstGeom>
          <a:solidFill>
            <a:srgbClr val="FF0000"/>
          </a:solidFill>
        </p:spPr>
        <p:txBody>
          <a:bodyPr wrap="none">
            <a:spAutoFit/>
          </a:bodyPr>
          <a:lstStyle/>
          <a:p>
            <a:r>
              <a:rPr lang="en-US" sz="2000" b="1" dirty="0">
                <a:solidFill>
                  <a:schemeClr val="bg1"/>
                </a:solidFill>
              </a:rPr>
              <a:t>Create Kafka Producer properties</a:t>
            </a:r>
          </a:p>
        </p:txBody>
      </p:sp>
      <p:sp>
        <p:nvSpPr>
          <p:cNvPr id="5" name="Rectangle 4">
            <a:extLst>
              <a:ext uri="{FF2B5EF4-FFF2-40B4-BE49-F238E27FC236}">
                <a16:creationId xmlns:a16="http://schemas.microsoft.com/office/drawing/2014/main" id="{3ADC97CA-0488-45E3-8964-6D340C9C54CC}"/>
              </a:ext>
            </a:extLst>
          </p:cNvPr>
          <p:cNvSpPr/>
          <p:nvPr/>
        </p:nvSpPr>
        <p:spPr>
          <a:xfrm>
            <a:off x="176506" y="3309878"/>
            <a:ext cx="11838988" cy="2862322"/>
          </a:xfrm>
          <a:prstGeom prst="rect">
            <a:avLst/>
          </a:prstGeom>
          <a:solidFill>
            <a:schemeClr val="accent6">
              <a:lumMod val="20000"/>
              <a:lumOff val="80000"/>
            </a:schemeClr>
          </a:solidFill>
        </p:spPr>
        <p:txBody>
          <a:bodyPr wrap="square">
            <a:spAutoFit/>
          </a:bodyPr>
          <a:lstStyle/>
          <a:p>
            <a:r>
              <a:rPr lang="en-US" sz="1800" dirty="0"/>
              <a:t>The required properties that we must specify are shown below:</a:t>
            </a:r>
          </a:p>
          <a:p>
            <a:endParaRPr lang="en-US" sz="1800" dirty="0"/>
          </a:p>
          <a:p>
            <a:r>
              <a:rPr lang="en-US" sz="1800" b="1" dirty="0" err="1"/>
              <a:t>bootstrap.servers</a:t>
            </a:r>
            <a:r>
              <a:rPr lang="en-US" sz="1800" b="1" dirty="0"/>
              <a:t>:</a:t>
            </a:r>
            <a:r>
              <a:rPr lang="en-US" sz="1800" dirty="0"/>
              <a:t> It is a list of the port pairs which are used for establishing an initial connection to the Kafka cluster. We use the bootstrap servers for making an initial connection to the cluster. This server is present in the </a:t>
            </a:r>
            <a:r>
              <a:rPr lang="en-US" sz="1800" dirty="0" err="1"/>
              <a:t>host:port</a:t>
            </a:r>
            <a:r>
              <a:rPr lang="en-US" sz="1800" dirty="0"/>
              <a:t>, </a:t>
            </a:r>
            <a:r>
              <a:rPr lang="en-US" sz="1800" dirty="0" err="1"/>
              <a:t>host:port</a:t>
            </a:r>
            <a:r>
              <a:rPr lang="en-US" sz="1800" dirty="0"/>
              <a:t>,... form.</a:t>
            </a:r>
          </a:p>
          <a:p>
            <a:endParaRPr lang="en-US" sz="1800" dirty="0"/>
          </a:p>
          <a:p>
            <a:r>
              <a:rPr lang="en-US" sz="1800" b="1" dirty="0" err="1"/>
              <a:t>key.serializer</a:t>
            </a:r>
            <a:r>
              <a:rPr lang="en-US" sz="1800" b="1" dirty="0"/>
              <a:t>:</a:t>
            </a:r>
            <a:r>
              <a:rPr lang="en-US" sz="1800" dirty="0"/>
              <a:t> It is a type of Serializer class of the key that is used to implement the </a:t>
            </a:r>
            <a:r>
              <a:rPr lang="en-US" sz="1800" dirty="0" err="1"/>
              <a:t>org.apache.kafka.common.serialization.Serializer</a:t>
            </a:r>
            <a:r>
              <a:rPr lang="en-US" sz="1800" dirty="0"/>
              <a:t> interface.</a:t>
            </a:r>
          </a:p>
          <a:p>
            <a:endParaRPr lang="en-US" sz="1800" dirty="0"/>
          </a:p>
          <a:p>
            <a:r>
              <a:rPr lang="en-US" sz="1800" b="1" dirty="0" err="1"/>
              <a:t>value.serializer</a:t>
            </a:r>
            <a:r>
              <a:rPr lang="en-US" sz="1800" b="1" dirty="0"/>
              <a:t>:</a:t>
            </a:r>
            <a:r>
              <a:rPr lang="en-US" sz="1800" dirty="0"/>
              <a:t> It is a type of Serializer class which implements the </a:t>
            </a:r>
            <a:r>
              <a:rPr lang="en-US" sz="1800" dirty="0" err="1"/>
              <a:t>org.apache.kafka.common.serialization.Serializer</a:t>
            </a:r>
            <a:r>
              <a:rPr lang="en-US" sz="1800" dirty="0"/>
              <a:t> interface.</a:t>
            </a:r>
          </a:p>
        </p:txBody>
      </p:sp>
    </p:spTree>
    <p:extLst>
      <p:ext uri="{BB962C8B-B14F-4D97-AF65-F5344CB8AC3E}">
        <p14:creationId xmlns:p14="http://schemas.microsoft.com/office/powerpoint/2010/main" val="39035673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8435043E-A879-4669-8E68-6A5ED1CAF44D}"/>
              </a:ext>
            </a:extLst>
          </p:cNvPr>
          <p:cNvSpPr/>
          <p:nvPr/>
        </p:nvSpPr>
        <p:spPr>
          <a:xfrm>
            <a:off x="256118" y="815240"/>
            <a:ext cx="11679764" cy="2554545"/>
          </a:xfrm>
          <a:prstGeom prst="rect">
            <a:avLst/>
          </a:prstGeom>
          <a:solidFill>
            <a:schemeClr val="accent2">
              <a:lumMod val="20000"/>
              <a:lumOff val="80000"/>
            </a:schemeClr>
          </a:solidFill>
        </p:spPr>
        <p:txBody>
          <a:bodyPr wrap="square">
            <a:spAutoFit/>
          </a:bodyPr>
          <a:lstStyle/>
          <a:p>
            <a:pPr marL="342900" indent="-342900">
              <a:buFont typeface="Wingdings" panose="05000000000000000000" pitchFamily="2" charset="2"/>
              <a:buChar char="ü"/>
            </a:pPr>
            <a:r>
              <a:rPr lang="en-US" sz="2000" dirty="0"/>
              <a:t>To create a Kafka producer, we just need to create an object of </a:t>
            </a:r>
            <a:r>
              <a:rPr lang="en-US" sz="2000" dirty="0" err="1"/>
              <a:t>KafkaProducer</a:t>
            </a:r>
            <a:r>
              <a:rPr lang="en-US" sz="2000" dirty="0"/>
              <a:t>. </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In order to send the data to Kafka, we need to create a </a:t>
            </a:r>
            <a:r>
              <a:rPr lang="en-US" sz="2000" dirty="0" err="1"/>
              <a:t>ProducerRecord</a:t>
            </a:r>
            <a:r>
              <a:rPr lang="en-US" sz="2000" dirty="0"/>
              <a:t>. Here, the producer specifies the topic name as well as the message value which is to be delivered to Kafka. The key is assumed to be null in this instance.</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Now, we are ready to send the data to Kafka. The producer just needs to invoke the object of the </a:t>
            </a:r>
            <a:r>
              <a:rPr lang="en-US" sz="2000" dirty="0" err="1"/>
              <a:t>ProducerRecord</a:t>
            </a:r>
            <a:r>
              <a:rPr lang="en-US" sz="2000" dirty="0"/>
              <a:t> </a:t>
            </a:r>
          </a:p>
        </p:txBody>
      </p:sp>
      <p:pic>
        <p:nvPicPr>
          <p:cNvPr id="7" name="Picture 6">
            <a:extLst>
              <a:ext uri="{FF2B5EF4-FFF2-40B4-BE49-F238E27FC236}">
                <a16:creationId xmlns:a16="http://schemas.microsoft.com/office/drawing/2014/main" id="{726D5EBD-DBBD-0189-69F8-F580FA4F22DE}"/>
              </a:ext>
            </a:extLst>
          </p:cNvPr>
          <p:cNvPicPr>
            <a:picLocks noChangeAspect="1"/>
          </p:cNvPicPr>
          <p:nvPr/>
        </p:nvPicPr>
        <p:blipFill>
          <a:blip r:embed="rId3"/>
          <a:stretch>
            <a:fillRect/>
          </a:stretch>
        </p:blipFill>
        <p:spPr>
          <a:xfrm>
            <a:off x="107950" y="3616258"/>
            <a:ext cx="11810999" cy="3154953"/>
          </a:xfrm>
          <a:prstGeom prst="rect">
            <a:avLst/>
          </a:prstGeo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3969143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8435043E-A879-4669-8E68-6A5ED1CAF44D}"/>
              </a:ext>
            </a:extLst>
          </p:cNvPr>
          <p:cNvSpPr/>
          <p:nvPr/>
        </p:nvSpPr>
        <p:spPr>
          <a:xfrm>
            <a:off x="256118" y="815240"/>
            <a:ext cx="11783482" cy="1938992"/>
          </a:xfrm>
          <a:prstGeom prst="rect">
            <a:avLst/>
          </a:prstGeom>
          <a:solidFill>
            <a:schemeClr val="accent5">
              <a:lumMod val="20000"/>
              <a:lumOff val="80000"/>
            </a:schemeClr>
          </a:solidFill>
        </p:spPr>
        <p:txBody>
          <a:bodyPr wrap="square">
            <a:spAutoFit/>
          </a:bodyPr>
          <a:lstStyle/>
          <a:p>
            <a:pPr marL="342900" indent="-342900">
              <a:buFont typeface="Wingdings" panose="05000000000000000000" pitchFamily="2" charset="2"/>
              <a:buChar char="ü"/>
            </a:pPr>
            <a:r>
              <a:rPr lang="en-US" sz="2000" dirty="0"/>
              <a:t>The data produced by a producer is asynchronous. Therefore, two additional functions, i.e., flush() and close() are required to ensure the producer is shut down after the message is sent to Kafka.</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The flush() will force all the data that was in .send() to be produced and close() stops the producer. If these functions are not executed, the data will never be sent to Kafka as the main Java thread will exit before the data are flushed.</a:t>
            </a:r>
          </a:p>
        </p:txBody>
      </p:sp>
      <p:pic>
        <p:nvPicPr>
          <p:cNvPr id="5" name="Picture 4">
            <a:extLst>
              <a:ext uri="{FF2B5EF4-FFF2-40B4-BE49-F238E27FC236}">
                <a16:creationId xmlns:a16="http://schemas.microsoft.com/office/drawing/2014/main" id="{65D40334-E992-45EE-92E2-4DDDB71476D0}"/>
              </a:ext>
            </a:extLst>
          </p:cNvPr>
          <p:cNvPicPr>
            <a:picLocks noChangeAspect="1"/>
          </p:cNvPicPr>
          <p:nvPr/>
        </p:nvPicPr>
        <p:blipFill>
          <a:blip r:embed="rId3"/>
          <a:stretch>
            <a:fillRect/>
          </a:stretch>
        </p:blipFill>
        <p:spPr>
          <a:xfrm>
            <a:off x="3276600" y="3913686"/>
            <a:ext cx="4419600" cy="2525485"/>
          </a:xfrm>
          <a:prstGeom prst="rect">
            <a:avLst/>
          </a:prstGeom>
        </p:spPr>
        <p:style>
          <a:lnRef idx="1">
            <a:schemeClr val="accent4"/>
          </a:lnRef>
          <a:fillRef idx="3">
            <a:schemeClr val="accent4"/>
          </a:fillRef>
          <a:effectRef idx="2">
            <a:schemeClr val="accent4"/>
          </a:effectRef>
          <a:fontRef idx="minor">
            <a:schemeClr val="lt1"/>
          </a:fontRef>
        </p:style>
      </p:pic>
    </p:spTree>
    <p:extLst>
      <p:ext uri="{BB962C8B-B14F-4D97-AF65-F5344CB8AC3E}">
        <p14:creationId xmlns:p14="http://schemas.microsoft.com/office/powerpoint/2010/main" val="6445704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8" name="Rectangle 7">
            <a:extLst>
              <a:ext uri="{FF2B5EF4-FFF2-40B4-BE49-F238E27FC236}">
                <a16:creationId xmlns:a16="http://schemas.microsoft.com/office/drawing/2014/main" id="{F20F8786-6652-42F6-9B08-8A52302EDB52}"/>
              </a:ext>
            </a:extLst>
          </p:cNvPr>
          <p:cNvSpPr/>
          <p:nvPr/>
        </p:nvSpPr>
        <p:spPr>
          <a:xfrm>
            <a:off x="3962400" y="44822"/>
            <a:ext cx="4046217"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 Simple Producer Example</a:t>
            </a:r>
          </a:p>
        </p:txBody>
      </p:sp>
      <p:sp>
        <p:nvSpPr>
          <p:cNvPr id="6" name="Rectangle 5">
            <a:extLst>
              <a:ext uri="{FF2B5EF4-FFF2-40B4-BE49-F238E27FC236}">
                <a16:creationId xmlns:a16="http://schemas.microsoft.com/office/drawing/2014/main" id="{8435043E-A879-4669-8E68-6A5ED1CAF44D}"/>
              </a:ext>
            </a:extLst>
          </p:cNvPr>
          <p:cNvSpPr/>
          <p:nvPr/>
        </p:nvSpPr>
        <p:spPr>
          <a:xfrm>
            <a:off x="230763" y="1492628"/>
            <a:ext cx="11783482" cy="707886"/>
          </a:xfrm>
          <a:prstGeom prst="rect">
            <a:avLst/>
          </a:prstGeom>
          <a:solidFill>
            <a:srgbClr val="FFFF00"/>
          </a:solidFill>
        </p:spPr>
        <p:txBody>
          <a:bodyPr wrap="square">
            <a:spAutoFit/>
          </a:bodyPr>
          <a:lstStyle/>
          <a:p>
            <a:pPr marL="342900" indent="-342900">
              <a:buFont typeface="Wingdings" panose="05000000000000000000" pitchFamily="2" charset="2"/>
              <a:buChar char="ü"/>
            </a:pPr>
            <a:r>
              <a:rPr lang="en-US" sz="2000" dirty="0"/>
              <a:t>First, create a Kafka topic “</a:t>
            </a:r>
            <a:r>
              <a:rPr lang="en-US" sz="2000" dirty="0" err="1"/>
              <a:t>AnimalTopic</a:t>
            </a:r>
            <a:r>
              <a:rPr lang="en-US" sz="2000" dirty="0"/>
              <a:t>” with 3 partitions:</a:t>
            </a:r>
          </a:p>
          <a:p>
            <a:pPr marL="342900" indent="-342900">
              <a:buFont typeface="Wingdings" panose="05000000000000000000" pitchFamily="2" charset="2"/>
              <a:buChar char="ü"/>
            </a:pPr>
            <a:r>
              <a:rPr lang="en-US" sz="2000" dirty="0"/>
              <a:t>To observe the output of our Java producer application, open the Kafka consumer CLI</a:t>
            </a:r>
          </a:p>
        </p:txBody>
      </p:sp>
      <p:sp>
        <p:nvSpPr>
          <p:cNvPr id="4" name="Rectangle 3">
            <a:extLst>
              <a:ext uri="{FF2B5EF4-FFF2-40B4-BE49-F238E27FC236}">
                <a16:creationId xmlns:a16="http://schemas.microsoft.com/office/drawing/2014/main" id="{DD946C07-A5D1-4E8F-8CFE-31325135BA1B}"/>
              </a:ext>
            </a:extLst>
          </p:cNvPr>
          <p:cNvSpPr/>
          <p:nvPr/>
        </p:nvSpPr>
        <p:spPr>
          <a:xfrm>
            <a:off x="204259" y="4114800"/>
            <a:ext cx="11783482" cy="523220"/>
          </a:xfrm>
          <a:prstGeom prst="rect">
            <a:avLst/>
          </a:prstGeom>
          <a:solidFill>
            <a:schemeClr val="accent4">
              <a:lumMod val="20000"/>
              <a:lumOff val="80000"/>
            </a:schemeClr>
          </a:solidFill>
        </p:spPr>
        <p:txBody>
          <a:bodyPr wrap="square">
            <a:spAutoFit/>
          </a:bodyPr>
          <a:lstStyle/>
          <a:p>
            <a:r>
              <a:rPr lang="en-US" sz="1400" dirty="0"/>
              <a:t>kafka-topics.sh --bootstrap-server ec2-3-83-93-46.compute-1.amazonaws.com:8082 --topic </a:t>
            </a:r>
            <a:r>
              <a:rPr lang="en-US" sz="1400" dirty="0" err="1"/>
              <a:t>AnimalTopic</a:t>
            </a:r>
            <a:r>
              <a:rPr lang="en-US" sz="1400" dirty="0"/>
              <a:t> --create --partitions 3 --replication-factor 1</a:t>
            </a:r>
          </a:p>
          <a:p>
            <a:r>
              <a:rPr lang="en-US" sz="1400" dirty="0"/>
              <a:t>kafka-console-consumer.sh --bootstrap-server ec2-3-83-93-46.compute-1.amazonaws.com:8082 --topic </a:t>
            </a:r>
            <a:r>
              <a:rPr lang="en-US" sz="1400" dirty="0" err="1"/>
              <a:t>AnimalTopic</a:t>
            </a:r>
            <a:endParaRPr lang="en-US" sz="1800" dirty="0"/>
          </a:p>
        </p:txBody>
      </p:sp>
    </p:spTree>
    <p:extLst>
      <p:ext uri="{BB962C8B-B14F-4D97-AF65-F5344CB8AC3E}">
        <p14:creationId xmlns:p14="http://schemas.microsoft.com/office/powerpoint/2010/main" val="6605202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92226</TotalTime>
  <Words>493</Words>
  <Application>Microsoft Office PowerPoint</Application>
  <PresentationFormat>Widescreen</PresentationFormat>
  <Paragraphs>42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9886</cp:revision>
  <dcterms:created xsi:type="dcterms:W3CDTF">2006-08-16T00:00:00Z</dcterms:created>
  <dcterms:modified xsi:type="dcterms:W3CDTF">2022-10-18T05:21:27Z</dcterms:modified>
</cp:coreProperties>
</file>