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6"/>
  </p:notesMasterIdLst>
  <p:sldIdLst>
    <p:sldId id="483" r:id="rId2"/>
    <p:sldId id="484" r:id="rId3"/>
    <p:sldId id="485" r:id="rId4"/>
    <p:sldId id="486" r:id="rId5"/>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94291" autoAdjust="0"/>
  </p:normalViewPr>
  <p:slideViewPr>
    <p:cSldViewPr>
      <p:cViewPr varScale="1">
        <p:scale>
          <a:sx n="68" d="100"/>
          <a:sy n="68" d="100"/>
        </p:scale>
        <p:origin x="1378"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8/19/2023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397980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30936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57704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247396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8/19/2023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10" name="Picture 9">
            <a:extLst>
              <a:ext uri="{FF2B5EF4-FFF2-40B4-BE49-F238E27FC236}">
                <a16:creationId xmlns:a16="http://schemas.microsoft.com/office/drawing/2014/main" id="{54F2BA7D-3D51-A789-017A-236C5B0BC348}"/>
              </a:ext>
            </a:extLst>
          </p:cNvPr>
          <p:cNvPicPr>
            <a:picLocks noChangeAspect="1"/>
          </p:cNvPicPr>
          <p:nvPr/>
        </p:nvPicPr>
        <p:blipFill>
          <a:blip r:embed="rId3"/>
          <a:stretch>
            <a:fillRect/>
          </a:stretch>
        </p:blipFill>
        <p:spPr>
          <a:xfrm>
            <a:off x="5562600" y="3239307"/>
            <a:ext cx="6433607" cy="2890194"/>
          </a:xfrm>
          <a:prstGeom prst="rect">
            <a:avLst/>
          </a:prstGeom>
        </p:spPr>
      </p:pic>
      <p:sp>
        <p:nvSpPr>
          <p:cNvPr id="11" name="TextBox 10">
            <a:extLst>
              <a:ext uri="{FF2B5EF4-FFF2-40B4-BE49-F238E27FC236}">
                <a16:creationId xmlns:a16="http://schemas.microsoft.com/office/drawing/2014/main" id="{1CA6F653-71B3-2548-6CD8-244C8EE12BCF}"/>
              </a:ext>
            </a:extLst>
          </p:cNvPr>
          <p:cNvSpPr txBox="1"/>
          <p:nvPr/>
        </p:nvSpPr>
        <p:spPr>
          <a:xfrm>
            <a:off x="207436" y="564724"/>
            <a:ext cx="11788771"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anose="05000000000000000000" pitchFamily="2" charset="2"/>
              <a:buChar char="ü"/>
            </a:pPr>
            <a:r>
              <a:rPr lang="en-US" sz="2400" b="0" i="0" dirty="0">
                <a:solidFill>
                  <a:srgbClr val="374151"/>
                </a:solidFill>
                <a:effectLst/>
              </a:rPr>
              <a:t>Imagine you want to send a </a:t>
            </a:r>
            <a:r>
              <a:rPr lang="en-US" sz="2400" b="0" i="0" dirty="0">
                <a:solidFill>
                  <a:srgbClr val="C00000"/>
                </a:solidFill>
                <a:effectLst/>
              </a:rPr>
              <a:t>secret message </a:t>
            </a:r>
            <a:r>
              <a:rPr lang="en-US" sz="2400" b="0" i="0" dirty="0">
                <a:solidFill>
                  <a:srgbClr val="374151"/>
                </a:solidFill>
                <a:effectLst/>
              </a:rPr>
              <a:t>to your friend, but you don't want anyone else to understand it. </a:t>
            </a:r>
          </a:p>
          <a:p>
            <a:pPr marL="342900" indent="-342900">
              <a:buFont typeface="Wingdings" panose="05000000000000000000" pitchFamily="2" charset="2"/>
              <a:buChar char="ü"/>
            </a:pPr>
            <a:endParaRPr lang="en-US" sz="2400" dirty="0">
              <a:solidFill>
                <a:srgbClr val="374151"/>
              </a:solidFill>
            </a:endParaRPr>
          </a:p>
          <a:p>
            <a:pPr marL="342900" indent="-342900">
              <a:buFont typeface="Wingdings" panose="05000000000000000000" pitchFamily="2" charset="2"/>
              <a:buChar char="ü"/>
            </a:pPr>
            <a:r>
              <a:rPr lang="en-US" sz="2400" b="0" i="0" dirty="0">
                <a:solidFill>
                  <a:srgbClr val="C00000"/>
                </a:solidFill>
                <a:effectLst/>
              </a:rPr>
              <a:t>SSL</a:t>
            </a:r>
            <a:r>
              <a:rPr lang="en-US" sz="2400" b="0" i="0" dirty="0">
                <a:solidFill>
                  <a:srgbClr val="374151"/>
                </a:solidFill>
                <a:effectLst/>
              </a:rPr>
              <a:t>, </a:t>
            </a:r>
            <a:r>
              <a:rPr lang="en-US" sz="2400" b="0" i="0" dirty="0">
                <a:solidFill>
                  <a:srgbClr val="C00000"/>
                </a:solidFill>
                <a:effectLst/>
              </a:rPr>
              <a:t>TLS</a:t>
            </a:r>
            <a:r>
              <a:rPr lang="en-US" sz="2400" b="0" i="0" dirty="0">
                <a:solidFill>
                  <a:srgbClr val="374151"/>
                </a:solidFill>
                <a:effectLst/>
              </a:rPr>
              <a:t>, and </a:t>
            </a:r>
            <a:r>
              <a:rPr lang="en-US" sz="2400" b="0" i="0" dirty="0">
                <a:solidFill>
                  <a:srgbClr val="C00000"/>
                </a:solidFill>
                <a:effectLst/>
              </a:rPr>
              <a:t>HTTPS</a:t>
            </a:r>
            <a:r>
              <a:rPr lang="en-US" sz="2400" b="0" i="0" dirty="0">
                <a:solidFill>
                  <a:srgbClr val="374151"/>
                </a:solidFill>
                <a:effectLst/>
              </a:rPr>
              <a:t> are like </a:t>
            </a:r>
            <a:r>
              <a:rPr lang="en-US" sz="2400" b="0" i="0" dirty="0">
                <a:solidFill>
                  <a:srgbClr val="C00000"/>
                </a:solidFill>
                <a:effectLst/>
              </a:rPr>
              <a:t>special envelopes and locks </a:t>
            </a:r>
            <a:r>
              <a:rPr lang="en-US" sz="2400" b="0" i="0" dirty="0">
                <a:solidFill>
                  <a:srgbClr val="374151"/>
                </a:solidFill>
                <a:effectLst/>
              </a:rPr>
              <a:t>that keep your message safe while it travels from your computer to a website's server.</a:t>
            </a:r>
            <a:endParaRPr lang="en-US" sz="2400" dirty="0"/>
          </a:p>
        </p:txBody>
      </p:sp>
      <p:pic>
        <p:nvPicPr>
          <p:cNvPr id="4" name="Picture 3">
            <a:extLst>
              <a:ext uri="{FF2B5EF4-FFF2-40B4-BE49-F238E27FC236}">
                <a16:creationId xmlns:a16="http://schemas.microsoft.com/office/drawing/2014/main" id="{920D4467-537C-A556-0151-4F8A10FDBC32}"/>
              </a:ext>
            </a:extLst>
          </p:cNvPr>
          <p:cNvPicPr>
            <a:picLocks noChangeAspect="1"/>
          </p:cNvPicPr>
          <p:nvPr/>
        </p:nvPicPr>
        <p:blipFill>
          <a:blip r:embed="rId4"/>
          <a:stretch>
            <a:fillRect/>
          </a:stretch>
        </p:blipFill>
        <p:spPr>
          <a:xfrm>
            <a:off x="195793" y="3914422"/>
            <a:ext cx="4881729" cy="2243301"/>
          </a:xfrm>
          <a:prstGeom prst="rect">
            <a:avLst/>
          </a:prstGeom>
        </p:spPr>
      </p:pic>
    </p:spTree>
    <p:extLst>
      <p:ext uri="{BB962C8B-B14F-4D97-AF65-F5344CB8AC3E}">
        <p14:creationId xmlns:p14="http://schemas.microsoft.com/office/powerpoint/2010/main" val="22671493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10" name="Picture 9">
            <a:extLst>
              <a:ext uri="{FF2B5EF4-FFF2-40B4-BE49-F238E27FC236}">
                <a16:creationId xmlns:a16="http://schemas.microsoft.com/office/drawing/2014/main" id="{54F2BA7D-3D51-A789-017A-236C5B0BC348}"/>
              </a:ext>
            </a:extLst>
          </p:cNvPr>
          <p:cNvPicPr>
            <a:picLocks noChangeAspect="1"/>
          </p:cNvPicPr>
          <p:nvPr/>
        </p:nvPicPr>
        <p:blipFill>
          <a:blip r:embed="rId3"/>
          <a:stretch>
            <a:fillRect/>
          </a:stretch>
        </p:blipFill>
        <p:spPr>
          <a:xfrm>
            <a:off x="2362200" y="3018283"/>
            <a:ext cx="7696200" cy="3457393"/>
          </a:xfrm>
          <a:prstGeom prst="rect">
            <a:avLst/>
          </a:prstGeom>
        </p:spPr>
      </p:pic>
      <p:sp>
        <p:nvSpPr>
          <p:cNvPr id="11" name="TextBox 10">
            <a:extLst>
              <a:ext uri="{FF2B5EF4-FFF2-40B4-BE49-F238E27FC236}">
                <a16:creationId xmlns:a16="http://schemas.microsoft.com/office/drawing/2014/main" id="{1CA6F653-71B3-2548-6CD8-244C8EE12BCF}"/>
              </a:ext>
            </a:extLst>
          </p:cNvPr>
          <p:cNvSpPr txBox="1"/>
          <p:nvPr/>
        </p:nvSpPr>
        <p:spPr>
          <a:xfrm>
            <a:off x="207436" y="564724"/>
            <a:ext cx="1178877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800" b="1" i="1" dirty="0">
                <a:solidFill>
                  <a:srgbClr val="C00000"/>
                </a:solidFill>
                <a:effectLst>
                  <a:outerShdw blurRad="38100" dist="38100" dir="2700000" algn="tl">
                    <a:srgbClr val="000000">
                      <a:alpha val="43137"/>
                    </a:srgbClr>
                  </a:outerShdw>
                </a:effectLst>
              </a:rPr>
              <a:t>SSL (Secure Sockets Layer) and TLS (Transport Layer Security):</a:t>
            </a:r>
          </a:p>
          <a:p>
            <a:endParaRPr lang="en-US" sz="2000" b="0" i="0" dirty="0">
              <a:solidFill>
                <a:srgbClr val="374151"/>
              </a:solidFill>
              <a:effectLst/>
            </a:endParaRPr>
          </a:p>
          <a:p>
            <a:r>
              <a:rPr lang="en-US" sz="2400" b="0" i="0" dirty="0">
                <a:solidFill>
                  <a:srgbClr val="C00000"/>
                </a:solidFill>
                <a:effectLst/>
              </a:rPr>
              <a:t>SSL</a:t>
            </a:r>
            <a:r>
              <a:rPr lang="en-US" sz="2400" b="0" i="0" dirty="0">
                <a:solidFill>
                  <a:srgbClr val="374151"/>
                </a:solidFill>
                <a:effectLst/>
              </a:rPr>
              <a:t> and </a:t>
            </a:r>
            <a:r>
              <a:rPr lang="en-US" sz="2400" b="0" i="0" dirty="0">
                <a:solidFill>
                  <a:srgbClr val="C00000"/>
                </a:solidFill>
                <a:effectLst/>
              </a:rPr>
              <a:t>TLS</a:t>
            </a:r>
            <a:r>
              <a:rPr lang="en-US" sz="2400" b="0" i="0" dirty="0">
                <a:solidFill>
                  <a:srgbClr val="374151"/>
                </a:solidFill>
                <a:effectLst/>
              </a:rPr>
              <a:t> are </a:t>
            </a:r>
            <a:r>
              <a:rPr lang="en-US" sz="2400" b="0" i="0" dirty="0">
                <a:solidFill>
                  <a:srgbClr val="C00000"/>
                </a:solidFill>
                <a:effectLst/>
              </a:rPr>
              <a:t>security technologies </a:t>
            </a:r>
            <a:r>
              <a:rPr lang="en-US" sz="2400" b="0" i="0" dirty="0">
                <a:solidFill>
                  <a:srgbClr val="374151"/>
                </a:solidFill>
                <a:effectLst/>
              </a:rPr>
              <a:t>that make sure your message is </a:t>
            </a:r>
            <a:r>
              <a:rPr lang="en-US" sz="2400" b="0" i="0" dirty="0">
                <a:solidFill>
                  <a:srgbClr val="C00000"/>
                </a:solidFill>
                <a:effectLst/>
              </a:rPr>
              <a:t>encrypted</a:t>
            </a:r>
            <a:r>
              <a:rPr lang="en-US" sz="2400" b="0" i="0" dirty="0">
                <a:solidFill>
                  <a:srgbClr val="374151"/>
                </a:solidFill>
                <a:effectLst/>
              </a:rPr>
              <a:t>, meaning it's scrambled into a secret code that only your friend's computer and the website's server can understand. This way, even if someone tries to peek at your message while it's moving across the internet, they won't be able to make sense of it because it's </a:t>
            </a:r>
            <a:r>
              <a:rPr lang="en-US" sz="2400" b="0" i="0" dirty="0">
                <a:solidFill>
                  <a:srgbClr val="C00000"/>
                </a:solidFill>
                <a:effectLst/>
              </a:rPr>
              <a:t>encrypted</a:t>
            </a:r>
            <a:r>
              <a:rPr lang="en-US" sz="2400" b="0" i="0" dirty="0">
                <a:solidFill>
                  <a:srgbClr val="374151"/>
                </a:solidFill>
                <a:effectLst/>
              </a:rPr>
              <a:t>.</a:t>
            </a:r>
            <a:endParaRPr lang="en-US" sz="2400" dirty="0"/>
          </a:p>
        </p:txBody>
      </p:sp>
    </p:spTree>
    <p:extLst>
      <p:ext uri="{BB962C8B-B14F-4D97-AF65-F5344CB8AC3E}">
        <p14:creationId xmlns:p14="http://schemas.microsoft.com/office/powerpoint/2010/main" val="41537722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10" name="Picture 9">
            <a:extLst>
              <a:ext uri="{FF2B5EF4-FFF2-40B4-BE49-F238E27FC236}">
                <a16:creationId xmlns:a16="http://schemas.microsoft.com/office/drawing/2014/main" id="{54F2BA7D-3D51-A789-017A-236C5B0BC348}"/>
              </a:ext>
            </a:extLst>
          </p:cNvPr>
          <p:cNvPicPr>
            <a:picLocks noChangeAspect="1"/>
          </p:cNvPicPr>
          <p:nvPr/>
        </p:nvPicPr>
        <p:blipFill>
          <a:blip r:embed="rId3"/>
          <a:stretch>
            <a:fillRect/>
          </a:stretch>
        </p:blipFill>
        <p:spPr>
          <a:xfrm>
            <a:off x="2286000" y="3021937"/>
            <a:ext cx="7848600" cy="3525857"/>
          </a:xfrm>
          <a:prstGeom prst="rect">
            <a:avLst/>
          </a:prstGeom>
        </p:spPr>
      </p:pic>
      <p:sp>
        <p:nvSpPr>
          <p:cNvPr id="11" name="TextBox 10">
            <a:extLst>
              <a:ext uri="{FF2B5EF4-FFF2-40B4-BE49-F238E27FC236}">
                <a16:creationId xmlns:a16="http://schemas.microsoft.com/office/drawing/2014/main" id="{1CA6F653-71B3-2548-6CD8-244C8EE12BCF}"/>
              </a:ext>
            </a:extLst>
          </p:cNvPr>
          <p:cNvSpPr txBox="1"/>
          <p:nvPr/>
        </p:nvSpPr>
        <p:spPr>
          <a:xfrm>
            <a:off x="207436" y="564724"/>
            <a:ext cx="11788771" cy="243143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800" b="1" i="1" dirty="0">
                <a:solidFill>
                  <a:srgbClr val="C00000"/>
                </a:solidFill>
                <a:effectLst>
                  <a:outerShdw blurRad="38100" dist="38100" dir="2700000" algn="tl">
                    <a:srgbClr val="000000">
                      <a:alpha val="43137"/>
                    </a:srgbClr>
                  </a:outerShdw>
                </a:effectLst>
              </a:rPr>
              <a:t>HTTPS (Hypertext Transfer Protocol Secure):</a:t>
            </a:r>
            <a:br>
              <a:rPr lang="en-US" sz="2400" b="0" i="0" dirty="0">
                <a:solidFill>
                  <a:srgbClr val="374151"/>
                </a:solidFill>
                <a:effectLst/>
              </a:rPr>
            </a:br>
            <a:endParaRPr lang="en-US" sz="2400" b="0" i="0" dirty="0">
              <a:solidFill>
                <a:srgbClr val="374151"/>
              </a:solidFill>
              <a:effectLst/>
            </a:endParaRPr>
          </a:p>
          <a:p>
            <a:pPr marL="342900" indent="-342900">
              <a:buFont typeface="Wingdings" panose="05000000000000000000" pitchFamily="2" charset="2"/>
              <a:buChar char="ü"/>
            </a:pPr>
            <a:r>
              <a:rPr lang="en-US" sz="2000" b="0" i="0" dirty="0">
                <a:solidFill>
                  <a:srgbClr val="C00000"/>
                </a:solidFill>
                <a:effectLst/>
              </a:rPr>
              <a:t>HTTPS</a:t>
            </a:r>
            <a:r>
              <a:rPr lang="en-US" sz="2000" b="0" i="0" dirty="0">
                <a:solidFill>
                  <a:srgbClr val="374151"/>
                </a:solidFill>
                <a:effectLst/>
              </a:rPr>
              <a:t> is like a special address that tells your web browser to use </a:t>
            </a:r>
            <a:r>
              <a:rPr lang="en-US" sz="2000" b="0" i="0" dirty="0">
                <a:solidFill>
                  <a:srgbClr val="C00000"/>
                </a:solidFill>
                <a:effectLst/>
              </a:rPr>
              <a:t>SSL</a:t>
            </a:r>
            <a:r>
              <a:rPr lang="en-US" sz="2000" b="0" i="0" dirty="0">
                <a:solidFill>
                  <a:srgbClr val="374151"/>
                </a:solidFill>
                <a:effectLst/>
              </a:rPr>
              <a:t> or </a:t>
            </a:r>
            <a:r>
              <a:rPr lang="en-US" sz="2000" b="0" i="0" dirty="0">
                <a:solidFill>
                  <a:srgbClr val="C00000"/>
                </a:solidFill>
                <a:effectLst/>
              </a:rPr>
              <a:t>TLS</a:t>
            </a:r>
            <a:r>
              <a:rPr lang="en-US" sz="2000" b="0" i="0" dirty="0">
                <a:solidFill>
                  <a:srgbClr val="374151"/>
                </a:solidFill>
                <a:effectLst/>
              </a:rPr>
              <a:t> to secure your communication with the website. </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When you see "</a:t>
            </a:r>
            <a:r>
              <a:rPr lang="en-US" sz="2000" b="0" i="0" dirty="0">
                <a:solidFill>
                  <a:srgbClr val="C00000"/>
                </a:solidFill>
                <a:effectLst/>
              </a:rPr>
              <a:t>https://" </a:t>
            </a:r>
            <a:r>
              <a:rPr lang="en-US" sz="2000" b="0" i="0" dirty="0">
                <a:solidFill>
                  <a:srgbClr val="374151"/>
                </a:solidFill>
                <a:effectLst/>
              </a:rPr>
              <a:t>in the website's address, it means your connection to that site is protected, and it's safe to share sensitive information like passwords, credit card numbers, or personal details.</a:t>
            </a:r>
            <a:endParaRPr lang="en-US" sz="2000" dirty="0"/>
          </a:p>
        </p:txBody>
      </p:sp>
    </p:spTree>
    <p:extLst>
      <p:ext uri="{BB962C8B-B14F-4D97-AF65-F5344CB8AC3E}">
        <p14:creationId xmlns:p14="http://schemas.microsoft.com/office/powerpoint/2010/main" val="8991000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14" name="Rectangle 13"/>
          <p:cNvSpPr/>
          <p:nvPr/>
        </p:nvSpPr>
        <p:spPr>
          <a:xfrm>
            <a:off x="4594548" y="39135"/>
            <a:ext cx="2949252"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SSL, TLS, HTTPS Explained</a:t>
            </a:r>
          </a:p>
        </p:txBody>
      </p:sp>
      <p:pic>
        <p:nvPicPr>
          <p:cNvPr id="10" name="Picture 9">
            <a:extLst>
              <a:ext uri="{FF2B5EF4-FFF2-40B4-BE49-F238E27FC236}">
                <a16:creationId xmlns:a16="http://schemas.microsoft.com/office/drawing/2014/main" id="{54F2BA7D-3D51-A789-017A-236C5B0BC348}"/>
              </a:ext>
            </a:extLst>
          </p:cNvPr>
          <p:cNvPicPr>
            <a:picLocks noChangeAspect="1"/>
          </p:cNvPicPr>
          <p:nvPr/>
        </p:nvPicPr>
        <p:blipFill>
          <a:blip r:embed="rId3"/>
          <a:stretch>
            <a:fillRect/>
          </a:stretch>
        </p:blipFill>
        <p:spPr>
          <a:xfrm>
            <a:off x="1981200" y="2865467"/>
            <a:ext cx="8229600" cy="3697015"/>
          </a:xfrm>
          <a:prstGeom prst="rect">
            <a:avLst/>
          </a:prstGeom>
        </p:spPr>
      </p:pic>
      <p:sp>
        <p:nvSpPr>
          <p:cNvPr id="11" name="TextBox 10">
            <a:extLst>
              <a:ext uri="{FF2B5EF4-FFF2-40B4-BE49-F238E27FC236}">
                <a16:creationId xmlns:a16="http://schemas.microsoft.com/office/drawing/2014/main" id="{1CA6F653-71B3-2548-6CD8-244C8EE12BCF}"/>
              </a:ext>
            </a:extLst>
          </p:cNvPr>
          <p:cNvSpPr txBox="1"/>
          <p:nvPr/>
        </p:nvSpPr>
        <p:spPr>
          <a:xfrm>
            <a:off x="207436" y="869231"/>
            <a:ext cx="11788771" cy="163121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L="342900" indent="-342900">
              <a:buFont typeface="Wingdings" panose="05000000000000000000" pitchFamily="2" charset="2"/>
              <a:buChar char="ü"/>
            </a:pPr>
            <a:r>
              <a:rPr lang="en-US" sz="2000" b="0" i="0" dirty="0">
                <a:solidFill>
                  <a:srgbClr val="374151"/>
                </a:solidFill>
                <a:effectLst/>
              </a:rPr>
              <a:t>In summary, </a:t>
            </a:r>
            <a:r>
              <a:rPr lang="en-US" sz="2000" b="0" i="0" dirty="0">
                <a:solidFill>
                  <a:srgbClr val="C00000"/>
                </a:solidFill>
                <a:effectLst/>
              </a:rPr>
              <a:t>SSL</a:t>
            </a:r>
            <a:r>
              <a:rPr lang="en-US" sz="2000" b="0" i="0" dirty="0">
                <a:solidFill>
                  <a:srgbClr val="374151"/>
                </a:solidFill>
                <a:effectLst/>
              </a:rPr>
              <a:t> and </a:t>
            </a:r>
            <a:r>
              <a:rPr lang="en-US" sz="2000" b="0" i="0" dirty="0">
                <a:solidFill>
                  <a:srgbClr val="C00000"/>
                </a:solidFill>
                <a:effectLst/>
              </a:rPr>
              <a:t>TLS</a:t>
            </a:r>
            <a:r>
              <a:rPr lang="en-US" sz="2000" b="0" i="0" dirty="0">
                <a:solidFill>
                  <a:srgbClr val="374151"/>
                </a:solidFill>
                <a:effectLst/>
              </a:rPr>
              <a:t> are the technologies that </a:t>
            </a:r>
            <a:r>
              <a:rPr lang="en-US" sz="2000" b="0" i="0" dirty="0">
                <a:solidFill>
                  <a:srgbClr val="C00000"/>
                </a:solidFill>
                <a:effectLst/>
              </a:rPr>
              <a:t>encrypt</a:t>
            </a:r>
            <a:r>
              <a:rPr lang="en-US" sz="2000" b="0" i="0" dirty="0">
                <a:solidFill>
                  <a:srgbClr val="374151"/>
                </a:solidFill>
                <a:effectLst/>
              </a:rPr>
              <a:t> your messages, and </a:t>
            </a:r>
            <a:r>
              <a:rPr lang="en-US" sz="2000" b="0" i="0" dirty="0">
                <a:solidFill>
                  <a:srgbClr val="C00000"/>
                </a:solidFill>
                <a:effectLst/>
              </a:rPr>
              <a:t>HTTPS</a:t>
            </a:r>
            <a:r>
              <a:rPr lang="en-US" sz="2000" b="0" i="0" dirty="0">
                <a:solidFill>
                  <a:srgbClr val="374151"/>
                </a:solidFill>
                <a:effectLst/>
              </a:rPr>
              <a:t> is the secure way of sending and receiving information on the internet, keeping your data safe from prying eyes. </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Just remember, when you see "</a:t>
            </a:r>
            <a:r>
              <a:rPr lang="en-US" sz="2000" b="0" i="0" dirty="0">
                <a:solidFill>
                  <a:srgbClr val="C00000"/>
                </a:solidFill>
                <a:effectLst/>
              </a:rPr>
              <a:t>https://</a:t>
            </a:r>
            <a:r>
              <a:rPr lang="en-US" sz="2000" b="0" i="0" dirty="0">
                <a:solidFill>
                  <a:srgbClr val="374151"/>
                </a:solidFill>
                <a:effectLst/>
              </a:rPr>
              <a:t>" in the address bar, you can feel confident that your online interactions are secure.</a:t>
            </a:r>
            <a:endParaRPr lang="en-US" sz="2000" dirty="0"/>
          </a:p>
        </p:txBody>
      </p:sp>
    </p:spTree>
    <p:extLst>
      <p:ext uri="{BB962C8B-B14F-4D97-AF65-F5344CB8AC3E}">
        <p14:creationId xmlns:p14="http://schemas.microsoft.com/office/powerpoint/2010/main" val="41401358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90989</TotalTime>
  <Words>289</Words>
  <Application>Microsoft Office PowerPoint</Application>
  <PresentationFormat>Widescreen</PresentationFormat>
  <Paragraphs>21</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9795</cp:revision>
  <dcterms:created xsi:type="dcterms:W3CDTF">2006-08-16T00:00:00Z</dcterms:created>
  <dcterms:modified xsi:type="dcterms:W3CDTF">2023-08-19T03:12:10Z</dcterms:modified>
</cp:coreProperties>
</file>