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61" r:id="rId2"/>
    <p:sldId id="260" r:id="rId3"/>
    <p:sldId id="262"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EE8D-25A7-481D-92B1-5085E9B9CBCE}"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CF65-9970-447E-AA48-CA3947E9A255}" type="slidenum">
              <a:rPr lang="en-US" smtClean="0"/>
              <a:t>‹#›</a:t>
            </a:fld>
            <a:endParaRPr lang="en-US"/>
          </a:p>
        </p:txBody>
      </p:sp>
    </p:spTree>
    <p:extLst>
      <p:ext uri="{BB962C8B-B14F-4D97-AF65-F5344CB8AC3E}">
        <p14:creationId xmlns:p14="http://schemas.microsoft.com/office/powerpoint/2010/main" val="50616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CF65-9970-447E-AA48-CA3947E9A255}" type="slidenum">
              <a:rPr lang="en-US" smtClean="0"/>
              <a:t>3</a:t>
            </a:fld>
            <a:endParaRPr lang="en-US"/>
          </a:p>
        </p:txBody>
      </p:sp>
    </p:spTree>
    <p:extLst>
      <p:ext uri="{BB962C8B-B14F-4D97-AF65-F5344CB8AC3E}">
        <p14:creationId xmlns:p14="http://schemas.microsoft.com/office/powerpoint/2010/main" val="31534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howtodoinjava.com/automation/lombok-eclipse-installation-exampl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2" name="Rectangle 1">
            <a:extLst>
              <a:ext uri="{FF2B5EF4-FFF2-40B4-BE49-F238E27FC236}">
                <a16:creationId xmlns:a16="http://schemas.microsoft.com/office/drawing/2014/main" id="{05067CD8-8A9B-4564-91D8-2DB954EA9C3C}"/>
              </a:ext>
            </a:extLst>
          </p:cNvPr>
          <p:cNvSpPr/>
          <p:nvPr/>
        </p:nvSpPr>
        <p:spPr>
          <a:xfrm>
            <a:off x="135987" y="2194560"/>
            <a:ext cx="11920024" cy="19835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is very handy tool for minimizing the boilerplate code as well as providing lot’s of other features such as lazy loading, thread safety or immutability. This is the reason it becoming very popular among the developer community.</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is a open source library (basically a standalone jar) which is capable of doing magic in automating the boilerplate code generation for any java class. So if Lombok is in classpath, it can easily get rid of all the getters &amp; setters methods, class constructors, hashcode and equals methods and many more by just adding couple of annotations the class.</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3" name="Rectangle 2">
            <a:extLst>
              <a:ext uri="{FF2B5EF4-FFF2-40B4-BE49-F238E27FC236}">
                <a16:creationId xmlns:a16="http://schemas.microsoft.com/office/drawing/2014/main" id="{710B8888-9405-44D1-A6AD-BE00F957EC3F}"/>
              </a:ext>
            </a:extLst>
          </p:cNvPr>
          <p:cNvSpPr/>
          <p:nvPr/>
        </p:nvSpPr>
        <p:spPr>
          <a:xfrm>
            <a:off x="236806" y="1190172"/>
            <a:ext cx="11718387" cy="5080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dirty="0"/>
              <a:t>We all have to generate this java bean pattern heavily in day to day work and it has become so popular that all the IDEs have given feature to generate the Getters and Setters – but once generated by IDE, the issue is we need to carry those code in whole lifetime of the project and we need to maintain those and it also increases the line of code of the whole project. With Lombok, we need to add few annotations in the class and we are done. To generate Setters and Getters we need to just add </a:t>
            </a:r>
            <a:r>
              <a:rPr lang="en-US" dirty="0">
                <a:solidFill>
                  <a:srgbClr val="C00000"/>
                </a:solidFill>
              </a:rPr>
              <a:t>@Getter </a:t>
            </a:r>
            <a:r>
              <a:rPr lang="en-US" dirty="0"/>
              <a:t>and </a:t>
            </a:r>
            <a:r>
              <a:rPr lang="en-US" dirty="0">
                <a:solidFill>
                  <a:srgbClr val="C00000"/>
                </a:solidFill>
              </a:rPr>
              <a:t>@Setter </a:t>
            </a:r>
            <a:r>
              <a:rPr lang="en-US" dirty="0"/>
              <a:t>at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can easily generate the constructors, both no arguments and with fields. We need to add annotation </a:t>
            </a:r>
            <a:r>
              <a:rPr lang="en-US" dirty="0">
                <a:solidFill>
                  <a:srgbClr val="C00000"/>
                </a:solidFill>
              </a:rPr>
              <a:t>@</a:t>
            </a:r>
            <a:r>
              <a:rPr lang="en-US" dirty="0" err="1">
                <a:solidFill>
                  <a:srgbClr val="C00000"/>
                </a:solidFill>
              </a:rPr>
              <a:t>NoArgsConstructor</a:t>
            </a:r>
            <a:r>
              <a:rPr lang="en-US" dirty="0">
                <a:solidFill>
                  <a:srgbClr val="C00000"/>
                </a:solidFill>
              </a:rPr>
              <a:t> </a:t>
            </a:r>
            <a:r>
              <a:rPr lang="en-US" dirty="0"/>
              <a:t>to generate the implicit no-argument constructor and </a:t>
            </a:r>
            <a:r>
              <a:rPr lang="en-US" dirty="0">
                <a:solidFill>
                  <a:srgbClr val="C00000"/>
                </a:solidFill>
              </a:rPr>
              <a:t>@</a:t>
            </a:r>
            <a:r>
              <a:rPr lang="en-US" dirty="0" err="1">
                <a:solidFill>
                  <a:srgbClr val="C00000"/>
                </a:solidFill>
              </a:rPr>
              <a:t>RequiredArgsConstructor</a:t>
            </a:r>
            <a:r>
              <a:rPr lang="en-US" dirty="0">
                <a:solidFill>
                  <a:srgbClr val="C00000"/>
                </a:solidFill>
              </a:rPr>
              <a:t> </a:t>
            </a:r>
            <a:r>
              <a:rPr lang="en-US" dirty="0"/>
              <a:t>to add required field constructor.</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Also, to make a field required, we need to add </a:t>
            </a:r>
            <a:r>
              <a:rPr lang="en-US" dirty="0">
                <a:solidFill>
                  <a:srgbClr val="C00000"/>
                </a:solidFill>
              </a:rPr>
              <a:t>@</a:t>
            </a:r>
            <a:r>
              <a:rPr lang="en-US" dirty="0" err="1">
                <a:solidFill>
                  <a:srgbClr val="C00000"/>
                </a:solidFill>
              </a:rPr>
              <a:t>NonNull</a:t>
            </a:r>
            <a:r>
              <a:rPr lang="en-US" dirty="0">
                <a:solidFill>
                  <a:srgbClr val="C00000"/>
                </a:solidFill>
              </a:rPr>
              <a:t> </a:t>
            </a:r>
            <a:r>
              <a:rPr lang="en-US" dirty="0"/>
              <a:t>in the field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default implementation of these methods by adding annotations </a:t>
            </a:r>
            <a:r>
              <a:rPr lang="en-US" dirty="0">
                <a:solidFill>
                  <a:srgbClr val="C00000"/>
                </a:solidFill>
              </a:rPr>
              <a:t>@</a:t>
            </a:r>
            <a:r>
              <a:rPr lang="en-US" dirty="0" err="1">
                <a:solidFill>
                  <a:srgbClr val="C00000"/>
                </a:solidFill>
              </a:rPr>
              <a:t>ToString</a:t>
            </a:r>
            <a:r>
              <a:rPr lang="en-US" dirty="0">
                <a:solidFill>
                  <a:srgbClr val="C00000"/>
                </a:solidFill>
              </a:rPr>
              <a:t> </a:t>
            </a:r>
            <a:r>
              <a:rPr lang="en-US" dirty="0"/>
              <a:t>and </a:t>
            </a:r>
            <a:r>
              <a:rPr lang="en-US" dirty="0">
                <a:solidFill>
                  <a:srgbClr val="C00000"/>
                </a:solidFill>
              </a:rPr>
              <a:t>@</a:t>
            </a:r>
            <a:r>
              <a:rPr lang="en-US" dirty="0" err="1">
                <a:solidFill>
                  <a:srgbClr val="C00000"/>
                </a:solidFill>
              </a:rPr>
              <a:t>EqualsAndHashCode</a:t>
            </a:r>
            <a:r>
              <a:rPr lang="en-US" dirty="0">
                <a:solidFill>
                  <a:srgbClr val="C00000"/>
                </a:solidFill>
              </a:rPr>
              <a:t> </a:t>
            </a:r>
            <a:r>
              <a:rPr lang="en-US" dirty="0"/>
              <a:t>in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builder pattern in our code using Lombok. We don’t have to write separate builder class. Lombok will generate the builder along with fluent setter-like methods by simply adding the </a:t>
            </a:r>
            <a:r>
              <a:rPr lang="en-US" dirty="0">
                <a:solidFill>
                  <a:srgbClr val="C00000"/>
                </a:solidFill>
              </a:rPr>
              <a:t>@Builder </a:t>
            </a:r>
            <a:r>
              <a:rPr lang="en-US" dirty="0"/>
              <a:t>annotation in the class level</a:t>
            </a:r>
          </a:p>
        </p:txBody>
      </p:sp>
    </p:spTree>
    <p:extLst>
      <p:ext uri="{BB962C8B-B14F-4D97-AF65-F5344CB8AC3E}">
        <p14:creationId xmlns:p14="http://schemas.microsoft.com/office/powerpoint/2010/main" val="44934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0B8888-9405-44D1-A6AD-BE00F957EC3F}"/>
              </a:ext>
            </a:extLst>
          </p:cNvPr>
          <p:cNvSpPr/>
          <p:nvPr/>
        </p:nvSpPr>
        <p:spPr>
          <a:xfrm>
            <a:off x="236805" y="1778000"/>
            <a:ext cx="11059553" cy="24985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1600" dirty="0"/>
              <a:t>Think about this scenario where you had decided to take advantage of Lombok and already added lots of annotations and suddenly due to some change in the decision-makers in the project, you have been asked to stop using Lombok and need to go with the old way of doing things.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Now it would not be a easy task at all to revert all the annotations that has been added with the boilerplate code. To do that Lombok itself has provided some steps, by which we can easily replace the annotated source code by the Lombok generated classes.</a:t>
            </a:r>
          </a:p>
        </p:txBody>
      </p:sp>
      <p:sp>
        <p:nvSpPr>
          <p:cNvPr id="4" name="TextBox 3">
            <a:extLst>
              <a:ext uri="{FF2B5EF4-FFF2-40B4-BE49-F238E27FC236}">
                <a16:creationId xmlns:a16="http://schemas.microsoft.com/office/drawing/2014/main" id="{F48ABF4C-F534-4A5C-9BAA-9C6B46C81EA0}"/>
              </a:ext>
            </a:extLst>
          </p:cNvPr>
          <p:cNvSpPr txBox="1"/>
          <p:nvPr/>
        </p:nvSpPr>
        <p:spPr>
          <a:xfrm>
            <a:off x="236806" y="1237957"/>
            <a:ext cx="4926037" cy="400110"/>
          </a:xfrm>
          <a:prstGeom prst="rect">
            <a:avLst/>
          </a:prstGeom>
          <a:solidFill>
            <a:srgbClr val="C0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solidFill>
                  <a:schemeClr val="bg1"/>
                </a:solidFill>
              </a:rPr>
              <a:t>Delomboking – Rollback Lombok from Project</a:t>
            </a:r>
          </a:p>
        </p:txBody>
      </p:sp>
      <p:sp>
        <p:nvSpPr>
          <p:cNvPr id="5" name="Rectangle 4">
            <a:extLst>
              <a:ext uri="{FF2B5EF4-FFF2-40B4-BE49-F238E27FC236}">
                <a16:creationId xmlns:a16="http://schemas.microsoft.com/office/drawing/2014/main" id="{90476A12-C3A9-4BE6-86F7-18C84077FD11}"/>
              </a:ext>
            </a:extLst>
          </p:cNvPr>
          <p:cNvSpPr/>
          <p:nvPr/>
        </p:nvSpPr>
        <p:spPr>
          <a:xfrm>
            <a:off x="497057" y="5238141"/>
            <a:ext cx="10539048"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dirty="0"/>
              <a:t>java -jar lombok-1.18.20.jar </a:t>
            </a:r>
            <a:r>
              <a:rPr lang="en-US" dirty="0" err="1"/>
              <a:t>delombok</a:t>
            </a:r>
            <a:r>
              <a:rPr lang="en-US" dirty="0"/>
              <a:t> </a:t>
            </a:r>
            <a:r>
              <a:rPr lang="en-US" dirty="0">
                <a:solidFill>
                  <a:srgbClr val="FF0000"/>
                </a:solidFill>
              </a:rPr>
              <a:t>D:\eclipse\workspace\lombokdemo\src </a:t>
            </a:r>
            <a:r>
              <a:rPr lang="en-US" dirty="0"/>
              <a:t>-d </a:t>
            </a:r>
            <a:r>
              <a:rPr lang="en-US" dirty="0" err="1">
                <a:solidFill>
                  <a:srgbClr val="FF0000"/>
                </a:solidFill>
              </a:rPr>
              <a:t>src</a:t>
            </a:r>
            <a:r>
              <a:rPr lang="en-US" dirty="0">
                <a:solidFill>
                  <a:srgbClr val="FF0000"/>
                </a:solidFill>
              </a:rPr>
              <a:t>-D:\</a:t>
            </a:r>
            <a:r>
              <a:rPr lang="en-US" dirty="0" err="1">
                <a:solidFill>
                  <a:srgbClr val="FF0000"/>
                </a:solidFill>
              </a:rPr>
              <a:t>misc</a:t>
            </a:r>
            <a:r>
              <a:rPr lang="en-US" dirty="0">
                <a:solidFill>
                  <a:srgbClr val="FF0000"/>
                </a:solidFill>
              </a:rPr>
              <a:t>\</a:t>
            </a:r>
            <a:r>
              <a:rPr lang="en-US" dirty="0" err="1">
                <a:solidFill>
                  <a:srgbClr val="FF0000"/>
                </a:solidFill>
              </a:rPr>
              <a:t>delomboked</a:t>
            </a:r>
            <a:endParaRPr lang="en-US" dirty="0">
              <a:solidFill>
                <a:srgbClr val="FF0000"/>
              </a:solidFill>
            </a:endParaRPr>
          </a:p>
        </p:txBody>
      </p:sp>
      <p:sp>
        <p:nvSpPr>
          <p:cNvPr id="7" name="TextBox 6">
            <a:extLst>
              <a:ext uri="{FF2B5EF4-FFF2-40B4-BE49-F238E27FC236}">
                <a16:creationId xmlns:a16="http://schemas.microsoft.com/office/drawing/2014/main" id="{B33B2F3B-2A76-436A-A219-5D6836D342D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Tree>
    <p:extLst>
      <p:ext uri="{BB962C8B-B14F-4D97-AF65-F5344CB8AC3E}">
        <p14:creationId xmlns:p14="http://schemas.microsoft.com/office/powerpoint/2010/main" val="376634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999C1-C674-4DAF-B58F-CC7D11EBD92A}"/>
              </a:ext>
            </a:extLst>
          </p:cNvPr>
          <p:cNvSpPr/>
          <p:nvPr/>
        </p:nvSpPr>
        <p:spPr>
          <a:xfrm>
            <a:off x="3048000" y="3105835"/>
            <a:ext cx="6096000" cy="923330"/>
          </a:xfrm>
          <a:prstGeom prst="rect">
            <a:avLst/>
          </a:prstGeom>
        </p:spPr>
        <p:txBody>
          <a:bodyPr>
            <a:spAutoFit/>
          </a:bodyPr>
          <a:lstStyle/>
          <a:p>
            <a:r>
              <a:rPr lang="en-US" dirty="0">
                <a:hlinkClick r:id="rId2"/>
              </a:rPr>
              <a:t>https://howtodoinjava.com/automation/lombok-eclipse-installation-examples/</a:t>
            </a:r>
            <a:endParaRPr lang="en-US" dirty="0"/>
          </a:p>
          <a:p>
            <a:endParaRPr lang="en-US" dirty="0"/>
          </a:p>
        </p:txBody>
      </p:sp>
    </p:spTree>
    <p:extLst>
      <p:ext uri="{BB962C8B-B14F-4D97-AF65-F5344CB8AC3E}">
        <p14:creationId xmlns:p14="http://schemas.microsoft.com/office/powerpoint/2010/main" val="682942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495</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64</cp:revision>
  <dcterms:created xsi:type="dcterms:W3CDTF">2021-04-27T08:54:39Z</dcterms:created>
  <dcterms:modified xsi:type="dcterms:W3CDTF">2021-05-31T13:51:30Z</dcterms:modified>
</cp:coreProperties>
</file>