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61"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7/16/2021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2173580" y="28136"/>
            <a:ext cx="734771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a:t>Spring Boot MapStruct Example of Mapping JPA and Hibernate Entity to DTO</a:t>
            </a:r>
          </a:p>
        </p:txBody>
      </p:sp>
      <p:sp>
        <p:nvSpPr>
          <p:cNvPr id="2" name="Rectangle 1">
            <a:extLst>
              <a:ext uri="{FF2B5EF4-FFF2-40B4-BE49-F238E27FC236}">
                <a16:creationId xmlns:a16="http://schemas.microsoft.com/office/drawing/2014/main" id="{B10E1BFA-F0D8-4C59-B21C-D38D8C4A0E48}"/>
              </a:ext>
            </a:extLst>
          </p:cNvPr>
          <p:cNvSpPr/>
          <p:nvPr/>
        </p:nvSpPr>
        <p:spPr>
          <a:xfrm>
            <a:off x="2565010" y="4710865"/>
            <a:ext cx="2757267" cy="9144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00" dirty="0"/>
              <a:t>Java objects, JPA and Hibernate entity</a:t>
            </a:r>
          </a:p>
        </p:txBody>
      </p:sp>
      <p:sp>
        <p:nvSpPr>
          <p:cNvPr id="4" name="Rectangle 3">
            <a:extLst>
              <a:ext uri="{FF2B5EF4-FFF2-40B4-BE49-F238E27FC236}">
                <a16:creationId xmlns:a16="http://schemas.microsoft.com/office/drawing/2014/main" id="{41B408DA-309F-4358-8A8A-2B1369296D27}"/>
              </a:ext>
            </a:extLst>
          </p:cNvPr>
          <p:cNvSpPr/>
          <p:nvPr/>
        </p:nvSpPr>
        <p:spPr>
          <a:xfrm>
            <a:off x="7263617" y="4710865"/>
            <a:ext cx="2053883" cy="914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dirty="0"/>
              <a:t>DTO </a:t>
            </a:r>
          </a:p>
        </p:txBody>
      </p:sp>
      <p:sp>
        <p:nvSpPr>
          <p:cNvPr id="5" name="Arrow: Left-Right 4">
            <a:extLst>
              <a:ext uri="{FF2B5EF4-FFF2-40B4-BE49-F238E27FC236}">
                <a16:creationId xmlns:a16="http://schemas.microsoft.com/office/drawing/2014/main" id="{571CBCF7-206E-4C7C-BF05-FD0B7275A2DD}"/>
              </a:ext>
            </a:extLst>
          </p:cNvPr>
          <p:cNvSpPr/>
          <p:nvPr/>
        </p:nvSpPr>
        <p:spPr>
          <a:xfrm>
            <a:off x="5322277" y="4946500"/>
            <a:ext cx="1941339" cy="492369"/>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with Corners Rounded 5">
            <a:extLst>
              <a:ext uri="{FF2B5EF4-FFF2-40B4-BE49-F238E27FC236}">
                <a16:creationId xmlns:a16="http://schemas.microsoft.com/office/drawing/2014/main" id="{169B4DC3-CB8E-4287-837D-3F201C50C007}"/>
              </a:ext>
            </a:extLst>
          </p:cNvPr>
          <p:cNvSpPr/>
          <p:nvPr/>
        </p:nvSpPr>
        <p:spPr>
          <a:xfrm>
            <a:off x="271976" y="1056063"/>
            <a:ext cx="11648048" cy="2554938"/>
          </a:xfrm>
          <a:prstGeom prst="wedgeRoundRectCallout">
            <a:avLst>
              <a:gd name="adj1" fmla="val 307"/>
              <a:gd name="adj2" fmla="val 10649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t>Using MapStruct for mapping/converting Java objects, JPA and Hibernate entity to DTO and vice versa</a:t>
            </a:r>
            <a:br>
              <a:rPr lang="en-US" sz="2000" dirty="0"/>
            </a:br>
            <a:endParaRPr lang="en-US" sz="2000" dirty="0"/>
          </a:p>
          <a:p>
            <a:pPr marL="342900" indent="-342900">
              <a:buFont typeface="Wingdings" panose="05000000000000000000" pitchFamily="2" charset="2"/>
              <a:buChar char="ü"/>
            </a:pPr>
            <a:r>
              <a:rPr lang="en-US" sz="2000" dirty="0"/>
              <a:t>MapStruct is a Java annotation processor for generating bean mapping classes.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DTO, stands for Data Transfer Object, is a design pattern used for customizing/aggregating data input and output so reducing the number of call to remote API.</a:t>
            </a:r>
          </a:p>
        </p:txBody>
      </p:sp>
    </p:spTree>
    <p:extLst>
      <p:ext uri="{BB962C8B-B14F-4D97-AF65-F5344CB8AC3E}">
        <p14:creationId xmlns:p14="http://schemas.microsoft.com/office/powerpoint/2010/main" val="44934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2173580" y="28136"/>
            <a:ext cx="734771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a:t>Spring Boot MapStruct Example of Mapping JPA and Hibernate Entity to DTO</a:t>
            </a:r>
          </a:p>
        </p:txBody>
      </p:sp>
      <p:pic>
        <p:nvPicPr>
          <p:cNvPr id="2" name="Picture 1">
            <a:extLst>
              <a:ext uri="{FF2B5EF4-FFF2-40B4-BE49-F238E27FC236}">
                <a16:creationId xmlns:a16="http://schemas.microsoft.com/office/drawing/2014/main" id="{F2977355-0516-48B7-B1CA-6BA74D137620}"/>
              </a:ext>
            </a:extLst>
          </p:cNvPr>
          <p:cNvPicPr>
            <a:picLocks noChangeAspect="1"/>
          </p:cNvPicPr>
          <p:nvPr/>
        </p:nvPicPr>
        <p:blipFill>
          <a:blip r:embed="rId2"/>
          <a:stretch>
            <a:fillRect/>
          </a:stretch>
        </p:blipFill>
        <p:spPr>
          <a:xfrm>
            <a:off x="388010" y="2222695"/>
            <a:ext cx="6552023" cy="4141057"/>
          </a:xfrm>
          <a:prstGeom prst="rect">
            <a:avLst/>
          </a:prstGeom>
        </p:spPr>
        <p:style>
          <a:lnRef idx="1">
            <a:schemeClr val="accent4"/>
          </a:lnRef>
          <a:fillRef idx="2">
            <a:schemeClr val="accent4"/>
          </a:fillRef>
          <a:effectRef idx="1">
            <a:schemeClr val="accent4"/>
          </a:effectRef>
          <a:fontRef idx="minor">
            <a:schemeClr val="dk1"/>
          </a:fontRef>
        </p:style>
      </p:pic>
      <p:sp>
        <p:nvSpPr>
          <p:cNvPr id="3" name="Speech Bubble: Rectangle with Corners Rounded 2">
            <a:extLst>
              <a:ext uri="{FF2B5EF4-FFF2-40B4-BE49-F238E27FC236}">
                <a16:creationId xmlns:a16="http://schemas.microsoft.com/office/drawing/2014/main" id="{D5397B5B-59E7-4E98-A507-7C217E17F777}"/>
              </a:ext>
            </a:extLst>
          </p:cNvPr>
          <p:cNvSpPr/>
          <p:nvPr/>
        </p:nvSpPr>
        <p:spPr>
          <a:xfrm>
            <a:off x="7779433" y="1223890"/>
            <a:ext cx="4234375" cy="3629464"/>
          </a:xfrm>
          <a:prstGeom prst="wedgeRoundRectCallout">
            <a:avLst>
              <a:gd name="adj1" fmla="val -71664"/>
              <a:gd name="adj2" fmla="val 1017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ü"/>
            </a:pPr>
            <a:r>
              <a:rPr lang="en-US" dirty="0"/>
              <a:t>To using MapStruct, you have to define a </a:t>
            </a:r>
            <a:r>
              <a:rPr lang="en-US" dirty="0">
                <a:solidFill>
                  <a:srgbClr val="FF0000"/>
                </a:solidFill>
              </a:rPr>
              <a:t>@Mapper interface </a:t>
            </a:r>
            <a:r>
              <a:rPr lang="en-US" dirty="0"/>
              <a:t>which declares any required mapping methods to map between entity and DTO</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Here you only define simple method signatures, converting Entity to DTO, DTO to Entity, List of Entity to List of DTOs. MapStruct will generate implementation code for you during build time.</a:t>
            </a:r>
          </a:p>
        </p:txBody>
      </p:sp>
    </p:spTree>
    <p:extLst>
      <p:ext uri="{BB962C8B-B14F-4D97-AF65-F5344CB8AC3E}">
        <p14:creationId xmlns:p14="http://schemas.microsoft.com/office/powerpoint/2010/main" val="221677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96DEC-9D1D-4FFE-B9B1-6DE1FF11013C}"/>
              </a:ext>
            </a:extLst>
          </p:cNvPr>
          <p:cNvPicPr>
            <a:picLocks noChangeAspect="1"/>
          </p:cNvPicPr>
          <p:nvPr/>
        </p:nvPicPr>
        <p:blipFill>
          <a:blip r:embed="rId2"/>
          <a:stretch>
            <a:fillRect/>
          </a:stretch>
        </p:blipFill>
        <p:spPr>
          <a:xfrm>
            <a:off x="962873" y="2502284"/>
            <a:ext cx="8859486" cy="2191056"/>
          </a:xfrm>
          <a:prstGeom prst="rect">
            <a:avLst/>
          </a:prstGeom>
        </p:spPr>
      </p:pic>
      <p:sp>
        <p:nvSpPr>
          <p:cNvPr id="4" name="Rectangle 3">
            <a:extLst>
              <a:ext uri="{FF2B5EF4-FFF2-40B4-BE49-F238E27FC236}">
                <a16:creationId xmlns:a16="http://schemas.microsoft.com/office/drawing/2014/main" id="{CF827534-124D-4B45-BC3A-4608E34E0C77}"/>
              </a:ext>
            </a:extLst>
          </p:cNvPr>
          <p:cNvSpPr/>
          <p:nvPr/>
        </p:nvSpPr>
        <p:spPr>
          <a:xfrm>
            <a:off x="962873" y="1753158"/>
            <a:ext cx="3624326"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3200" dirty="0"/>
              <a:t>mvn spring-boot:run</a:t>
            </a:r>
          </a:p>
        </p:txBody>
      </p:sp>
    </p:spTree>
    <p:extLst>
      <p:ext uri="{BB962C8B-B14F-4D97-AF65-F5344CB8AC3E}">
        <p14:creationId xmlns:p14="http://schemas.microsoft.com/office/powerpoint/2010/main" val="1039183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TotalTime>
  <Words>158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49</cp:revision>
  <dcterms:created xsi:type="dcterms:W3CDTF">2021-04-27T08:54:39Z</dcterms:created>
  <dcterms:modified xsi:type="dcterms:W3CDTF">2021-07-16T04:03:24Z</dcterms:modified>
</cp:coreProperties>
</file>