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83" r:id="rId2"/>
    <p:sldId id="484" r:id="rId3"/>
    <p:sldId id="485"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51023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4002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10/25/2023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335572" y="35453"/>
            <a:ext cx="718942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Requests: How the Internet Fetches Web Pages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C00000"/>
                </a:solidFill>
                <a:effectLst/>
                <a:latin typeface="Söhne"/>
              </a:rPr>
              <a:t>HTTP</a:t>
            </a:r>
            <a:r>
              <a:rPr lang="en-US" sz="2000" b="0" i="0" dirty="0">
                <a:solidFill>
                  <a:srgbClr val="374151"/>
                </a:solidFill>
                <a:effectLst/>
                <a:latin typeface="Söhne"/>
              </a:rPr>
              <a:t>, or </a:t>
            </a:r>
            <a:r>
              <a:rPr lang="en-US" sz="2000" b="0" i="0" dirty="0">
                <a:solidFill>
                  <a:srgbClr val="C00000"/>
                </a:solidFill>
                <a:effectLst/>
                <a:latin typeface="Söhne"/>
              </a:rPr>
              <a:t>Hypertext Transfer Protocol</a:t>
            </a:r>
            <a:r>
              <a:rPr lang="en-US" sz="2000" b="0" i="0" dirty="0">
                <a:solidFill>
                  <a:srgbClr val="374151"/>
                </a:solidFill>
                <a:effectLst/>
                <a:latin typeface="Söhne"/>
              </a:rPr>
              <a:t>, is a </a:t>
            </a:r>
            <a:r>
              <a:rPr lang="en-US" sz="2000" b="0" i="0" dirty="0">
                <a:solidFill>
                  <a:srgbClr val="C00000"/>
                </a:solidFill>
                <a:effectLst/>
                <a:latin typeface="Söhne"/>
              </a:rPr>
              <a:t>set of rules </a:t>
            </a:r>
            <a:r>
              <a:rPr lang="en-US" sz="2000" b="0" i="0" dirty="0">
                <a:solidFill>
                  <a:srgbClr val="374151"/>
                </a:solidFill>
                <a:effectLst/>
                <a:latin typeface="Söhne"/>
              </a:rPr>
              <a:t>that helps computers communicate with each other over the internet. </a:t>
            </a:r>
          </a:p>
          <a:p>
            <a:pPr marL="342900" indent="-342900" algn="l">
              <a:buFont typeface="Wingdings" panose="05000000000000000000" pitchFamily="2" charset="2"/>
              <a:buChar char="ü"/>
            </a:pPr>
            <a:endParaRPr lang="en-US" sz="2000" dirty="0">
              <a:solidFill>
                <a:srgbClr val="374151"/>
              </a:solidFill>
              <a:latin typeface="Söhne"/>
            </a:endParaRPr>
          </a:p>
          <a:p>
            <a:pPr marL="342900" indent="-342900" algn="l">
              <a:buFont typeface="Wingdings" panose="05000000000000000000" pitchFamily="2" charset="2"/>
              <a:buChar char="ü"/>
            </a:pPr>
            <a:r>
              <a:rPr lang="en-US" sz="2000" b="0" i="0" dirty="0">
                <a:solidFill>
                  <a:srgbClr val="374151"/>
                </a:solidFill>
                <a:effectLst/>
                <a:latin typeface="Söhne"/>
              </a:rPr>
              <a:t>When you use a </a:t>
            </a:r>
            <a:r>
              <a:rPr lang="en-US" sz="2000" b="0" i="0" dirty="0">
                <a:solidFill>
                  <a:srgbClr val="C00000"/>
                </a:solidFill>
                <a:effectLst/>
                <a:latin typeface="Söhne"/>
              </a:rPr>
              <a:t>web</a:t>
            </a:r>
            <a:r>
              <a:rPr lang="en-US" sz="2000" b="0" i="0" dirty="0">
                <a:solidFill>
                  <a:srgbClr val="374151"/>
                </a:solidFill>
                <a:effectLst/>
                <a:latin typeface="Söhne"/>
              </a:rPr>
              <a:t> </a:t>
            </a:r>
            <a:r>
              <a:rPr lang="en-US" sz="2000" b="0" i="0" dirty="0">
                <a:solidFill>
                  <a:srgbClr val="C00000"/>
                </a:solidFill>
                <a:effectLst/>
                <a:latin typeface="Söhne"/>
              </a:rPr>
              <a:t>browser</a:t>
            </a:r>
            <a:r>
              <a:rPr lang="en-US" sz="2000" b="0" i="0" dirty="0">
                <a:solidFill>
                  <a:srgbClr val="374151"/>
                </a:solidFill>
                <a:effectLst/>
                <a:latin typeface="Söhne"/>
              </a:rPr>
              <a:t> to visit a </a:t>
            </a:r>
            <a:r>
              <a:rPr lang="en-US" sz="2000" b="0" i="0" dirty="0">
                <a:solidFill>
                  <a:srgbClr val="C00000"/>
                </a:solidFill>
                <a:effectLst/>
                <a:latin typeface="Söhne"/>
              </a:rPr>
              <a:t>website</a:t>
            </a:r>
            <a:r>
              <a:rPr lang="en-US" sz="2000" b="0" i="0" dirty="0">
                <a:solidFill>
                  <a:srgbClr val="374151"/>
                </a:solidFill>
                <a:effectLst/>
                <a:latin typeface="Söhne"/>
              </a:rPr>
              <a:t>, your </a:t>
            </a:r>
            <a:r>
              <a:rPr lang="en-US" sz="2000" b="0" i="0" dirty="0">
                <a:solidFill>
                  <a:srgbClr val="C00000"/>
                </a:solidFill>
                <a:effectLst/>
                <a:latin typeface="Söhne"/>
              </a:rPr>
              <a:t>browser</a:t>
            </a:r>
            <a:r>
              <a:rPr lang="en-US" sz="2000" b="0" i="0" dirty="0">
                <a:solidFill>
                  <a:srgbClr val="374151"/>
                </a:solidFill>
                <a:effectLst/>
                <a:latin typeface="Söhne"/>
              </a:rPr>
              <a:t> sends something called an "</a:t>
            </a:r>
            <a:r>
              <a:rPr lang="en-US" sz="2000" b="0" i="0" dirty="0">
                <a:solidFill>
                  <a:srgbClr val="C00000"/>
                </a:solidFill>
                <a:effectLst/>
                <a:latin typeface="Söhne"/>
              </a:rPr>
              <a:t>HTTP request</a:t>
            </a:r>
            <a:r>
              <a:rPr lang="en-US" sz="2000" b="0" i="0" dirty="0">
                <a:solidFill>
                  <a:srgbClr val="374151"/>
                </a:solidFill>
                <a:effectLst/>
                <a:latin typeface="Söhne"/>
              </a:rPr>
              <a:t>" to the </a:t>
            </a:r>
            <a:r>
              <a:rPr lang="en-US" sz="2000" b="0" i="0" dirty="0">
                <a:solidFill>
                  <a:srgbClr val="C00000"/>
                </a:solidFill>
                <a:effectLst/>
                <a:latin typeface="Söhne"/>
              </a:rPr>
              <a:t>server</a:t>
            </a:r>
            <a:r>
              <a:rPr lang="en-US" sz="2000" b="0" i="0" dirty="0">
                <a:solidFill>
                  <a:srgbClr val="374151"/>
                </a:solidFill>
                <a:effectLst/>
                <a:latin typeface="Söhne"/>
              </a:rPr>
              <a:t> where that </a:t>
            </a:r>
            <a:r>
              <a:rPr lang="en-US" sz="2000" b="0" i="0" dirty="0">
                <a:solidFill>
                  <a:srgbClr val="C00000"/>
                </a:solidFill>
                <a:effectLst/>
                <a:latin typeface="Söhne"/>
              </a:rPr>
              <a:t>website</a:t>
            </a:r>
            <a:r>
              <a:rPr lang="en-US" sz="2000" b="0" i="0" dirty="0">
                <a:solidFill>
                  <a:srgbClr val="374151"/>
                </a:solidFill>
                <a:effectLst/>
                <a:latin typeface="Söhne"/>
              </a:rPr>
              <a:t> is stored.</a:t>
            </a:r>
            <a:endParaRPr lang="en-US" sz="44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411979" y="3429000"/>
            <a:ext cx="7746525" cy="3119202"/>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335572" y="35453"/>
            <a:ext cx="718942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Requests: How the Internet Fetches Web Pages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34163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buFont typeface="+mj-lt"/>
              <a:buAutoNum type="arabicPeriod"/>
            </a:pPr>
            <a:r>
              <a:rPr lang="en-US" sz="1800" b="1" i="0" dirty="0">
                <a:solidFill>
                  <a:srgbClr val="C00000"/>
                </a:solidFill>
                <a:effectLst/>
                <a:latin typeface="Söhne"/>
              </a:rPr>
              <a:t>You Make a Request:</a:t>
            </a:r>
            <a:r>
              <a:rPr lang="en-US" sz="1800" b="0" i="0" dirty="0">
                <a:solidFill>
                  <a:srgbClr val="C00000"/>
                </a:solidFill>
                <a:effectLst/>
                <a:latin typeface="Söhne"/>
              </a:rPr>
              <a:t> </a:t>
            </a:r>
            <a:r>
              <a:rPr lang="en-US" sz="1800" b="0" i="0" dirty="0">
                <a:solidFill>
                  <a:srgbClr val="374151"/>
                </a:solidFill>
                <a:effectLst/>
                <a:latin typeface="Söhne"/>
              </a:rPr>
              <a:t>Imagine you want to visit a website, like "</a:t>
            </a:r>
            <a:r>
              <a:rPr lang="en-US" sz="1800" b="0" i="0" u="none" strike="noStrike" dirty="0">
                <a:solidFill>
                  <a:srgbClr val="374151"/>
                </a:solidFill>
                <a:effectLst/>
                <a:latin typeface="Söhne"/>
                <a:hlinkClick r:id="rId3"/>
              </a:rPr>
              <a:t>www.</a:t>
            </a:r>
            <a:r>
              <a:rPr lang="en-US" sz="1800" dirty="0">
                <a:solidFill>
                  <a:srgbClr val="374151"/>
                </a:solidFill>
                <a:latin typeface="Söhne"/>
                <a:hlinkClick r:id="rId3"/>
              </a:rPr>
              <a:t>google</a:t>
            </a:r>
            <a:r>
              <a:rPr lang="en-US" sz="1800" b="0" i="0" u="none" strike="noStrike" dirty="0">
                <a:solidFill>
                  <a:srgbClr val="374151"/>
                </a:solidFill>
                <a:effectLst/>
                <a:latin typeface="Söhne"/>
                <a:hlinkClick r:id="rId3"/>
              </a:rPr>
              <a:t>.com</a:t>
            </a:r>
            <a:r>
              <a:rPr lang="en-US" sz="1800" b="0" i="0" dirty="0">
                <a:solidFill>
                  <a:srgbClr val="374151"/>
                </a:solidFill>
                <a:effectLst/>
                <a:latin typeface="Söhne"/>
              </a:rPr>
              <a:t>." So, you type this web address into your browser and hit "Enter.“</a:t>
            </a:r>
          </a:p>
          <a:p>
            <a:pPr algn="l">
              <a:buFont typeface="+mj-lt"/>
              <a:buAutoNum type="arabicPeriod"/>
            </a:pP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The Request is Sent:</a:t>
            </a:r>
            <a:r>
              <a:rPr lang="en-US" sz="1800" b="0" i="0" dirty="0">
                <a:solidFill>
                  <a:srgbClr val="C00000"/>
                </a:solidFill>
                <a:effectLst/>
                <a:latin typeface="Söhne"/>
              </a:rPr>
              <a:t> </a:t>
            </a:r>
            <a:r>
              <a:rPr lang="en-US" sz="1800" b="0" i="0" dirty="0">
                <a:solidFill>
                  <a:srgbClr val="374151"/>
                </a:solidFill>
                <a:effectLst/>
                <a:latin typeface="Söhne"/>
              </a:rPr>
              <a:t>When you hit "Enter," your web browser sends an HTTP request to the server where "</a:t>
            </a:r>
            <a:r>
              <a:rPr lang="en-US" sz="1800" b="0" i="0" u="none" strike="noStrike" dirty="0">
                <a:solidFill>
                  <a:srgbClr val="374151"/>
                </a:solidFill>
                <a:effectLst/>
                <a:latin typeface="Söhne"/>
                <a:hlinkClick r:id="rId3"/>
              </a:rPr>
              <a:t>www.</a:t>
            </a:r>
            <a:r>
              <a:rPr lang="en-US" sz="1800" dirty="0">
                <a:solidFill>
                  <a:srgbClr val="374151"/>
                </a:solidFill>
                <a:latin typeface="Söhne"/>
                <a:hlinkClick r:id="rId3"/>
              </a:rPr>
              <a:t>google</a:t>
            </a:r>
            <a:r>
              <a:rPr lang="en-US" sz="1800" b="0" i="0" u="none" strike="noStrike" dirty="0">
                <a:solidFill>
                  <a:srgbClr val="374151"/>
                </a:solidFill>
                <a:effectLst/>
                <a:latin typeface="Söhne"/>
                <a:hlinkClick r:id="rId3"/>
              </a:rPr>
              <a:t>.com</a:t>
            </a:r>
            <a:r>
              <a:rPr lang="en-US" sz="1800" b="0" i="0" dirty="0">
                <a:solidFill>
                  <a:srgbClr val="374151"/>
                </a:solidFill>
                <a:effectLst/>
                <a:latin typeface="Söhne"/>
              </a:rPr>
              <a:t>" is located. This request is like saying, "Hey, I'd like to see what's on this website.“</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The Server Responds:</a:t>
            </a:r>
            <a:r>
              <a:rPr lang="en-US" sz="1800" b="0" i="0" dirty="0">
                <a:solidFill>
                  <a:srgbClr val="C00000"/>
                </a:solidFill>
                <a:effectLst/>
                <a:latin typeface="Söhne"/>
              </a:rPr>
              <a:t> </a:t>
            </a:r>
            <a:r>
              <a:rPr lang="en-US" sz="1800" b="0" i="0" dirty="0">
                <a:solidFill>
                  <a:srgbClr val="374151"/>
                </a:solidFill>
                <a:effectLst/>
                <a:latin typeface="Söhne"/>
              </a:rPr>
              <a:t>The server on the other end (where the website is hosted) receives your request. It then processes your request and sends back an "HTTP response." This response contains all the information needed to display the website on your screen.</a:t>
            </a:r>
            <a:br>
              <a:rPr lang="en-US" sz="1800" b="0" i="0" dirty="0">
                <a:solidFill>
                  <a:srgbClr val="374151"/>
                </a:solidFill>
                <a:effectLst/>
                <a:latin typeface="Söhne"/>
              </a:rPr>
            </a:br>
            <a:endParaRPr lang="en-US" sz="1800" b="0" i="0" dirty="0">
              <a:solidFill>
                <a:srgbClr val="374151"/>
              </a:solidFill>
              <a:effectLst/>
              <a:latin typeface="Söhne"/>
            </a:endParaRPr>
          </a:p>
          <a:p>
            <a:pPr algn="l">
              <a:buFont typeface="+mj-lt"/>
              <a:buAutoNum type="arabicPeriod"/>
            </a:pPr>
            <a:r>
              <a:rPr lang="en-US" sz="1800" b="1" i="0" dirty="0">
                <a:solidFill>
                  <a:srgbClr val="C00000"/>
                </a:solidFill>
                <a:effectLst/>
                <a:latin typeface="Söhne"/>
              </a:rPr>
              <a:t>Website Appears:</a:t>
            </a:r>
            <a:r>
              <a:rPr lang="en-US" sz="1800" b="0" i="0" dirty="0">
                <a:solidFill>
                  <a:srgbClr val="C00000"/>
                </a:solidFill>
                <a:effectLst/>
                <a:latin typeface="Söhne"/>
              </a:rPr>
              <a:t> </a:t>
            </a:r>
            <a:r>
              <a:rPr lang="en-US" sz="1800" b="0" i="0" dirty="0">
                <a:solidFill>
                  <a:srgbClr val="374151"/>
                </a:solidFill>
                <a:effectLst/>
                <a:latin typeface="Söhne"/>
              </a:rPr>
              <a:t>Your web browser receives the response, unpacks it, and displays the website's content on your screen. You can now see the text, images, and other elements that make up the website.</a:t>
            </a: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4"/>
          <a:stretch>
            <a:fillRect/>
          </a:stretch>
        </p:blipFill>
        <p:spPr>
          <a:xfrm>
            <a:off x="3200400" y="4292033"/>
            <a:ext cx="6019800" cy="2423922"/>
          </a:xfrm>
          <a:prstGeom prst="rect">
            <a:avLst/>
          </a:prstGeom>
        </p:spPr>
      </p:pic>
    </p:spTree>
    <p:extLst>
      <p:ext uri="{BB962C8B-B14F-4D97-AF65-F5344CB8AC3E}">
        <p14:creationId xmlns:p14="http://schemas.microsoft.com/office/powerpoint/2010/main" val="4264927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2335572" y="35453"/>
            <a:ext cx="718942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Demystifying HTTP Requests: How the Internet Fetches Web Pages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1614" y="684452"/>
            <a:ext cx="11788771" cy="132343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2000" b="0" i="0" dirty="0">
                <a:solidFill>
                  <a:srgbClr val="374151"/>
                </a:solidFill>
                <a:effectLst/>
                <a:latin typeface="Söhne"/>
              </a:rPr>
              <a:t>In essence, an </a:t>
            </a:r>
            <a:r>
              <a:rPr lang="en-US" sz="2000" b="0" i="0" dirty="0">
                <a:solidFill>
                  <a:srgbClr val="C00000"/>
                </a:solidFill>
                <a:effectLst/>
                <a:latin typeface="Söhne"/>
              </a:rPr>
              <a:t>HTTP request </a:t>
            </a:r>
            <a:r>
              <a:rPr lang="en-US" sz="2000" b="0" i="0" dirty="0">
                <a:solidFill>
                  <a:srgbClr val="374151"/>
                </a:solidFill>
                <a:effectLst/>
                <a:latin typeface="Söhne"/>
              </a:rPr>
              <a:t>is like a </a:t>
            </a:r>
            <a:r>
              <a:rPr lang="en-US" sz="2000" b="0" i="0" dirty="0">
                <a:solidFill>
                  <a:srgbClr val="C00000"/>
                </a:solidFill>
                <a:effectLst/>
                <a:latin typeface="Söhne"/>
              </a:rPr>
              <a:t>question</a:t>
            </a:r>
            <a:r>
              <a:rPr lang="en-US" sz="2000" b="0" i="0" dirty="0">
                <a:solidFill>
                  <a:srgbClr val="374151"/>
                </a:solidFill>
                <a:effectLst/>
                <a:latin typeface="Söhne"/>
              </a:rPr>
              <a:t> you ask a </a:t>
            </a:r>
            <a:r>
              <a:rPr lang="en-US" sz="2000" b="0" i="0" dirty="0">
                <a:solidFill>
                  <a:srgbClr val="C00000"/>
                </a:solidFill>
                <a:effectLst/>
                <a:latin typeface="Söhne"/>
              </a:rPr>
              <a:t>server</a:t>
            </a:r>
            <a:r>
              <a:rPr lang="en-US" sz="2000" b="0" i="0" dirty="0">
                <a:solidFill>
                  <a:srgbClr val="374151"/>
                </a:solidFill>
                <a:effectLst/>
                <a:latin typeface="Söhne"/>
              </a:rPr>
              <a:t> to fetch a </a:t>
            </a:r>
            <a:r>
              <a:rPr lang="en-US" sz="2000" b="0" i="0" dirty="0">
                <a:solidFill>
                  <a:srgbClr val="C00000"/>
                </a:solidFill>
                <a:effectLst/>
                <a:latin typeface="Söhne"/>
              </a:rPr>
              <a:t>specific</a:t>
            </a:r>
            <a:r>
              <a:rPr lang="en-US" sz="2000" b="0" i="0" dirty="0">
                <a:solidFill>
                  <a:srgbClr val="374151"/>
                </a:solidFill>
                <a:effectLst/>
                <a:latin typeface="Söhne"/>
              </a:rPr>
              <a:t> </a:t>
            </a:r>
            <a:r>
              <a:rPr lang="en-US" sz="2000" b="0" i="0" dirty="0">
                <a:solidFill>
                  <a:srgbClr val="C00000"/>
                </a:solidFill>
                <a:effectLst/>
                <a:latin typeface="Söhne"/>
              </a:rPr>
              <a:t>web page </a:t>
            </a:r>
            <a:r>
              <a:rPr lang="en-US" sz="2000" b="0" i="0" dirty="0">
                <a:solidFill>
                  <a:srgbClr val="374151"/>
                </a:solidFill>
                <a:effectLst/>
                <a:latin typeface="Söhne"/>
              </a:rPr>
              <a:t>for you. The </a:t>
            </a:r>
            <a:r>
              <a:rPr lang="en-US" sz="2000" b="0" i="0" dirty="0">
                <a:solidFill>
                  <a:srgbClr val="C00000"/>
                </a:solidFill>
                <a:effectLst/>
                <a:latin typeface="Söhne"/>
              </a:rPr>
              <a:t>server</a:t>
            </a:r>
            <a:r>
              <a:rPr lang="en-US" sz="2000" b="0" i="0" dirty="0">
                <a:solidFill>
                  <a:srgbClr val="374151"/>
                </a:solidFill>
                <a:effectLst/>
                <a:latin typeface="Söhne"/>
              </a:rPr>
              <a:t> then provides the </a:t>
            </a:r>
            <a:r>
              <a:rPr lang="en-US" sz="2000" b="0" i="0" dirty="0">
                <a:solidFill>
                  <a:srgbClr val="C00000"/>
                </a:solidFill>
                <a:effectLst/>
                <a:latin typeface="Söhne"/>
              </a:rPr>
              <a:t>answer</a:t>
            </a:r>
            <a:r>
              <a:rPr lang="en-US" sz="2000" b="0" i="0" dirty="0">
                <a:solidFill>
                  <a:srgbClr val="374151"/>
                </a:solidFill>
                <a:effectLst/>
                <a:latin typeface="Söhne"/>
              </a:rPr>
              <a:t> (</a:t>
            </a:r>
            <a:r>
              <a:rPr lang="en-US" sz="2000" b="0" i="0" dirty="0">
                <a:solidFill>
                  <a:srgbClr val="C00000"/>
                </a:solidFill>
                <a:effectLst/>
                <a:latin typeface="Söhne"/>
              </a:rPr>
              <a:t>the web page</a:t>
            </a:r>
            <a:r>
              <a:rPr lang="en-US" sz="2000" b="0" i="0" dirty="0">
                <a:solidFill>
                  <a:srgbClr val="374151"/>
                </a:solidFill>
                <a:effectLst/>
                <a:latin typeface="Söhne"/>
              </a:rPr>
              <a:t>) that your </a:t>
            </a:r>
            <a:r>
              <a:rPr lang="en-US" sz="2000" b="0" i="0" dirty="0">
                <a:solidFill>
                  <a:srgbClr val="C00000"/>
                </a:solidFill>
                <a:effectLst/>
                <a:latin typeface="Söhne"/>
              </a:rPr>
              <a:t>browser</a:t>
            </a:r>
            <a:r>
              <a:rPr lang="en-US" sz="2000" b="0" i="0" dirty="0">
                <a:solidFill>
                  <a:srgbClr val="374151"/>
                </a:solidFill>
                <a:effectLst/>
                <a:latin typeface="Söhne"/>
              </a:rPr>
              <a:t> displays. This process happens every time you click a link, enter a web address, or interact with a </a:t>
            </a:r>
            <a:r>
              <a:rPr lang="en-US" sz="2000" b="0" i="0" dirty="0">
                <a:solidFill>
                  <a:srgbClr val="C00000"/>
                </a:solidFill>
                <a:effectLst/>
                <a:latin typeface="Söhne"/>
              </a:rPr>
              <a:t>website</a:t>
            </a:r>
            <a:r>
              <a:rPr lang="en-US" sz="2000" b="0" i="0" dirty="0">
                <a:solidFill>
                  <a:srgbClr val="374151"/>
                </a:solidFill>
                <a:effectLst/>
                <a:latin typeface="Söhne"/>
              </a:rPr>
              <a:t> on the internet. It's the foundation of how we access and view web content.</a:t>
            </a:r>
            <a:endParaRPr lang="en-US" sz="6000" b="0" i="0" dirty="0">
              <a:solidFill>
                <a:srgbClr val="374151"/>
              </a:solidFill>
              <a:effectLst/>
              <a:latin typeface="Söhne"/>
            </a:endParaRPr>
          </a:p>
        </p:txBody>
      </p:sp>
      <p:pic>
        <p:nvPicPr>
          <p:cNvPr id="13" name="Picture 12">
            <a:extLst>
              <a:ext uri="{FF2B5EF4-FFF2-40B4-BE49-F238E27FC236}">
                <a16:creationId xmlns:a16="http://schemas.microsoft.com/office/drawing/2014/main" id="{1BB357E9-1DE8-7605-57A5-7FC9DFA9A7C3}"/>
              </a:ext>
            </a:extLst>
          </p:cNvPr>
          <p:cNvPicPr>
            <a:picLocks noChangeAspect="1"/>
          </p:cNvPicPr>
          <p:nvPr/>
        </p:nvPicPr>
        <p:blipFill>
          <a:blip r:embed="rId3"/>
          <a:stretch>
            <a:fillRect/>
          </a:stretch>
        </p:blipFill>
        <p:spPr>
          <a:xfrm>
            <a:off x="2128116" y="2986613"/>
            <a:ext cx="7935767" cy="3195402"/>
          </a:xfrm>
          <a:prstGeom prst="rect">
            <a:avLst/>
          </a:prstGeom>
        </p:spPr>
      </p:pic>
    </p:spTree>
    <p:extLst>
      <p:ext uri="{BB962C8B-B14F-4D97-AF65-F5344CB8AC3E}">
        <p14:creationId xmlns:p14="http://schemas.microsoft.com/office/powerpoint/2010/main" val="99941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91235</TotalTime>
  <Words>338</Words>
  <Application>Microsoft Office PowerPoint</Application>
  <PresentationFormat>Widescreen</PresentationFormat>
  <Paragraphs>15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Söhne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9865</cp:revision>
  <dcterms:created xsi:type="dcterms:W3CDTF">2006-08-16T00:00:00Z</dcterms:created>
  <dcterms:modified xsi:type="dcterms:W3CDTF">2023-10-25T09:12:21Z</dcterms:modified>
</cp:coreProperties>
</file>