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21"/>
  </p:notesMasterIdLst>
  <p:sldIdLst>
    <p:sldId id="488" r:id="rId2"/>
    <p:sldId id="471" r:id="rId3"/>
    <p:sldId id="472" r:id="rId4"/>
    <p:sldId id="473" r:id="rId5"/>
    <p:sldId id="474" r:id="rId6"/>
    <p:sldId id="475" r:id="rId7"/>
    <p:sldId id="489" r:id="rId8"/>
    <p:sldId id="477" r:id="rId9"/>
    <p:sldId id="494" r:id="rId10"/>
    <p:sldId id="493" r:id="rId11"/>
    <p:sldId id="492" r:id="rId12"/>
    <p:sldId id="478" r:id="rId13"/>
    <p:sldId id="479" r:id="rId14"/>
    <p:sldId id="481" r:id="rId15"/>
    <p:sldId id="482" r:id="rId16"/>
    <p:sldId id="483" r:id="rId17"/>
    <p:sldId id="495" r:id="rId18"/>
    <p:sldId id="484" r:id="rId19"/>
    <p:sldId id="485" r:id="rId20"/>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esh N" initials="RN" lastIdx="1" clrIdx="0">
    <p:extLst>
      <p:ext uri="{19B8F6BF-5375-455C-9EA6-DF929625EA0E}">
        <p15:presenceInfo xmlns:p15="http://schemas.microsoft.com/office/powerpoint/2012/main" userId="10c340b3cc87b9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216656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10</a:t>
            </a:fld>
            <a:endParaRPr lang="en-US" dirty="0"/>
          </a:p>
        </p:txBody>
      </p:sp>
    </p:spTree>
    <p:extLst>
      <p:ext uri="{BB962C8B-B14F-4D97-AF65-F5344CB8AC3E}">
        <p14:creationId xmlns:p14="http://schemas.microsoft.com/office/powerpoint/2010/main" val="321316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11</a:t>
            </a:fld>
            <a:endParaRPr lang="en-US" dirty="0"/>
          </a:p>
        </p:txBody>
      </p:sp>
    </p:spTree>
    <p:extLst>
      <p:ext uri="{BB962C8B-B14F-4D97-AF65-F5344CB8AC3E}">
        <p14:creationId xmlns:p14="http://schemas.microsoft.com/office/powerpoint/2010/main" val="3240093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12</a:t>
            </a:fld>
            <a:endParaRPr lang="en-US" dirty="0"/>
          </a:p>
        </p:txBody>
      </p:sp>
    </p:spTree>
    <p:extLst>
      <p:ext uri="{BB962C8B-B14F-4D97-AF65-F5344CB8AC3E}">
        <p14:creationId xmlns:p14="http://schemas.microsoft.com/office/powerpoint/2010/main" val="1507082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13</a:t>
            </a:fld>
            <a:endParaRPr lang="en-US" dirty="0"/>
          </a:p>
        </p:txBody>
      </p:sp>
    </p:spTree>
    <p:extLst>
      <p:ext uri="{BB962C8B-B14F-4D97-AF65-F5344CB8AC3E}">
        <p14:creationId xmlns:p14="http://schemas.microsoft.com/office/powerpoint/2010/main" val="1344192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14</a:t>
            </a:fld>
            <a:endParaRPr lang="en-US" dirty="0"/>
          </a:p>
        </p:txBody>
      </p:sp>
    </p:spTree>
    <p:extLst>
      <p:ext uri="{BB962C8B-B14F-4D97-AF65-F5344CB8AC3E}">
        <p14:creationId xmlns:p14="http://schemas.microsoft.com/office/powerpoint/2010/main" val="1946277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15</a:t>
            </a:fld>
            <a:endParaRPr lang="en-US" dirty="0"/>
          </a:p>
        </p:txBody>
      </p:sp>
    </p:spTree>
    <p:extLst>
      <p:ext uri="{BB962C8B-B14F-4D97-AF65-F5344CB8AC3E}">
        <p14:creationId xmlns:p14="http://schemas.microsoft.com/office/powerpoint/2010/main" val="3011762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16</a:t>
            </a:fld>
            <a:endParaRPr lang="en-US" dirty="0"/>
          </a:p>
        </p:txBody>
      </p:sp>
    </p:spTree>
    <p:extLst>
      <p:ext uri="{BB962C8B-B14F-4D97-AF65-F5344CB8AC3E}">
        <p14:creationId xmlns:p14="http://schemas.microsoft.com/office/powerpoint/2010/main" val="2884646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17</a:t>
            </a:fld>
            <a:endParaRPr lang="en-US" dirty="0"/>
          </a:p>
        </p:txBody>
      </p:sp>
    </p:spTree>
    <p:extLst>
      <p:ext uri="{BB962C8B-B14F-4D97-AF65-F5344CB8AC3E}">
        <p14:creationId xmlns:p14="http://schemas.microsoft.com/office/powerpoint/2010/main" val="3789282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18</a:t>
            </a:fld>
            <a:endParaRPr lang="en-US" dirty="0"/>
          </a:p>
        </p:txBody>
      </p:sp>
    </p:spTree>
    <p:extLst>
      <p:ext uri="{BB962C8B-B14F-4D97-AF65-F5344CB8AC3E}">
        <p14:creationId xmlns:p14="http://schemas.microsoft.com/office/powerpoint/2010/main" val="980803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19</a:t>
            </a:fld>
            <a:endParaRPr lang="en-US" dirty="0"/>
          </a:p>
        </p:txBody>
      </p:sp>
    </p:spTree>
    <p:extLst>
      <p:ext uri="{BB962C8B-B14F-4D97-AF65-F5344CB8AC3E}">
        <p14:creationId xmlns:p14="http://schemas.microsoft.com/office/powerpoint/2010/main" val="3013360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367063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53433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838305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1882372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3250035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877535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413385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12/10/2022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pixabay.com/en/check-correct-green-mark-tick-15782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C6D19E-AC49-2212-DEB4-E77F00CFBD59}"/>
              </a:ext>
            </a:extLst>
          </p:cNvPr>
          <p:cNvPicPr>
            <a:picLocks noChangeAspect="1"/>
          </p:cNvPicPr>
          <p:nvPr/>
        </p:nvPicPr>
        <p:blipFill>
          <a:blip r:embed="rId3"/>
          <a:stretch>
            <a:fillRect/>
          </a:stretch>
        </p:blipFill>
        <p:spPr>
          <a:xfrm>
            <a:off x="1295400" y="3276600"/>
            <a:ext cx="9293575" cy="3367133"/>
          </a:xfrm>
          <a:prstGeom prst="rect">
            <a:avLst/>
          </a:prstGeom>
          <a:solidFill>
            <a:schemeClr val="accent6">
              <a:lumMod val="20000"/>
              <a:lumOff val="80000"/>
            </a:schemeClr>
          </a:solidFill>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pic>
        <p:nvPicPr>
          <p:cNvPr id="1026" name="Picture 2" descr="15 fundamental tips on REST API design | by Williams O | Medium">
            <a:extLst>
              <a:ext uri="{FF2B5EF4-FFF2-40B4-BE49-F238E27FC236}">
                <a16:creationId xmlns:a16="http://schemas.microsoft.com/office/drawing/2014/main" id="{58D3C789-1260-4660-3951-C65D3B96F2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5724" y="2020012"/>
            <a:ext cx="3112926" cy="1768708"/>
          </a:xfrm>
          <a:prstGeom prst="rect">
            <a:avLst/>
          </a:prstGeom>
          <a:noFill/>
          <a:extLst>
            <a:ext uri="{909E8E84-426E-40DD-AFC4-6F175D3DCCD1}">
              <a14:hiddenFill xmlns:a14="http://schemas.microsoft.com/office/drawing/2010/main">
                <a:solidFill>
                  <a:srgbClr val="FFFFFF"/>
                </a:solidFill>
              </a14:hiddenFill>
            </a:ext>
          </a:extLst>
        </p:spPr>
      </p:pic>
      <p:sp>
        <p:nvSpPr>
          <p:cNvPr id="4" name="Flowchart: Process 3">
            <a:extLst>
              <a:ext uri="{FF2B5EF4-FFF2-40B4-BE49-F238E27FC236}">
                <a16:creationId xmlns:a16="http://schemas.microsoft.com/office/drawing/2014/main" id="{BAC87FBD-B6BC-0356-931A-DB5B416A17A5}"/>
              </a:ext>
            </a:extLst>
          </p:cNvPr>
          <p:cNvSpPr/>
          <p:nvPr/>
        </p:nvSpPr>
        <p:spPr>
          <a:xfrm>
            <a:off x="207437" y="990600"/>
            <a:ext cx="11832164" cy="1001190"/>
          </a:xfrm>
          <a:prstGeom prst="flowChartProcess">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2000" dirty="0">
                <a:solidFill>
                  <a:srgbClr val="FF0000"/>
                </a:solidFill>
              </a:rPr>
              <a:t>REST</a:t>
            </a:r>
            <a:r>
              <a:rPr lang="en-US" sz="2000" dirty="0"/>
              <a:t> is the most common communication standard between computers over Internet. We will see why it is so much popular?</a:t>
            </a:r>
          </a:p>
        </p:txBody>
      </p:sp>
    </p:spTree>
    <p:extLst>
      <p:ext uri="{BB962C8B-B14F-4D97-AF65-F5344CB8AC3E}">
        <p14:creationId xmlns:p14="http://schemas.microsoft.com/office/powerpoint/2010/main" val="23023329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pic>
        <p:nvPicPr>
          <p:cNvPr id="4" name="Picture 4" descr="What are RESTful Web Services?">
            <a:extLst>
              <a:ext uri="{FF2B5EF4-FFF2-40B4-BE49-F238E27FC236}">
                <a16:creationId xmlns:a16="http://schemas.microsoft.com/office/drawing/2014/main" id="{15D4117F-196C-3AA5-5DBE-EB4B267FF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97536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5249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pic>
        <p:nvPicPr>
          <p:cNvPr id="9" name="Picture 8">
            <a:extLst>
              <a:ext uri="{FF2B5EF4-FFF2-40B4-BE49-F238E27FC236}">
                <a16:creationId xmlns:a16="http://schemas.microsoft.com/office/drawing/2014/main" id="{895ACAEF-A045-9B29-5289-C606474A0EE8}"/>
              </a:ext>
            </a:extLst>
          </p:cNvPr>
          <p:cNvPicPr>
            <a:picLocks noChangeAspect="1"/>
          </p:cNvPicPr>
          <p:nvPr/>
        </p:nvPicPr>
        <p:blipFill>
          <a:blip r:embed="rId3"/>
          <a:stretch>
            <a:fillRect/>
          </a:stretch>
        </p:blipFill>
        <p:spPr>
          <a:xfrm>
            <a:off x="555780" y="1371600"/>
            <a:ext cx="11080440" cy="4633362"/>
          </a:xfrm>
          <a:prstGeom prst="rect">
            <a:avLst/>
          </a:prstGeom>
        </p:spPr>
      </p:pic>
    </p:spTree>
    <p:extLst>
      <p:ext uri="{BB962C8B-B14F-4D97-AF65-F5344CB8AC3E}">
        <p14:creationId xmlns:p14="http://schemas.microsoft.com/office/powerpoint/2010/main" val="5719884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pic>
        <p:nvPicPr>
          <p:cNvPr id="5" name="Picture 4">
            <a:extLst>
              <a:ext uri="{FF2B5EF4-FFF2-40B4-BE49-F238E27FC236}">
                <a16:creationId xmlns:a16="http://schemas.microsoft.com/office/drawing/2014/main" id="{B49079FA-897E-91AA-1232-333185A2E4DD}"/>
              </a:ext>
            </a:extLst>
          </p:cNvPr>
          <p:cNvPicPr>
            <a:picLocks noChangeAspect="1"/>
          </p:cNvPicPr>
          <p:nvPr/>
        </p:nvPicPr>
        <p:blipFill>
          <a:blip r:embed="rId3"/>
          <a:stretch>
            <a:fillRect/>
          </a:stretch>
        </p:blipFill>
        <p:spPr>
          <a:xfrm>
            <a:off x="2521910" y="1600200"/>
            <a:ext cx="7148179" cy="2949196"/>
          </a:xfrm>
          <a:prstGeom prst="rect">
            <a:avLst/>
          </a:prstGeom>
        </p:spPr>
      </p:pic>
    </p:spTree>
    <p:extLst>
      <p:ext uri="{BB962C8B-B14F-4D97-AF65-F5344CB8AC3E}">
        <p14:creationId xmlns:p14="http://schemas.microsoft.com/office/powerpoint/2010/main" val="11297274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sp>
        <p:nvSpPr>
          <p:cNvPr id="4" name="Flowchart: Process 3">
            <a:extLst>
              <a:ext uri="{FF2B5EF4-FFF2-40B4-BE49-F238E27FC236}">
                <a16:creationId xmlns:a16="http://schemas.microsoft.com/office/drawing/2014/main" id="{BE6EFDA3-F9E2-C427-EFAD-BFFDEDCBAD78}"/>
              </a:ext>
            </a:extLst>
          </p:cNvPr>
          <p:cNvSpPr/>
          <p:nvPr/>
        </p:nvSpPr>
        <p:spPr>
          <a:xfrm>
            <a:off x="207436" y="547136"/>
            <a:ext cx="11832164" cy="1599386"/>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endParaRPr lang="en-US" sz="1800" dirty="0">
              <a:solidFill>
                <a:schemeClr val="tx1"/>
              </a:solidFill>
            </a:endParaRPr>
          </a:p>
          <a:p>
            <a:pPr marL="342900" indent="-342900">
              <a:buFont typeface="Wingdings" panose="05000000000000000000" pitchFamily="2" charset="2"/>
              <a:buChar char="ü"/>
            </a:pPr>
            <a:r>
              <a:rPr lang="en-US" sz="1800" dirty="0">
                <a:solidFill>
                  <a:schemeClr val="tx1"/>
                </a:solidFill>
              </a:rPr>
              <a:t>In the body of these requests, there could be an optional </a:t>
            </a:r>
            <a:r>
              <a:rPr lang="en-US" sz="1800" dirty="0">
                <a:solidFill>
                  <a:srgbClr val="FF0000"/>
                </a:solidFill>
              </a:rPr>
              <a:t>HTTP request body </a:t>
            </a:r>
            <a:r>
              <a:rPr lang="en-US" sz="1800" dirty="0">
                <a:solidFill>
                  <a:schemeClr val="tx1"/>
                </a:solidFill>
              </a:rPr>
              <a:t>that contains a custom </a:t>
            </a:r>
            <a:r>
              <a:rPr lang="en-US" sz="1800" dirty="0">
                <a:solidFill>
                  <a:srgbClr val="FF0000"/>
                </a:solidFill>
              </a:rPr>
              <a:t>payload</a:t>
            </a:r>
            <a:r>
              <a:rPr lang="en-US" sz="1800" dirty="0">
                <a:solidFill>
                  <a:schemeClr val="tx1"/>
                </a:solidFill>
              </a:rPr>
              <a:t> </a:t>
            </a:r>
            <a:r>
              <a:rPr lang="en-US" sz="1800" dirty="0">
                <a:solidFill>
                  <a:srgbClr val="FF0000"/>
                </a:solidFill>
              </a:rPr>
              <a:t>of data</a:t>
            </a:r>
            <a:r>
              <a:rPr lang="en-US" sz="1800" dirty="0">
                <a:solidFill>
                  <a:schemeClr val="tx1"/>
                </a:solidFill>
              </a:rPr>
              <a:t>, usually the data will be in </a:t>
            </a:r>
            <a:r>
              <a:rPr lang="en-US" sz="1800" dirty="0">
                <a:solidFill>
                  <a:srgbClr val="FF0000"/>
                </a:solidFill>
              </a:rPr>
              <a:t>JSON</a:t>
            </a:r>
            <a:r>
              <a:rPr lang="en-US" sz="1800" dirty="0">
                <a:solidFill>
                  <a:schemeClr val="tx1"/>
                </a:solidFill>
              </a:rPr>
              <a:t> format.</a:t>
            </a:r>
          </a:p>
          <a:p>
            <a:pPr marL="342900" indent="-342900">
              <a:buFont typeface="Wingdings" panose="05000000000000000000" pitchFamily="2" charset="2"/>
              <a:buChar char="ü"/>
            </a:pPr>
            <a:r>
              <a:rPr lang="en-US" sz="1800" dirty="0">
                <a:solidFill>
                  <a:schemeClr val="tx1"/>
                </a:solidFill>
              </a:rPr>
              <a:t>The server receives a request, processes it, and formats the result into a </a:t>
            </a:r>
            <a:r>
              <a:rPr lang="en-US" sz="1800" dirty="0">
                <a:solidFill>
                  <a:srgbClr val="FF0000"/>
                </a:solidFill>
              </a:rPr>
              <a:t>response</a:t>
            </a:r>
            <a:r>
              <a:rPr lang="en-US" sz="1800" dirty="0">
                <a:solidFill>
                  <a:schemeClr val="tx1"/>
                </a:solidFill>
              </a:rPr>
              <a:t>. The first  line of the response contains the </a:t>
            </a:r>
            <a:r>
              <a:rPr lang="en-US" sz="1800" dirty="0">
                <a:solidFill>
                  <a:srgbClr val="FF0000"/>
                </a:solidFill>
              </a:rPr>
              <a:t>HTTP status code </a:t>
            </a:r>
            <a:r>
              <a:rPr lang="en-US" sz="1800" dirty="0">
                <a:solidFill>
                  <a:schemeClr val="tx1"/>
                </a:solidFill>
              </a:rPr>
              <a:t>tell the client what happened to the request.</a:t>
            </a:r>
          </a:p>
          <a:p>
            <a:pPr marL="342900" indent="-342900">
              <a:buFont typeface="Wingdings" panose="05000000000000000000" pitchFamily="2" charset="2"/>
              <a:buChar char="ü"/>
            </a:pPr>
            <a:r>
              <a:rPr lang="en-US" sz="1800" dirty="0">
                <a:solidFill>
                  <a:schemeClr val="tx1"/>
                </a:solidFill>
              </a:rPr>
              <a:t>The </a:t>
            </a:r>
            <a:r>
              <a:rPr lang="en-US" sz="1800" dirty="0">
                <a:solidFill>
                  <a:srgbClr val="FF0000"/>
                </a:solidFill>
              </a:rPr>
              <a:t>response body </a:t>
            </a:r>
            <a:r>
              <a:rPr lang="en-US" sz="1800" dirty="0">
                <a:solidFill>
                  <a:schemeClr val="tx1"/>
                </a:solidFill>
              </a:rPr>
              <a:t>is optional and could contain the </a:t>
            </a:r>
            <a:r>
              <a:rPr lang="en-US" sz="1800" dirty="0">
                <a:solidFill>
                  <a:srgbClr val="FF0000"/>
                </a:solidFill>
              </a:rPr>
              <a:t>data payload </a:t>
            </a:r>
            <a:r>
              <a:rPr lang="en-US" sz="1800" dirty="0">
                <a:solidFill>
                  <a:schemeClr val="tx1"/>
                </a:solidFill>
              </a:rPr>
              <a:t>and is usually formatted in </a:t>
            </a:r>
            <a:r>
              <a:rPr lang="en-US" sz="1800" dirty="0">
                <a:solidFill>
                  <a:srgbClr val="FF0000"/>
                </a:solidFill>
              </a:rPr>
              <a:t>JSON</a:t>
            </a:r>
            <a:r>
              <a:rPr lang="en-US" sz="1800" dirty="0">
                <a:solidFill>
                  <a:schemeClr val="tx1"/>
                </a:solidFill>
              </a:rPr>
              <a:t>.  </a:t>
            </a:r>
          </a:p>
          <a:p>
            <a:pPr marL="342900" indent="-342900">
              <a:buFont typeface="Wingdings" panose="05000000000000000000" pitchFamily="2" charset="2"/>
              <a:buChar char="ü"/>
            </a:pPr>
            <a:endParaRPr lang="en-US" sz="1800" dirty="0">
              <a:solidFill>
                <a:schemeClr val="tx1"/>
              </a:solidFill>
            </a:endParaRPr>
          </a:p>
        </p:txBody>
      </p:sp>
      <p:pic>
        <p:nvPicPr>
          <p:cNvPr id="7" name="Picture 6">
            <a:extLst>
              <a:ext uri="{FF2B5EF4-FFF2-40B4-BE49-F238E27FC236}">
                <a16:creationId xmlns:a16="http://schemas.microsoft.com/office/drawing/2014/main" id="{00396798-D5CF-C1B5-3D53-AF5115597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17" y="2421605"/>
            <a:ext cx="11247965" cy="4338720"/>
          </a:xfrm>
          <a:prstGeom prst="rect">
            <a:avLst/>
          </a:prstGeom>
        </p:spPr>
      </p:pic>
    </p:spTree>
    <p:extLst>
      <p:ext uri="{BB962C8B-B14F-4D97-AF65-F5344CB8AC3E}">
        <p14:creationId xmlns:p14="http://schemas.microsoft.com/office/powerpoint/2010/main" val="10086746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pic>
        <p:nvPicPr>
          <p:cNvPr id="1026" name="Picture 2">
            <a:extLst>
              <a:ext uri="{FF2B5EF4-FFF2-40B4-BE49-F238E27FC236}">
                <a16:creationId xmlns:a16="http://schemas.microsoft.com/office/drawing/2014/main" id="{AC1E82D7-40FE-7DC2-07A1-8E00848D8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131" y="893945"/>
            <a:ext cx="2936521" cy="5410200"/>
          </a:xfrm>
          <a:prstGeom prst="rect">
            <a:avLst/>
          </a:prstGeom>
        </p:spPr>
        <p:style>
          <a:lnRef idx="1">
            <a:schemeClr val="accent4"/>
          </a:lnRef>
          <a:fillRef idx="2">
            <a:schemeClr val="accent4"/>
          </a:fillRef>
          <a:effectRef idx="1">
            <a:schemeClr val="accent4"/>
          </a:effectRef>
          <a:fontRef idx="minor">
            <a:schemeClr val="dk1"/>
          </a:fontRef>
        </p:style>
      </p:pic>
      <p:sp>
        <p:nvSpPr>
          <p:cNvPr id="4" name="Rectangle 3">
            <a:extLst>
              <a:ext uri="{FF2B5EF4-FFF2-40B4-BE49-F238E27FC236}">
                <a16:creationId xmlns:a16="http://schemas.microsoft.com/office/drawing/2014/main" id="{50F57A92-A4B6-F4E4-2C7B-E2414D6B8E54}"/>
              </a:ext>
            </a:extLst>
          </p:cNvPr>
          <p:cNvSpPr/>
          <p:nvPr/>
        </p:nvSpPr>
        <p:spPr>
          <a:xfrm>
            <a:off x="4648200" y="1560695"/>
            <a:ext cx="7086600" cy="3468505"/>
          </a:xfrm>
          <a:prstGeom prst="rect">
            <a:avLst/>
          </a:prstGeom>
          <a:ln/>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ctr"/>
          <a:lstStyle/>
          <a:p>
            <a:pPr marL="342900" indent="-342900">
              <a:buFont typeface="Wingdings" panose="05000000000000000000" pitchFamily="2" charset="2"/>
              <a:buChar char="ü"/>
            </a:pPr>
            <a:endParaRPr lang="en-US" sz="2000" dirty="0"/>
          </a:p>
          <a:p>
            <a:r>
              <a:rPr lang="en-US" sz="2000" dirty="0"/>
              <a:t>A well-implemented RESTful API returns proper</a:t>
            </a:r>
            <a:r>
              <a:rPr lang="en-US" sz="2000" dirty="0">
                <a:solidFill>
                  <a:srgbClr val="FF0000"/>
                </a:solidFill>
              </a:rPr>
              <a:t> HTTP status codes. </a:t>
            </a:r>
          </a:p>
          <a:p>
            <a:pPr marL="342900" indent="-342900">
              <a:buFont typeface="Wingdings" panose="05000000000000000000" pitchFamily="2" charset="2"/>
              <a:buChar char="ü"/>
            </a:pPr>
            <a:endParaRPr lang="en-US" sz="2000" dirty="0"/>
          </a:p>
          <a:p>
            <a:pPr marL="1080638" lvl="1" indent="-457200">
              <a:buFont typeface="+mj-lt"/>
              <a:buAutoNum type="arabicPeriod"/>
            </a:pPr>
            <a:r>
              <a:rPr lang="en-US" sz="2000" dirty="0"/>
              <a:t>The </a:t>
            </a:r>
            <a:r>
              <a:rPr lang="en-US" sz="2000" dirty="0">
                <a:solidFill>
                  <a:srgbClr val="FF0000"/>
                </a:solidFill>
              </a:rPr>
              <a:t>200-level </a:t>
            </a:r>
            <a:r>
              <a:rPr lang="en-US" sz="2000" dirty="0"/>
              <a:t>codes mean the request was successful. </a:t>
            </a:r>
          </a:p>
          <a:p>
            <a:pPr marL="1080638" lvl="1" indent="-457200">
              <a:buFont typeface="+mj-lt"/>
              <a:buAutoNum type="arabicPeriod"/>
            </a:pPr>
            <a:endParaRPr lang="en-US" sz="2000" dirty="0"/>
          </a:p>
          <a:p>
            <a:pPr marL="1080638" lvl="1" indent="-457200">
              <a:buFont typeface="+mj-lt"/>
              <a:buAutoNum type="arabicPeriod"/>
            </a:pPr>
            <a:r>
              <a:rPr lang="en-US" sz="2000" dirty="0"/>
              <a:t>The </a:t>
            </a:r>
            <a:r>
              <a:rPr lang="en-US" sz="2000" dirty="0">
                <a:solidFill>
                  <a:srgbClr val="FF0000"/>
                </a:solidFill>
              </a:rPr>
              <a:t>400-level</a:t>
            </a:r>
            <a:r>
              <a:rPr lang="en-US" sz="2000" dirty="0"/>
              <a:t> codes means  something was wrong with our request. For example the requests contain incorrect syntax. </a:t>
            </a:r>
          </a:p>
          <a:p>
            <a:pPr marL="1080638" lvl="1" indent="-457200">
              <a:buFont typeface="+mj-lt"/>
              <a:buAutoNum type="arabicPeriod"/>
            </a:pPr>
            <a:endParaRPr lang="en-US" sz="2000" dirty="0"/>
          </a:p>
          <a:p>
            <a:pPr marL="1080638" lvl="1" indent="-457200">
              <a:buFont typeface="+mj-lt"/>
              <a:buAutoNum type="arabicPeriod"/>
            </a:pPr>
            <a:r>
              <a:rPr lang="en-US" sz="2000" dirty="0"/>
              <a:t>At the </a:t>
            </a:r>
            <a:r>
              <a:rPr lang="en-US" sz="2000" dirty="0">
                <a:solidFill>
                  <a:srgbClr val="FF0000"/>
                </a:solidFill>
              </a:rPr>
              <a:t>500- level</a:t>
            </a:r>
            <a:r>
              <a:rPr lang="en-US" sz="2000" dirty="0"/>
              <a:t>, it means something went wrong at the server level. For example, the service was unavailable.  </a:t>
            </a:r>
          </a:p>
          <a:p>
            <a:pPr marL="342900" indent="-342900">
              <a:buFont typeface="Wingdings" panose="05000000000000000000" pitchFamily="2" charset="2"/>
              <a:buChar char="ü"/>
            </a:pPr>
            <a:endParaRPr lang="en-US" sz="2000" dirty="0"/>
          </a:p>
        </p:txBody>
      </p:sp>
    </p:spTree>
    <p:extLst>
      <p:ext uri="{BB962C8B-B14F-4D97-AF65-F5344CB8AC3E}">
        <p14:creationId xmlns:p14="http://schemas.microsoft.com/office/powerpoint/2010/main" val="33327545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pic>
        <p:nvPicPr>
          <p:cNvPr id="12" name="Picture 11">
            <a:extLst>
              <a:ext uri="{FF2B5EF4-FFF2-40B4-BE49-F238E27FC236}">
                <a16:creationId xmlns:a16="http://schemas.microsoft.com/office/drawing/2014/main" id="{B7920B1E-8533-F2A3-15CD-3B78459BE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35" y="2561772"/>
            <a:ext cx="11562463" cy="4028011"/>
          </a:xfrm>
          <a:prstGeom prst="rect">
            <a:avLst/>
          </a:prstGeom>
        </p:spPr>
      </p:pic>
      <p:sp>
        <p:nvSpPr>
          <p:cNvPr id="4" name="Flowchart: Process 3">
            <a:extLst>
              <a:ext uri="{FF2B5EF4-FFF2-40B4-BE49-F238E27FC236}">
                <a16:creationId xmlns:a16="http://schemas.microsoft.com/office/drawing/2014/main" id="{A568BD0A-D88F-FC62-FC41-3E346A737DA8}"/>
              </a:ext>
            </a:extLst>
          </p:cNvPr>
          <p:cNvSpPr/>
          <p:nvPr/>
        </p:nvSpPr>
        <p:spPr>
          <a:xfrm>
            <a:off x="207437" y="648736"/>
            <a:ext cx="11832164" cy="1408663"/>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endParaRPr lang="en-US" sz="1800" dirty="0">
              <a:solidFill>
                <a:schemeClr val="tx1"/>
              </a:solidFill>
            </a:endParaRPr>
          </a:p>
          <a:p>
            <a:pPr marL="342900" indent="-342900">
              <a:buFont typeface="Wingdings" panose="05000000000000000000" pitchFamily="2" charset="2"/>
              <a:buChar char="ü"/>
            </a:pPr>
            <a:r>
              <a:rPr lang="en-US" sz="1800" dirty="0">
                <a:solidFill>
                  <a:schemeClr val="tx1"/>
                </a:solidFill>
              </a:rPr>
              <a:t>A well-behaved client could choose to </a:t>
            </a:r>
            <a:r>
              <a:rPr lang="en-US" sz="1800" dirty="0">
                <a:solidFill>
                  <a:srgbClr val="FF0000"/>
                </a:solidFill>
              </a:rPr>
              <a:t>retry</a:t>
            </a:r>
            <a:r>
              <a:rPr lang="en-US" sz="1800" dirty="0">
                <a:solidFill>
                  <a:schemeClr val="tx1"/>
                </a:solidFill>
              </a:rPr>
              <a:t> a failed request if the </a:t>
            </a:r>
            <a:r>
              <a:rPr lang="en-US" sz="1800" dirty="0">
                <a:solidFill>
                  <a:srgbClr val="FF0000"/>
                </a:solidFill>
              </a:rPr>
              <a:t>status code is 500 level</a:t>
            </a:r>
            <a:r>
              <a:rPr lang="en-US" sz="1800" dirty="0">
                <a:solidFill>
                  <a:schemeClr val="tx1"/>
                </a:solidFill>
              </a:rPr>
              <a:t>. When client choose to retry client has to do carefully because some actions are </a:t>
            </a:r>
            <a:r>
              <a:rPr lang="en-US" sz="1800" dirty="0">
                <a:solidFill>
                  <a:srgbClr val="FF0000"/>
                </a:solidFill>
              </a:rPr>
              <a:t>not</a:t>
            </a:r>
            <a:r>
              <a:rPr lang="en-US" sz="1800" dirty="0">
                <a:solidFill>
                  <a:schemeClr val="tx1"/>
                </a:solidFill>
              </a:rPr>
              <a:t> </a:t>
            </a:r>
            <a:r>
              <a:rPr lang="en-US" sz="1800" dirty="0">
                <a:solidFill>
                  <a:srgbClr val="FF0000"/>
                </a:solidFill>
              </a:rPr>
              <a:t>idempotent</a:t>
            </a:r>
            <a:r>
              <a:rPr lang="en-US" sz="1800" dirty="0">
                <a:solidFill>
                  <a:schemeClr val="tx1"/>
                </a:solidFill>
              </a:rPr>
              <a:t>. </a:t>
            </a:r>
            <a:br>
              <a:rPr lang="en-US" sz="1800" dirty="0">
                <a:solidFill>
                  <a:schemeClr val="tx1"/>
                </a:solidFill>
              </a:rPr>
            </a:br>
            <a:endParaRPr lang="en-US" sz="1800" dirty="0">
              <a:solidFill>
                <a:schemeClr val="tx1"/>
              </a:solidFill>
            </a:endParaRPr>
          </a:p>
          <a:p>
            <a:pPr marL="342900" indent="-342900">
              <a:buFont typeface="Wingdings" panose="05000000000000000000" pitchFamily="2" charset="2"/>
              <a:buChar char="ü"/>
            </a:pPr>
            <a:r>
              <a:rPr lang="en-US" sz="1800" dirty="0">
                <a:solidFill>
                  <a:schemeClr val="tx1"/>
                </a:solidFill>
              </a:rPr>
              <a:t>If the actions are </a:t>
            </a:r>
            <a:r>
              <a:rPr lang="en-US" sz="1800" dirty="0">
                <a:solidFill>
                  <a:srgbClr val="FF0000"/>
                </a:solidFill>
              </a:rPr>
              <a:t>not idempotent</a:t>
            </a:r>
            <a:r>
              <a:rPr lang="en-US" sz="1800" dirty="0">
                <a:solidFill>
                  <a:schemeClr val="tx1"/>
                </a:solidFill>
              </a:rPr>
              <a:t>, then those action require extra care when the client </a:t>
            </a:r>
            <a:r>
              <a:rPr lang="en-US" sz="1800" dirty="0">
                <a:solidFill>
                  <a:srgbClr val="FF0000"/>
                </a:solidFill>
              </a:rPr>
              <a:t>retrying</a:t>
            </a:r>
            <a:r>
              <a:rPr lang="en-US" sz="1800" dirty="0">
                <a:solidFill>
                  <a:schemeClr val="tx1"/>
                </a:solidFill>
              </a:rPr>
              <a:t>.</a:t>
            </a:r>
          </a:p>
          <a:p>
            <a:pPr marL="342900" indent="-342900">
              <a:buFont typeface="Wingdings" panose="05000000000000000000" pitchFamily="2" charset="2"/>
              <a:buChar char="ü"/>
            </a:pPr>
            <a:endParaRPr lang="en-US" sz="1800" dirty="0">
              <a:solidFill>
                <a:schemeClr val="tx1"/>
              </a:solidFill>
            </a:endParaRPr>
          </a:p>
        </p:txBody>
      </p:sp>
    </p:spTree>
    <p:extLst>
      <p:ext uri="{BB962C8B-B14F-4D97-AF65-F5344CB8AC3E}">
        <p14:creationId xmlns:p14="http://schemas.microsoft.com/office/powerpoint/2010/main" val="23102261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sp>
        <p:nvSpPr>
          <p:cNvPr id="4" name="Flowchart: Process 3">
            <a:extLst>
              <a:ext uri="{FF2B5EF4-FFF2-40B4-BE49-F238E27FC236}">
                <a16:creationId xmlns:a16="http://schemas.microsoft.com/office/drawing/2014/main" id="{A86E888A-61A0-8F73-9528-521933DB2389}"/>
              </a:ext>
            </a:extLst>
          </p:cNvPr>
          <p:cNvSpPr/>
          <p:nvPr/>
        </p:nvSpPr>
        <p:spPr>
          <a:xfrm>
            <a:off x="207437" y="648737"/>
            <a:ext cx="11832164" cy="1027664"/>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r>
              <a:rPr lang="en-US" sz="1800" dirty="0">
                <a:solidFill>
                  <a:schemeClr val="tx1"/>
                </a:solidFill>
              </a:rPr>
              <a:t>When an API is </a:t>
            </a:r>
            <a:r>
              <a:rPr lang="en-US" sz="1800" dirty="0">
                <a:solidFill>
                  <a:srgbClr val="FF0000"/>
                </a:solidFill>
              </a:rPr>
              <a:t>idempotent</a:t>
            </a:r>
            <a:r>
              <a:rPr lang="en-US" sz="1800" dirty="0">
                <a:solidFill>
                  <a:schemeClr val="tx1"/>
                </a:solidFill>
              </a:rPr>
              <a:t>, making multiple identical requests has the same effect as making a single request. This is usually not the case for a </a:t>
            </a:r>
            <a:r>
              <a:rPr lang="en-US" sz="1800" dirty="0">
                <a:solidFill>
                  <a:srgbClr val="FF0000"/>
                </a:solidFill>
              </a:rPr>
              <a:t>POST</a:t>
            </a:r>
            <a:r>
              <a:rPr lang="en-US" sz="1800" dirty="0">
                <a:solidFill>
                  <a:schemeClr val="tx1"/>
                </a:solidFill>
              </a:rPr>
              <a:t> request because it will create a new resource.  </a:t>
            </a:r>
          </a:p>
        </p:txBody>
      </p:sp>
      <p:pic>
        <p:nvPicPr>
          <p:cNvPr id="7" name="Picture 6">
            <a:extLst>
              <a:ext uri="{FF2B5EF4-FFF2-40B4-BE49-F238E27FC236}">
                <a16:creationId xmlns:a16="http://schemas.microsoft.com/office/drawing/2014/main" id="{B1C291DF-58A1-0B41-5E1E-7940B2246688}"/>
              </a:ext>
            </a:extLst>
          </p:cNvPr>
          <p:cNvPicPr>
            <a:picLocks noChangeAspect="1"/>
          </p:cNvPicPr>
          <p:nvPr/>
        </p:nvPicPr>
        <p:blipFill>
          <a:blip r:embed="rId3"/>
          <a:stretch>
            <a:fillRect/>
          </a:stretch>
        </p:blipFill>
        <p:spPr>
          <a:xfrm>
            <a:off x="3009632" y="2056919"/>
            <a:ext cx="6172735" cy="4397121"/>
          </a:xfrm>
          <a:prstGeom prst="rect">
            <a:avLst/>
          </a:prstGeom>
        </p:spPr>
      </p:pic>
    </p:spTree>
    <p:extLst>
      <p:ext uri="{BB962C8B-B14F-4D97-AF65-F5344CB8AC3E}">
        <p14:creationId xmlns:p14="http://schemas.microsoft.com/office/powerpoint/2010/main" val="10210663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sp>
        <p:nvSpPr>
          <p:cNvPr id="4" name="Flowchart: Process 3">
            <a:extLst>
              <a:ext uri="{FF2B5EF4-FFF2-40B4-BE49-F238E27FC236}">
                <a16:creationId xmlns:a16="http://schemas.microsoft.com/office/drawing/2014/main" id="{BE6EFDA3-F9E2-C427-EFAD-BFFDEDCBAD78}"/>
              </a:ext>
            </a:extLst>
          </p:cNvPr>
          <p:cNvSpPr/>
          <p:nvPr/>
        </p:nvSpPr>
        <p:spPr>
          <a:xfrm>
            <a:off x="588436" y="547136"/>
            <a:ext cx="10993964" cy="1299671"/>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r>
              <a:rPr lang="en-US" sz="2000" dirty="0">
                <a:solidFill>
                  <a:schemeClr val="tx1"/>
                </a:solidFill>
              </a:rPr>
              <a:t>A REST implementation should be </a:t>
            </a:r>
            <a:r>
              <a:rPr lang="en-US" sz="2000" dirty="0">
                <a:solidFill>
                  <a:srgbClr val="FF0000"/>
                </a:solidFill>
              </a:rPr>
              <a:t>stateless</a:t>
            </a:r>
            <a:r>
              <a:rPr lang="en-US" sz="2000" dirty="0">
                <a:solidFill>
                  <a:schemeClr val="tx1"/>
                </a:solidFill>
              </a:rPr>
              <a:t>. It means the client and the server don't need to store any information about each other, and every request  and response (cycle) is independent from all others.  This leads to web applications that are easy to scale and well behaved.</a:t>
            </a:r>
          </a:p>
        </p:txBody>
      </p:sp>
      <p:pic>
        <p:nvPicPr>
          <p:cNvPr id="11" name="Picture 10">
            <a:extLst>
              <a:ext uri="{FF2B5EF4-FFF2-40B4-BE49-F238E27FC236}">
                <a16:creationId xmlns:a16="http://schemas.microsoft.com/office/drawing/2014/main" id="{9C66B9F4-3E26-5A89-EB21-A3134A854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436" y="2097660"/>
            <a:ext cx="11703756" cy="4470352"/>
          </a:xfrm>
          <a:prstGeom prst="rect">
            <a:avLst/>
          </a:prstGeom>
        </p:spPr>
      </p:pic>
      <p:sp>
        <p:nvSpPr>
          <p:cNvPr id="12" name="Flowchart: Alternate Process 11">
            <a:extLst>
              <a:ext uri="{FF2B5EF4-FFF2-40B4-BE49-F238E27FC236}">
                <a16:creationId xmlns:a16="http://schemas.microsoft.com/office/drawing/2014/main" id="{E219A7AF-A455-5E3E-F472-2758B44CD74A}"/>
              </a:ext>
            </a:extLst>
          </p:cNvPr>
          <p:cNvSpPr/>
          <p:nvPr/>
        </p:nvSpPr>
        <p:spPr>
          <a:xfrm>
            <a:off x="1003302" y="5955364"/>
            <a:ext cx="1697565" cy="612648"/>
          </a:xfrm>
          <a:prstGeom prst="flowChartAlternateProcess">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Do not store state info</a:t>
            </a:r>
          </a:p>
        </p:txBody>
      </p:sp>
      <p:sp>
        <p:nvSpPr>
          <p:cNvPr id="13" name="Flowchart: Alternate Process 12">
            <a:extLst>
              <a:ext uri="{FF2B5EF4-FFF2-40B4-BE49-F238E27FC236}">
                <a16:creationId xmlns:a16="http://schemas.microsoft.com/office/drawing/2014/main" id="{0DAB4743-C41B-E12B-D1E0-23BE6553A8FC}"/>
              </a:ext>
            </a:extLst>
          </p:cNvPr>
          <p:cNvSpPr/>
          <p:nvPr/>
        </p:nvSpPr>
        <p:spPr>
          <a:xfrm>
            <a:off x="7239000" y="6062508"/>
            <a:ext cx="1697565" cy="612648"/>
          </a:xfrm>
          <a:prstGeom prst="flowChartAlternateProcess">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Do not store state info</a:t>
            </a:r>
          </a:p>
        </p:txBody>
      </p:sp>
    </p:spTree>
    <p:extLst>
      <p:ext uri="{BB962C8B-B14F-4D97-AF65-F5344CB8AC3E}">
        <p14:creationId xmlns:p14="http://schemas.microsoft.com/office/powerpoint/2010/main" val="24746816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pic>
        <p:nvPicPr>
          <p:cNvPr id="5" name="Picture 4">
            <a:extLst>
              <a:ext uri="{FF2B5EF4-FFF2-40B4-BE49-F238E27FC236}">
                <a16:creationId xmlns:a16="http://schemas.microsoft.com/office/drawing/2014/main" id="{D4E3FF79-C576-FF4E-F1AB-DC7E37692935}"/>
              </a:ext>
            </a:extLst>
          </p:cNvPr>
          <p:cNvPicPr>
            <a:picLocks noChangeAspect="1"/>
          </p:cNvPicPr>
          <p:nvPr/>
        </p:nvPicPr>
        <p:blipFill>
          <a:blip r:embed="rId3"/>
          <a:stretch>
            <a:fillRect/>
          </a:stretch>
        </p:blipFill>
        <p:spPr>
          <a:xfrm>
            <a:off x="3048785" y="5142647"/>
            <a:ext cx="5789629" cy="1459271"/>
          </a:xfrm>
          <a:prstGeom prst="rect">
            <a:avLst/>
          </a:prstGeom>
        </p:spPr>
      </p:pic>
      <p:sp>
        <p:nvSpPr>
          <p:cNvPr id="7" name="Flowchart: Process 6">
            <a:extLst>
              <a:ext uri="{FF2B5EF4-FFF2-40B4-BE49-F238E27FC236}">
                <a16:creationId xmlns:a16="http://schemas.microsoft.com/office/drawing/2014/main" id="{BAA1C51A-0F0B-2CE6-2E0A-F3B7581B3A76}"/>
              </a:ext>
            </a:extLst>
          </p:cNvPr>
          <p:cNvSpPr/>
          <p:nvPr/>
        </p:nvSpPr>
        <p:spPr>
          <a:xfrm>
            <a:off x="207436" y="547135"/>
            <a:ext cx="11832164" cy="1437991"/>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r>
              <a:rPr lang="en-US" sz="2000" dirty="0">
                <a:solidFill>
                  <a:schemeClr val="tx1"/>
                </a:solidFill>
              </a:rPr>
              <a:t>If an API endpoint returns a huge amount of data, we have to use </a:t>
            </a:r>
            <a:r>
              <a:rPr lang="en-US" sz="2000" dirty="0">
                <a:solidFill>
                  <a:srgbClr val="FF0000"/>
                </a:solidFill>
              </a:rPr>
              <a:t>pagination</a:t>
            </a:r>
            <a:r>
              <a:rPr lang="en-US" sz="2000" dirty="0">
                <a:solidFill>
                  <a:schemeClr val="tx1"/>
                </a:solidFill>
              </a:rPr>
              <a:t>. </a:t>
            </a:r>
            <a:br>
              <a:rPr lang="en-US" sz="2000" dirty="0">
                <a:solidFill>
                  <a:schemeClr val="tx1"/>
                </a:solidFill>
              </a:rPr>
            </a:b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A common </a:t>
            </a:r>
            <a:r>
              <a:rPr lang="en-US" sz="2000" dirty="0">
                <a:solidFill>
                  <a:srgbClr val="FF0000"/>
                </a:solidFill>
              </a:rPr>
              <a:t>pagination</a:t>
            </a:r>
            <a:r>
              <a:rPr lang="en-US" sz="2000" dirty="0">
                <a:solidFill>
                  <a:schemeClr val="tx1"/>
                </a:solidFill>
              </a:rPr>
              <a:t> </a:t>
            </a:r>
            <a:r>
              <a:rPr lang="en-US" sz="2000" dirty="0">
                <a:solidFill>
                  <a:srgbClr val="FF0000"/>
                </a:solidFill>
              </a:rPr>
              <a:t>scheme</a:t>
            </a:r>
            <a:r>
              <a:rPr lang="en-US" sz="2000" dirty="0">
                <a:solidFill>
                  <a:schemeClr val="tx1"/>
                </a:solidFill>
              </a:rPr>
              <a:t>  uses "</a:t>
            </a:r>
            <a:r>
              <a:rPr lang="en-US" sz="2000" dirty="0">
                <a:solidFill>
                  <a:srgbClr val="FF0000"/>
                </a:solidFill>
              </a:rPr>
              <a:t>limit</a:t>
            </a:r>
            <a:r>
              <a:rPr lang="en-US" sz="2000" dirty="0">
                <a:solidFill>
                  <a:schemeClr val="tx1"/>
                </a:solidFill>
              </a:rPr>
              <a:t>" and "</a:t>
            </a:r>
            <a:r>
              <a:rPr lang="en-US" sz="2000" dirty="0">
                <a:solidFill>
                  <a:srgbClr val="FF0000"/>
                </a:solidFill>
              </a:rPr>
              <a:t>offset</a:t>
            </a:r>
            <a:r>
              <a:rPr lang="en-US" sz="2000" dirty="0">
                <a:solidFill>
                  <a:schemeClr val="tx1"/>
                </a:solidFill>
              </a:rPr>
              <a:t>" as parameters. If they are not specified, the server  should use sensible default values.</a:t>
            </a:r>
          </a:p>
        </p:txBody>
      </p:sp>
      <p:sp>
        <p:nvSpPr>
          <p:cNvPr id="8" name="TextBox 7">
            <a:extLst>
              <a:ext uri="{FF2B5EF4-FFF2-40B4-BE49-F238E27FC236}">
                <a16:creationId xmlns:a16="http://schemas.microsoft.com/office/drawing/2014/main" id="{2104CE4E-FE98-DA2B-1B6A-57C44A263544}"/>
              </a:ext>
            </a:extLst>
          </p:cNvPr>
          <p:cNvSpPr txBox="1"/>
          <p:nvPr/>
        </p:nvSpPr>
        <p:spPr>
          <a:xfrm>
            <a:off x="3550341" y="2367089"/>
            <a:ext cx="4061176" cy="47000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/products?limit=25&amp;offset=50</a:t>
            </a:r>
          </a:p>
        </p:txBody>
      </p:sp>
      <p:sp>
        <p:nvSpPr>
          <p:cNvPr id="9" name="AutoShape 2" descr="Pagination">
            <a:extLst>
              <a:ext uri="{FF2B5EF4-FFF2-40B4-BE49-F238E27FC236}">
                <a16:creationId xmlns:a16="http://schemas.microsoft.com/office/drawing/2014/main" id="{395302CA-DF47-A44A-F926-FDC78A43E7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Limit and offset">
            <a:extLst>
              <a:ext uri="{FF2B5EF4-FFF2-40B4-BE49-F238E27FC236}">
                <a16:creationId xmlns:a16="http://schemas.microsoft.com/office/drawing/2014/main" id="{817F4D56-1CCA-E4FD-E565-3638C5A9451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80310CB9-A428-6749-740B-993EC442DC1F}"/>
              </a:ext>
            </a:extLst>
          </p:cNvPr>
          <p:cNvPicPr>
            <a:picLocks noChangeAspect="1"/>
          </p:cNvPicPr>
          <p:nvPr/>
        </p:nvPicPr>
        <p:blipFill>
          <a:blip r:embed="rId4"/>
          <a:stretch>
            <a:fillRect/>
          </a:stretch>
        </p:blipFill>
        <p:spPr>
          <a:xfrm>
            <a:off x="1961115" y="3219051"/>
            <a:ext cx="7239627" cy="1569856"/>
          </a:xfrm>
          <a:prstGeom prst="rect">
            <a:avLst/>
          </a:prstGeom>
        </p:spPr>
      </p:pic>
    </p:spTree>
    <p:extLst>
      <p:ext uri="{BB962C8B-B14F-4D97-AF65-F5344CB8AC3E}">
        <p14:creationId xmlns:p14="http://schemas.microsoft.com/office/powerpoint/2010/main" val="39684379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sp>
        <p:nvSpPr>
          <p:cNvPr id="4" name="Flowchart: Process 3">
            <a:extLst>
              <a:ext uri="{FF2B5EF4-FFF2-40B4-BE49-F238E27FC236}">
                <a16:creationId xmlns:a16="http://schemas.microsoft.com/office/drawing/2014/main" id="{434D4F3C-77AD-358F-F3C8-FCF24C4B3636}"/>
              </a:ext>
            </a:extLst>
          </p:cNvPr>
          <p:cNvSpPr/>
          <p:nvPr/>
        </p:nvSpPr>
        <p:spPr>
          <a:xfrm>
            <a:off x="207436" y="547136"/>
            <a:ext cx="11832164" cy="2043664"/>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r>
              <a:rPr lang="en-US" sz="2000" dirty="0">
                <a:solidFill>
                  <a:srgbClr val="FF0000"/>
                </a:solidFill>
              </a:rPr>
              <a:t>Versioning</a:t>
            </a:r>
            <a:r>
              <a:rPr lang="en-US" sz="2000" dirty="0">
                <a:solidFill>
                  <a:schemeClr val="tx1"/>
                </a:solidFill>
              </a:rPr>
              <a:t> of an API is very important. </a:t>
            </a:r>
            <a:r>
              <a:rPr lang="en-US" sz="2000" dirty="0">
                <a:solidFill>
                  <a:srgbClr val="FF0000"/>
                </a:solidFill>
              </a:rPr>
              <a:t>Versioning</a:t>
            </a:r>
            <a:r>
              <a:rPr lang="en-US" sz="2000" dirty="0">
                <a:solidFill>
                  <a:schemeClr val="tx1"/>
                </a:solidFill>
              </a:rPr>
              <a:t> allows an implementation to provide </a:t>
            </a:r>
            <a:r>
              <a:rPr lang="en-US" sz="2000" dirty="0">
                <a:solidFill>
                  <a:srgbClr val="FF0000"/>
                </a:solidFill>
              </a:rPr>
              <a:t>backward  compatibility</a:t>
            </a:r>
            <a:r>
              <a:rPr lang="en-US" sz="2000" dirty="0">
                <a:solidFill>
                  <a:schemeClr val="tx1"/>
                </a:solidFill>
              </a:rPr>
              <a:t>, so that if we introduce breaking  changes from one version to another, consumers can get enough time to move to the next version.  </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There are many ways to </a:t>
            </a:r>
            <a:r>
              <a:rPr lang="en-US" sz="2000" dirty="0">
                <a:solidFill>
                  <a:srgbClr val="FF0000"/>
                </a:solidFill>
              </a:rPr>
              <a:t>version</a:t>
            </a:r>
            <a:r>
              <a:rPr lang="en-US" sz="2000" dirty="0">
                <a:solidFill>
                  <a:schemeClr val="tx1"/>
                </a:solidFill>
              </a:rPr>
              <a:t> an API. The most straight forward is to </a:t>
            </a:r>
            <a:r>
              <a:rPr lang="en-US" sz="2000" dirty="0">
                <a:solidFill>
                  <a:srgbClr val="FF0000"/>
                </a:solidFill>
              </a:rPr>
              <a:t>prefix the version </a:t>
            </a:r>
            <a:r>
              <a:rPr lang="en-US" sz="2000" dirty="0">
                <a:solidFill>
                  <a:schemeClr val="tx1"/>
                </a:solidFill>
              </a:rPr>
              <a:t>before the resource on the URI. </a:t>
            </a:r>
          </a:p>
        </p:txBody>
      </p:sp>
      <p:sp>
        <p:nvSpPr>
          <p:cNvPr id="5" name="TextBox 4">
            <a:extLst>
              <a:ext uri="{FF2B5EF4-FFF2-40B4-BE49-F238E27FC236}">
                <a16:creationId xmlns:a16="http://schemas.microsoft.com/office/drawing/2014/main" id="{EE52676B-40C0-9211-7786-5260FCCED1F2}"/>
              </a:ext>
            </a:extLst>
          </p:cNvPr>
          <p:cNvSpPr txBox="1"/>
          <p:nvPr/>
        </p:nvSpPr>
        <p:spPr>
          <a:xfrm>
            <a:off x="4693652" y="3429000"/>
            <a:ext cx="1859548" cy="47000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/v1/products</a:t>
            </a:r>
          </a:p>
        </p:txBody>
      </p:sp>
      <p:sp>
        <p:nvSpPr>
          <p:cNvPr id="7" name="TextBox 6">
            <a:extLst>
              <a:ext uri="{FF2B5EF4-FFF2-40B4-BE49-F238E27FC236}">
                <a16:creationId xmlns:a16="http://schemas.microsoft.com/office/drawing/2014/main" id="{F285DD9E-460D-43CE-66F0-9C45695191EE}"/>
              </a:ext>
            </a:extLst>
          </p:cNvPr>
          <p:cNvSpPr txBox="1"/>
          <p:nvPr/>
        </p:nvSpPr>
        <p:spPr>
          <a:xfrm>
            <a:off x="4693652" y="4184600"/>
            <a:ext cx="1859548" cy="470000"/>
          </a:xfrm>
          <a:prstGeom prst="rect">
            <a:avLst/>
          </a:prstGeom>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/v2/products</a:t>
            </a:r>
          </a:p>
        </p:txBody>
      </p:sp>
      <p:sp>
        <p:nvSpPr>
          <p:cNvPr id="8" name="TextBox 7">
            <a:extLst>
              <a:ext uri="{FF2B5EF4-FFF2-40B4-BE49-F238E27FC236}">
                <a16:creationId xmlns:a16="http://schemas.microsoft.com/office/drawing/2014/main" id="{EED1BC65-557B-8C6C-AD13-4FCEFAF1630D}"/>
              </a:ext>
            </a:extLst>
          </p:cNvPr>
          <p:cNvSpPr txBox="1"/>
          <p:nvPr/>
        </p:nvSpPr>
        <p:spPr>
          <a:xfrm>
            <a:off x="4693652" y="4940200"/>
            <a:ext cx="1859548" cy="470000"/>
          </a:xfrm>
          <a:prstGeom prst="rect">
            <a:avLst/>
          </a:prstGeom>
          <a:solidFill>
            <a:schemeClr val="bg1">
              <a:lumMod val="95000"/>
            </a:schemeClr>
          </a:solidFill>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/v3/products</a:t>
            </a:r>
          </a:p>
        </p:txBody>
      </p:sp>
    </p:spTree>
    <p:extLst>
      <p:ext uri="{BB962C8B-B14F-4D97-AF65-F5344CB8AC3E}">
        <p14:creationId xmlns:p14="http://schemas.microsoft.com/office/powerpoint/2010/main" val="41918463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pic>
        <p:nvPicPr>
          <p:cNvPr id="7" name="Picture 6">
            <a:extLst>
              <a:ext uri="{FF2B5EF4-FFF2-40B4-BE49-F238E27FC236}">
                <a16:creationId xmlns:a16="http://schemas.microsoft.com/office/drawing/2014/main" id="{5B79DA98-6C08-C0ED-F271-C44C72392780}"/>
              </a:ext>
            </a:extLst>
          </p:cNvPr>
          <p:cNvPicPr>
            <a:picLocks noChangeAspect="1"/>
          </p:cNvPicPr>
          <p:nvPr/>
        </p:nvPicPr>
        <p:blipFill>
          <a:blip r:embed="rId3"/>
          <a:stretch>
            <a:fillRect/>
          </a:stretch>
        </p:blipFill>
        <p:spPr>
          <a:xfrm>
            <a:off x="1017413" y="2978681"/>
            <a:ext cx="9906859" cy="3589331"/>
          </a:xfrm>
          <a:prstGeom prst="rect">
            <a:avLst/>
          </a:prstGeom>
          <a:solidFill>
            <a:schemeClr val="accent6">
              <a:lumMod val="20000"/>
              <a:lumOff val="80000"/>
            </a:schemeClr>
          </a:solidFill>
        </p:spPr>
      </p:pic>
      <p:sp>
        <p:nvSpPr>
          <p:cNvPr id="4" name="Flowchart: Process 3">
            <a:extLst>
              <a:ext uri="{FF2B5EF4-FFF2-40B4-BE49-F238E27FC236}">
                <a16:creationId xmlns:a16="http://schemas.microsoft.com/office/drawing/2014/main" id="{28B836EE-E4F5-8BF4-9D39-3668FD71D084}"/>
              </a:ext>
            </a:extLst>
          </p:cNvPr>
          <p:cNvSpPr/>
          <p:nvPr/>
        </p:nvSpPr>
        <p:spPr>
          <a:xfrm>
            <a:off x="3124200" y="838200"/>
            <a:ext cx="6248400" cy="1371600"/>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r>
              <a:rPr lang="en-US" sz="2000" dirty="0">
                <a:solidFill>
                  <a:srgbClr val="FF0000"/>
                </a:solidFill>
              </a:rPr>
              <a:t>API</a:t>
            </a:r>
            <a:r>
              <a:rPr lang="en-US" sz="2000" dirty="0"/>
              <a:t> stands  for </a:t>
            </a:r>
            <a:r>
              <a:rPr lang="en-US" sz="2800" dirty="0">
                <a:solidFill>
                  <a:srgbClr val="FF0000"/>
                </a:solidFill>
              </a:rPr>
              <a:t>A</a:t>
            </a:r>
            <a:r>
              <a:rPr lang="en-US" sz="2000" dirty="0"/>
              <a:t>pplication </a:t>
            </a:r>
            <a:r>
              <a:rPr lang="en-US" sz="2800" dirty="0">
                <a:solidFill>
                  <a:srgbClr val="FF0000"/>
                </a:solidFill>
              </a:rPr>
              <a:t>P</a:t>
            </a:r>
            <a:r>
              <a:rPr lang="en-US" sz="2000" dirty="0"/>
              <a:t>rogramming </a:t>
            </a:r>
            <a:r>
              <a:rPr lang="en-US" sz="2800" dirty="0">
                <a:solidFill>
                  <a:srgbClr val="FF0000"/>
                </a:solidFill>
              </a:rPr>
              <a:t>I</a:t>
            </a:r>
            <a:r>
              <a:rPr lang="en-US" sz="2000" dirty="0"/>
              <a:t>nterface.</a:t>
            </a:r>
            <a:br>
              <a:rPr lang="en-US" sz="2000" dirty="0"/>
            </a:br>
            <a:r>
              <a:rPr lang="en-US" sz="2000" dirty="0"/>
              <a:t> </a:t>
            </a:r>
          </a:p>
          <a:p>
            <a:pPr marL="342900" indent="-342900">
              <a:buFont typeface="Wingdings" panose="05000000000000000000" pitchFamily="2" charset="2"/>
              <a:buChar char="ü"/>
            </a:pPr>
            <a:r>
              <a:rPr lang="en-US" sz="2000" dirty="0">
                <a:solidFill>
                  <a:srgbClr val="FF0000"/>
                </a:solidFill>
              </a:rPr>
              <a:t>API</a:t>
            </a:r>
            <a:r>
              <a:rPr lang="en-US" sz="2000" dirty="0"/>
              <a:t> is a way for two computers to talk to each other.</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pic>
        <p:nvPicPr>
          <p:cNvPr id="7" name="Picture 6">
            <a:extLst>
              <a:ext uri="{FF2B5EF4-FFF2-40B4-BE49-F238E27FC236}">
                <a16:creationId xmlns:a16="http://schemas.microsoft.com/office/drawing/2014/main" id="{C3FDE47F-3004-C9E2-B14F-E49F47AEC407}"/>
              </a:ext>
            </a:extLst>
          </p:cNvPr>
          <p:cNvPicPr>
            <a:picLocks noChangeAspect="1"/>
          </p:cNvPicPr>
          <p:nvPr/>
        </p:nvPicPr>
        <p:blipFill>
          <a:blip r:embed="rId3"/>
          <a:stretch>
            <a:fillRect/>
          </a:stretch>
        </p:blipFill>
        <p:spPr>
          <a:xfrm>
            <a:off x="1222587" y="2667000"/>
            <a:ext cx="9746825" cy="3924640"/>
          </a:xfrm>
          <a:prstGeom prst="rect">
            <a:avLst/>
          </a:prstGeom>
        </p:spPr>
      </p:pic>
      <p:sp>
        <p:nvSpPr>
          <p:cNvPr id="4" name="Flowchart: Process 3">
            <a:extLst>
              <a:ext uri="{FF2B5EF4-FFF2-40B4-BE49-F238E27FC236}">
                <a16:creationId xmlns:a16="http://schemas.microsoft.com/office/drawing/2014/main" id="{49318F5C-4B93-DF69-F0B8-5E119C5EFB0E}"/>
              </a:ext>
            </a:extLst>
          </p:cNvPr>
          <p:cNvSpPr/>
          <p:nvPr/>
        </p:nvSpPr>
        <p:spPr>
          <a:xfrm>
            <a:off x="207436" y="836346"/>
            <a:ext cx="11603564" cy="1001190"/>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r>
              <a:rPr lang="en-US" sz="2000" dirty="0">
                <a:solidFill>
                  <a:schemeClr val="tx1"/>
                </a:solidFill>
              </a:rPr>
              <a:t>The common API standard used by most mobile and web applications to talk to the servers is called </a:t>
            </a:r>
            <a:r>
              <a:rPr lang="en-US" sz="2000" dirty="0">
                <a:solidFill>
                  <a:srgbClr val="FF0000"/>
                </a:solidFill>
              </a:rPr>
              <a:t>REST</a:t>
            </a:r>
            <a:r>
              <a:rPr lang="en-US" sz="2000" dirty="0">
                <a:solidFill>
                  <a:schemeClr val="tx1"/>
                </a:solidFill>
              </a:rPr>
              <a:t>.</a:t>
            </a:r>
            <a:br>
              <a:rPr lang="en-US" sz="2000" dirty="0">
                <a:solidFill>
                  <a:schemeClr val="tx1"/>
                </a:solidFill>
              </a:rPr>
            </a:br>
            <a:r>
              <a:rPr lang="en-US" sz="2000" dirty="0">
                <a:solidFill>
                  <a:schemeClr val="tx1"/>
                </a:solidFill>
              </a:rPr>
              <a:t> </a:t>
            </a:r>
          </a:p>
          <a:p>
            <a:pPr marL="342900" indent="-342900">
              <a:buFont typeface="Wingdings" panose="05000000000000000000" pitchFamily="2" charset="2"/>
              <a:buChar char="ü"/>
            </a:pPr>
            <a:r>
              <a:rPr lang="en-US" sz="2000" dirty="0">
                <a:solidFill>
                  <a:srgbClr val="FF0000"/>
                </a:solidFill>
              </a:rPr>
              <a:t>REST</a:t>
            </a:r>
            <a:r>
              <a:rPr lang="en-US" sz="2000" dirty="0">
                <a:solidFill>
                  <a:schemeClr val="tx1"/>
                </a:solidFill>
              </a:rPr>
              <a:t> stands for </a:t>
            </a:r>
            <a:r>
              <a:rPr lang="en-US" sz="2000" dirty="0">
                <a:solidFill>
                  <a:srgbClr val="FF0000"/>
                </a:solidFill>
              </a:rPr>
              <a:t>RE</a:t>
            </a:r>
            <a:r>
              <a:rPr lang="en-US" sz="2000" dirty="0">
                <a:solidFill>
                  <a:schemeClr val="tx1"/>
                </a:solidFill>
              </a:rPr>
              <a:t>presentational </a:t>
            </a:r>
            <a:r>
              <a:rPr lang="en-US" sz="2000" dirty="0">
                <a:solidFill>
                  <a:srgbClr val="FF0000"/>
                </a:solidFill>
              </a:rPr>
              <a:t>S</a:t>
            </a:r>
            <a:r>
              <a:rPr lang="en-US" sz="2000" dirty="0">
                <a:solidFill>
                  <a:schemeClr val="tx1"/>
                </a:solidFill>
              </a:rPr>
              <a:t>tate </a:t>
            </a:r>
            <a:r>
              <a:rPr lang="en-US" sz="2000" dirty="0">
                <a:solidFill>
                  <a:srgbClr val="FF0000"/>
                </a:solidFill>
              </a:rPr>
              <a:t>Tr</a:t>
            </a:r>
            <a:r>
              <a:rPr lang="en-US" sz="2000" dirty="0">
                <a:solidFill>
                  <a:schemeClr val="tx1"/>
                </a:solidFill>
              </a:rPr>
              <a:t>ansfer. </a:t>
            </a:r>
          </a:p>
        </p:txBody>
      </p:sp>
    </p:spTree>
    <p:extLst>
      <p:ext uri="{BB962C8B-B14F-4D97-AF65-F5344CB8AC3E}">
        <p14:creationId xmlns:p14="http://schemas.microsoft.com/office/powerpoint/2010/main" val="8402352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pic>
        <p:nvPicPr>
          <p:cNvPr id="5" name="Picture 4">
            <a:extLst>
              <a:ext uri="{FF2B5EF4-FFF2-40B4-BE49-F238E27FC236}">
                <a16:creationId xmlns:a16="http://schemas.microsoft.com/office/drawing/2014/main" id="{2C86678D-CA7F-7640-6D91-4D2507EA0A89}"/>
              </a:ext>
            </a:extLst>
          </p:cNvPr>
          <p:cNvPicPr>
            <a:picLocks noChangeAspect="1"/>
          </p:cNvPicPr>
          <p:nvPr/>
        </p:nvPicPr>
        <p:blipFill>
          <a:blip r:embed="rId3"/>
          <a:stretch>
            <a:fillRect/>
          </a:stretch>
        </p:blipFill>
        <p:spPr>
          <a:xfrm>
            <a:off x="3810000" y="3276600"/>
            <a:ext cx="3884604" cy="3299825"/>
          </a:xfrm>
          <a:prstGeom prst="rect">
            <a:avLst/>
          </a:prstGeom>
        </p:spPr>
        <p:style>
          <a:lnRef idx="1">
            <a:schemeClr val="accent4"/>
          </a:lnRef>
          <a:fillRef idx="2">
            <a:schemeClr val="accent4"/>
          </a:fillRef>
          <a:effectRef idx="1">
            <a:schemeClr val="accent4"/>
          </a:effectRef>
          <a:fontRef idx="minor">
            <a:schemeClr val="dk1"/>
          </a:fontRef>
        </p:style>
      </p:pic>
      <p:sp>
        <p:nvSpPr>
          <p:cNvPr id="4" name="Flowchart: Process 3">
            <a:extLst>
              <a:ext uri="{FF2B5EF4-FFF2-40B4-BE49-F238E27FC236}">
                <a16:creationId xmlns:a16="http://schemas.microsoft.com/office/drawing/2014/main" id="{A081EDA3-9963-4035-2E23-A81F29EB36C6}"/>
              </a:ext>
            </a:extLst>
          </p:cNvPr>
          <p:cNvSpPr/>
          <p:nvPr/>
        </p:nvSpPr>
        <p:spPr>
          <a:xfrm>
            <a:off x="207436" y="836346"/>
            <a:ext cx="11603564" cy="1983054"/>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r>
              <a:rPr lang="en-US" sz="2000" dirty="0">
                <a:solidFill>
                  <a:srgbClr val="FF0000"/>
                </a:solidFill>
              </a:rPr>
              <a:t>REST</a:t>
            </a:r>
            <a:r>
              <a:rPr lang="en-US" sz="2000" dirty="0">
                <a:solidFill>
                  <a:schemeClr val="tx1"/>
                </a:solidFill>
              </a:rPr>
              <a:t> is not a specification. </a:t>
            </a:r>
            <a:r>
              <a:rPr lang="en-US" sz="2000" dirty="0">
                <a:solidFill>
                  <a:srgbClr val="FF0000"/>
                </a:solidFill>
              </a:rPr>
              <a:t>REST</a:t>
            </a:r>
            <a:r>
              <a:rPr lang="en-US" sz="2000" dirty="0">
                <a:solidFill>
                  <a:schemeClr val="tx1"/>
                </a:solidFill>
              </a:rPr>
              <a:t> is a new set of rules that has been the common standard for building </a:t>
            </a:r>
          </a:p>
          <a:p>
            <a:r>
              <a:rPr lang="en-US" sz="2000" dirty="0">
                <a:solidFill>
                  <a:schemeClr val="tx1"/>
                </a:solidFill>
              </a:rPr>
              <a:t>      web API since the early 2000s. </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An API that follows the </a:t>
            </a:r>
            <a:r>
              <a:rPr lang="en-US" sz="2000" dirty="0">
                <a:solidFill>
                  <a:srgbClr val="FF0000"/>
                </a:solidFill>
              </a:rPr>
              <a:t>REST</a:t>
            </a:r>
            <a:r>
              <a:rPr lang="en-US" sz="2000" dirty="0">
                <a:solidFill>
                  <a:schemeClr val="tx1"/>
                </a:solidFill>
              </a:rPr>
              <a:t> standard is called a </a:t>
            </a:r>
            <a:r>
              <a:rPr lang="en-US" sz="2000" dirty="0">
                <a:solidFill>
                  <a:srgbClr val="FF0000"/>
                </a:solidFill>
              </a:rPr>
              <a:t>RESTful API</a:t>
            </a:r>
            <a:r>
              <a:rPr lang="en-US" sz="2000" dirty="0">
                <a:solidFill>
                  <a:schemeClr val="tx1"/>
                </a:solidFill>
              </a:rPr>
              <a:t>. Some real-life  examples are Facebook, Twitter and Google Maps.  </a:t>
            </a:r>
          </a:p>
        </p:txBody>
      </p:sp>
    </p:spTree>
    <p:extLst>
      <p:ext uri="{BB962C8B-B14F-4D97-AF65-F5344CB8AC3E}">
        <p14:creationId xmlns:p14="http://schemas.microsoft.com/office/powerpoint/2010/main" val="25058774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sp>
        <p:nvSpPr>
          <p:cNvPr id="4" name="TextBox 3">
            <a:extLst>
              <a:ext uri="{FF2B5EF4-FFF2-40B4-BE49-F238E27FC236}">
                <a16:creationId xmlns:a16="http://schemas.microsoft.com/office/drawing/2014/main" id="{B3D6345A-39E0-6D14-8841-2C6209935970}"/>
              </a:ext>
            </a:extLst>
          </p:cNvPr>
          <p:cNvSpPr txBox="1"/>
          <p:nvPr/>
        </p:nvSpPr>
        <p:spPr>
          <a:xfrm>
            <a:off x="3124200" y="3795722"/>
            <a:ext cx="6816097" cy="584775"/>
          </a:xfrm>
          <a:prstGeom prst="rect">
            <a:avLst/>
          </a:prstGeom>
          <a:solidFill>
            <a:schemeClr val="accent3">
              <a:lumMod val="20000"/>
              <a:lumOff val="80000"/>
            </a:schemeClr>
          </a:solidFill>
        </p:spPr>
        <p:txBody>
          <a:bodyPr wrap="none" rtlCol="0">
            <a:spAutoFit/>
          </a:bodyPr>
          <a:lstStyle/>
          <a:p>
            <a:r>
              <a:rPr lang="en-US" sz="3200" dirty="0"/>
              <a:t>https://www.hdfc.com/api/v1/products</a:t>
            </a:r>
          </a:p>
        </p:txBody>
      </p:sp>
      <p:sp>
        <p:nvSpPr>
          <p:cNvPr id="5" name="TextBox 4">
            <a:extLst>
              <a:ext uri="{FF2B5EF4-FFF2-40B4-BE49-F238E27FC236}">
                <a16:creationId xmlns:a16="http://schemas.microsoft.com/office/drawing/2014/main" id="{888A5FC2-85A5-4FDE-3AF5-7A0ECB751C2F}"/>
              </a:ext>
            </a:extLst>
          </p:cNvPr>
          <p:cNvSpPr txBox="1"/>
          <p:nvPr/>
        </p:nvSpPr>
        <p:spPr>
          <a:xfrm>
            <a:off x="3146778" y="4478742"/>
            <a:ext cx="6219395" cy="584775"/>
          </a:xfrm>
          <a:prstGeom prst="rect">
            <a:avLst/>
          </a:prstGeom>
          <a:solidFill>
            <a:schemeClr val="accent2">
              <a:lumMod val="40000"/>
              <a:lumOff val="60000"/>
            </a:schemeClr>
          </a:solidFill>
        </p:spPr>
        <p:txBody>
          <a:bodyPr wrap="none" rtlCol="0">
            <a:spAutoFit/>
          </a:bodyPr>
          <a:lstStyle/>
          <a:p>
            <a:r>
              <a:rPr lang="en-US" sz="3200" dirty="0"/>
              <a:t>https://www.hdfc.com/api/v1/users</a:t>
            </a:r>
          </a:p>
        </p:txBody>
      </p:sp>
      <p:sp>
        <p:nvSpPr>
          <p:cNvPr id="7" name="TextBox 6">
            <a:extLst>
              <a:ext uri="{FF2B5EF4-FFF2-40B4-BE49-F238E27FC236}">
                <a16:creationId xmlns:a16="http://schemas.microsoft.com/office/drawing/2014/main" id="{5CA162DE-EAF8-F8D7-1D8D-D0FF13914D21}"/>
              </a:ext>
            </a:extLst>
          </p:cNvPr>
          <p:cNvSpPr txBox="1"/>
          <p:nvPr/>
        </p:nvSpPr>
        <p:spPr>
          <a:xfrm>
            <a:off x="6019800" y="3276600"/>
            <a:ext cx="760144" cy="470000"/>
          </a:xfrm>
          <a:prstGeom prst="rect">
            <a:avLst/>
          </a:prstGeom>
          <a:solidFill>
            <a:srgbClr val="00B0F0"/>
          </a:solidFill>
        </p:spPr>
        <p:txBody>
          <a:bodyPr wrap="none" rtlCol="0">
            <a:spAutoFit/>
          </a:bodyPr>
          <a:lstStyle/>
          <a:p>
            <a:r>
              <a:rPr lang="en-US" dirty="0"/>
              <a:t>URIs</a:t>
            </a:r>
          </a:p>
        </p:txBody>
      </p:sp>
      <p:sp>
        <p:nvSpPr>
          <p:cNvPr id="8" name="Flowchart: Process 7">
            <a:extLst>
              <a:ext uri="{FF2B5EF4-FFF2-40B4-BE49-F238E27FC236}">
                <a16:creationId xmlns:a16="http://schemas.microsoft.com/office/drawing/2014/main" id="{42D9D0D1-293C-BCB7-BA6E-BC476A49D441}"/>
              </a:ext>
            </a:extLst>
          </p:cNvPr>
          <p:cNvSpPr/>
          <p:nvPr/>
        </p:nvSpPr>
        <p:spPr>
          <a:xfrm>
            <a:off x="1020235" y="1432975"/>
            <a:ext cx="10155764" cy="687654"/>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r>
              <a:rPr lang="en-US" sz="2000" dirty="0">
                <a:solidFill>
                  <a:schemeClr val="tx1"/>
                </a:solidFill>
              </a:rPr>
              <a:t>A </a:t>
            </a:r>
            <a:r>
              <a:rPr lang="en-US" sz="2000" dirty="0">
                <a:solidFill>
                  <a:srgbClr val="FF0000"/>
                </a:solidFill>
              </a:rPr>
              <a:t>RESTful API </a:t>
            </a:r>
            <a:r>
              <a:rPr lang="en-US" sz="2000" dirty="0">
                <a:solidFill>
                  <a:schemeClr val="tx1"/>
                </a:solidFill>
              </a:rPr>
              <a:t>organizes resources into a set of unique </a:t>
            </a:r>
            <a:r>
              <a:rPr lang="en-US" sz="2000" dirty="0">
                <a:solidFill>
                  <a:srgbClr val="FF0000"/>
                </a:solidFill>
              </a:rPr>
              <a:t>URIs</a:t>
            </a:r>
            <a:r>
              <a:rPr lang="en-US" sz="2000" dirty="0">
                <a:solidFill>
                  <a:schemeClr val="tx1"/>
                </a:solidFill>
              </a:rPr>
              <a:t>, or </a:t>
            </a:r>
            <a:r>
              <a:rPr lang="en-US" sz="2000" dirty="0">
                <a:solidFill>
                  <a:srgbClr val="FF0000"/>
                </a:solidFill>
              </a:rPr>
              <a:t>U</a:t>
            </a:r>
            <a:r>
              <a:rPr lang="en-US" sz="2000" dirty="0">
                <a:solidFill>
                  <a:schemeClr val="tx1"/>
                </a:solidFill>
              </a:rPr>
              <a:t>niform </a:t>
            </a:r>
            <a:r>
              <a:rPr lang="en-US" sz="2000" dirty="0">
                <a:solidFill>
                  <a:srgbClr val="FF0000"/>
                </a:solidFill>
              </a:rPr>
              <a:t>R</a:t>
            </a:r>
            <a:r>
              <a:rPr lang="en-US" sz="2000" dirty="0">
                <a:solidFill>
                  <a:schemeClr val="tx1"/>
                </a:solidFill>
              </a:rPr>
              <a:t>esource </a:t>
            </a:r>
            <a:r>
              <a:rPr lang="en-US" sz="2000" dirty="0">
                <a:solidFill>
                  <a:srgbClr val="FF0000"/>
                </a:solidFill>
              </a:rPr>
              <a:t>I</a:t>
            </a:r>
            <a:r>
              <a:rPr lang="en-US" sz="2000" dirty="0">
                <a:solidFill>
                  <a:schemeClr val="tx1"/>
                </a:solidFill>
              </a:rPr>
              <a:t>dentifiers.</a:t>
            </a:r>
          </a:p>
        </p:txBody>
      </p:sp>
    </p:spTree>
    <p:extLst>
      <p:ext uri="{BB962C8B-B14F-4D97-AF65-F5344CB8AC3E}">
        <p14:creationId xmlns:p14="http://schemas.microsoft.com/office/powerpoint/2010/main" val="28715184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5CF019-1EFD-3508-A99A-64670234FB57}"/>
              </a:ext>
            </a:extLst>
          </p:cNvPr>
          <p:cNvPicPr>
            <a:picLocks noChangeAspect="1"/>
          </p:cNvPicPr>
          <p:nvPr/>
        </p:nvPicPr>
        <p:blipFill>
          <a:blip r:embed="rId3"/>
          <a:stretch>
            <a:fillRect/>
          </a:stretch>
        </p:blipFill>
        <p:spPr>
          <a:xfrm>
            <a:off x="486836" y="2834733"/>
            <a:ext cx="10627076" cy="3936478"/>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sp>
        <p:nvSpPr>
          <p:cNvPr id="9" name="TextBox 8">
            <a:extLst>
              <a:ext uri="{FF2B5EF4-FFF2-40B4-BE49-F238E27FC236}">
                <a16:creationId xmlns:a16="http://schemas.microsoft.com/office/drawing/2014/main" id="{2B268089-439C-D8E5-0DB1-478557255834}"/>
              </a:ext>
            </a:extLst>
          </p:cNvPr>
          <p:cNvSpPr txBox="1"/>
          <p:nvPr/>
        </p:nvSpPr>
        <p:spPr>
          <a:xfrm>
            <a:off x="3014259" y="3409203"/>
            <a:ext cx="3081741" cy="307777"/>
          </a:xfrm>
          <a:prstGeom prst="rect">
            <a:avLst/>
          </a:prstGeom>
          <a:solidFill>
            <a:schemeClr val="accent5">
              <a:lumMod val="20000"/>
              <a:lumOff val="80000"/>
            </a:schemeClr>
          </a:solidFill>
        </p:spPr>
        <p:txBody>
          <a:bodyPr wrap="none" rtlCol="0">
            <a:spAutoFit/>
          </a:bodyPr>
          <a:lstStyle/>
          <a:p>
            <a:r>
              <a:rPr lang="en-US" sz="1400" dirty="0"/>
              <a:t>https://www.hdfc.com/api/v1/products</a:t>
            </a:r>
          </a:p>
        </p:txBody>
      </p:sp>
      <p:sp>
        <p:nvSpPr>
          <p:cNvPr id="10" name="TextBox 9">
            <a:extLst>
              <a:ext uri="{FF2B5EF4-FFF2-40B4-BE49-F238E27FC236}">
                <a16:creationId xmlns:a16="http://schemas.microsoft.com/office/drawing/2014/main" id="{90EEC57B-2C2D-854C-1141-E3EADC8BB61F}"/>
              </a:ext>
            </a:extLst>
          </p:cNvPr>
          <p:cNvSpPr txBox="1"/>
          <p:nvPr/>
        </p:nvSpPr>
        <p:spPr>
          <a:xfrm>
            <a:off x="3886200" y="5029200"/>
            <a:ext cx="2590800" cy="276999"/>
          </a:xfrm>
          <a:prstGeom prst="rect">
            <a:avLst/>
          </a:prstGeom>
          <a:solidFill>
            <a:schemeClr val="accent6">
              <a:lumMod val="40000"/>
              <a:lumOff val="60000"/>
            </a:schemeClr>
          </a:solidFill>
        </p:spPr>
        <p:txBody>
          <a:bodyPr wrap="square" rtlCol="0">
            <a:spAutoFit/>
          </a:bodyPr>
          <a:lstStyle/>
          <a:p>
            <a:r>
              <a:rPr lang="en-US" sz="1200" dirty="0"/>
              <a:t>https://www.hdfc.com/api/v1/users</a:t>
            </a:r>
          </a:p>
        </p:txBody>
      </p:sp>
      <p:sp>
        <p:nvSpPr>
          <p:cNvPr id="4" name="Flowchart: Process 3">
            <a:extLst>
              <a:ext uri="{FF2B5EF4-FFF2-40B4-BE49-F238E27FC236}">
                <a16:creationId xmlns:a16="http://schemas.microsoft.com/office/drawing/2014/main" id="{AE46D080-145A-CD09-4D1C-822A160C32C9}"/>
              </a:ext>
            </a:extLst>
          </p:cNvPr>
          <p:cNvSpPr/>
          <p:nvPr/>
        </p:nvSpPr>
        <p:spPr>
          <a:xfrm>
            <a:off x="1752600" y="914556"/>
            <a:ext cx="8991600" cy="687654"/>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r>
              <a:rPr lang="en-US" sz="2000" dirty="0">
                <a:solidFill>
                  <a:schemeClr val="tx1"/>
                </a:solidFill>
              </a:rPr>
              <a:t>The </a:t>
            </a:r>
            <a:r>
              <a:rPr lang="en-US" sz="2000" dirty="0">
                <a:solidFill>
                  <a:srgbClr val="FF0000"/>
                </a:solidFill>
              </a:rPr>
              <a:t>URIs</a:t>
            </a:r>
            <a:r>
              <a:rPr lang="en-US" sz="2000" dirty="0">
                <a:solidFill>
                  <a:schemeClr val="tx1"/>
                </a:solidFill>
              </a:rPr>
              <a:t> differentiate different types of </a:t>
            </a:r>
            <a:r>
              <a:rPr lang="en-US" sz="2000" dirty="0">
                <a:solidFill>
                  <a:srgbClr val="FF0000"/>
                </a:solidFill>
              </a:rPr>
              <a:t>resources</a:t>
            </a:r>
            <a:r>
              <a:rPr lang="en-US" sz="2000" dirty="0">
                <a:solidFill>
                  <a:schemeClr val="tx1"/>
                </a:solidFill>
              </a:rPr>
              <a:t> on a server.</a:t>
            </a:r>
          </a:p>
          <a:p>
            <a:pPr marL="342900" indent="-342900">
              <a:buFont typeface="Wingdings" panose="05000000000000000000" pitchFamily="2" charset="2"/>
              <a:buChar char="ü"/>
            </a:pPr>
            <a:r>
              <a:rPr lang="en-US" sz="2000" dirty="0">
                <a:solidFill>
                  <a:schemeClr val="tx1"/>
                </a:solidFill>
              </a:rPr>
              <a:t>The </a:t>
            </a:r>
            <a:r>
              <a:rPr lang="en-US" sz="2000" dirty="0">
                <a:solidFill>
                  <a:srgbClr val="FF0000"/>
                </a:solidFill>
              </a:rPr>
              <a:t>resources</a:t>
            </a:r>
            <a:r>
              <a:rPr lang="en-US" sz="2000" dirty="0">
                <a:solidFill>
                  <a:schemeClr val="tx1"/>
                </a:solidFill>
              </a:rPr>
              <a:t> should be grouped by </a:t>
            </a:r>
            <a:r>
              <a:rPr lang="en-US" sz="2000" dirty="0">
                <a:solidFill>
                  <a:srgbClr val="FF0000"/>
                </a:solidFill>
              </a:rPr>
              <a:t>noun</a:t>
            </a:r>
            <a:r>
              <a:rPr lang="en-US" sz="2000" dirty="0">
                <a:solidFill>
                  <a:schemeClr val="tx1"/>
                </a:solidFill>
              </a:rPr>
              <a:t> [e.g. products and users] and </a:t>
            </a:r>
            <a:r>
              <a:rPr lang="en-US" sz="2000" dirty="0">
                <a:solidFill>
                  <a:srgbClr val="FF0000"/>
                </a:solidFill>
              </a:rPr>
              <a:t>not verb </a:t>
            </a:r>
          </a:p>
        </p:txBody>
      </p:sp>
    </p:spTree>
    <p:extLst>
      <p:ext uri="{BB962C8B-B14F-4D97-AF65-F5344CB8AC3E}">
        <p14:creationId xmlns:p14="http://schemas.microsoft.com/office/powerpoint/2010/main" val="25372597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sp>
        <p:nvSpPr>
          <p:cNvPr id="4" name="TextBox 3">
            <a:extLst>
              <a:ext uri="{FF2B5EF4-FFF2-40B4-BE49-F238E27FC236}">
                <a16:creationId xmlns:a16="http://schemas.microsoft.com/office/drawing/2014/main" id="{B3D6345A-39E0-6D14-8841-2C6209935970}"/>
              </a:ext>
            </a:extLst>
          </p:cNvPr>
          <p:cNvSpPr txBox="1"/>
          <p:nvPr/>
        </p:nvSpPr>
        <p:spPr>
          <a:xfrm>
            <a:off x="1649591" y="3719523"/>
            <a:ext cx="6810022" cy="584775"/>
          </a:xfrm>
          <a:prstGeom prst="rect">
            <a:avLst/>
          </a:prstGeom>
          <a:solidFill>
            <a:schemeClr val="accent3">
              <a:lumMod val="20000"/>
              <a:lumOff val="80000"/>
            </a:schemeClr>
          </a:solidFill>
        </p:spPr>
        <p:txBody>
          <a:bodyPr wrap="square" rtlCol="0">
            <a:spAutoFit/>
          </a:bodyPr>
          <a:lstStyle/>
          <a:p>
            <a:r>
              <a:rPr lang="en-US" sz="3200" dirty="0"/>
              <a:t>https://www.hdfc.com/api/v1/products</a:t>
            </a:r>
          </a:p>
        </p:txBody>
      </p:sp>
      <p:sp>
        <p:nvSpPr>
          <p:cNvPr id="5" name="TextBox 4">
            <a:extLst>
              <a:ext uri="{FF2B5EF4-FFF2-40B4-BE49-F238E27FC236}">
                <a16:creationId xmlns:a16="http://schemas.microsoft.com/office/drawing/2014/main" id="{888A5FC2-85A5-4FDE-3AF5-7A0ECB751C2F}"/>
              </a:ext>
            </a:extLst>
          </p:cNvPr>
          <p:cNvSpPr txBox="1"/>
          <p:nvPr/>
        </p:nvSpPr>
        <p:spPr>
          <a:xfrm>
            <a:off x="1672168" y="4402543"/>
            <a:ext cx="7753605" cy="584775"/>
          </a:xfrm>
          <a:prstGeom prst="rect">
            <a:avLst/>
          </a:prstGeom>
          <a:solidFill>
            <a:schemeClr val="accent2">
              <a:lumMod val="40000"/>
              <a:lumOff val="60000"/>
            </a:schemeClr>
          </a:solidFill>
        </p:spPr>
        <p:txBody>
          <a:bodyPr wrap="square" rtlCol="0">
            <a:spAutoFit/>
          </a:bodyPr>
          <a:lstStyle/>
          <a:p>
            <a:r>
              <a:rPr lang="en-US" sz="3200" dirty="0"/>
              <a:t>https://www.hdfc.com/api/v1/getAllProducts</a:t>
            </a:r>
          </a:p>
        </p:txBody>
      </p:sp>
      <p:sp>
        <p:nvSpPr>
          <p:cNvPr id="7" name="TextBox 6">
            <a:extLst>
              <a:ext uri="{FF2B5EF4-FFF2-40B4-BE49-F238E27FC236}">
                <a16:creationId xmlns:a16="http://schemas.microsoft.com/office/drawing/2014/main" id="{5CA162DE-EAF8-F8D7-1D8D-D0FF13914D21}"/>
              </a:ext>
            </a:extLst>
          </p:cNvPr>
          <p:cNvSpPr txBox="1"/>
          <p:nvPr/>
        </p:nvSpPr>
        <p:spPr>
          <a:xfrm>
            <a:off x="4545190" y="3200400"/>
            <a:ext cx="759467" cy="470000"/>
          </a:xfrm>
          <a:prstGeom prst="rect">
            <a:avLst/>
          </a:prstGeom>
          <a:solidFill>
            <a:srgbClr val="00B0F0"/>
          </a:solidFill>
        </p:spPr>
        <p:txBody>
          <a:bodyPr wrap="square" rtlCol="0">
            <a:spAutoFit/>
          </a:bodyPr>
          <a:lstStyle/>
          <a:p>
            <a:r>
              <a:rPr lang="en-US" dirty="0"/>
              <a:t>URIs</a:t>
            </a:r>
          </a:p>
        </p:txBody>
      </p:sp>
      <p:sp>
        <p:nvSpPr>
          <p:cNvPr id="8" name="Flowchart: Process 7">
            <a:extLst>
              <a:ext uri="{FF2B5EF4-FFF2-40B4-BE49-F238E27FC236}">
                <a16:creationId xmlns:a16="http://schemas.microsoft.com/office/drawing/2014/main" id="{42D9D0D1-293C-BCB7-BA6E-BC476A49D441}"/>
              </a:ext>
            </a:extLst>
          </p:cNvPr>
          <p:cNvSpPr/>
          <p:nvPr/>
        </p:nvSpPr>
        <p:spPr>
          <a:xfrm>
            <a:off x="452968" y="834866"/>
            <a:ext cx="10155764" cy="687654"/>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r>
              <a:rPr lang="en-US" sz="2000" dirty="0">
                <a:solidFill>
                  <a:schemeClr val="tx1"/>
                </a:solidFill>
              </a:rPr>
              <a:t> An </a:t>
            </a:r>
            <a:r>
              <a:rPr lang="en-US" sz="2000" dirty="0">
                <a:solidFill>
                  <a:srgbClr val="FF0000"/>
                </a:solidFill>
              </a:rPr>
              <a:t>API</a:t>
            </a:r>
            <a:r>
              <a:rPr lang="en-US" sz="2000" dirty="0">
                <a:solidFill>
                  <a:schemeClr val="tx1"/>
                </a:solidFill>
              </a:rPr>
              <a:t> to get all products should be slash products and not slash getAllProducts.</a:t>
            </a:r>
          </a:p>
        </p:txBody>
      </p:sp>
      <p:sp>
        <p:nvSpPr>
          <p:cNvPr id="9" name="Multiplication Sign 8">
            <a:extLst>
              <a:ext uri="{FF2B5EF4-FFF2-40B4-BE49-F238E27FC236}">
                <a16:creationId xmlns:a16="http://schemas.microsoft.com/office/drawing/2014/main" id="{393BC694-6061-A3FF-EF7A-4F2DA315FEA3}"/>
              </a:ext>
            </a:extLst>
          </p:cNvPr>
          <p:cNvSpPr/>
          <p:nvPr/>
        </p:nvSpPr>
        <p:spPr>
          <a:xfrm>
            <a:off x="9601200" y="4237730"/>
            <a:ext cx="914400" cy="91440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C301B5E-B482-AEE0-C3EF-F8C9A0E3FC96}"/>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841733" y="3338018"/>
            <a:ext cx="759467" cy="869342"/>
          </a:xfrm>
          <a:prstGeom prst="rect">
            <a:avLst/>
          </a:prstGeom>
        </p:spPr>
      </p:pic>
    </p:spTree>
    <p:extLst>
      <p:ext uri="{BB962C8B-B14F-4D97-AF65-F5344CB8AC3E}">
        <p14:creationId xmlns:p14="http://schemas.microsoft.com/office/powerpoint/2010/main" val="16213460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pic>
        <p:nvPicPr>
          <p:cNvPr id="7" name="Picture 6">
            <a:extLst>
              <a:ext uri="{FF2B5EF4-FFF2-40B4-BE49-F238E27FC236}">
                <a16:creationId xmlns:a16="http://schemas.microsoft.com/office/drawing/2014/main" id="{A31333EB-E3C7-48D9-5D53-54C6190FC326}"/>
              </a:ext>
            </a:extLst>
          </p:cNvPr>
          <p:cNvPicPr>
            <a:picLocks noChangeAspect="1"/>
          </p:cNvPicPr>
          <p:nvPr/>
        </p:nvPicPr>
        <p:blipFill>
          <a:blip r:embed="rId3"/>
          <a:stretch>
            <a:fillRect/>
          </a:stretch>
        </p:blipFill>
        <p:spPr>
          <a:xfrm>
            <a:off x="853724" y="2878198"/>
            <a:ext cx="10653683" cy="3726503"/>
          </a:xfrm>
          <a:prstGeom prst="rect">
            <a:avLst/>
          </a:prstGeom>
        </p:spPr>
      </p:pic>
      <p:sp>
        <p:nvSpPr>
          <p:cNvPr id="4" name="Flowchart: Process 3">
            <a:extLst>
              <a:ext uri="{FF2B5EF4-FFF2-40B4-BE49-F238E27FC236}">
                <a16:creationId xmlns:a16="http://schemas.microsoft.com/office/drawing/2014/main" id="{160000FC-1FC9-CA53-2EA4-6443AFE4F5FE}"/>
              </a:ext>
            </a:extLst>
          </p:cNvPr>
          <p:cNvSpPr/>
          <p:nvPr/>
        </p:nvSpPr>
        <p:spPr>
          <a:xfrm>
            <a:off x="207436" y="648736"/>
            <a:ext cx="11832164" cy="1561064"/>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r>
              <a:rPr lang="en-US" sz="2000" dirty="0">
                <a:solidFill>
                  <a:schemeClr val="tx1"/>
                </a:solidFill>
              </a:rPr>
              <a:t>A client interacts with a </a:t>
            </a:r>
            <a:r>
              <a:rPr lang="en-US" sz="2000" dirty="0">
                <a:solidFill>
                  <a:srgbClr val="FF0000"/>
                </a:solidFill>
              </a:rPr>
              <a:t>resource (i.e. products) </a:t>
            </a:r>
            <a:r>
              <a:rPr lang="en-US" sz="2000" dirty="0">
                <a:solidFill>
                  <a:schemeClr val="tx1"/>
                </a:solidFill>
              </a:rPr>
              <a:t>by making a request to the endpoint for the </a:t>
            </a:r>
            <a:r>
              <a:rPr lang="en-US" sz="2000" dirty="0">
                <a:solidFill>
                  <a:srgbClr val="FF0000"/>
                </a:solidFill>
              </a:rPr>
              <a:t>resource (i.e. products)</a:t>
            </a:r>
            <a:r>
              <a:rPr lang="en-US" sz="2000" dirty="0">
                <a:solidFill>
                  <a:schemeClr val="tx1"/>
                </a:solidFill>
              </a:rPr>
              <a:t> over </a:t>
            </a:r>
            <a:r>
              <a:rPr lang="en-US" sz="2000" dirty="0">
                <a:solidFill>
                  <a:srgbClr val="FF0000"/>
                </a:solidFill>
              </a:rPr>
              <a:t>HTTP</a:t>
            </a:r>
            <a:r>
              <a:rPr lang="en-US" sz="2000" dirty="0">
                <a:solidFill>
                  <a:schemeClr val="tx1"/>
                </a:solidFill>
              </a:rPr>
              <a:t>. The request contains the </a:t>
            </a:r>
            <a:r>
              <a:rPr lang="en-US" sz="2000" dirty="0">
                <a:solidFill>
                  <a:srgbClr val="FF0000"/>
                </a:solidFill>
              </a:rPr>
              <a:t>URI</a:t>
            </a:r>
            <a:r>
              <a:rPr lang="en-US" sz="2000" dirty="0">
                <a:solidFill>
                  <a:schemeClr val="tx1"/>
                </a:solidFill>
              </a:rPr>
              <a:t> for the </a:t>
            </a:r>
            <a:r>
              <a:rPr lang="en-US" sz="2000" dirty="0">
                <a:solidFill>
                  <a:srgbClr val="FF0000"/>
                </a:solidFill>
              </a:rPr>
              <a:t>resource (i.e. products)</a:t>
            </a:r>
            <a:r>
              <a:rPr lang="en-US" sz="2000" dirty="0">
                <a:solidFill>
                  <a:schemeClr val="tx1"/>
                </a:solidFill>
              </a:rPr>
              <a:t> we'd like to access.  </a:t>
            </a:r>
            <a:br>
              <a:rPr lang="en-US" sz="2000" dirty="0">
                <a:solidFill>
                  <a:schemeClr val="tx1"/>
                </a:solidFill>
              </a:rPr>
            </a:b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The </a:t>
            </a:r>
            <a:r>
              <a:rPr lang="en-US" sz="2000" dirty="0">
                <a:solidFill>
                  <a:srgbClr val="FF0000"/>
                </a:solidFill>
              </a:rPr>
              <a:t>URI</a:t>
            </a:r>
            <a:r>
              <a:rPr lang="en-US" sz="2000" dirty="0">
                <a:solidFill>
                  <a:schemeClr val="tx1"/>
                </a:solidFill>
              </a:rPr>
              <a:t> is preceded by an </a:t>
            </a:r>
            <a:r>
              <a:rPr lang="en-US" sz="2000" dirty="0">
                <a:solidFill>
                  <a:srgbClr val="FF0000"/>
                </a:solidFill>
              </a:rPr>
              <a:t>HTTP verb (POST) </a:t>
            </a:r>
            <a:r>
              <a:rPr lang="en-US" sz="2000" dirty="0">
                <a:solidFill>
                  <a:schemeClr val="tx1"/>
                </a:solidFill>
              </a:rPr>
              <a:t>which tells the server what we want to do with the </a:t>
            </a:r>
            <a:r>
              <a:rPr lang="en-US" sz="2000" dirty="0">
                <a:solidFill>
                  <a:srgbClr val="FF0000"/>
                </a:solidFill>
              </a:rPr>
              <a:t>resource (i.e. products)</a:t>
            </a:r>
            <a:r>
              <a:rPr lang="en-US" sz="2000" dirty="0">
                <a:solidFill>
                  <a:schemeClr val="tx1"/>
                </a:solidFill>
              </a:rPr>
              <a:t> .  </a:t>
            </a:r>
          </a:p>
        </p:txBody>
      </p:sp>
      <p:sp>
        <p:nvSpPr>
          <p:cNvPr id="5" name="Speech Bubble: Rectangle with Corners Rounded 4">
            <a:extLst>
              <a:ext uri="{FF2B5EF4-FFF2-40B4-BE49-F238E27FC236}">
                <a16:creationId xmlns:a16="http://schemas.microsoft.com/office/drawing/2014/main" id="{42466A9B-91DE-91B4-643D-F3A596580573}"/>
              </a:ext>
            </a:extLst>
          </p:cNvPr>
          <p:cNvSpPr/>
          <p:nvPr/>
        </p:nvSpPr>
        <p:spPr>
          <a:xfrm>
            <a:off x="5410200" y="2878198"/>
            <a:ext cx="1143000" cy="401450"/>
          </a:xfrm>
          <a:prstGeom prst="wedgeRoundRectCallout">
            <a:avLst>
              <a:gd name="adj1" fmla="val -47461"/>
              <a:gd name="adj2" fmla="val 149672"/>
              <a:gd name="adj3" fmla="val 1666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Resource</a:t>
            </a:r>
          </a:p>
        </p:txBody>
      </p:sp>
      <p:sp>
        <p:nvSpPr>
          <p:cNvPr id="8" name="Speech Bubble: Rectangle with Corners Rounded 7">
            <a:extLst>
              <a:ext uri="{FF2B5EF4-FFF2-40B4-BE49-F238E27FC236}">
                <a16:creationId xmlns:a16="http://schemas.microsoft.com/office/drawing/2014/main" id="{6A6DAA64-795F-2EC0-7C2C-207EFD88D8A9}"/>
              </a:ext>
            </a:extLst>
          </p:cNvPr>
          <p:cNvSpPr/>
          <p:nvPr/>
        </p:nvSpPr>
        <p:spPr>
          <a:xfrm>
            <a:off x="3657600" y="2677473"/>
            <a:ext cx="1295400" cy="401450"/>
          </a:xfrm>
          <a:prstGeom prst="wedgeRoundRectCallout">
            <a:avLst>
              <a:gd name="adj1" fmla="val 2212"/>
              <a:gd name="adj2" fmla="val 191852"/>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HTTP Verb</a:t>
            </a:r>
          </a:p>
        </p:txBody>
      </p:sp>
    </p:spTree>
    <p:extLst>
      <p:ext uri="{BB962C8B-B14F-4D97-AF65-F5344CB8AC3E}">
        <p14:creationId xmlns:p14="http://schemas.microsoft.com/office/powerpoint/2010/main" val="285450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516474" y="45427"/>
            <a:ext cx="51590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REST API? Examples And How To Use It</a:t>
            </a:r>
          </a:p>
        </p:txBody>
      </p:sp>
      <p:pic>
        <p:nvPicPr>
          <p:cNvPr id="4" name="Picture 2">
            <a:extLst>
              <a:ext uri="{FF2B5EF4-FFF2-40B4-BE49-F238E27FC236}">
                <a16:creationId xmlns:a16="http://schemas.microsoft.com/office/drawing/2014/main" id="{7ABE3D2C-FDD6-41A1-EC05-E9DB7B576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159683"/>
            <a:ext cx="5105399" cy="2634292"/>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Process 4">
            <a:extLst>
              <a:ext uri="{FF2B5EF4-FFF2-40B4-BE49-F238E27FC236}">
                <a16:creationId xmlns:a16="http://schemas.microsoft.com/office/drawing/2014/main" id="{55C779B8-BF19-191D-75A3-01A02CC0B913}"/>
              </a:ext>
            </a:extLst>
          </p:cNvPr>
          <p:cNvSpPr/>
          <p:nvPr/>
        </p:nvSpPr>
        <p:spPr>
          <a:xfrm>
            <a:off x="1943099" y="762000"/>
            <a:ext cx="7772400" cy="1561064"/>
          </a:xfrm>
          <a:prstGeom prst="flowChartProcess">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Wingdings" panose="05000000000000000000" pitchFamily="2" charset="2"/>
              <a:buChar char="ü"/>
            </a:pPr>
            <a:r>
              <a:rPr lang="en-US" sz="2000" dirty="0">
                <a:solidFill>
                  <a:schemeClr val="tx1"/>
                </a:solidFill>
              </a:rPr>
              <a:t>A </a:t>
            </a:r>
            <a:r>
              <a:rPr lang="en-US" sz="2000" dirty="0">
                <a:solidFill>
                  <a:srgbClr val="FF0000"/>
                </a:solidFill>
              </a:rPr>
              <a:t>POST</a:t>
            </a:r>
            <a:r>
              <a:rPr lang="en-US" sz="2000" dirty="0">
                <a:solidFill>
                  <a:schemeClr val="tx1"/>
                </a:solidFill>
              </a:rPr>
              <a:t> request means we want to create a new resource. </a:t>
            </a:r>
          </a:p>
          <a:p>
            <a:pPr marL="342900" indent="-342900">
              <a:buFont typeface="Wingdings" panose="05000000000000000000" pitchFamily="2" charset="2"/>
              <a:buChar char="ü"/>
            </a:pPr>
            <a:r>
              <a:rPr lang="en-US" sz="2000" dirty="0">
                <a:solidFill>
                  <a:schemeClr val="tx1"/>
                </a:solidFill>
              </a:rPr>
              <a:t>A </a:t>
            </a:r>
            <a:r>
              <a:rPr lang="en-US" sz="2000" dirty="0">
                <a:solidFill>
                  <a:srgbClr val="FF0000"/>
                </a:solidFill>
              </a:rPr>
              <a:t>GET</a:t>
            </a:r>
            <a:r>
              <a:rPr lang="en-US" sz="2000" dirty="0">
                <a:solidFill>
                  <a:schemeClr val="tx1"/>
                </a:solidFill>
              </a:rPr>
              <a:t> means we want to read the data about an existing resource. </a:t>
            </a:r>
          </a:p>
          <a:p>
            <a:pPr marL="342900" indent="-342900">
              <a:buFont typeface="Wingdings" panose="05000000000000000000" pitchFamily="2" charset="2"/>
              <a:buChar char="ü"/>
            </a:pPr>
            <a:r>
              <a:rPr lang="en-US" sz="2000" dirty="0">
                <a:solidFill>
                  <a:schemeClr val="tx1"/>
                </a:solidFill>
              </a:rPr>
              <a:t>A </a:t>
            </a:r>
            <a:r>
              <a:rPr lang="en-US" sz="2000" dirty="0">
                <a:solidFill>
                  <a:srgbClr val="FF0000"/>
                </a:solidFill>
              </a:rPr>
              <a:t>PUT</a:t>
            </a:r>
            <a:r>
              <a:rPr lang="en-US" sz="2000" dirty="0">
                <a:solidFill>
                  <a:schemeClr val="tx1"/>
                </a:solidFill>
              </a:rPr>
              <a:t> is for updating an existing resource. </a:t>
            </a:r>
          </a:p>
          <a:p>
            <a:pPr marL="342900" indent="-342900">
              <a:buFont typeface="Wingdings" panose="05000000000000000000" pitchFamily="2" charset="2"/>
              <a:buChar char="ü"/>
            </a:pPr>
            <a:r>
              <a:rPr lang="en-US" sz="2000" dirty="0">
                <a:solidFill>
                  <a:schemeClr val="tx1"/>
                </a:solidFill>
              </a:rPr>
              <a:t>A </a:t>
            </a:r>
            <a:r>
              <a:rPr lang="en-US" sz="2000" dirty="0">
                <a:solidFill>
                  <a:srgbClr val="FF0000"/>
                </a:solidFill>
              </a:rPr>
              <a:t>DELETE</a:t>
            </a:r>
            <a:r>
              <a:rPr lang="en-US" sz="2000" dirty="0">
                <a:solidFill>
                  <a:schemeClr val="tx1"/>
                </a:solidFill>
              </a:rPr>
              <a:t> is for removing an existing resource. </a:t>
            </a:r>
          </a:p>
        </p:txBody>
      </p:sp>
    </p:spTree>
    <p:extLst>
      <p:ext uri="{BB962C8B-B14F-4D97-AF65-F5344CB8AC3E}">
        <p14:creationId xmlns:p14="http://schemas.microsoft.com/office/powerpoint/2010/main" val="38824423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91489</TotalTime>
  <Words>1067</Words>
  <Application>Microsoft Office PowerPoint</Application>
  <PresentationFormat>Widescreen</PresentationFormat>
  <Paragraphs>95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9779</cp:revision>
  <dcterms:created xsi:type="dcterms:W3CDTF">2006-08-16T00:00:00Z</dcterms:created>
  <dcterms:modified xsi:type="dcterms:W3CDTF">2022-12-10T05:30:28Z</dcterms:modified>
</cp:coreProperties>
</file>