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4"/>
  </p:notesMasterIdLst>
  <p:sldIdLst>
    <p:sldId id="483" r:id="rId2"/>
    <p:sldId id="484" r:id="rId3"/>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7" autoAdjust="0"/>
    <p:restoredTop sz="94291" autoAdjust="0"/>
  </p:normalViewPr>
  <p:slideViewPr>
    <p:cSldViewPr>
      <p:cViewPr varScale="1">
        <p:scale>
          <a:sx n="68" d="100"/>
          <a:sy n="68" d="100"/>
        </p:scale>
        <p:origin x="1378" y="77"/>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10/16/2023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3979807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343816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10/16/2023</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2286000" y="33112"/>
            <a:ext cx="69342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HTTP Methods Demystified: A Beginner's Guide to Web Requests</a:t>
            </a:r>
          </a:p>
        </p:txBody>
      </p:sp>
      <p:sp>
        <p:nvSpPr>
          <p:cNvPr id="11" name="TextBox 10">
            <a:extLst>
              <a:ext uri="{FF2B5EF4-FFF2-40B4-BE49-F238E27FC236}">
                <a16:creationId xmlns:a16="http://schemas.microsoft.com/office/drawing/2014/main" id="{1CA6F653-71B3-2548-6CD8-244C8EE12BCF}"/>
              </a:ext>
            </a:extLst>
          </p:cNvPr>
          <p:cNvSpPr txBox="1"/>
          <p:nvPr/>
        </p:nvSpPr>
        <p:spPr>
          <a:xfrm>
            <a:off x="207436" y="493189"/>
            <a:ext cx="11788771" cy="313932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l">
              <a:buFont typeface="+mj-lt"/>
              <a:buAutoNum type="arabicPeriod"/>
            </a:pPr>
            <a:r>
              <a:rPr lang="en-US" sz="1800" b="1" i="0" dirty="0">
                <a:solidFill>
                  <a:srgbClr val="C00000"/>
                </a:solidFill>
                <a:effectLst/>
                <a:latin typeface="Söhne"/>
              </a:rPr>
              <a:t>GET</a:t>
            </a:r>
            <a:r>
              <a:rPr lang="en-US" sz="1800" b="0" i="0" dirty="0">
                <a:solidFill>
                  <a:srgbClr val="374151"/>
                </a:solidFill>
                <a:effectLst/>
                <a:latin typeface="Söhne"/>
              </a:rPr>
              <a:t>: This is like asking for information. When you use a </a:t>
            </a:r>
            <a:r>
              <a:rPr lang="en-US" sz="1800" b="0" i="0" dirty="0">
                <a:solidFill>
                  <a:srgbClr val="FF0000"/>
                </a:solidFill>
                <a:effectLst/>
                <a:latin typeface="Söhne"/>
              </a:rPr>
              <a:t>GET</a:t>
            </a:r>
            <a:r>
              <a:rPr lang="en-US" sz="1800" b="0" i="0" dirty="0">
                <a:solidFill>
                  <a:srgbClr val="374151"/>
                </a:solidFill>
                <a:effectLst/>
                <a:latin typeface="Söhne"/>
              </a:rPr>
              <a:t> request, you're telling the server, "Give me this web page or data." It's similar to opening a web page in your browser.</a:t>
            </a:r>
            <a:br>
              <a:rPr lang="en-US" sz="1800" b="0" i="0" dirty="0">
                <a:solidFill>
                  <a:srgbClr val="374151"/>
                </a:solidFill>
                <a:effectLst/>
                <a:latin typeface="Söhne"/>
              </a:rPr>
            </a:br>
            <a:endParaRPr lang="en-US" sz="1800" b="0" i="0" dirty="0">
              <a:solidFill>
                <a:srgbClr val="374151"/>
              </a:solidFill>
              <a:effectLst/>
              <a:latin typeface="Söhne"/>
            </a:endParaRPr>
          </a:p>
          <a:p>
            <a:pPr algn="l">
              <a:buFont typeface="+mj-lt"/>
              <a:buAutoNum type="arabicPeriod"/>
            </a:pPr>
            <a:r>
              <a:rPr lang="en-US" sz="1800" b="1" i="0" dirty="0">
                <a:solidFill>
                  <a:srgbClr val="C00000"/>
                </a:solidFill>
                <a:effectLst/>
                <a:latin typeface="Söhne"/>
              </a:rPr>
              <a:t>POST</a:t>
            </a:r>
            <a:r>
              <a:rPr lang="en-US" sz="1800" b="0" i="0" dirty="0">
                <a:solidFill>
                  <a:srgbClr val="374151"/>
                </a:solidFill>
                <a:effectLst/>
                <a:latin typeface="Söhne"/>
              </a:rPr>
              <a:t>: Think of this as sending information to the server. When you make a </a:t>
            </a:r>
            <a:r>
              <a:rPr lang="en-US" sz="1800" b="0" i="0" dirty="0">
                <a:solidFill>
                  <a:srgbClr val="C00000"/>
                </a:solidFill>
                <a:effectLst/>
                <a:latin typeface="Söhne"/>
              </a:rPr>
              <a:t>POST</a:t>
            </a:r>
            <a:r>
              <a:rPr lang="en-US" sz="1800" b="0" i="0" dirty="0">
                <a:solidFill>
                  <a:srgbClr val="374151"/>
                </a:solidFill>
                <a:effectLst/>
                <a:latin typeface="Söhne"/>
              </a:rPr>
              <a:t> request, you're saying, "Here is some data, please do something with it." It's like submitting a form online with your information.</a:t>
            </a:r>
            <a:br>
              <a:rPr lang="en-US" sz="1800" b="0" i="0" dirty="0">
                <a:solidFill>
                  <a:srgbClr val="374151"/>
                </a:solidFill>
                <a:effectLst/>
                <a:latin typeface="Söhne"/>
              </a:rPr>
            </a:br>
            <a:endParaRPr lang="en-US" sz="1800" b="0" i="0" dirty="0">
              <a:solidFill>
                <a:srgbClr val="374151"/>
              </a:solidFill>
              <a:effectLst/>
              <a:latin typeface="Söhne"/>
            </a:endParaRPr>
          </a:p>
          <a:p>
            <a:pPr algn="l">
              <a:buFont typeface="+mj-lt"/>
              <a:buAutoNum type="arabicPeriod"/>
            </a:pPr>
            <a:r>
              <a:rPr lang="en-US" sz="1800" b="1" i="0" dirty="0">
                <a:solidFill>
                  <a:srgbClr val="C00000"/>
                </a:solidFill>
                <a:effectLst/>
                <a:latin typeface="Söhne"/>
              </a:rPr>
              <a:t>PUT</a:t>
            </a:r>
            <a:r>
              <a:rPr lang="en-US" sz="1800" b="0" i="0" dirty="0">
                <a:solidFill>
                  <a:srgbClr val="374151"/>
                </a:solidFill>
                <a:effectLst/>
                <a:latin typeface="Söhne"/>
              </a:rPr>
              <a:t>: Imagine you have an document with content, and you're putting new content in it. When you use </a:t>
            </a:r>
            <a:r>
              <a:rPr lang="en-US" sz="1800" b="0" i="0" dirty="0">
                <a:solidFill>
                  <a:srgbClr val="C00000"/>
                </a:solidFill>
                <a:effectLst/>
                <a:latin typeface="Söhne"/>
              </a:rPr>
              <a:t>PUT</a:t>
            </a:r>
            <a:r>
              <a:rPr lang="en-US" sz="1800" b="0" i="0" dirty="0">
                <a:solidFill>
                  <a:srgbClr val="374151"/>
                </a:solidFill>
                <a:effectLst/>
                <a:latin typeface="Söhne"/>
              </a:rPr>
              <a:t>, you're saying, "Replace the existing data at this location with this new data." It's like overwriting a file with new content.</a:t>
            </a:r>
            <a:br>
              <a:rPr lang="en-US" sz="1800" b="0" i="0" dirty="0">
                <a:solidFill>
                  <a:srgbClr val="374151"/>
                </a:solidFill>
                <a:effectLst/>
                <a:latin typeface="Söhne"/>
              </a:rPr>
            </a:br>
            <a:endParaRPr lang="en-US" sz="1800" b="0" i="0" dirty="0">
              <a:solidFill>
                <a:srgbClr val="374151"/>
              </a:solidFill>
              <a:effectLst/>
              <a:latin typeface="Söhne"/>
            </a:endParaRPr>
          </a:p>
          <a:p>
            <a:pPr algn="l">
              <a:buFont typeface="+mj-lt"/>
              <a:buAutoNum type="arabicPeriod"/>
            </a:pPr>
            <a:r>
              <a:rPr lang="en-US" sz="1800" b="1" i="0" dirty="0">
                <a:solidFill>
                  <a:srgbClr val="C00000"/>
                </a:solidFill>
                <a:effectLst/>
                <a:latin typeface="Söhne"/>
              </a:rPr>
              <a:t>DELETE</a:t>
            </a:r>
            <a:r>
              <a:rPr lang="en-US" sz="1800" b="0" i="0" dirty="0">
                <a:solidFill>
                  <a:srgbClr val="374151"/>
                </a:solidFill>
                <a:effectLst/>
                <a:latin typeface="Söhne"/>
              </a:rPr>
              <a:t>: This is like telling the server, "I want to get rid of something." When you use </a:t>
            </a:r>
            <a:r>
              <a:rPr lang="en-US" sz="1800" b="0" i="0" dirty="0">
                <a:solidFill>
                  <a:srgbClr val="C00000"/>
                </a:solidFill>
                <a:effectLst/>
                <a:latin typeface="Söhne"/>
              </a:rPr>
              <a:t>DELETE</a:t>
            </a:r>
            <a:r>
              <a:rPr lang="en-US" sz="1800" b="0" i="0" dirty="0">
                <a:solidFill>
                  <a:srgbClr val="374151"/>
                </a:solidFill>
                <a:effectLst/>
                <a:latin typeface="Söhne"/>
              </a:rPr>
              <a:t>, you're asking the server to remove a resource, like a file or a record in a database.</a:t>
            </a:r>
          </a:p>
        </p:txBody>
      </p:sp>
      <p:pic>
        <p:nvPicPr>
          <p:cNvPr id="5" name="Picture 4">
            <a:extLst>
              <a:ext uri="{FF2B5EF4-FFF2-40B4-BE49-F238E27FC236}">
                <a16:creationId xmlns:a16="http://schemas.microsoft.com/office/drawing/2014/main" id="{D3B359AA-35DF-E8A1-33AD-EDE978D9CE48}"/>
              </a:ext>
            </a:extLst>
          </p:cNvPr>
          <p:cNvPicPr>
            <a:picLocks noChangeAspect="1"/>
          </p:cNvPicPr>
          <p:nvPr/>
        </p:nvPicPr>
        <p:blipFill>
          <a:blip r:embed="rId3"/>
          <a:stretch>
            <a:fillRect/>
          </a:stretch>
        </p:blipFill>
        <p:spPr>
          <a:xfrm>
            <a:off x="2400300" y="3804665"/>
            <a:ext cx="7391400" cy="2976209"/>
          </a:xfrm>
          <a:prstGeom prst="rect">
            <a:avLst/>
          </a:prstGeom>
        </p:spPr>
      </p:pic>
    </p:spTree>
    <p:extLst>
      <p:ext uri="{BB962C8B-B14F-4D97-AF65-F5344CB8AC3E}">
        <p14:creationId xmlns:p14="http://schemas.microsoft.com/office/powerpoint/2010/main" val="226714937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1" name="TextBox 10">
            <a:extLst>
              <a:ext uri="{FF2B5EF4-FFF2-40B4-BE49-F238E27FC236}">
                <a16:creationId xmlns:a16="http://schemas.microsoft.com/office/drawing/2014/main" id="{1CA6F653-71B3-2548-6CD8-244C8EE12BCF}"/>
              </a:ext>
            </a:extLst>
          </p:cNvPr>
          <p:cNvSpPr txBox="1"/>
          <p:nvPr/>
        </p:nvSpPr>
        <p:spPr>
          <a:xfrm>
            <a:off x="207436" y="493189"/>
            <a:ext cx="11788771" cy="313932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342900" indent="-342900" algn="l">
              <a:buFont typeface="+mj-lt"/>
              <a:buAutoNum type="arabicPeriod" startAt="5"/>
            </a:pPr>
            <a:r>
              <a:rPr lang="en-US" sz="1800" b="1" i="0" dirty="0">
                <a:solidFill>
                  <a:srgbClr val="C00000"/>
                </a:solidFill>
                <a:effectLst/>
                <a:latin typeface="Söhne"/>
              </a:rPr>
              <a:t>PATCH</a:t>
            </a:r>
            <a:r>
              <a:rPr lang="en-US" sz="1800" b="0" i="0" dirty="0">
                <a:solidFill>
                  <a:srgbClr val="374151"/>
                </a:solidFill>
                <a:effectLst/>
                <a:latin typeface="Söhne"/>
              </a:rPr>
              <a:t>: Think of </a:t>
            </a:r>
            <a:r>
              <a:rPr lang="en-US" sz="1800" b="0" i="0" dirty="0">
                <a:solidFill>
                  <a:srgbClr val="C00000"/>
                </a:solidFill>
                <a:effectLst/>
                <a:latin typeface="Söhne"/>
              </a:rPr>
              <a:t>PATCH</a:t>
            </a:r>
            <a:r>
              <a:rPr lang="en-US" sz="1800" b="0" i="0" dirty="0">
                <a:solidFill>
                  <a:srgbClr val="374151"/>
                </a:solidFill>
                <a:effectLst/>
                <a:latin typeface="Söhne"/>
              </a:rPr>
              <a:t> as making small changes. Instead of sending a whole new document like with </a:t>
            </a:r>
            <a:r>
              <a:rPr lang="en-US" sz="1800" b="0" i="0" dirty="0">
                <a:solidFill>
                  <a:srgbClr val="C00000"/>
                </a:solidFill>
                <a:effectLst/>
                <a:latin typeface="Söhne"/>
              </a:rPr>
              <a:t>PUT</a:t>
            </a:r>
            <a:r>
              <a:rPr lang="en-US" sz="1800" b="0" i="0" dirty="0">
                <a:solidFill>
                  <a:srgbClr val="374151"/>
                </a:solidFill>
                <a:effectLst/>
                <a:latin typeface="Söhne"/>
              </a:rPr>
              <a:t>, you're saying, "Please update this part of the data." It's like editing a specific section of a document without rewriting the whole thing.</a:t>
            </a:r>
            <a:br>
              <a:rPr lang="en-US" sz="1800" b="0" i="0" dirty="0">
                <a:solidFill>
                  <a:srgbClr val="374151"/>
                </a:solidFill>
                <a:effectLst/>
                <a:latin typeface="Söhne"/>
              </a:rPr>
            </a:br>
            <a:endParaRPr lang="en-US" sz="1800" b="0" i="0" dirty="0">
              <a:solidFill>
                <a:srgbClr val="374151"/>
              </a:solidFill>
              <a:effectLst/>
              <a:latin typeface="Söhne"/>
            </a:endParaRPr>
          </a:p>
          <a:p>
            <a:pPr marL="342900" indent="-342900" algn="l">
              <a:buFont typeface="+mj-lt"/>
              <a:buAutoNum type="arabicPeriod" startAt="5"/>
            </a:pPr>
            <a:r>
              <a:rPr lang="en-US" sz="1800" b="1" i="0" dirty="0">
                <a:solidFill>
                  <a:srgbClr val="C00000"/>
                </a:solidFill>
                <a:effectLst/>
                <a:latin typeface="Söhne"/>
              </a:rPr>
              <a:t>HEAD</a:t>
            </a:r>
            <a:r>
              <a:rPr lang="en-US" sz="1800" b="0" i="0" dirty="0">
                <a:solidFill>
                  <a:srgbClr val="374151"/>
                </a:solidFill>
                <a:effectLst/>
                <a:latin typeface="Söhne"/>
              </a:rPr>
              <a:t>: This is like asking for the headers of a response without getting the actual content. It's useful when you want to know </a:t>
            </a:r>
            <a:r>
              <a:rPr lang="en-US" sz="1800" b="0" i="0" dirty="0">
                <a:solidFill>
                  <a:srgbClr val="C00000"/>
                </a:solidFill>
                <a:effectLst/>
                <a:latin typeface="Söhne"/>
              </a:rPr>
              <a:t>metadata</a:t>
            </a:r>
            <a:r>
              <a:rPr lang="en-US" sz="1800" b="0" i="0" dirty="0">
                <a:solidFill>
                  <a:srgbClr val="374151"/>
                </a:solidFill>
                <a:effectLst/>
                <a:latin typeface="Söhne"/>
              </a:rPr>
              <a:t> about a resource, like when a web page was last modified, without downloading the whole page.</a:t>
            </a:r>
            <a:br>
              <a:rPr lang="en-US" sz="1800" b="0" i="0" dirty="0">
                <a:solidFill>
                  <a:srgbClr val="374151"/>
                </a:solidFill>
                <a:effectLst/>
                <a:latin typeface="Söhne"/>
              </a:rPr>
            </a:br>
            <a:endParaRPr lang="en-US" sz="1800" b="0" i="0" dirty="0">
              <a:solidFill>
                <a:srgbClr val="374151"/>
              </a:solidFill>
              <a:effectLst/>
              <a:latin typeface="Söhne"/>
            </a:endParaRPr>
          </a:p>
          <a:p>
            <a:pPr marL="342900" indent="-342900" algn="l">
              <a:buFont typeface="+mj-lt"/>
              <a:buAutoNum type="arabicPeriod" startAt="5"/>
            </a:pPr>
            <a:r>
              <a:rPr lang="en-US" sz="1800" b="1" i="0" dirty="0">
                <a:solidFill>
                  <a:srgbClr val="C00000"/>
                </a:solidFill>
                <a:effectLst/>
                <a:latin typeface="Söhne"/>
              </a:rPr>
              <a:t>OPTIONS</a:t>
            </a:r>
            <a:r>
              <a:rPr lang="en-US" sz="1800" b="0" i="0" dirty="0">
                <a:solidFill>
                  <a:srgbClr val="374151"/>
                </a:solidFill>
                <a:effectLst/>
                <a:latin typeface="Söhne"/>
              </a:rPr>
              <a:t>: Think of this as asking the server, "What can I do here?" It's like checking the menu before ordering in a restaurant. The server tells you which HTTP methods are allowed for a particular resource.</a:t>
            </a:r>
            <a:br>
              <a:rPr lang="en-US" sz="1800" b="0" i="0" dirty="0">
                <a:solidFill>
                  <a:srgbClr val="374151"/>
                </a:solidFill>
                <a:effectLst/>
                <a:latin typeface="Söhne"/>
              </a:rPr>
            </a:br>
            <a:endParaRPr lang="en-US" sz="1800" b="0" i="0" dirty="0">
              <a:solidFill>
                <a:srgbClr val="374151"/>
              </a:solidFill>
              <a:effectLst/>
              <a:latin typeface="Söhne"/>
            </a:endParaRPr>
          </a:p>
          <a:p>
            <a:pPr algn="l"/>
            <a:r>
              <a:rPr lang="en-US" sz="1800" b="0" i="0" dirty="0">
                <a:solidFill>
                  <a:srgbClr val="374151"/>
                </a:solidFill>
                <a:effectLst/>
                <a:latin typeface="Söhne"/>
              </a:rPr>
              <a:t>These </a:t>
            </a:r>
            <a:r>
              <a:rPr lang="en-US" sz="1800" b="0" i="0" dirty="0">
                <a:solidFill>
                  <a:srgbClr val="C00000"/>
                </a:solidFill>
                <a:effectLst/>
                <a:latin typeface="Söhne"/>
              </a:rPr>
              <a:t>HTTP methods </a:t>
            </a:r>
            <a:r>
              <a:rPr lang="en-US" sz="1800" b="0" i="0" dirty="0">
                <a:solidFill>
                  <a:srgbClr val="374151"/>
                </a:solidFill>
                <a:effectLst/>
                <a:latin typeface="Söhne"/>
              </a:rPr>
              <a:t>are like different actions or requests you can make when interacting with websites and web services, and they help you do various things like fetching data, sending data, updating, or deleting resources.</a:t>
            </a:r>
          </a:p>
        </p:txBody>
      </p:sp>
      <p:pic>
        <p:nvPicPr>
          <p:cNvPr id="5" name="Picture 4">
            <a:extLst>
              <a:ext uri="{FF2B5EF4-FFF2-40B4-BE49-F238E27FC236}">
                <a16:creationId xmlns:a16="http://schemas.microsoft.com/office/drawing/2014/main" id="{D3B359AA-35DF-E8A1-33AD-EDE978D9CE48}"/>
              </a:ext>
            </a:extLst>
          </p:cNvPr>
          <p:cNvPicPr>
            <a:picLocks noChangeAspect="1"/>
          </p:cNvPicPr>
          <p:nvPr/>
        </p:nvPicPr>
        <p:blipFill>
          <a:blip r:embed="rId3"/>
          <a:stretch>
            <a:fillRect/>
          </a:stretch>
        </p:blipFill>
        <p:spPr>
          <a:xfrm>
            <a:off x="2400300" y="3692477"/>
            <a:ext cx="7391400" cy="2976209"/>
          </a:xfrm>
          <a:prstGeom prst="rect">
            <a:avLst/>
          </a:prstGeom>
        </p:spPr>
      </p:pic>
      <p:sp>
        <p:nvSpPr>
          <p:cNvPr id="4" name="Rectangle 3">
            <a:extLst>
              <a:ext uri="{FF2B5EF4-FFF2-40B4-BE49-F238E27FC236}">
                <a16:creationId xmlns:a16="http://schemas.microsoft.com/office/drawing/2014/main" id="{E98278EF-3D00-D2D0-EAFB-7402EC5D60D4}"/>
              </a:ext>
            </a:extLst>
          </p:cNvPr>
          <p:cNvSpPr/>
          <p:nvPr/>
        </p:nvSpPr>
        <p:spPr>
          <a:xfrm>
            <a:off x="2286000" y="33112"/>
            <a:ext cx="69342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HTTP Methods Demystified: A Beginner's Guide to Web Requests</a:t>
            </a:r>
          </a:p>
        </p:txBody>
      </p:sp>
    </p:spTree>
    <p:extLst>
      <p:ext uri="{BB962C8B-B14F-4D97-AF65-F5344CB8AC3E}">
        <p14:creationId xmlns:p14="http://schemas.microsoft.com/office/powerpoint/2010/main" val="175966594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91182</TotalTime>
  <Words>378</Words>
  <Application>Microsoft Office PowerPoint</Application>
  <PresentationFormat>Widescreen</PresentationFormat>
  <Paragraphs>12</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Söhne</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9829</cp:revision>
  <dcterms:created xsi:type="dcterms:W3CDTF">2006-08-16T00:00:00Z</dcterms:created>
  <dcterms:modified xsi:type="dcterms:W3CDTF">2023-10-16T13:46:19Z</dcterms:modified>
</cp:coreProperties>
</file>