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</p:sldMasterIdLst>
  <p:notesMasterIdLst>
    <p:notesMasterId r:id="rId3"/>
  </p:notesMasterIdLst>
  <p:sldIdLst>
    <p:sldId id="478" r:id="rId2"/>
  </p:sldIdLst>
  <p:sldSz cx="12192000" cy="6858000"/>
  <p:notesSz cx="6858000" cy="9144000"/>
  <p:defaultTextStyle>
    <a:defPPr>
      <a:defRPr lang="en-US"/>
    </a:defPPr>
    <a:lvl1pPr marL="0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1pPr>
    <a:lvl2pPr marL="623438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2pPr>
    <a:lvl3pPr marL="1246876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3pPr>
    <a:lvl4pPr marL="1870314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4pPr>
    <a:lvl5pPr marL="2493752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5pPr>
    <a:lvl6pPr marL="3117190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6pPr>
    <a:lvl7pPr marL="3740628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7pPr>
    <a:lvl8pPr marL="4364065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8pPr>
    <a:lvl9pPr marL="4987503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E456"/>
    <a:srgbClr val="FF5050"/>
    <a:srgbClr val="33CCFF"/>
    <a:srgbClr val="151B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37" autoAdjust="0"/>
    <p:restoredTop sz="94291" autoAdjust="0"/>
  </p:normalViewPr>
  <p:slideViewPr>
    <p:cSldViewPr>
      <p:cViewPr varScale="1">
        <p:scale>
          <a:sx n="68" d="100"/>
          <a:sy n="68" d="100"/>
        </p:scale>
        <p:origin x="1378" y="77"/>
      </p:cViewPr>
      <p:guideLst>
        <p:guide orient="horz" pos="2161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3/12/2023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1pPr>
    <a:lvl2pPr marL="623438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2pPr>
    <a:lvl3pPr marL="1246876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3pPr>
    <a:lvl4pPr marL="1870314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4pPr>
    <a:lvl5pPr marL="2493752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5pPr>
    <a:lvl6pPr marL="3117190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6pPr>
    <a:lvl7pPr marL="3740628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7pPr>
    <a:lvl8pPr marL="4364065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8pPr>
    <a:lvl9pPr marL="4987503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848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4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01614"/>
            <a:ext cx="2743200" cy="42910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2" y="201614"/>
            <a:ext cx="8026400" cy="42910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6" y="440691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6" y="2906724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2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6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4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1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1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49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7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5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3164"/>
            <a:ext cx="5384800" cy="3319462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2" y="1173164"/>
            <a:ext cx="5384800" cy="3319462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3" y="1535120"/>
            <a:ext cx="5386919" cy="63976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2" indent="0">
              <a:buNone/>
              <a:defRPr sz="2667" b="1"/>
            </a:lvl2pPr>
            <a:lvl3pPr marL="1219165" indent="0">
              <a:buNone/>
              <a:defRPr sz="2400" b="1"/>
            </a:lvl3pPr>
            <a:lvl4pPr marL="1828747" indent="0">
              <a:buNone/>
              <a:defRPr sz="2133" b="1"/>
            </a:lvl4pPr>
            <a:lvl5pPr marL="2438331" indent="0">
              <a:buNone/>
              <a:defRPr sz="2133" b="1"/>
            </a:lvl5pPr>
            <a:lvl6pPr marL="3047912" indent="0">
              <a:buNone/>
              <a:defRPr sz="2133" b="1"/>
            </a:lvl6pPr>
            <a:lvl7pPr marL="3657494" indent="0">
              <a:buNone/>
              <a:defRPr sz="2133" b="1"/>
            </a:lvl7pPr>
            <a:lvl8pPr marL="4267075" indent="0">
              <a:buNone/>
              <a:defRPr sz="2133" b="1"/>
            </a:lvl8pPr>
            <a:lvl9pPr marL="4876659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3" y="2174882"/>
            <a:ext cx="5386919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7" y="1535120"/>
            <a:ext cx="5389035" cy="63976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2" indent="0">
              <a:buNone/>
              <a:defRPr sz="2667" b="1"/>
            </a:lvl2pPr>
            <a:lvl3pPr marL="1219165" indent="0">
              <a:buNone/>
              <a:defRPr sz="2400" b="1"/>
            </a:lvl3pPr>
            <a:lvl4pPr marL="1828747" indent="0">
              <a:buNone/>
              <a:defRPr sz="2133" b="1"/>
            </a:lvl4pPr>
            <a:lvl5pPr marL="2438331" indent="0">
              <a:buNone/>
              <a:defRPr sz="2133" b="1"/>
            </a:lvl5pPr>
            <a:lvl6pPr marL="3047912" indent="0">
              <a:buNone/>
              <a:defRPr sz="2133" b="1"/>
            </a:lvl6pPr>
            <a:lvl7pPr marL="3657494" indent="0">
              <a:buNone/>
              <a:defRPr sz="2133" b="1"/>
            </a:lvl7pPr>
            <a:lvl8pPr marL="4267075" indent="0">
              <a:buNone/>
              <a:defRPr sz="2133" b="1"/>
            </a:lvl8pPr>
            <a:lvl9pPr marL="4876659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7" y="2174882"/>
            <a:ext cx="5389035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10" y="273050"/>
            <a:ext cx="4011086" cy="1162050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6" y="273061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5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10" y="1435111"/>
            <a:ext cx="4011086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2" indent="0">
              <a:buNone/>
              <a:defRPr sz="1600"/>
            </a:lvl2pPr>
            <a:lvl3pPr marL="1219165" indent="0">
              <a:buNone/>
              <a:defRPr sz="1335"/>
            </a:lvl3pPr>
            <a:lvl4pPr marL="1828747" indent="0">
              <a:buNone/>
              <a:defRPr sz="1200"/>
            </a:lvl4pPr>
            <a:lvl5pPr marL="2438331" indent="0">
              <a:buNone/>
              <a:defRPr sz="1200"/>
            </a:lvl5pPr>
            <a:lvl6pPr marL="3047912" indent="0">
              <a:buNone/>
              <a:defRPr sz="1200"/>
            </a:lvl6pPr>
            <a:lvl7pPr marL="3657494" indent="0">
              <a:buNone/>
              <a:defRPr sz="1200"/>
            </a:lvl7pPr>
            <a:lvl8pPr marL="4267075" indent="0">
              <a:buNone/>
              <a:defRPr sz="1200"/>
            </a:lvl8pPr>
            <a:lvl9pPr marL="4876659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2" indent="0">
              <a:buNone/>
              <a:defRPr sz="3735"/>
            </a:lvl2pPr>
            <a:lvl3pPr marL="1219165" indent="0">
              <a:buNone/>
              <a:defRPr sz="3200"/>
            </a:lvl3pPr>
            <a:lvl4pPr marL="1828747" indent="0">
              <a:buNone/>
              <a:defRPr sz="2667"/>
            </a:lvl4pPr>
            <a:lvl5pPr marL="2438331" indent="0">
              <a:buNone/>
              <a:defRPr sz="2667"/>
            </a:lvl5pPr>
            <a:lvl6pPr marL="3047912" indent="0">
              <a:buNone/>
              <a:defRPr sz="2667"/>
            </a:lvl6pPr>
            <a:lvl7pPr marL="3657494" indent="0">
              <a:buNone/>
              <a:defRPr sz="2667"/>
            </a:lvl7pPr>
            <a:lvl8pPr marL="4267075" indent="0">
              <a:buNone/>
              <a:defRPr sz="2667"/>
            </a:lvl8pPr>
            <a:lvl9pPr marL="4876659" indent="0">
              <a:buNone/>
              <a:defRPr sz="2667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867"/>
            </a:lvl1pPr>
            <a:lvl2pPr marL="609582" indent="0">
              <a:buNone/>
              <a:defRPr sz="1600"/>
            </a:lvl2pPr>
            <a:lvl3pPr marL="1219165" indent="0">
              <a:buNone/>
              <a:defRPr sz="1335"/>
            </a:lvl3pPr>
            <a:lvl4pPr marL="1828747" indent="0">
              <a:buNone/>
              <a:defRPr sz="1200"/>
            </a:lvl4pPr>
            <a:lvl5pPr marL="2438331" indent="0">
              <a:buNone/>
              <a:defRPr sz="1200"/>
            </a:lvl5pPr>
            <a:lvl6pPr marL="3047912" indent="0">
              <a:buNone/>
              <a:defRPr sz="1200"/>
            </a:lvl6pPr>
            <a:lvl7pPr marL="3657494" indent="0">
              <a:buNone/>
              <a:defRPr sz="1200"/>
            </a:lvl7pPr>
            <a:lvl8pPr marL="4267075" indent="0">
              <a:buNone/>
              <a:defRPr sz="1200"/>
            </a:lvl8pPr>
            <a:lvl9pPr marL="4876659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2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4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xStyles>
    <p:titleStyle>
      <a:lvl1pPr algn="ctr" defTabSz="1219165" rtl="0" eaLnBrk="1" latinLnBrk="0" hangingPunct="1">
        <a:spcBef>
          <a:spcPct val="0"/>
        </a:spcBef>
        <a:buNone/>
        <a:defRPr sz="58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8" indent="-457188" algn="l" defTabSz="1219165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2" indent="-380990" algn="l" defTabSz="1219165" rtl="0" eaLnBrk="1" latinLnBrk="0" hangingPunct="1">
        <a:spcBef>
          <a:spcPct val="20000"/>
        </a:spcBef>
        <a:buFont typeface="Arial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3955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39" indent="-304792" algn="l" defTabSz="1219165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21" indent="-304792" algn="l" defTabSz="1219165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04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286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67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51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2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65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47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1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12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94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75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59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5F5B2CED-13DD-3553-30D4-F30FCA4E75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787" y="1905000"/>
            <a:ext cx="8324870" cy="3787280"/>
          </a:xfrm>
          <a:prstGeom prst="rect">
            <a:avLst/>
          </a:prstGeom>
        </p:spPr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2214035" y="7471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146C491-DBC3-A60F-6EAA-0F9285847D45}"/>
              </a:ext>
            </a:extLst>
          </p:cNvPr>
          <p:cNvSpPr/>
          <p:nvPr/>
        </p:nvSpPr>
        <p:spPr>
          <a:xfrm>
            <a:off x="3124200" y="67764"/>
            <a:ext cx="62484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Consumer Group in Kafka with 1 partition and 2 consumer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3806A4-0279-CD53-7A80-8E91CF05A2E6}"/>
              </a:ext>
            </a:extLst>
          </p:cNvPr>
          <p:cNvSpPr txBox="1"/>
          <p:nvPr/>
        </p:nvSpPr>
        <p:spPr>
          <a:xfrm>
            <a:off x="207435" y="645758"/>
            <a:ext cx="8290545" cy="9233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800" dirty="0"/>
              <a:t>Both consumers are registered to the same consumer group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800" dirty="0"/>
              <a:t>One consumer will be sitting idle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800" dirty="0"/>
              <a:t>The same partition cannot be assigned to multiple consumers in the same group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3A3126B-4517-AE1E-E7B2-A9D2AC4329F6}"/>
              </a:ext>
            </a:extLst>
          </p:cNvPr>
          <p:cNvSpPr/>
          <p:nvPr/>
        </p:nvSpPr>
        <p:spPr>
          <a:xfrm>
            <a:off x="9107581" y="2756638"/>
            <a:ext cx="2401981" cy="2438400"/>
          </a:xfrm>
          <a:prstGeom prst="ellipse">
            <a:avLst/>
          </a:prstGeom>
          <a:ln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Alternate Process 9">
            <a:extLst>
              <a:ext uri="{FF2B5EF4-FFF2-40B4-BE49-F238E27FC236}">
                <a16:creationId xmlns:a16="http://schemas.microsoft.com/office/drawing/2014/main" id="{ACDA9E62-4C0B-F765-447F-884DA05057E0}"/>
              </a:ext>
            </a:extLst>
          </p:cNvPr>
          <p:cNvSpPr/>
          <p:nvPr/>
        </p:nvSpPr>
        <p:spPr>
          <a:xfrm>
            <a:off x="9869581" y="3518638"/>
            <a:ext cx="990600" cy="457200"/>
          </a:xfrm>
          <a:prstGeom prst="flowChartAlternateProcess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Consumer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B5FCAA-FADE-D5ED-C6D7-831D75B9941A}"/>
              </a:ext>
            </a:extLst>
          </p:cNvPr>
          <p:cNvSpPr txBox="1"/>
          <p:nvPr/>
        </p:nvSpPr>
        <p:spPr>
          <a:xfrm>
            <a:off x="10271882" y="2934494"/>
            <a:ext cx="160479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Consumer Group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9CB6897-28B4-0416-DA04-953ECF0B8282}"/>
              </a:ext>
            </a:extLst>
          </p:cNvPr>
          <p:cNvCxnSpPr>
            <a:cxnSpLocks/>
          </p:cNvCxnSpPr>
          <p:nvPr/>
        </p:nvCxnSpPr>
        <p:spPr>
          <a:xfrm flipV="1">
            <a:off x="8001000" y="3709138"/>
            <a:ext cx="1868581" cy="6402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7362FE69-F567-2DFC-8C57-904BECEC18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89533" y="5295995"/>
            <a:ext cx="2057578" cy="135647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17" name="Flowchart: Alternate Process 16">
            <a:extLst>
              <a:ext uri="{FF2B5EF4-FFF2-40B4-BE49-F238E27FC236}">
                <a16:creationId xmlns:a16="http://schemas.microsoft.com/office/drawing/2014/main" id="{F1727D69-B6E3-6F43-44C8-88AC0D6181A6}"/>
              </a:ext>
            </a:extLst>
          </p:cNvPr>
          <p:cNvSpPr/>
          <p:nvPr/>
        </p:nvSpPr>
        <p:spPr>
          <a:xfrm>
            <a:off x="9869581" y="4349351"/>
            <a:ext cx="990600" cy="457200"/>
          </a:xfrm>
          <a:prstGeom prst="flowChartAlternateProcess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Consumer 2</a:t>
            </a:r>
          </a:p>
        </p:txBody>
      </p:sp>
      <p:pic>
        <p:nvPicPr>
          <p:cNvPr id="21" name="Picture 2" descr="Blue message icon - Free blue mail icons">
            <a:extLst>
              <a:ext uri="{FF2B5EF4-FFF2-40B4-BE49-F238E27FC236}">
                <a16:creationId xmlns:a16="http://schemas.microsoft.com/office/drawing/2014/main" id="{D546DC81-88E6-55E0-5923-5729595C98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7981" y="3648244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0404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93030</TotalTime>
  <Words>45</Words>
  <Application>Microsoft Office PowerPoint</Application>
  <PresentationFormat>Widescreen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 N</cp:lastModifiedBy>
  <cp:revision>9981</cp:revision>
  <dcterms:created xsi:type="dcterms:W3CDTF">2006-08-16T00:00:00Z</dcterms:created>
  <dcterms:modified xsi:type="dcterms:W3CDTF">2023-03-12T02:23:39Z</dcterms:modified>
</cp:coreProperties>
</file>