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8" r:id="rId2"/>
    <p:sldId id="479" r:id="rId3"/>
    <p:sldId id="480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6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714314" y="67764"/>
            <a:ext cx="51435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Consumer &amp; Consumer Group?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07436" y="645758"/>
            <a:ext cx="8174564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Consumers are Kafka components that consume messages from the Kafka Topic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Internally consumer consume messages from the Kafka partition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Every consumer is always assigned to the consumer group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if no </a:t>
            </a:r>
            <a:r>
              <a:rPr lang="en-US" sz="1800" dirty="0" err="1"/>
              <a:t>group_id</a:t>
            </a:r>
            <a:r>
              <a:rPr lang="en-US" sz="1800" dirty="0"/>
              <a:t> is provided then a random group id is assigned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FED0A-CA34-4E25-7685-5508312E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3600"/>
            <a:ext cx="8280670" cy="40671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A3126B-4517-AE1E-E7B2-A9D2AC4329F6}"/>
              </a:ext>
            </a:extLst>
          </p:cNvPr>
          <p:cNvSpPr/>
          <p:nvPr/>
        </p:nvSpPr>
        <p:spPr>
          <a:xfrm>
            <a:off x="9107581" y="3276600"/>
            <a:ext cx="2401981" cy="1905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CDA9E62-4C0B-F765-447F-884DA05057E0}"/>
              </a:ext>
            </a:extLst>
          </p:cNvPr>
          <p:cNvSpPr/>
          <p:nvPr/>
        </p:nvSpPr>
        <p:spPr>
          <a:xfrm>
            <a:off x="9869581" y="4038600"/>
            <a:ext cx="990600" cy="457200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5FCAA-FADE-D5ED-C6D7-831D75B9941A}"/>
              </a:ext>
            </a:extLst>
          </p:cNvPr>
          <p:cNvSpPr txBox="1"/>
          <p:nvPr/>
        </p:nvSpPr>
        <p:spPr>
          <a:xfrm>
            <a:off x="10271882" y="3454456"/>
            <a:ext cx="16047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Consumer Group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B6897-28B4-0416-DA04-953ECF0B8282}"/>
              </a:ext>
            </a:extLst>
          </p:cNvPr>
          <p:cNvCxnSpPr/>
          <p:nvPr/>
        </p:nvCxnSpPr>
        <p:spPr>
          <a:xfrm>
            <a:off x="7812181" y="3793010"/>
            <a:ext cx="2057400" cy="43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362FE69-F567-2DFC-8C57-904BECEC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339700"/>
            <a:ext cx="2057578" cy="135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0A051-E8DD-CCC3-D212-8AC1FC681053}"/>
              </a:ext>
            </a:extLst>
          </p:cNvPr>
          <p:cNvSpPr/>
          <p:nvPr/>
        </p:nvSpPr>
        <p:spPr>
          <a:xfrm>
            <a:off x="3714314" y="67764"/>
            <a:ext cx="51435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Consumer &amp; Consumer Group?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790A0-2EB9-B9E2-0C17-027B7C3D9CF5}"/>
              </a:ext>
            </a:extLst>
          </p:cNvPr>
          <p:cNvSpPr txBox="1"/>
          <p:nvPr/>
        </p:nvSpPr>
        <p:spPr>
          <a:xfrm>
            <a:off x="207436" y="671075"/>
            <a:ext cx="809836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A consumer group can be defined as a logical group of one or more consumers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It is mandatory for a consumer to register itself to a consumer group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Consumer instances are a separate process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Consumer instances of the same consumer group can be on different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FCE22-21B2-31B1-DF79-E66583464291}"/>
              </a:ext>
            </a:extLst>
          </p:cNvPr>
          <p:cNvSpPr/>
          <p:nvPr/>
        </p:nvSpPr>
        <p:spPr>
          <a:xfrm>
            <a:off x="5257800" y="2743200"/>
            <a:ext cx="5143500" cy="120032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785D2-B0EC-6F60-CC7C-399BC1B34DD5}"/>
              </a:ext>
            </a:extLst>
          </p:cNvPr>
          <p:cNvSpPr/>
          <p:nvPr/>
        </p:nvSpPr>
        <p:spPr>
          <a:xfrm>
            <a:off x="5257800" y="4986596"/>
            <a:ext cx="5143500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C5C27-C4B8-DAF4-73AE-2B0303635FAF}"/>
              </a:ext>
            </a:extLst>
          </p:cNvPr>
          <p:cNvSpPr/>
          <p:nvPr/>
        </p:nvSpPr>
        <p:spPr>
          <a:xfrm>
            <a:off x="6629400" y="2142369"/>
            <a:ext cx="3886200" cy="4715631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2461E-EAD9-44C4-6321-FD17C0A976DE}"/>
              </a:ext>
            </a:extLst>
          </p:cNvPr>
          <p:cNvSpPr txBox="1"/>
          <p:nvPr/>
        </p:nvSpPr>
        <p:spPr>
          <a:xfrm>
            <a:off x="5313529" y="2800290"/>
            <a:ext cx="934871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Node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FE48D-1BFB-6B6D-CDD9-7C0EF20F7867}"/>
              </a:ext>
            </a:extLst>
          </p:cNvPr>
          <p:cNvSpPr txBox="1"/>
          <p:nvPr/>
        </p:nvSpPr>
        <p:spPr>
          <a:xfrm>
            <a:off x="5257800" y="4953000"/>
            <a:ext cx="934871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Node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CA176-81EC-EF0B-4F12-0D0F96B26BB8}"/>
              </a:ext>
            </a:extLst>
          </p:cNvPr>
          <p:cNvSpPr txBox="1"/>
          <p:nvPr/>
        </p:nvSpPr>
        <p:spPr>
          <a:xfrm>
            <a:off x="8351606" y="2247780"/>
            <a:ext cx="195829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Consumer Group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C8EEA-94C1-CFFD-CBBD-EBE103715011}"/>
              </a:ext>
            </a:extLst>
          </p:cNvPr>
          <p:cNvSpPr/>
          <p:nvPr/>
        </p:nvSpPr>
        <p:spPr>
          <a:xfrm>
            <a:off x="7280196" y="2986667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2D9857-A6F2-53D5-D4CB-E2FC74199894}"/>
              </a:ext>
            </a:extLst>
          </p:cNvPr>
          <p:cNvSpPr/>
          <p:nvPr/>
        </p:nvSpPr>
        <p:spPr>
          <a:xfrm>
            <a:off x="7372350" y="5313224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E80C4F-1596-0FAF-B817-EB716F2D9FA0}"/>
              </a:ext>
            </a:extLst>
          </p:cNvPr>
          <p:cNvSpPr/>
          <p:nvPr/>
        </p:nvSpPr>
        <p:spPr>
          <a:xfrm>
            <a:off x="9018411" y="528196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01AF3-BEB0-3649-B9A6-B3D7425D28A0}"/>
              </a:ext>
            </a:extLst>
          </p:cNvPr>
          <p:cNvSpPr txBox="1"/>
          <p:nvPr/>
        </p:nvSpPr>
        <p:spPr>
          <a:xfrm>
            <a:off x="5263444" y="2191304"/>
            <a:ext cx="816249" cy="4700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08C53-F6CA-A16B-F50F-5FB1F021701B}"/>
              </a:ext>
            </a:extLst>
          </p:cNvPr>
          <p:cNvSpPr txBox="1"/>
          <p:nvPr/>
        </p:nvSpPr>
        <p:spPr>
          <a:xfrm>
            <a:off x="5246422" y="4466202"/>
            <a:ext cx="711349" cy="4700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2045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8B920D49-2F08-475E-5AB7-872B0A94D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" name="AutoShape 2" descr="Image result for file">
            <a:extLst>
              <a:ext uri="{FF2B5EF4-FFF2-40B4-BE49-F238E27FC236}">
                <a16:creationId xmlns:a16="http://schemas.microsoft.com/office/drawing/2014/main" id="{7CB71AF5-6521-4286-F885-DEB9702AA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>
            <a:extLst>
              <a:ext uri="{FF2B5EF4-FFF2-40B4-BE49-F238E27FC236}">
                <a16:creationId xmlns:a16="http://schemas.microsoft.com/office/drawing/2014/main" id="{FF263DC2-C68D-7D9C-AEF7-D29889CCF7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D9836-EE13-5F6B-B029-54C1B33235ED}"/>
              </a:ext>
            </a:extLst>
          </p:cNvPr>
          <p:cNvSpPr txBox="1"/>
          <p:nvPr/>
        </p:nvSpPr>
        <p:spPr>
          <a:xfrm>
            <a:off x="410635" y="650969"/>
            <a:ext cx="6138428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All the messages will be published to a single partition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All the messages will be consumed by “Consumer 1”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7F8E42-FF84-6560-6DEE-D03CD8D4422F}"/>
              </a:ext>
            </a:extLst>
          </p:cNvPr>
          <p:cNvSpPr/>
          <p:nvPr/>
        </p:nvSpPr>
        <p:spPr>
          <a:xfrm>
            <a:off x="3023779" y="2286000"/>
            <a:ext cx="7263221" cy="38100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E44AD0FA-F70C-29BA-4463-D5AB17217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1883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2" name="AutoShape 2" descr="Image result for file">
            <a:extLst>
              <a:ext uri="{FF2B5EF4-FFF2-40B4-BE49-F238E27FC236}">
                <a16:creationId xmlns:a16="http://schemas.microsoft.com/office/drawing/2014/main" id="{5747F378-8942-2DE8-8A69-5B6086370D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3915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AutoShape 2" descr="Image result for activemq image">
            <a:extLst>
              <a:ext uri="{FF2B5EF4-FFF2-40B4-BE49-F238E27FC236}">
                <a16:creationId xmlns:a16="http://schemas.microsoft.com/office/drawing/2014/main" id="{7D8C408E-DCC3-EF87-C52F-2CD9CFBB9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" y="5947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D41D7-7765-FD5A-D1B4-89D854DB04EA}"/>
              </a:ext>
            </a:extLst>
          </p:cNvPr>
          <p:cNvSpPr txBox="1"/>
          <p:nvPr/>
        </p:nvSpPr>
        <p:spPr>
          <a:xfrm>
            <a:off x="3647723" y="3311021"/>
            <a:ext cx="847604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49B0C-6436-B803-DE92-49F1F4BCA783}"/>
              </a:ext>
            </a:extLst>
          </p:cNvPr>
          <p:cNvSpPr txBox="1"/>
          <p:nvPr/>
        </p:nvSpPr>
        <p:spPr>
          <a:xfrm>
            <a:off x="5235697" y="2475487"/>
            <a:ext cx="2135906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Partition Offset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A570F-49DC-5752-009C-381B713E11C5}"/>
              </a:ext>
            </a:extLst>
          </p:cNvPr>
          <p:cNvSpPr txBox="1"/>
          <p:nvPr/>
        </p:nvSpPr>
        <p:spPr>
          <a:xfrm>
            <a:off x="3101323" y="2106155"/>
            <a:ext cx="97020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F5A39-B3DF-0124-1532-2B51E772A8B3}"/>
              </a:ext>
            </a:extLst>
          </p:cNvPr>
          <p:cNvSpPr txBox="1"/>
          <p:nvPr/>
        </p:nvSpPr>
        <p:spPr>
          <a:xfrm>
            <a:off x="4495327" y="1862009"/>
            <a:ext cx="40121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 with One Partition and the Single Broker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14A8BF-611E-9E77-8DC2-AE2F9DEE8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09" y="3740358"/>
            <a:ext cx="6686902" cy="21228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29EE06-333B-8943-F214-EF8231CFA04F}"/>
              </a:ext>
            </a:extLst>
          </p:cNvPr>
          <p:cNvCxnSpPr>
            <a:cxnSpLocks/>
          </p:cNvCxnSpPr>
          <p:nvPr/>
        </p:nvCxnSpPr>
        <p:spPr>
          <a:xfrm flipH="1">
            <a:off x="5361286" y="3041600"/>
            <a:ext cx="712611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8805C-5E3A-EF54-DC75-1DE283558448}"/>
              </a:ext>
            </a:extLst>
          </p:cNvPr>
          <p:cNvCxnSpPr>
            <a:cxnSpLocks/>
          </p:cNvCxnSpPr>
          <p:nvPr/>
        </p:nvCxnSpPr>
        <p:spPr>
          <a:xfrm>
            <a:off x="6226297" y="3015287"/>
            <a:ext cx="1335294" cy="124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8AEB815-B6E5-D3E2-E80B-F344C32674DA}"/>
              </a:ext>
            </a:extLst>
          </p:cNvPr>
          <p:cNvSpPr/>
          <p:nvPr/>
        </p:nvSpPr>
        <p:spPr>
          <a:xfrm>
            <a:off x="228600" y="3963571"/>
            <a:ext cx="1828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DB251C-048A-566A-F424-9D5C97C21024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057400" y="4382671"/>
            <a:ext cx="2014125" cy="50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" descr="Blue message icon - Free blue mail icons">
            <a:extLst>
              <a:ext uri="{FF2B5EF4-FFF2-40B4-BE49-F238E27FC236}">
                <a16:creationId xmlns:a16="http://schemas.microsoft.com/office/drawing/2014/main" id="{EF244383-2E6F-DC92-A533-3F2F21B4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10" y="40703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423AF36-B5CB-0DF6-5774-99361F207EF9}"/>
              </a:ext>
            </a:extLst>
          </p:cNvPr>
          <p:cNvSpPr/>
          <p:nvPr/>
        </p:nvSpPr>
        <p:spPr>
          <a:xfrm>
            <a:off x="3714314" y="67764"/>
            <a:ext cx="51435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Consumer &amp; Consumer Group?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014F45-D49B-405C-BC1A-B0B14563F54C}"/>
              </a:ext>
            </a:extLst>
          </p:cNvPr>
          <p:cNvSpPr/>
          <p:nvPr/>
        </p:nvSpPr>
        <p:spPr>
          <a:xfrm>
            <a:off x="10465428" y="2163494"/>
            <a:ext cx="1582760" cy="1800078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B44DC-5305-EC2A-E294-3034CB5A7F5E}"/>
              </a:ext>
            </a:extLst>
          </p:cNvPr>
          <p:cNvSpPr txBox="1"/>
          <p:nvPr/>
        </p:nvSpPr>
        <p:spPr>
          <a:xfrm>
            <a:off x="10806885" y="2244655"/>
            <a:ext cx="101493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Consumer Group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74CAA3-AB4D-2A72-9E83-E42B17B2A70E}"/>
              </a:ext>
            </a:extLst>
          </p:cNvPr>
          <p:cNvSpPr/>
          <p:nvPr/>
        </p:nvSpPr>
        <p:spPr>
          <a:xfrm>
            <a:off x="11049000" y="2895600"/>
            <a:ext cx="473912" cy="403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AF4BC9-5959-D287-CA7C-02740DCE1E4B}"/>
              </a:ext>
            </a:extLst>
          </p:cNvPr>
          <p:cNvCxnSpPr>
            <a:cxnSpLocks/>
          </p:cNvCxnSpPr>
          <p:nvPr/>
        </p:nvCxnSpPr>
        <p:spPr>
          <a:xfrm flipV="1">
            <a:off x="9458365" y="3174245"/>
            <a:ext cx="1590635" cy="1631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93462</TotalTime>
  <Words>168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9978</cp:revision>
  <dcterms:created xsi:type="dcterms:W3CDTF">2006-08-16T00:00:00Z</dcterms:created>
  <dcterms:modified xsi:type="dcterms:W3CDTF">2023-03-09T10:44:44Z</dcterms:modified>
</cp:coreProperties>
</file>