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11"/>
  </p:notesMasterIdLst>
  <p:sldIdLst>
    <p:sldId id="471" r:id="rId2"/>
    <p:sldId id="476" r:id="rId3"/>
    <p:sldId id="472" r:id="rId4"/>
    <p:sldId id="477" r:id="rId5"/>
    <p:sldId id="481" r:id="rId6"/>
    <p:sldId id="478" r:id="rId7"/>
    <p:sldId id="479" r:id="rId8"/>
    <p:sldId id="480" r:id="rId9"/>
    <p:sldId id="474" r:id="rId10"/>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7" autoAdjust="0"/>
    <p:restoredTop sz="94291" autoAdjust="0"/>
  </p:normalViewPr>
  <p:slideViewPr>
    <p:cSldViewPr>
      <p:cViewPr varScale="1">
        <p:scale>
          <a:sx n="68" d="100"/>
          <a:sy n="68" d="100"/>
        </p:scale>
        <p:origin x="1378" y="77"/>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12/6/2022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3924020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2345842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652201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2262028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3002775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3760448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7</a:t>
            </a:fld>
            <a:endParaRPr lang="en-US" dirty="0"/>
          </a:p>
        </p:txBody>
      </p:sp>
    </p:spTree>
    <p:extLst>
      <p:ext uri="{BB962C8B-B14F-4D97-AF65-F5344CB8AC3E}">
        <p14:creationId xmlns:p14="http://schemas.microsoft.com/office/powerpoint/2010/main" val="3827376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8</a:t>
            </a:fld>
            <a:endParaRPr lang="en-US" dirty="0"/>
          </a:p>
        </p:txBody>
      </p:sp>
    </p:spTree>
    <p:extLst>
      <p:ext uri="{BB962C8B-B14F-4D97-AF65-F5344CB8AC3E}">
        <p14:creationId xmlns:p14="http://schemas.microsoft.com/office/powerpoint/2010/main" val="2925360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9</a:t>
            </a:fld>
            <a:endParaRPr lang="en-US" dirty="0"/>
          </a:p>
        </p:txBody>
      </p:sp>
    </p:spTree>
    <p:extLst>
      <p:ext uri="{BB962C8B-B14F-4D97-AF65-F5344CB8AC3E}">
        <p14:creationId xmlns:p14="http://schemas.microsoft.com/office/powerpoint/2010/main" val="172252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12/6/2022</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594548" y="39135"/>
            <a:ext cx="294925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How does HTTPS work?</a:t>
            </a:r>
          </a:p>
        </p:txBody>
      </p:sp>
      <p:pic>
        <p:nvPicPr>
          <p:cNvPr id="5" name="Picture 4">
            <a:extLst>
              <a:ext uri="{FF2B5EF4-FFF2-40B4-BE49-F238E27FC236}">
                <a16:creationId xmlns:a16="http://schemas.microsoft.com/office/drawing/2014/main" id="{3172DDD9-ED1F-0B2A-EDC3-E6C8967C50B0}"/>
              </a:ext>
            </a:extLst>
          </p:cNvPr>
          <p:cNvPicPr>
            <a:picLocks noChangeAspect="1"/>
          </p:cNvPicPr>
          <p:nvPr/>
        </p:nvPicPr>
        <p:blipFill>
          <a:blip r:embed="rId3"/>
          <a:stretch>
            <a:fillRect/>
          </a:stretch>
        </p:blipFill>
        <p:spPr>
          <a:xfrm>
            <a:off x="190503" y="3366880"/>
            <a:ext cx="5654710" cy="3262520"/>
          </a:xfrm>
          <a:prstGeom prst="rect">
            <a:avLst/>
          </a:prstGeom>
        </p:spPr>
        <p:style>
          <a:lnRef idx="1">
            <a:schemeClr val="accent4"/>
          </a:lnRef>
          <a:fillRef idx="2">
            <a:schemeClr val="accent4"/>
          </a:fillRef>
          <a:effectRef idx="1">
            <a:schemeClr val="accent4"/>
          </a:effectRef>
          <a:fontRef idx="minor">
            <a:schemeClr val="dk1"/>
          </a:fontRef>
        </p:style>
      </p:pic>
      <p:pic>
        <p:nvPicPr>
          <p:cNvPr id="1026" name="Picture 2">
            <a:extLst>
              <a:ext uri="{FF2B5EF4-FFF2-40B4-BE49-F238E27FC236}">
                <a16:creationId xmlns:a16="http://schemas.microsoft.com/office/drawing/2014/main" id="{1D444FCD-63D3-EF4C-B2C7-02AC37D2B4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7800" y="3810000"/>
            <a:ext cx="2819400" cy="2819400"/>
          </a:xfrm>
          <a:prstGeom prst="rect">
            <a:avLst/>
          </a:prstGeom>
        </p:spPr>
        <p:style>
          <a:lnRef idx="1">
            <a:schemeClr val="accent3"/>
          </a:lnRef>
          <a:fillRef idx="2">
            <a:schemeClr val="accent3"/>
          </a:fillRef>
          <a:effectRef idx="1">
            <a:schemeClr val="accent3"/>
          </a:effectRef>
          <a:fontRef idx="minor">
            <a:schemeClr val="dk1"/>
          </a:fontRef>
        </p:style>
      </p:pic>
      <p:sp>
        <p:nvSpPr>
          <p:cNvPr id="7" name="TextBox 6">
            <a:extLst>
              <a:ext uri="{FF2B5EF4-FFF2-40B4-BE49-F238E27FC236}">
                <a16:creationId xmlns:a16="http://schemas.microsoft.com/office/drawing/2014/main" id="{A7E7DADF-D30B-A1E1-6AAB-048D5BF26767}"/>
              </a:ext>
            </a:extLst>
          </p:cNvPr>
          <p:cNvSpPr txBox="1"/>
          <p:nvPr/>
        </p:nvSpPr>
        <p:spPr>
          <a:xfrm>
            <a:off x="9543879" y="3270724"/>
            <a:ext cx="1867242" cy="369332"/>
          </a:xfrm>
          <a:prstGeom prst="rect">
            <a:avLst/>
          </a:prstGeom>
          <a:solidFill>
            <a:schemeClr val="bg2">
              <a:lumMod val="75000"/>
            </a:schemeClr>
          </a:solidFill>
        </p:spPr>
        <p:txBody>
          <a:bodyPr wrap="none" rtlCol="0">
            <a:spAutoFit/>
          </a:bodyPr>
          <a:lstStyle/>
          <a:p>
            <a:r>
              <a:rPr lang="en-US" sz="1800" dirty="0"/>
              <a:t>HDFC Bank Server</a:t>
            </a:r>
          </a:p>
        </p:txBody>
      </p:sp>
      <p:sp>
        <p:nvSpPr>
          <p:cNvPr id="8" name="TextBox 7">
            <a:extLst>
              <a:ext uri="{FF2B5EF4-FFF2-40B4-BE49-F238E27FC236}">
                <a16:creationId xmlns:a16="http://schemas.microsoft.com/office/drawing/2014/main" id="{FCB7D4A5-7438-490F-C0C1-8302943FDDE6}"/>
              </a:ext>
            </a:extLst>
          </p:cNvPr>
          <p:cNvSpPr txBox="1"/>
          <p:nvPr/>
        </p:nvSpPr>
        <p:spPr>
          <a:xfrm>
            <a:off x="1379525" y="2847558"/>
            <a:ext cx="3276666" cy="369332"/>
          </a:xfrm>
          <a:prstGeom prst="rect">
            <a:avLst/>
          </a:prstGeom>
          <a:solidFill>
            <a:schemeClr val="bg2">
              <a:lumMod val="75000"/>
            </a:schemeClr>
          </a:solidFill>
        </p:spPr>
        <p:txBody>
          <a:bodyPr wrap="none" rtlCol="0">
            <a:spAutoFit/>
          </a:bodyPr>
          <a:lstStyle/>
          <a:p>
            <a:r>
              <a:rPr lang="en-US" sz="1800" dirty="0"/>
              <a:t>Browser: If </a:t>
            </a:r>
            <a:r>
              <a:rPr lang="en-US" sz="1800" dirty="0">
                <a:solidFill>
                  <a:srgbClr val="FF0000"/>
                </a:solidFill>
              </a:rPr>
              <a:t>HTTP</a:t>
            </a:r>
            <a:r>
              <a:rPr lang="en-US" sz="1800" dirty="0"/>
              <a:t> Protocol is used</a:t>
            </a:r>
          </a:p>
        </p:txBody>
      </p:sp>
      <p:cxnSp>
        <p:nvCxnSpPr>
          <p:cNvPr id="10" name="Straight Arrow Connector 9">
            <a:extLst>
              <a:ext uri="{FF2B5EF4-FFF2-40B4-BE49-F238E27FC236}">
                <a16:creationId xmlns:a16="http://schemas.microsoft.com/office/drawing/2014/main" id="{72DEB62F-502C-E5B0-1B23-74FB177E26EE}"/>
              </a:ext>
            </a:extLst>
          </p:cNvPr>
          <p:cNvCxnSpPr>
            <a:cxnSpLocks/>
            <a:stCxn id="5" idx="3"/>
          </p:cNvCxnSpPr>
          <p:nvPr/>
        </p:nvCxnSpPr>
        <p:spPr>
          <a:xfrm>
            <a:off x="5845213" y="4998140"/>
            <a:ext cx="3603587"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F45E84AD-189A-4082-DB57-5A1F30E25CD5}"/>
              </a:ext>
            </a:extLst>
          </p:cNvPr>
          <p:cNvSpPr txBox="1"/>
          <p:nvPr/>
        </p:nvSpPr>
        <p:spPr>
          <a:xfrm>
            <a:off x="6561676" y="5219700"/>
            <a:ext cx="2170659" cy="369332"/>
          </a:xfrm>
          <a:prstGeom prst="rect">
            <a:avLst/>
          </a:prstGeom>
          <a:solidFill>
            <a:srgbClr val="FFFF00"/>
          </a:solidFill>
        </p:spPr>
        <p:txBody>
          <a:bodyPr wrap="none" rtlCol="0">
            <a:spAutoFit/>
          </a:bodyPr>
          <a:lstStyle/>
          <a:p>
            <a:r>
              <a:rPr lang="en-US" sz="1800" dirty="0"/>
              <a:t>Password:1989898KL</a:t>
            </a:r>
          </a:p>
        </p:txBody>
      </p:sp>
      <p:sp>
        <p:nvSpPr>
          <p:cNvPr id="13" name="TextBox 12">
            <a:extLst>
              <a:ext uri="{FF2B5EF4-FFF2-40B4-BE49-F238E27FC236}">
                <a16:creationId xmlns:a16="http://schemas.microsoft.com/office/drawing/2014/main" id="{83F6005F-37FD-4262-FCAE-6273AAD6DBE5}"/>
              </a:ext>
            </a:extLst>
          </p:cNvPr>
          <p:cNvSpPr txBox="1"/>
          <p:nvPr/>
        </p:nvSpPr>
        <p:spPr>
          <a:xfrm>
            <a:off x="6512720" y="4155652"/>
            <a:ext cx="2268570" cy="646331"/>
          </a:xfrm>
          <a:prstGeom prst="rect">
            <a:avLst/>
          </a:prstGeom>
          <a:solidFill>
            <a:srgbClr val="FFC000"/>
          </a:solidFill>
        </p:spPr>
        <p:txBody>
          <a:bodyPr wrap="none" rtlCol="0">
            <a:spAutoFit/>
          </a:bodyPr>
          <a:lstStyle/>
          <a:p>
            <a:r>
              <a:rPr lang="en-US" sz="1800" dirty="0"/>
              <a:t>Credit Card Number:</a:t>
            </a:r>
          </a:p>
          <a:p>
            <a:r>
              <a:rPr lang="en-US" sz="1800" dirty="0"/>
              <a:t>4545-9898-9876-1234</a:t>
            </a:r>
          </a:p>
        </p:txBody>
      </p:sp>
      <p:pic>
        <p:nvPicPr>
          <p:cNvPr id="1028" name="Picture 4" descr="Hacker - Free people icons">
            <a:extLst>
              <a:ext uri="{FF2B5EF4-FFF2-40B4-BE49-F238E27FC236}">
                <a16:creationId xmlns:a16="http://schemas.microsoft.com/office/drawing/2014/main" id="{6BD8C09E-E64F-B3CF-2B43-1DCF26761FA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81215" y="1487450"/>
            <a:ext cx="1524000" cy="15240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a:extLst>
              <a:ext uri="{FF2B5EF4-FFF2-40B4-BE49-F238E27FC236}">
                <a16:creationId xmlns:a16="http://schemas.microsoft.com/office/drawing/2014/main" id="{BD83849D-AEE6-2484-19D1-F9CA2CCAB380}"/>
              </a:ext>
            </a:extLst>
          </p:cNvPr>
          <p:cNvCxnSpPr>
            <a:cxnSpLocks/>
            <a:stCxn id="1028" idx="2"/>
            <a:endCxn id="13" idx="0"/>
          </p:cNvCxnSpPr>
          <p:nvPr/>
        </p:nvCxnSpPr>
        <p:spPr>
          <a:xfrm flipH="1">
            <a:off x="7647005" y="3011450"/>
            <a:ext cx="1096210" cy="1144202"/>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9" name="TextBox 8">
            <a:extLst>
              <a:ext uri="{FF2B5EF4-FFF2-40B4-BE49-F238E27FC236}">
                <a16:creationId xmlns:a16="http://schemas.microsoft.com/office/drawing/2014/main" id="{F819221E-2344-851C-F853-3DD1ACBF9C14}"/>
              </a:ext>
            </a:extLst>
          </p:cNvPr>
          <p:cNvSpPr txBox="1"/>
          <p:nvPr/>
        </p:nvSpPr>
        <p:spPr>
          <a:xfrm>
            <a:off x="102186" y="671039"/>
            <a:ext cx="8051213" cy="1077218"/>
          </a:xfrm>
          <a:prstGeom prst="rect">
            <a:avLst/>
          </a:prstGeom>
          <a:solidFill>
            <a:srgbClr val="FFFF00"/>
          </a:solidFill>
        </p:spPr>
        <p:txBody>
          <a:bodyPr wrap="square">
            <a:spAutoFit/>
          </a:bodyPr>
          <a:lstStyle/>
          <a:p>
            <a:pPr marL="285750" indent="-285750">
              <a:buFont typeface="Wingdings" panose="05000000000000000000" pitchFamily="2" charset="2"/>
              <a:buChar char="ü"/>
            </a:pPr>
            <a:r>
              <a:rPr lang="en-US" sz="1600" dirty="0"/>
              <a:t>Without </a:t>
            </a:r>
            <a:r>
              <a:rPr lang="en-US" sz="1600" dirty="0">
                <a:solidFill>
                  <a:srgbClr val="FF0000"/>
                </a:solidFill>
              </a:rPr>
              <a:t>HTTPS</a:t>
            </a:r>
            <a:r>
              <a:rPr lang="en-US" sz="1600" dirty="0"/>
              <a:t>, the communication between the browser and the server is in plain text. </a:t>
            </a:r>
            <a:br>
              <a:rPr lang="en-US" sz="1600" dirty="0"/>
            </a:br>
            <a:endParaRPr lang="en-US" sz="1600" dirty="0"/>
          </a:p>
          <a:p>
            <a:pPr marL="285750" indent="-285750">
              <a:buFont typeface="Wingdings" panose="05000000000000000000" pitchFamily="2" charset="2"/>
              <a:buChar char="ü"/>
            </a:pPr>
            <a:r>
              <a:rPr lang="en-US" sz="1600" dirty="0"/>
              <a:t>This means that the password you enter, or the  credit card number you send over internet, can be read by anyone who has the ability to intercept it. </a:t>
            </a:r>
          </a:p>
        </p:txBody>
      </p:sp>
    </p:spTree>
    <p:extLst>
      <p:ext uri="{BB962C8B-B14F-4D97-AF65-F5344CB8AC3E}">
        <p14:creationId xmlns:p14="http://schemas.microsoft.com/office/powerpoint/2010/main" val="31658630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594548" y="39135"/>
            <a:ext cx="294925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How does HTTPS work?</a:t>
            </a:r>
          </a:p>
        </p:txBody>
      </p:sp>
      <p:pic>
        <p:nvPicPr>
          <p:cNvPr id="5" name="Picture 4">
            <a:extLst>
              <a:ext uri="{FF2B5EF4-FFF2-40B4-BE49-F238E27FC236}">
                <a16:creationId xmlns:a16="http://schemas.microsoft.com/office/drawing/2014/main" id="{3172DDD9-ED1F-0B2A-EDC3-E6C8967C50B0}"/>
              </a:ext>
            </a:extLst>
          </p:cNvPr>
          <p:cNvPicPr>
            <a:picLocks noChangeAspect="1"/>
          </p:cNvPicPr>
          <p:nvPr/>
        </p:nvPicPr>
        <p:blipFill>
          <a:blip r:embed="rId3"/>
          <a:stretch>
            <a:fillRect/>
          </a:stretch>
        </p:blipFill>
        <p:spPr>
          <a:xfrm>
            <a:off x="190503" y="3443080"/>
            <a:ext cx="5654710" cy="3262520"/>
          </a:xfrm>
          <a:prstGeom prst="rect">
            <a:avLst/>
          </a:prstGeom>
        </p:spPr>
        <p:style>
          <a:lnRef idx="1">
            <a:schemeClr val="accent4"/>
          </a:lnRef>
          <a:fillRef idx="2">
            <a:schemeClr val="accent4"/>
          </a:fillRef>
          <a:effectRef idx="1">
            <a:schemeClr val="accent4"/>
          </a:effectRef>
          <a:fontRef idx="minor">
            <a:schemeClr val="dk1"/>
          </a:fontRef>
        </p:style>
      </p:pic>
      <p:pic>
        <p:nvPicPr>
          <p:cNvPr id="1026" name="Picture 2">
            <a:extLst>
              <a:ext uri="{FF2B5EF4-FFF2-40B4-BE49-F238E27FC236}">
                <a16:creationId xmlns:a16="http://schemas.microsoft.com/office/drawing/2014/main" id="{1D444FCD-63D3-EF4C-B2C7-02AC37D2B4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7800" y="3886200"/>
            <a:ext cx="2819400" cy="2819400"/>
          </a:xfrm>
          <a:prstGeom prst="rect">
            <a:avLst/>
          </a:prstGeom>
        </p:spPr>
        <p:style>
          <a:lnRef idx="1">
            <a:schemeClr val="accent3"/>
          </a:lnRef>
          <a:fillRef idx="2">
            <a:schemeClr val="accent3"/>
          </a:fillRef>
          <a:effectRef idx="1">
            <a:schemeClr val="accent3"/>
          </a:effectRef>
          <a:fontRef idx="minor">
            <a:schemeClr val="dk1"/>
          </a:fontRef>
        </p:style>
      </p:pic>
      <p:sp>
        <p:nvSpPr>
          <p:cNvPr id="7" name="TextBox 6">
            <a:extLst>
              <a:ext uri="{FF2B5EF4-FFF2-40B4-BE49-F238E27FC236}">
                <a16:creationId xmlns:a16="http://schemas.microsoft.com/office/drawing/2014/main" id="{A7E7DADF-D30B-A1E1-6AAB-048D5BF26767}"/>
              </a:ext>
            </a:extLst>
          </p:cNvPr>
          <p:cNvSpPr txBox="1"/>
          <p:nvPr/>
        </p:nvSpPr>
        <p:spPr>
          <a:xfrm>
            <a:off x="9543879" y="3346924"/>
            <a:ext cx="1867242" cy="369332"/>
          </a:xfrm>
          <a:prstGeom prst="rect">
            <a:avLst/>
          </a:prstGeom>
          <a:solidFill>
            <a:schemeClr val="bg2">
              <a:lumMod val="75000"/>
            </a:schemeClr>
          </a:solidFill>
        </p:spPr>
        <p:txBody>
          <a:bodyPr wrap="none" rtlCol="0">
            <a:spAutoFit/>
          </a:bodyPr>
          <a:lstStyle/>
          <a:p>
            <a:r>
              <a:rPr lang="en-US" sz="1800" dirty="0"/>
              <a:t>HDFC Bank Server</a:t>
            </a:r>
          </a:p>
        </p:txBody>
      </p:sp>
      <p:sp>
        <p:nvSpPr>
          <p:cNvPr id="8" name="TextBox 7">
            <a:extLst>
              <a:ext uri="{FF2B5EF4-FFF2-40B4-BE49-F238E27FC236}">
                <a16:creationId xmlns:a16="http://schemas.microsoft.com/office/drawing/2014/main" id="{FCB7D4A5-7438-490F-C0C1-8302943FDDE6}"/>
              </a:ext>
            </a:extLst>
          </p:cNvPr>
          <p:cNvSpPr txBox="1"/>
          <p:nvPr/>
        </p:nvSpPr>
        <p:spPr>
          <a:xfrm>
            <a:off x="1379525" y="2923758"/>
            <a:ext cx="3382464" cy="369332"/>
          </a:xfrm>
          <a:prstGeom prst="rect">
            <a:avLst/>
          </a:prstGeom>
          <a:solidFill>
            <a:schemeClr val="bg2">
              <a:lumMod val="75000"/>
            </a:schemeClr>
          </a:solidFill>
        </p:spPr>
        <p:txBody>
          <a:bodyPr wrap="none" rtlCol="0">
            <a:spAutoFit/>
          </a:bodyPr>
          <a:lstStyle/>
          <a:p>
            <a:r>
              <a:rPr lang="en-US" sz="1800" dirty="0"/>
              <a:t>Browser: If </a:t>
            </a:r>
            <a:r>
              <a:rPr lang="en-US" sz="1800" dirty="0">
                <a:solidFill>
                  <a:srgbClr val="FF0000"/>
                </a:solidFill>
              </a:rPr>
              <a:t>HTTPS</a:t>
            </a:r>
            <a:r>
              <a:rPr lang="en-US" sz="1800" dirty="0"/>
              <a:t> Protocol is used</a:t>
            </a:r>
          </a:p>
        </p:txBody>
      </p:sp>
      <p:cxnSp>
        <p:nvCxnSpPr>
          <p:cNvPr id="10" name="Straight Arrow Connector 9">
            <a:extLst>
              <a:ext uri="{FF2B5EF4-FFF2-40B4-BE49-F238E27FC236}">
                <a16:creationId xmlns:a16="http://schemas.microsoft.com/office/drawing/2014/main" id="{72DEB62F-502C-E5B0-1B23-74FB177E26EE}"/>
              </a:ext>
            </a:extLst>
          </p:cNvPr>
          <p:cNvCxnSpPr>
            <a:cxnSpLocks/>
            <a:stCxn id="5" idx="3"/>
          </p:cNvCxnSpPr>
          <p:nvPr/>
        </p:nvCxnSpPr>
        <p:spPr>
          <a:xfrm>
            <a:off x="5845213" y="5074340"/>
            <a:ext cx="3603587"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F45E84AD-189A-4082-DB57-5A1F30E25CD5}"/>
              </a:ext>
            </a:extLst>
          </p:cNvPr>
          <p:cNvSpPr txBox="1"/>
          <p:nvPr/>
        </p:nvSpPr>
        <p:spPr>
          <a:xfrm>
            <a:off x="6958337" y="5181490"/>
            <a:ext cx="2377574" cy="369332"/>
          </a:xfrm>
          <a:prstGeom prst="rect">
            <a:avLst/>
          </a:prstGeom>
          <a:solidFill>
            <a:srgbClr val="FFFF00"/>
          </a:solidFill>
        </p:spPr>
        <p:txBody>
          <a:bodyPr wrap="none" rtlCol="0">
            <a:spAutoFit/>
          </a:bodyPr>
          <a:lstStyle/>
          <a:p>
            <a:r>
              <a:rPr lang="en-US" sz="1800" dirty="0"/>
              <a:t>*******************</a:t>
            </a:r>
          </a:p>
        </p:txBody>
      </p:sp>
      <p:sp>
        <p:nvSpPr>
          <p:cNvPr id="13" name="TextBox 12">
            <a:extLst>
              <a:ext uri="{FF2B5EF4-FFF2-40B4-BE49-F238E27FC236}">
                <a16:creationId xmlns:a16="http://schemas.microsoft.com/office/drawing/2014/main" id="{83F6005F-37FD-4262-FCAE-6273AAD6DBE5}"/>
              </a:ext>
            </a:extLst>
          </p:cNvPr>
          <p:cNvSpPr txBox="1"/>
          <p:nvPr/>
        </p:nvSpPr>
        <p:spPr>
          <a:xfrm>
            <a:off x="7434512" y="4660421"/>
            <a:ext cx="1134478" cy="369332"/>
          </a:xfrm>
          <a:prstGeom prst="rect">
            <a:avLst/>
          </a:prstGeom>
          <a:solidFill>
            <a:srgbClr val="FF0000"/>
          </a:solidFill>
        </p:spPr>
        <p:txBody>
          <a:bodyPr wrap="none" rtlCol="0">
            <a:spAutoFit/>
          </a:bodyPr>
          <a:lstStyle/>
          <a:p>
            <a:r>
              <a:rPr lang="en-US" sz="1800" dirty="0">
                <a:solidFill>
                  <a:schemeClr val="bg1"/>
                </a:solidFill>
              </a:rPr>
              <a:t>Encrypted</a:t>
            </a:r>
          </a:p>
        </p:txBody>
      </p:sp>
      <p:pic>
        <p:nvPicPr>
          <p:cNvPr id="1028" name="Picture 4" descr="Hacker - Free people icons">
            <a:extLst>
              <a:ext uri="{FF2B5EF4-FFF2-40B4-BE49-F238E27FC236}">
                <a16:creationId xmlns:a16="http://schemas.microsoft.com/office/drawing/2014/main" id="{6BD8C09E-E64F-B3CF-2B43-1DCF26761FA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05800" y="1608371"/>
            <a:ext cx="1524000" cy="15240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a:extLst>
              <a:ext uri="{FF2B5EF4-FFF2-40B4-BE49-F238E27FC236}">
                <a16:creationId xmlns:a16="http://schemas.microsoft.com/office/drawing/2014/main" id="{BD83849D-AEE6-2484-19D1-F9CA2CCAB380}"/>
              </a:ext>
            </a:extLst>
          </p:cNvPr>
          <p:cNvCxnSpPr>
            <a:cxnSpLocks/>
            <a:stCxn id="1028" idx="2"/>
            <a:endCxn id="13" idx="0"/>
          </p:cNvCxnSpPr>
          <p:nvPr/>
        </p:nvCxnSpPr>
        <p:spPr>
          <a:xfrm flipH="1">
            <a:off x="8001751" y="3132371"/>
            <a:ext cx="1066049" cy="152805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pic>
        <p:nvPicPr>
          <p:cNvPr id="2050" name="Picture 2" descr="Lock - Free security icons">
            <a:extLst>
              <a:ext uri="{FF2B5EF4-FFF2-40B4-BE49-F238E27FC236}">
                <a16:creationId xmlns:a16="http://schemas.microsoft.com/office/drawing/2014/main" id="{67708863-1F78-7E58-D351-31E04AA82FC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16159" y="4645234"/>
            <a:ext cx="769039" cy="769039"/>
          </a:xfrm>
          <a:prstGeom prst="rect">
            <a:avLst/>
          </a:prstGeom>
          <a:noFill/>
          <a:extLst>
            <a:ext uri="{909E8E84-426E-40DD-AFC4-6F175D3DCCD1}">
              <a14:hiddenFill xmlns:a14="http://schemas.microsoft.com/office/drawing/2010/main">
                <a:solidFill>
                  <a:srgbClr val="FFFFFF"/>
                </a:solidFill>
              </a14:hiddenFill>
            </a:ext>
          </a:extLst>
        </p:spPr>
      </p:pic>
      <p:sp>
        <p:nvSpPr>
          <p:cNvPr id="11" name="Speech Bubble: Rectangle with Corners Rounded 10">
            <a:extLst>
              <a:ext uri="{FF2B5EF4-FFF2-40B4-BE49-F238E27FC236}">
                <a16:creationId xmlns:a16="http://schemas.microsoft.com/office/drawing/2014/main" id="{A38A70A1-0ACE-564D-A2FF-0F5632B182F1}"/>
              </a:ext>
            </a:extLst>
          </p:cNvPr>
          <p:cNvSpPr/>
          <p:nvPr/>
        </p:nvSpPr>
        <p:spPr>
          <a:xfrm>
            <a:off x="6043774" y="6089114"/>
            <a:ext cx="2247915" cy="405133"/>
          </a:xfrm>
          <a:prstGeom prst="wedgeRoundRectCallout">
            <a:avLst>
              <a:gd name="adj1" fmla="val -27521"/>
              <a:gd name="adj2" fmla="val -248502"/>
              <a:gd name="adj3" fmla="val 16667"/>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Encrypted Connection</a:t>
            </a:r>
          </a:p>
        </p:txBody>
      </p:sp>
      <p:sp>
        <p:nvSpPr>
          <p:cNvPr id="4" name="TextBox 3">
            <a:extLst>
              <a:ext uri="{FF2B5EF4-FFF2-40B4-BE49-F238E27FC236}">
                <a16:creationId xmlns:a16="http://schemas.microsoft.com/office/drawing/2014/main" id="{D29CE300-1004-EACD-546F-F13E503B54EB}"/>
              </a:ext>
            </a:extLst>
          </p:cNvPr>
          <p:cNvSpPr txBox="1"/>
          <p:nvPr/>
        </p:nvSpPr>
        <p:spPr>
          <a:xfrm>
            <a:off x="177820" y="616625"/>
            <a:ext cx="8217725" cy="1815882"/>
          </a:xfrm>
          <a:prstGeom prst="rect">
            <a:avLst/>
          </a:prstGeom>
          <a:solidFill>
            <a:srgbClr val="FFFF00"/>
          </a:solidFill>
        </p:spPr>
        <p:txBody>
          <a:bodyPr wrap="square">
            <a:spAutoFit/>
          </a:bodyPr>
          <a:lstStyle/>
          <a:p>
            <a:pPr marL="285750" indent="-285750">
              <a:buFont typeface="Wingdings" panose="05000000000000000000" pitchFamily="2" charset="2"/>
              <a:buChar char="ü"/>
            </a:pPr>
            <a:r>
              <a:rPr lang="en-US" sz="1600" dirty="0">
                <a:solidFill>
                  <a:srgbClr val="FF0000"/>
                </a:solidFill>
              </a:rPr>
              <a:t>HTTPS</a:t>
            </a:r>
            <a:r>
              <a:rPr lang="en-US" sz="1600" dirty="0"/>
              <a:t> is designed to solve this problem - to make  the data sent over the Internet </a:t>
            </a:r>
            <a:r>
              <a:rPr lang="en-US" sz="1600" dirty="0">
                <a:solidFill>
                  <a:srgbClr val="FF0000"/>
                </a:solidFill>
              </a:rPr>
              <a:t>unreadable</a:t>
            </a:r>
            <a:r>
              <a:rPr lang="en-US" sz="1600" dirty="0"/>
              <a:t> by anyone other than the sender and the receiver. </a:t>
            </a:r>
            <a:br>
              <a:rPr lang="en-US" sz="1600" dirty="0"/>
            </a:br>
            <a:endParaRPr lang="en-US" sz="1600" dirty="0"/>
          </a:p>
          <a:p>
            <a:pPr marL="285750" indent="-285750">
              <a:buFont typeface="Wingdings" panose="05000000000000000000" pitchFamily="2" charset="2"/>
              <a:buChar char="ü"/>
            </a:pPr>
            <a:r>
              <a:rPr lang="en-US" sz="1600" dirty="0">
                <a:solidFill>
                  <a:srgbClr val="FF0000"/>
                </a:solidFill>
              </a:rPr>
              <a:t>HTTPS</a:t>
            </a:r>
            <a:r>
              <a:rPr lang="en-US" sz="1600" dirty="0"/>
              <a:t> is an extension of the </a:t>
            </a:r>
            <a:r>
              <a:rPr lang="en-US" sz="1600" dirty="0">
                <a:solidFill>
                  <a:srgbClr val="FF0000"/>
                </a:solidFill>
              </a:rPr>
              <a:t>HTTP</a:t>
            </a:r>
            <a:r>
              <a:rPr lang="en-US" sz="1600" dirty="0"/>
              <a:t> protocol. With </a:t>
            </a:r>
            <a:r>
              <a:rPr lang="en-US" sz="1600" dirty="0">
                <a:solidFill>
                  <a:srgbClr val="FF0000"/>
                </a:solidFill>
              </a:rPr>
              <a:t>HTTPS</a:t>
            </a:r>
            <a:r>
              <a:rPr lang="en-US" sz="1600" dirty="0"/>
              <a:t>,  data is sent in an encrypted form using something called </a:t>
            </a:r>
            <a:r>
              <a:rPr lang="en-US" sz="1600" dirty="0">
                <a:solidFill>
                  <a:srgbClr val="FF0000"/>
                </a:solidFill>
              </a:rPr>
              <a:t>TLS</a:t>
            </a:r>
            <a:r>
              <a:rPr lang="en-US" sz="1600" dirty="0"/>
              <a:t>. </a:t>
            </a:r>
            <a:r>
              <a:rPr lang="en-US" sz="1600" dirty="0">
                <a:solidFill>
                  <a:srgbClr val="FF0000"/>
                </a:solidFill>
              </a:rPr>
              <a:t>TLS</a:t>
            </a:r>
            <a:r>
              <a:rPr lang="en-US" sz="1600" dirty="0"/>
              <a:t> stands for Transport Layer Security. If the encrypted data gets intercepted by a hacker,  all they could see is jumbled data. This is where </a:t>
            </a:r>
            <a:r>
              <a:rPr lang="en-US" sz="1600" dirty="0">
                <a:solidFill>
                  <a:srgbClr val="FF0000"/>
                </a:solidFill>
              </a:rPr>
              <a:t>TLS handshake </a:t>
            </a:r>
            <a:r>
              <a:rPr lang="en-US" sz="1600" dirty="0"/>
              <a:t>comes in. Let's take a look at how this handshake works.</a:t>
            </a:r>
          </a:p>
        </p:txBody>
      </p:sp>
    </p:spTree>
    <p:extLst>
      <p:ext uri="{BB962C8B-B14F-4D97-AF65-F5344CB8AC3E}">
        <p14:creationId xmlns:p14="http://schemas.microsoft.com/office/powerpoint/2010/main" val="292033586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594548" y="39135"/>
            <a:ext cx="294925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How does HTTPS work?</a:t>
            </a:r>
          </a:p>
        </p:txBody>
      </p:sp>
      <p:pic>
        <p:nvPicPr>
          <p:cNvPr id="4" name="Picture 2">
            <a:extLst>
              <a:ext uri="{FF2B5EF4-FFF2-40B4-BE49-F238E27FC236}">
                <a16:creationId xmlns:a16="http://schemas.microsoft.com/office/drawing/2014/main" id="{57085AE8-D80B-3FB5-27F1-A7E5582C9B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1600" y="3276600"/>
            <a:ext cx="2819400" cy="2819400"/>
          </a:xfrm>
          <a:prstGeom prst="rect">
            <a:avLst/>
          </a:prstGeom>
        </p:spPr>
        <p:style>
          <a:lnRef idx="1">
            <a:schemeClr val="accent3"/>
          </a:lnRef>
          <a:fillRef idx="2">
            <a:schemeClr val="accent3"/>
          </a:fillRef>
          <a:effectRef idx="1">
            <a:schemeClr val="accent3"/>
          </a:effectRef>
          <a:fontRef idx="minor">
            <a:schemeClr val="dk1"/>
          </a:fontRef>
        </p:style>
      </p:pic>
      <p:sp>
        <p:nvSpPr>
          <p:cNvPr id="5" name="TextBox 4">
            <a:extLst>
              <a:ext uri="{FF2B5EF4-FFF2-40B4-BE49-F238E27FC236}">
                <a16:creationId xmlns:a16="http://schemas.microsoft.com/office/drawing/2014/main" id="{297DC19B-6153-5367-9D54-718B7C9DECD8}"/>
              </a:ext>
            </a:extLst>
          </p:cNvPr>
          <p:cNvSpPr txBox="1"/>
          <p:nvPr/>
        </p:nvSpPr>
        <p:spPr>
          <a:xfrm>
            <a:off x="9467679" y="2737324"/>
            <a:ext cx="1867242" cy="369332"/>
          </a:xfrm>
          <a:prstGeom prst="rect">
            <a:avLst/>
          </a:prstGeom>
          <a:solidFill>
            <a:schemeClr val="bg2">
              <a:lumMod val="75000"/>
            </a:schemeClr>
          </a:solidFill>
        </p:spPr>
        <p:txBody>
          <a:bodyPr wrap="none" rtlCol="0">
            <a:spAutoFit/>
          </a:bodyPr>
          <a:lstStyle/>
          <a:p>
            <a:r>
              <a:rPr lang="en-US" sz="1800" dirty="0"/>
              <a:t>HDFC Bank Server</a:t>
            </a:r>
          </a:p>
        </p:txBody>
      </p:sp>
      <p:pic>
        <p:nvPicPr>
          <p:cNvPr id="7" name="Picture 6">
            <a:extLst>
              <a:ext uri="{FF2B5EF4-FFF2-40B4-BE49-F238E27FC236}">
                <a16:creationId xmlns:a16="http://schemas.microsoft.com/office/drawing/2014/main" id="{85288F7C-2A82-488D-C9A5-6655F31AB005}"/>
              </a:ext>
            </a:extLst>
          </p:cNvPr>
          <p:cNvPicPr>
            <a:picLocks noChangeAspect="1"/>
          </p:cNvPicPr>
          <p:nvPr/>
        </p:nvPicPr>
        <p:blipFill>
          <a:blip r:embed="rId4"/>
          <a:stretch>
            <a:fillRect/>
          </a:stretch>
        </p:blipFill>
        <p:spPr>
          <a:xfrm>
            <a:off x="207436" y="3276600"/>
            <a:ext cx="4717517" cy="2819400"/>
          </a:xfrm>
          <a:prstGeom prst="rect">
            <a:avLst/>
          </a:prstGeom>
        </p:spPr>
        <p:style>
          <a:lnRef idx="1">
            <a:schemeClr val="accent4"/>
          </a:lnRef>
          <a:fillRef idx="2">
            <a:schemeClr val="accent4"/>
          </a:fillRef>
          <a:effectRef idx="1">
            <a:schemeClr val="accent4"/>
          </a:effectRef>
          <a:fontRef idx="minor">
            <a:schemeClr val="dk1"/>
          </a:fontRef>
        </p:style>
      </p:pic>
      <p:sp>
        <p:nvSpPr>
          <p:cNvPr id="8" name="TextBox 7">
            <a:extLst>
              <a:ext uri="{FF2B5EF4-FFF2-40B4-BE49-F238E27FC236}">
                <a16:creationId xmlns:a16="http://schemas.microsoft.com/office/drawing/2014/main" id="{3AB103C6-CCF0-9E8E-33C3-0BDA265D62B7}"/>
              </a:ext>
            </a:extLst>
          </p:cNvPr>
          <p:cNvSpPr txBox="1"/>
          <p:nvPr/>
        </p:nvSpPr>
        <p:spPr>
          <a:xfrm>
            <a:off x="1840226" y="2742737"/>
            <a:ext cx="725968" cy="369332"/>
          </a:xfrm>
          <a:prstGeom prst="rect">
            <a:avLst/>
          </a:prstGeom>
          <a:solidFill>
            <a:schemeClr val="bg2">
              <a:lumMod val="75000"/>
            </a:schemeClr>
          </a:solidFill>
        </p:spPr>
        <p:txBody>
          <a:bodyPr wrap="none" rtlCol="0">
            <a:spAutoFit/>
          </a:bodyPr>
          <a:lstStyle/>
          <a:p>
            <a:r>
              <a:rPr lang="en-US" sz="1800" dirty="0"/>
              <a:t>Client</a:t>
            </a:r>
          </a:p>
        </p:txBody>
      </p:sp>
      <p:cxnSp>
        <p:nvCxnSpPr>
          <p:cNvPr id="10" name="Straight Arrow Connector 9">
            <a:extLst>
              <a:ext uri="{FF2B5EF4-FFF2-40B4-BE49-F238E27FC236}">
                <a16:creationId xmlns:a16="http://schemas.microsoft.com/office/drawing/2014/main" id="{3D72F70C-8A40-6C7A-5A59-7ACBA91DCF27}"/>
              </a:ext>
            </a:extLst>
          </p:cNvPr>
          <p:cNvCxnSpPr/>
          <p:nvPr/>
        </p:nvCxnSpPr>
        <p:spPr>
          <a:xfrm>
            <a:off x="4924953" y="3657600"/>
            <a:ext cx="4066647"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F045E9A8-F3AC-01A0-78F7-3071E753E1B9}"/>
              </a:ext>
            </a:extLst>
          </p:cNvPr>
          <p:cNvCxnSpPr/>
          <p:nvPr/>
        </p:nvCxnSpPr>
        <p:spPr>
          <a:xfrm>
            <a:off x="4924952" y="5562600"/>
            <a:ext cx="4066647"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498B47C4-2637-C0F2-25D7-D92B9D76C86C}"/>
              </a:ext>
            </a:extLst>
          </p:cNvPr>
          <p:cNvCxnSpPr>
            <a:stCxn id="4" idx="1"/>
            <a:endCxn id="7" idx="3"/>
          </p:cNvCxnSpPr>
          <p:nvPr/>
        </p:nvCxnSpPr>
        <p:spPr>
          <a:xfrm flipH="1">
            <a:off x="4924953" y="4686300"/>
            <a:ext cx="4066647"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87DADE14-61BE-12AD-21C4-16594A252A06}"/>
              </a:ext>
            </a:extLst>
          </p:cNvPr>
          <p:cNvSpPr txBox="1"/>
          <p:nvPr/>
        </p:nvSpPr>
        <p:spPr>
          <a:xfrm>
            <a:off x="6328665" y="5184420"/>
            <a:ext cx="790409" cy="307777"/>
          </a:xfrm>
          <a:prstGeom prst="rect">
            <a:avLst/>
          </a:prstGeom>
          <a:solidFill>
            <a:schemeClr val="accent6">
              <a:lumMod val="40000"/>
              <a:lumOff val="60000"/>
            </a:schemeClr>
          </a:solidFill>
        </p:spPr>
        <p:txBody>
          <a:bodyPr wrap="none" rtlCol="0">
            <a:spAutoFit/>
          </a:bodyPr>
          <a:lstStyle/>
          <a:p>
            <a:r>
              <a:rPr lang="en-US" sz="1400" dirty="0"/>
              <a:t>TCP ACK</a:t>
            </a:r>
          </a:p>
        </p:txBody>
      </p:sp>
      <p:sp>
        <p:nvSpPr>
          <p:cNvPr id="16" name="TextBox 15">
            <a:extLst>
              <a:ext uri="{FF2B5EF4-FFF2-40B4-BE49-F238E27FC236}">
                <a16:creationId xmlns:a16="http://schemas.microsoft.com/office/drawing/2014/main" id="{C456186D-1E87-C789-FDC1-9895C8F04470}"/>
              </a:ext>
            </a:extLst>
          </p:cNvPr>
          <p:cNvSpPr txBox="1"/>
          <p:nvPr/>
        </p:nvSpPr>
        <p:spPr>
          <a:xfrm>
            <a:off x="6176266" y="4306710"/>
            <a:ext cx="1243930" cy="307777"/>
          </a:xfrm>
          <a:prstGeom prst="rect">
            <a:avLst/>
          </a:prstGeom>
          <a:solidFill>
            <a:srgbClr val="FF0000"/>
          </a:solidFill>
        </p:spPr>
        <p:txBody>
          <a:bodyPr wrap="none" rtlCol="0">
            <a:spAutoFit/>
          </a:bodyPr>
          <a:lstStyle/>
          <a:p>
            <a:r>
              <a:rPr lang="en-US" sz="1400" dirty="0">
                <a:solidFill>
                  <a:schemeClr val="bg1"/>
                </a:solidFill>
              </a:rPr>
              <a:t>TCP SYN + ACK</a:t>
            </a:r>
          </a:p>
        </p:txBody>
      </p:sp>
      <p:sp>
        <p:nvSpPr>
          <p:cNvPr id="17" name="TextBox 16">
            <a:extLst>
              <a:ext uri="{FF2B5EF4-FFF2-40B4-BE49-F238E27FC236}">
                <a16:creationId xmlns:a16="http://schemas.microsoft.com/office/drawing/2014/main" id="{0277321C-848F-98F8-DB65-69C0B8BDE2C8}"/>
              </a:ext>
            </a:extLst>
          </p:cNvPr>
          <p:cNvSpPr txBox="1"/>
          <p:nvPr/>
        </p:nvSpPr>
        <p:spPr>
          <a:xfrm>
            <a:off x="6328665" y="3287812"/>
            <a:ext cx="782009" cy="307777"/>
          </a:xfrm>
          <a:prstGeom prst="rect">
            <a:avLst/>
          </a:prstGeom>
          <a:solidFill>
            <a:schemeClr val="accent6">
              <a:lumMod val="40000"/>
              <a:lumOff val="60000"/>
            </a:schemeClr>
          </a:solidFill>
        </p:spPr>
        <p:txBody>
          <a:bodyPr wrap="none" rtlCol="0">
            <a:spAutoFit/>
          </a:bodyPr>
          <a:lstStyle/>
          <a:p>
            <a:r>
              <a:rPr lang="en-US" sz="1400" dirty="0"/>
              <a:t>TCP SYN</a:t>
            </a:r>
          </a:p>
        </p:txBody>
      </p:sp>
      <p:cxnSp>
        <p:nvCxnSpPr>
          <p:cNvPr id="19" name="Straight Connector 18">
            <a:extLst>
              <a:ext uri="{FF2B5EF4-FFF2-40B4-BE49-F238E27FC236}">
                <a16:creationId xmlns:a16="http://schemas.microsoft.com/office/drawing/2014/main" id="{7A299136-7B7C-F119-F17B-28A475DDEE9C}"/>
              </a:ext>
            </a:extLst>
          </p:cNvPr>
          <p:cNvCxnSpPr/>
          <p:nvPr/>
        </p:nvCxnSpPr>
        <p:spPr>
          <a:xfrm>
            <a:off x="4724400" y="6324600"/>
            <a:ext cx="4419600" cy="0"/>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 name="TextBox 19">
            <a:extLst>
              <a:ext uri="{FF2B5EF4-FFF2-40B4-BE49-F238E27FC236}">
                <a16:creationId xmlns:a16="http://schemas.microsoft.com/office/drawing/2014/main" id="{701D63F2-940E-BE24-E379-A4A7B974B3CD}"/>
              </a:ext>
            </a:extLst>
          </p:cNvPr>
          <p:cNvSpPr txBox="1"/>
          <p:nvPr/>
        </p:nvSpPr>
        <p:spPr>
          <a:xfrm>
            <a:off x="6012824" y="6399312"/>
            <a:ext cx="2125903" cy="338554"/>
          </a:xfrm>
          <a:prstGeom prst="rect">
            <a:avLst/>
          </a:prstGeom>
          <a:solidFill>
            <a:srgbClr val="00B050"/>
          </a:solidFill>
        </p:spPr>
        <p:txBody>
          <a:bodyPr wrap="none" rtlCol="0">
            <a:spAutoFit/>
          </a:bodyPr>
          <a:lstStyle/>
          <a:p>
            <a:r>
              <a:rPr lang="en-US" sz="1600" dirty="0">
                <a:solidFill>
                  <a:schemeClr val="bg1"/>
                </a:solidFill>
              </a:rPr>
              <a:t>Connection Established</a:t>
            </a:r>
          </a:p>
        </p:txBody>
      </p:sp>
      <p:sp>
        <p:nvSpPr>
          <p:cNvPr id="21" name="Flowchart: Alternate Process 20">
            <a:extLst>
              <a:ext uri="{FF2B5EF4-FFF2-40B4-BE49-F238E27FC236}">
                <a16:creationId xmlns:a16="http://schemas.microsoft.com/office/drawing/2014/main" id="{17892756-5220-8956-13AE-24157EC3931D}"/>
              </a:ext>
            </a:extLst>
          </p:cNvPr>
          <p:cNvSpPr/>
          <p:nvPr/>
        </p:nvSpPr>
        <p:spPr>
          <a:xfrm>
            <a:off x="1990906" y="1524000"/>
            <a:ext cx="2002364" cy="532937"/>
          </a:xfrm>
          <a:prstGeom prst="flowChartAlternateProcess">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1.TCP Handshake</a:t>
            </a:r>
          </a:p>
        </p:txBody>
      </p:sp>
      <p:sp>
        <p:nvSpPr>
          <p:cNvPr id="9" name="TextBox 8">
            <a:extLst>
              <a:ext uri="{FF2B5EF4-FFF2-40B4-BE49-F238E27FC236}">
                <a16:creationId xmlns:a16="http://schemas.microsoft.com/office/drawing/2014/main" id="{69A78627-87C2-8F62-85B0-C90F20C57E7A}"/>
              </a:ext>
            </a:extLst>
          </p:cNvPr>
          <p:cNvSpPr txBox="1"/>
          <p:nvPr/>
        </p:nvSpPr>
        <p:spPr>
          <a:xfrm>
            <a:off x="4316593" y="1571072"/>
            <a:ext cx="6580007" cy="400110"/>
          </a:xfrm>
          <a:prstGeom prst="rect">
            <a:avLst/>
          </a:prstGeom>
          <a:solidFill>
            <a:srgbClr val="FFFF00"/>
          </a:solidFill>
        </p:spPr>
        <p:txBody>
          <a:bodyPr wrap="square">
            <a:spAutoFit/>
          </a:bodyPr>
          <a:lstStyle/>
          <a:p>
            <a:pPr marL="285750" indent="-285750">
              <a:buFont typeface="Wingdings" panose="05000000000000000000" pitchFamily="2" charset="2"/>
              <a:buChar char="ü"/>
            </a:pPr>
            <a:r>
              <a:rPr lang="en-US" sz="2000" dirty="0"/>
              <a:t>The browser establishes a TCP connection with the server. </a:t>
            </a:r>
          </a:p>
        </p:txBody>
      </p:sp>
    </p:spTree>
    <p:extLst>
      <p:ext uri="{BB962C8B-B14F-4D97-AF65-F5344CB8AC3E}">
        <p14:creationId xmlns:p14="http://schemas.microsoft.com/office/powerpoint/2010/main" val="202024097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594548" y="39135"/>
            <a:ext cx="294925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How does HTTPS work?</a:t>
            </a:r>
          </a:p>
        </p:txBody>
      </p:sp>
      <p:pic>
        <p:nvPicPr>
          <p:cNvPr id="4" name="Picture 2">
            <a:extLst>
              <a:ext uri="{FF2B5EF4-FFF2-40B4-BE49-F238E27FC236}">
                <a16:creationId xmlns:a16="http://schemas.microsoft.com/office/drawing/2014/main" id="{57085AE8-D80B-3FB5-27F1-A7E5582C9B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1600" y="3962400"/>
            <a:ext cx="2819400" cy="2819400"/>
          </a:xfrm>
          <a:prstGeom prst="rect">
            <a:avLst/>
          </a:prstGeom>
        </p:spPr>
        <p:style>
          <a:lnRef idx="1">
            <a:schemeClr val="accent3"/>
          </a:lnRef>
          <a:fillRef idx="2">
            <a:schemeClr val="accent3"/>
          </a:fillRef>
          <a:effectRef idx="1">
            <a:schemeClr val="accent3"/>
          </a:effectRef>
          <a:fontRef idx="minor">
            <a:schemeClr val="dk1"/>
          </a:fontRef>
        </p:style>
      </p:pic>
      <p:sp>
        <p:nvSpPr>
          <p:cNvPr id="5" name="TextBox 4">
            <a:extLst>
              <a:ext uri="{FF2B5EF4-FFF2-40B4-BE49-F238E27FC236}">
                <a16:creationId xmlns:a16="http://schemas.microsoft.com/office/drawing/2014/main" id="{297DC19B-6153-5367-9D54-718B7C9DECD8}"/>
              </a:ext>
            </a:extLst>
          </p:cNvPr>
          <p:cNvSpPr txBox="1"/>
          <p:nvPr/>
        </p:nvSpPr>
        <p:spPr>
          <a:xfrm>
            <a:off x="9467679" y="3423124"/>
            <a:ext cx="1867242" cy="369332"/>
          </a:xfrm>
          <a:prstGeom prst="rect">
            <a:avLst/>
          </a:prstGeom>
          <a:solidFill>
            <a:schemeClr val="bg2">
              <a:lumMod val="75000"/>
            </a:schemeClr>
          </a:solidFill>
        </p:spPr>
        <p:txBody>
          <a:bodyPr wrap="none" rtlCol="0">
            <a:spAutoFit/>
          </a:bodyPr>
          <a:lstStyle/>
          <a:p>
            <a:r>
              <a:rPr lang="en-US" sz="1800" dirty="0"/>
              <a:t>HDFC Bank Server</a:t>
            </a:r>
          </a:p>
        </p:txBody>
      </p:sp>
      <p:pic>
        <p:nvPicPr>
          <p:cNvPr id="7" name="Picture 6">
            <a:extLst>
              <a:ext uri="{FF2B5EF4-FFF2-40B4-BE49-F238E27FC236}">
                <a16:creationId xmlns:a16="http://schemas.microsoft.com/office/drawing/2014/main" id="{85288F7C-2A82-488D-C9A5-6655F31AB005}"/>
              </a:ext>
            </a:extLst>
          </p:cNvPr>
          <p:cNvPicPr>
            <a:picLocks noChangeAspect="1"/>
          </p:cNvPicPr>
          <p:nvPr/>
        </p:nvPicPr>
        <p:blipFill>
          <a:blip r:embed="rId4"/>
          <a:stretch>
            <a:fillRect/>
          </a:stretch>
        </p:blipFill>
        <p:spPr>
          <a:xfrm>
            <a:off x="207436" y="3962400"/>
            <a:ext cx="4717517" cy="2819400"/>
          </a:xfrm>
          <a:prstGeom prst="rect">
            <a:avLst/>
          </a:prstGeom>
        </p:spPr>
        <p:style>
          <a:lnRef idx="1">
            <a:schemeClr val="accent4"/>
          </a:lnRef>
          <a:fillRef idx="2">
            <a:schemeClr val="accent4"/>
          </a:fillRef>
          <a:effectRef idx="1">
            <a:schemeClr val="accent4"/>
          </a:effectRef>
          <a:fontRef idx="minor">
            <a:schemeClr val="dk1"/>
          </a:fontRef>
        </p:style>
      </p:pic>
      <p:sp>
        <p:nvSpPr>
          <p:cNvPr id="8" name="TextBox 7">
            <a:extLst>
              <a:ext uri="{FF2B5EF4-FFF2-40B4-BE49-F238E27FC236}">
                <a16:creationId xmlns:a16="http://schemas.microsoft.com/office/drawing/2014/main" id="{3AB103C6-CCF0-9E8E-33C3-0BDA265D62B7}"/>
              </a:ext>
            </a:extLst>
          </p:cNvPr>
          <p:cNvSpPr txBox="1"/>
          <p:nvPr/>
        </p:nvSpPr>
        <p:spPr>
          <a:xfrm>
            <a:off x="1840226" y="3428537"/>
            <a:ext cx="725968" cy="369332"/>
          </a:xfrm>
          <a:prstGeom prst="rect">
            <a:avLst/>
          </a:prstGeom>
          <a:solidFill>
            <a:schemeClr val="bg2">
              <a:lumMod val="75000"/>
            </a:schemeClr>
          </a:solidFill>
        </p:spPr>
        <p:txBody>
          <a:bodyPr wrap="none" rtlCol="0">
            <a:spAutoFit/>
          </a:bodyPr>
          <a:lstStyle/>
          <a:p>
            <a:r>
              <a:rPr lang="en-US" sz="1800" dirty="0"/>
              <a:t>Client</a:t>
            </a:r>
          </a:p>
        </p:txBody>
      </p:sp>
      <p:cxnSp>
        <p:nvCxnSpPr>
          <p:cNvPr id="10" name="Straight Arrow Connector 9">
            <a:extLst>
              <a:ext uri="{FF2B5EF4-FFF2-40B4-BE49-F238E27FC236}">
                <a16:creationId xmlns:a16="http://schemas.microsoft.com/office/drawing/2014/main" id="{3D72F70C-8A40-6C7A-5A59-7ACBA91DCF27}"/>
              </a:ext>
            </a:extLst>
          </p:cNvPr>
          <p:cNvCxnSpPr/>
          <p:nvPr/>
        </p:nvCxnSpPr>
        <p:spPr>
          <a:xfrm>
            <a:off x="4924953" y="4343400"/>
            <a:ext cx="4066647"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498B47C4-2637-C0F2-25D7-D92B9D76C86C}"/>
              </a:ext>
            </a:extLst>
          </p:cNvPr>
          <p:cNvCxnSpPr>
            <a:cxnSpLocks/>
          </p:cNvCxnSpPr>
          <p:nvPr/>
        </p:nvCxnSpPr>
        <p:spPr>
          <a:xfrm flipH="1">
            <a:off x="4900876" y="5061615"/>
            <a:ext cx="4066647"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C456186D-1E87-C789-FDC1-9895C8F04470}"/>
              </a:ext>
            </a:extLst>
          </p:cNvPr>
          <p:cNvSpPr txBox="1"/>
          <p:nvPr/>
        </p:nvSpPr>
        <p:spPr>
          <a:xfrm>
            <a:off x="6220591" y="4641850"/>
            <a:ext cx="1072666" cy="307777"/>
          </a:xfrm>
          <a:prstGeom prst="rect">
            <a:avLst/>
          </a:prstGeom>
          <a:solidFill>
            <a:srgbClr val="FF0000"/>
          </a:solidFill>
        </p:spPr>
        <p:txBody>
          <a:bodyPr wrap="none" rtlCol="0">
            <a:spAutoFit/>
          </a:bodyPr>
          <a:lstStyle/>
          <a:p>
            <a:r>
              <a:rPr lang="en-US" sz="1400" dirty="0">
                <a:solidFill>
                  <a:schemeClr val="bg1"/>
                </a:solidFill>
              </a:rPr>
              <a:t>Server Hello</a:t>
            </a:r>
          </a:p>
        </p:txBody>
      </p:sp>
      <p:sp>
        <p:nvSpPr>
          <p:cNvPr id="17" name="TextBox 16">
            <a:extLst>
              <a:ext uri="{FF2B5EF4-FFF2-40B4-BE49-F238E27FC236}">
                <a16:creationId xmlns:a16="http://schemas.microsoft.com/office/drawing/2014/main" id="{0277321C-848F-98F8-DB65-69C0B8BDE2C8}"/>
              </a:ext>
            </a:extLst>
          </p:cNvPr>
          <p:cNvSpPr txBox="1"/>
          <p:nvPr/>
        </p:nvSpPr>
        <p:spPr>
          <a:xfrm>
            <a:off x="6328665" y="3973612"/>
            <a:ext cx="1027782" cy="307777"/>
          </a:xfrm>
          <a:prstGeom prst="rect">
            <a:avLst/>
          </a:prstGeom>
          <a:solidFill>
            <a:schemeClr val="accent6">
              <a:lumMod val="40000"/>
              <a:lumOff val="60000"/>
            </a:schemeClr>
          </a:solidFill>
        </p:spPr>
        <p:txBody>
          <a:bodyPr wrap="none" rtlCol="0">
            <a:spAutoFit/>
          </a:bodyPr>
          <a:lstStyle/>
          <a:p>
            <a:r>
              <a:rPr lang="en-US" sz="1400" dirty="0"/>
              <a:t>Client Hello</a:t>
            </a:r>
          </a:p>
        </p:txBody>
      </p:sp>
      <p:sp>
        <p:nvSpPr>
          <p:cNvPr id="21" name="Flowchart: Alternate Process 20">
            <a:extLst>
              <a:ext uri="{FF2B5EF4-FFF2-40B4-BE49-F238E27FC236}">
                <a16:creationId xmlns:a16="http://schemas.microsoft.com/office/drawing/2014/main" id="{17892756-5220-8956-13AE-24157EC3931D}"/>
              </a:ext>
            </a:extLst>
          </p:cNvPr>
          <p:cNvSpPr/>
          <p:nvPr/>
        </p:nvSpPr>
        <p:spPr>
          <a:xfrm>
            <a:off x="207436" y="2667000"/>
            <a:ext cx="2358758" cy="532937"/>
          </a:xfrm>
          <a:prstGeom prst="flowChartAlternateProcess">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2.Certificate Check</a:t>
            </a:r>
          </a:p>
        </p:txBody>
      </p:sp>
      <p:cxnSp>
        <p:nvCxnSpPr>
          <p:cNvPr id="9" name="Straight Arrow Connector 8">
            <a:extLst>
              <a:ext uri="{FF2B5EF4-FFF2-40B4-BE49-F238E27FC236}">
                <a16:creationId xmlns:a16="http://schemas.microsoft.com/office/drawing/2014/main" id="{974C53EC-4CBD-CFD0-529B-D999DE2C5627}"/>
              </a:ext>
            </a:extLst>
          </p:cNvPr>
          <p:cNvCxnSpPr>
            <a:cxnSpLocks/>
          </p:cNvCxnSpPr>
          <p:nvPr/>
        </p:nvCxnSpPr>
        <p:spPr>
          <a:xfrm flipH="1">
            <a:off x="4924952" y="5610975"/>
            <a:ext cx="4066647"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E89C182E-175C-6EE9-0DAF-348E86DBCC06}"/>
              </a:ext>
            </a:extLst>
          </p:cNvPr>
          <p:cNvSpPr txBox="1"/>
          <p:nvPr/>
        </p:nvSpPr>
        <p:spPr>
          <a:xfrm>
            <a:off x="6328665" y="5273180"/>
            <a:ext cx="939424" cy="307777"/>
          </a:xfrm>
          <a:prstGeom prst="rect">
            <a:avLst/>
          </a:prstGeom>
          <a:solidFill>
            <a:srgbClr val="FF0000"/>
          </a:solidFill>
        </p:spPr>
        <p:txBody>
          <a:bodyPr wrap="none" rtlCol="0">
            <a:spAutoFit/>
          </a:bodyPr>
          <a:lstStyle/>
          <a:p>
            <a:r>
              <a:rPr lang="en-US" sz="1400" dirty="0">
                <a:solidFill>
                  <a:schemeClr val="bg1"/>
                </a:solidFill>
              </a:rPr>
              <a:t>Certificate</a:t>
            </a:r>
          </a:p>
        </p:txBody>
      </p:sp>
      <p:cxnSp>
        <p:nvCxnSpPr>
          <p:cNvPr id="18" name="Straight Arrow Connector 17">
            <a:extLst>
              <a:ext uri="{FF2B5EF4-FFF2-40B4-BE49-F238E27FC236}">
                <a16:creationId xmlns:a16="http://schemas.microsoft.com/office/drawing/2014/main" id="{91EDD982-940C-9646-0D6A-35082DD67035}"/>
              </a:ext>
            </a:extLst>
          </p:cNvPr>
          <p:cNvCxnSpPr>
            <a:cxnSpLocks/>
          </p:cNvCxnSpPr>
          <p:nvPr/>
        </p:nvCxnSpPr>
        <p:spPr>
          <a:xfrm flipH="1">
            <a:off x="4924952" y="6366139"/>
            <a:ext cx="4066647"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2" name="TextBox 21">
            <a:extLst>
              <a:ext uri="{FF2B5EF4-FFF2-40B4-BE49-F238E27FC236}">
                <a16:creationId xmlns:a16="http://schemas.microsoft.com/office/drawing/2014/main" id="{6362C60B-49F6-6A28-3EC8-68D8F424E8A3}"/>
              </a:ext>
            </a:extLst>
          </p:cNvPr>
          <p:cNvSpPr txBox="1"/>
          <p:nvPr/>
        </p:nvSpPr>
        <p:spPr>
          <a:xfrm>
            <a:off x="6220591" y="5978789"/>
            <a:ext cx="1502271" cy="307777"/>
          </a:xfrm>
          <a:prstGeom prst="rect">
            <a:avLst/>
          </a:prstGeom>
          <a:solidFill>
            <a:srgbClr val="FF0000"/>
          </a:solidFill>
        </p:spPr>
        <p:txBody>
          <a:bodyPr wrap="none" rtlCol="0">
            <a:spAutoFit/>
          </a:bodyPr>
          <a:lstStyle/>
          <a:p>
            <a:r>
              <a:rPr lang="en-US" sz="1400" dirty="0">
                <a:solidFill>
                  <a:schemeClr val="bg1"/>
                </a:solidFill>
              </a:rPr>
              <a:t>Server Hello Done</a:t>
            </a:r>
          </a:p>
        </p:txBody>
      </p:sp>
      <p:sp>
        <p:nvSpPr>
          <p:cNvPr id="23" name="Flowchart: Alternate Process 22">
            <a:extLst>
              <a:ext uri="{FF2B5EF4-FFF2-40B4-BE49-F238E27FC236}">
                <a16:creationId xmlns:a16="http://schemas.microsoft.com/office/drawing/2014/main" id="{1F9D64D1-D1F9-280E-675F-058910471CAA}"/>
              </a:ext>
            </a:extLst>
          </p:cNvPr>
          <p:cNvSpPr/>
          <p:nvPr/>
        </p:nvSpPr>
        <p:spPr>
          <a:xfrm>
            <a:off x="9410700" y="2133600"/>
            <a:ext cx="2438400" cy="1219200"/>
          </a:xfrm>
          <a:prstGeom prst="flowChartAlternate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4" name="TextBox 23">
            <a:extLst>
              <a:ext uri="{FF2B5EF4-FFF2-40B4-BE49-F238E27FC236}">
                <a16:creationId xmlns:a16="http://schemas.microsoft.com/office/drawing/2014/main" id="{6B770727-C863-9BAE-F0FB-915E5297D506}"/>
              </a:ext>
            </a:extLst>
          </p:cNvPr>
          <p:cNvSpPr txBox="1"/>
          <p:nvPr/>
        </p:nvSpPr>
        <p:spPr>
          <a:xfrm>
            <a:off x="9393767" y="1720615"/>
            <a:ext cx="2438400" cy="369332"/>
          </a:xfrm>
          <a:prstGeom prst="rect">
            <a:avLst/>
          </a:prstGeom>
          <a:solidFill>
            <a:schemeClr val="accent6">
              <a:lumMod val="20000"/>
              <a:lumOff val="80000"/>
            </a:schemeClr>
          </a:solidFill>
        </p:spPr>
        <p:txBody>
          <a:bodyPr wrap="square" rtlCol="0">
            <a:spAutoFit/>
          </a:bodyPr>
          <a:lstStyle/>
          <a:p>
            <a:r>
              <a:rPr lang="en-US" sz="1800" dirty="0"/>
              <a:t>Asymmetric  Encryption</a:t>
            </a:r>
          </a:p>
        </p:txBody>
      </p:sp>
      <p:pic>
        <p:nvPicPr>
          <p:cNvPr id="1026" name="Picture 2" descr="Blue key 6 icon - Free blue key icons">
            <a:extLst>
              <a:ext uri="{FF2B5EF4-FFF2-40B4-BE49-F238E27FC236}">
                <a16:creationId xmlns:a16="http://schemas.microsoft.com/office/drawing/2014/main" id="{8F7E8410-343A-A72B-2156-2C41BBF0BBB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01200" y="2334623"/>
            <a:ext cx="579432" cy="57943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Blue key 6 icon - Free blue key icons">
            <a:extLst>
              <a:ext uri="{FF2B5EF4-FFF2-40B4-BE49-F238E27FC236}">
                <a16:creationId xmlns:a16="http://schemas.microsoft.com/office/drawing/2014/main" id="{7C192C30-DC0E-E601-1C56-78E19DAADAD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61161" y="5200899"/>
            <a:ext cx="361701" cy="3617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d key 6 icon - Free red key icons">
            <a:extLst>
              <a:ext uri="{FF2B5EF4-FFF2-40B4-BE49-F238E27FC236}">
                <a16:creationId xmlns:a16="http://schemas.microsoft.com/office/drawing/2014/main" id="{B31EA258-6A77-59A0-1698-3A2CA449E5F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896600" y="2334623"/>
            <a:ext cx="640073" cy="640073"/>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C2FCC3B4-5CF6-9718-4152-D9D5E62C7399}"/>
              </a:ext>
            </a:extLst>
          </p:cNvPr>
          <p:cNvSpPr txBox="1"/>
          <p:nvPr/>
        </p:nvSpPr>
        <p:spPr>
          <a:xfrm>
            <a:off x="9594156" y="2992284"/>
            <a:ext cx="807144" cy="276999"/>
          </a:xfrm>
          <a:prstGeom prst="rect">
            <a:avLst/>
          </a:prstGeom>
          <a:noFill/>
        </p:spPr>
        <p:txBody>
          <a:bodyPr wrap="none" rtlCol="0">
            <a:spAutoFit/>
          </a:bodyPr>
          <a:lstStyle/>
          <a:p>
            <a:r>
              <a:rPr lang="en-US" sz="1200" dirty="0"/>
              <a:t>Public key</a:t>
            </a:r>
          </a:p>
        </p:txBody>
      </p:sp>
      <p:sp>
        <p:nvSpPr>
          <p:cNvPr id="27" name="TextBox 26">
            <a:extLst>
              <a:ext uri="{FF2B5EF4-FFF2-40B4-BE49-F238E27FC236}">
                <a16:creationId xmlns:a16="http://schemas.microsoft.com/office/drawing/2014/main" id="{2664E6A9-A2C7-E748-213C-298CDD088B40}"/>
              </a:ext>
            </a:extLst>
          </p:cNvPr>
          <p:cNvSpPr txBox="1"/>
          <p:nvPr/>
        </p:nvSpPr>
        <p:spPr>
          <a:xfrm>
            <a:off x="10668000" y="3048000"/>
            <a:ext cx="864339" cy="276999"/>
          </a:xfrm>
          <a:prstGeom prst="rect">
            <a:avLst/>
          </a:prstGeom>
          <a:noFill/>
        </p:spPr>
        <p:txBody>
          <a:bodyPr wrap="none" rtlCol="0">
            <a:spAutoFit/>
          </a:bodyPr>
          <a:lstStyle/>
          <a:p>
            <a:r>
              <a:rPr lang="en-US" sz="1200" dirty="0"/>
              <a:t>Private key</a:t>
            </a:r>
          </a:p>
        </p:txBody>
      </p:sp>
      <p:sp>
        <p:nvSpPr>
          <p:cNvPr id="11" name="TextBox 10">
            <a:extLst>
              <a:ext uri="{FF2B5EF4-FFF2-40B4-BE49-F238E27FC236}">
                <a16:creationId xmlns:a16="http://schemas.microsoft.com/office/drawing/2014/main" id="{1237F2FE-6420-24F0-22F1-41A50BEAC931}"/>
              </a:ext>
            </a:extLst>
          </p:cNvPr>
          <p:cNvSpPr txBox="1"/>
          <p:nvPr/>
        </p:nvSpPr>
        <p:spPr>
          <a:xfrm>
            <a:off x="177820" y="616625"/>
            <a:ext cx="9118580" cy="1323439"/>
          </a:xfrm>
          <a:prstGeom prst="rect">
            <a:avLst/>
          </a:prstGeom>
          <a:solidFill>
            <a:srgbClr val="FFFF00"/>
          </a:solidFill>
        </p:spPr>
        <p:txBody>
          <a:bodyPr wrap="square">
            <a:spAutoFit/>
          </a:bodyPr>
          <a:lstStyle/>
          <a:p>
            <a:pPr marL="285750" indent="-285750">
              <a:buFont typeface="Wingdings" panose="05000000000000000000" pitchFamily="2" charset="2"/>
              <a:buChar char="ü"/>
            </a:pPr>
            <a:r>
              <a:rPr lang="en-US" sz="1600" dirty="0"/>
              <a:t>In Step 2 </a:t>
            </a:r>
            <a:r>
              <a:rPr lang="en-US" sz="1600" dirty="0">
                <a:solidFill>
                  <a:srgbClr val="FF0000"/>
                </a:solidFill>
              </a:rPr>
              <a:t>TLS handshake</a:t>
            </a:r>
            <a:r>
              <a:rPr lang="en-US" sz="1600" dirty="0"/>
              <a:t> begins.  The browser sends a "client hello" to the server.  In this hello message, the browser tells the server the following things:  </a:t>
            </a:r>
          </a:p>
          <a:p>
            <a:pPr lvl="1"/>
            <a:r>
              <a:rPr lang="en-US" sz="1600" dirty="0"/>
              <a:t>       1) What TLS versions the browser can support. It could be TLS 1.2, TLS 1.3, so on and so forth. </a:t>
            </a:r>
          </a:p>
          <a:p>
            <a:pPr lvl="1"/>
            <a:r>
              <a:rPr lang="en-US" sz="1600" dirty="0"/>
              <a:t>       2) What cipher suites browser supports. </a:t>
            </a:r>
          </a:p>
          <a:p>
            <a:pPr marL="285750" indent="-285750">
              <a:buFont typeface="Wingdings" panose="05000000000000000000" pitchFamily="2" charset="2"/>
              <a:buChar char="ü"/>
            </a:pPr>
            <a:r>
              <a:rPr lang="en-US" sz="1600" dirty="0"/>
              <a:t>A cipher suite is a set of encryption algorithms to use to encrypt data.</a:t>
            </a:r>
          </a:p>
        </p:txBody>
      </p:sp>
    </p:spTree>
    <p:extLst>
      <p:ext uri="{BB962C8B-B14F-4D97-AF65-F5344CB8AC3E}">
        <p14:creationId xmlns:p14="http://schemas.microsoft.com/office/powerpoint/2010/main" val="271920747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594548" y="39135"/>
            <a:ext cx="294925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How does HTTPS work?</a:t>
            </a:r>
          </a:p>
        </p:txBody>
      </p:sp>
      <p:pic>
        <p:nvPicPr>
          <p:cNvPr id="4" name="Picture 2">
            <a:extLst>
              <a:ext uri="{FF2B5EF4-FFF2-40B4-BE49-F238E27FC236}">
                <a16:creationId xmlns:a16="http://schemas.microsoft.com/office/drawing/2014/main" id="{57085AE8-D80B-3FB5-27F1-A7E5582C9B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1600" y="3962400"/>
            <a:ext cx="2819400" cy="2819400"/>
          </a:xfrm>
          <a:prstGeom prst="rect">
            <a:avLst/>
          </a:prstGeom>
        </p:spPr>
        <p:style>
          <a:lnRef idx="1">
            <a:schemeClr val="accent3"/>
          </a:lnRef>
          <a:fillRef idx="2">
            <a:schemeClr val="accent3"/>
          </a:fillRef>
          <a:effectRef idx="1">
            <a:schemeClr val="accent3"/>
          </a:effectRef>
          <a:fontRef idx="minor">
            <a:schemeClr val="dk1"/>
          </a:fontRef>
        </p:style>
      </p:pic>
      <p:sp>
        <p:nvSpPr>
          <p:cNvPr id="5" name="TextBox 4">
            <a:extLst>
              <a:ext uri="{FF2B5EF4-FFF2-40B4-BE49-F238E27FC236}">
                <a16:creationId xmlns:a16="http://schemas.microsoft.com/office/drawing/2014/main" id="{297DC19B-6153-5367-9D54-718B7C9DECD8}"/>
              </a:ext>
            </a:extLst>
          </p:cNvPr>
          <p:cNvSpPr txBox="1"/>
          <p:nvPr/>
        </p:nvSpPr>
        <p:spPr>
          <a:xfrm>
            <a:off x="9467679" y="3423124"/>
            <a:ext cx="1867242" cy="369332"/>
          </a:xfrm>
          <a:prstGeom prst="rect">
            <a:avLst/>
          </a:prstGeom>
          <a:solidFill>
            <a:schemeClr val="bg2">
              <a:lumMod val="75000"/>
            </a:schemeClr>
          </a:solidFill>
        </p:spPr>
        <p:txBody>
          <a:bodyPr wrap="none" rtlCol="0">
            <a:spAutoFit/>
          </a:bodyPr>
          <a:lstStyle/>
          <a:p>
            <a:r>
              <a:rPr lang="en-US" sz="1800" dirty="0"/>
              <a:t>HDFC Bank Server</a:t>
            </a:r>
          </a:p>
        </p:txBody>
      </p:sp>
      <p:pic>
        <p:nvPicPr>
          <p:cNvPr id="7" name="Picture 6">
            <a:extLst>
              <a:ext uri="{FF2B5EF4-FFF2-40B4-BE49-F238E27FC236}">
                <a16:creationId xmlns:a16="http://schemas.microsoft.com/office/drawing/2014/main" id="{85288F7C-2A82-488D-C9A5-6655F31AB005}"/>
              </a:ext>
            </a:extLst>
          </p:cNvPr>
          <p:cNvPicPr>
            <a:picLocks noChangeAspect="1"/>
          </p:cNvPicPr>
          <p:nvPr/>
        </p:nvPicPr>
        <p:blipFill>
          <a:blip r:embed="rId4"/>
          <a:stretch>
            <a:fillRect/>
          </a:stretch>
        </p:blipFill>
        <p:spPr>
          <a:xfrm>
            <a:off x="207436" y="3962400"/>
            <a:ext cx="4717517" cy="2819400"/>
          </a:xfrm>
          <a:prstGeom prst="rect">
            <a:avLst/>
          </a:prstGeom>
        </p:spPr>
        <p:style>
          <a:lnRef idx="1">
            <a:schemeClr val="accent4"/>
          </a:lnRef>
          <a:fillRef idx="2">
            <a:schemeClr val="accent4"/>
          </a:fillRef>
          <a:effectRef idx="1">
            <a:schemeClr val="accent4"/>
          </a:effectRef>
          <a:fontRef idx="minor">
            <a:schemeClr val="dk1"/>
          </a:fontRef>
        </p:style>
      </p:pic>
      <p:sp>
        <p:nvSpPr>
          <p:cNvPr id="8" name="TextBox 7">
            <a:extLst>
              <a:ext uri="{FF2B5EF4-FFF2-40B4-BE49-F238E27FC236}">
                <a16:creationId xmlns:a16="http://schemas.microsoft.com/office/drawing/2014/main" id="{3AB103C6-CCF0-9E8E-33C3-0BDA265D62B7}"/>
              </a:ext>
            </a:extLst>
          </p:cNvPr>
          <p:cNvSpPr txBox="1"/>
          <p:nvPr/>
        </p:nvSpPr>
        <p:spPr>
          <a:xfrm>
            <a:off x="1840226" y="3428537"/>
            <a:ext cx="725968" cy="369332"/>
          </a:xfrm>
          <a:prstGeom prst="rect">
            <a:avLst/>
          </a:prstGeom>
          <a:solidFill>
            <a:schemeClr val="bg2">
              <a:lumMod val="75000"/>
            </a:schemeClr>
          </a:solidFill>
        </p:spPr>
        <p:txBody>
          <a:bodyPr wrap="none" rtlCol="0">
            <a:spAutoFit/>
          </a:bodyPr>
          <a:lstStyle/>
          <a:p>
            <a:r>
              <a:rPr lang="en-US" sz="1800" dirty="0"/>
              <a:t>Client</a:t>
            </a:r>
          </a:p>
        </p:txBody>
      </p:sp>
      <p:cxnSp>
        <p:nvCxnSpPr>
          <p:cNvPr id="10" name="Straight Arrow Connector 9">
            <a:extLst>
              <a:ext uri="{FF2B5EF4-FFF2-40B4-BE49-F238E27FC236}">
                <a16:creationId xmlns:a16="http://schemas.microsoft.com/office/drawing/2014/main" id="{3D72F70C-8A40-6C7A-5A59-7ACBA91DCF27}"/>
              </a:ext>
            </a:extLst>
          </p:cNvPr>
          <p:cNvCxnSpPr/>
          <p:nvPr/>
        </p:nvCxnSpPr>
        <p:spPr>
          <a:xfrm>
            <a:off x="4924953" y="4343400"/>
            <a:ext cx="4066647"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498B47C4-2637-C0F2-25D7-D92B9D76C86C}"/>
              </a:ext>
            </a:extLst>
          </p:cNvPr>
          <p:cNvCxnSpPr>
            <a:cxnSpLocks/>
          </p:cNvCxnSpPr>
          <p:nvPr/>
        </p:nvCxnSpPr>
        <p:spPr>
          <a:xfrm flipH="1">
            <a:off x="4900876" y="5061615"/>
            <a:ext cx="4066647"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C456186D-1E87-C789-FDC1-9895C8F04470}"/>
              </a:ext>
            </a:extLst>
          </p:cNvPr>
          <p:cNvSpPr txBox="1"/>
          <p:nvPr/>
        </p:nvSpPr>
        <p:spPr>
          <a:xfrm>
            <a:off x="6220591" y="4721423"/>
            <a:ext cx="1072666" cy="307777"/>
          </a:xfrm>
          <a:prstGeom prst="rect">
            <a:avLst/>
          </a:prstGeom>
          <a:solidFill>
            <a:srgbClr val="FF0000"/>
          </a:solidFill>
        </p:spPr>
        <p:txBody>
          <a:bodyPr wrap="none" rtlCol="0">
            <a:spAutoFit/>
          </a:bodyPr>
          <a:lstStyle/>
          <a:p>
            <a:r>
              <a:rPr lang="en-US" sz="1400" dirty="0">
                <a:solidFill>
                  <a:schemeClr val="bg1"/>
                </a:solidFill>
              </a:rPr>
              <a:t>Server Hello</a:t>
            </a:r>
          </a:p>
        </p:txBody>
      </p:sp>
      <p:sp>
        <p:nvSpPr>
          <p:cNvPr id="17" name="TextBox 16">
            <a:extLst>
              <a:ext uri="{FF2B5EF4-FFF2-40B4-BE49-F238E27FC236}">
                <a16:creationId xmlns:a16="http://schemas.microsoft.com/office/drawing/2014/main" id="{0277321C-848F-98F8-DB65-69C0B8BDE2C8}"/>
              </a:ext>
            </a:extLst>
          </p:cNvPr>
          <p:cNvSpPr txBox="1"/>
          <p:nvPr/>
        </p:nvSpPr>
        <p:spPr>
          <a:xfrm>
            <a:off x="6328665" y="3973612"/>
            <a:ext cx="1027782" cy="307777"/>
          </a:xfrm>
          <a:prstGeom prst="rect">
            <a:avLst/>
          </a:prstGeom>
          <a:solidFill>
            <a:schemeClr val="accent6">
              <a:lumMod val="40000"/>
              <a:lumOff val="60000"/>
            </a:schemeClr>
          </a:solidFill>
        </p:spPr>
        <p:txBody>
          <a:bodyPr wrap="none" rtlCol="0">
            <a:spAutoFit/>
          </a:bodyPr>
          <a:lstStyle/>
          <a:p>
            <a:r>
              <a:rPr lang="en-US" sz="1400" dirty="0"/>
              <a:t>Client Hello</a:t>
            </a:r>
          </a:p>
        </p:txBody>
      </p:sp>
      <p:sp>
        <p:nvSpPr>
          <p:cNvPr id="21" name="Flowchart: Alternate Process 20">
            <a:extLst>
              <a:ext uri="{FF2B5EF4-FFF2-40B4-BE49-F238E27FC236}">
                <a16:creationId xmlns:a16="http://schemas.microsoft.com/office/drawing/2014/main" id="{17892756-5220-8956-13AE-24157EC3931D}"/>
              </a:ext>
            </a:extLst>
          </p:cNvPr>
          <p:cNvSpPr/>
          <p:nvPr/>
        </p:nvSpPr>
        <p:spPr>
          <a:xfrm>
            <a:off x="196870" y="2692429"/>
            <a:ext cx="2358758" cy="532937"/>
          </a:xfrm>
          <a:prstGeom prst="flowChartAlternateProcess">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2.Certificate Check</a:t>
            </a:r>
          </a:p>
        </p:txBody>
      </p:sp>
      <p:cxnSp>
        <p:nvCxnSpPr>
          <p:cNvPr id="9" name="Straight Arrow Connector 8">
            <a:extLst>
              <a:ext uri="{FF2B5EF4-FFF2-40B4-BE49-F238E27FC236}">
                <a16:creationId xmlns:a16="http://schemas.microsoft.com/office/drawing/2014/main" id="{974C53EC-4CBD-CFD0-529B-D999DE2C5627}"/>
              </a:ext>
            </a:extLst>
          </p:cNvPr>
          <p:cNvCxnSpPr>
            <a:cxnSpLocks/>
          </p:cNvCxnSpPr>
          <p:nvPr/>
        </p:nvCxnSpPr>
        <p:spPr>
          <a:xfrm flipH="1">
            <a:off x="4924952" y="5610975"/>
            <a:ext cx="4066647"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E89C182E-175C-6EE9-0DAF-348E86DBCC06}"/>
              </a:ext>
            </a:extLst>
          </p:cNvPr>
          <p:cNvSpPr txBox="1"/>
          <p:nvPr/>
        </p:nvSpPr>
        <p:spPr>
          <a:xfrm>
            <a:off x="6328665" y="5273180"/>
            <a:ext cx="939424" cy="307777"/>
          </a:xfrm>
          <a:prstGeom prst="rect">
            <a:avLst/>
          </a:prstGeom>
          <a:solidFill>
            <a:srgbClr val="FF0000"/>
          </a:solidFill>
        </p:spPr>
        <p:txBody>
          <a:bodyPr wrap="none" rtlCol="0">
            <a:spAutoFit/>
          </a:bodyPr>
          <a:lstStyle/>
          <a:p>
            <a:r>
              <a:rPr lang="en-US" sz="1400" dirty="0">
                <a:solidFill>
                  <a:schemeClr val="bg1"/>
                </a:solidFill>
              </a:rPr>
              <a:t>Certificate</a:t>
            </a:r>
          </a:p>
        </p:txBody>
      </p:sp>
      <p:cxnSp>
        <p:nvCxnSpPr>
          <p:cNvPr id="18" name="Straight Arrow Connector 17">
            <a:extLst>
              <a:ext uri="{FF2B5EF4-FFF2-40B4-BE49-F238E27FC236}">
                <a16:creationId xmlns:a16="http://schemas.microsoft.com/office/drawing/2014/main" id="{91EDD982-940C-9646-0D6A-35082DD67035}"/>
              </a:ext>
            </a:extLst>
          </p:cNvPr>
          <p:cNvCxnSpPr>
            <a:cxnSpLocks/>
          </p:cNvCxnSpPr>
          <p:nvPr/>
        </p:nvCxnSpPr>
        <p:spPr>
          <a:xfrm flipH="1">
            <a:off x="4924952" y="6366139"/>
            <a:ext cx="4066647"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2" name="TextBox 21">
            <a:extLst>
              <a:ext uri="{FF2B5EF4-FFF2-40B4-BE49-F238E27FC236}">
                <a16:creationId xmlns:a16="http://schemas.microsoft.com/office/drawing/2014/main" id="{6362C60B-49F6-6A28-3EC8-68D8F424E8A3}"/>
              </a:ext>
            </a:extLst>
          </p:cNvPr>
          <p:cNvSpPr txBox="1"/>
          <p:nvPr/>
        </p:nvSpPr>
        <p:spPr>
          <a:xfrm>
            <a:off x="6220591" y="5978789"/>
            <a:ext cx="1502271" cy="307777"/>
          </a:xfrm>
          <a:prstGeom prst="rect">
            <a:avLst/>
          </a:prstGeom>
          <a:solidFill>
            <a:srgbClr val="FF0000"/>
          </a:solidFill>
        </p:spPr>
        <p:txBody>
          <a:bodyPr wrap="none" rtlCol="0">
            <a:spAutoFit/>
          </a:bodyPr>
          <a:lstStyle/>
          <a:p>
            <a:r>
              <a:rPr lang="en-US" sz="1400" dirty="0">
                <a:solidFill>
                  <a:schemeClr val="bg1"/>
                </a:solidFill>
              </a:rPr>
              <a:t>Server Hello Done</a:t>
            </a:r>
          </a:p>
        </p:txBody>
      </p:sp>
      <p:sp>
        <p:nvSpPr>
          <p:cNvPr id="23" name="Flowchart: Alternate Process 22">
            <a:extLst>
              <a:ext uri="{FF2B5EF4-FFF2-40B4-BE49-F238E27FC236}">
                <a16:creationId xmlns:a16="http://schemas.microsoft.com/office/drawing/2014/main" id="{1F9D64D1-D1F9-280E-675F-058910471CAA}"/>
              </a:ext>
            </a:extLst>
          </p:cNvPr>
          <p:cNvSpPr/>
          <p:nvPr/>
        </p:nvSpPr>
        <p:spPr>
          <a:xfrm>
            <a:off x="9410700" y="2133600"/>
            <a:ext cx="2438400" cy="1219200"/>
          </a:xfrm>
          <a:prstGeom prst="flowChartAlternate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4" name="TextBox 23">
            <a:extLst>
              <a:ext uri="{FF2B5EF4-FFF2-40B4-BE49-F238E27FC236}">
                <a16:creationId xmlns:a16="http://schemas.microsoft.com/office/drawing/2014/main" id="{6B770727-C863-9BAE-F0FB-915E5297D506}"/>
              </a:ext>
            </a:extLst>
          </p:cNvPr>
          <p:cNvSpPr txBox="1"/>
          <p:nvPr/>
        </p:nvSpPr>
        <p:spPr>
          <a:xfrm>
            <a:off x="9393767" y="1720615"/>
            <a:ext cx="2438400" cy="369332"/>
          </a:xfrm>
          <a:prstGeom prst="rect">
            <a:avLst/>
          </a:prstGeom>
          <a:solidFill>
            <a:schemeClr val="accent6">
              <a:lumMod val="20000"/>
              <a:lumOff val="80000"/>
            </a:schemeClr>
          </a:solidFill>
        </p:spPr>
        <p:txBody>
          <a:bodyPr wrap="square" rtlCol="0">
            <a:spAutoFit/>
          </a:bodyPr>
          <a:lstStyle/>
          <a:p>
            <a:r>
              <a:rPr lang="en-US" sz="1800" dirty="0"/>
              <a:t>Asymmetric  Encryption</a:t>
            </a:r>
          </a:p>
        </p:txBody>
      </p:sp>
      <p:pic>
        <p:nvPicPr>
          <p:cNvPr id="1026" name="Picture 2" descr="Blue key 6 icon - Free blue key icons">
            <a:extLst>
              <a:ext uri="{FF2B5EF4-FFF2-40B4-BE49-F238E27FC236}">
                <a16:creationId xmlns:a16="http://schemas.microsoft.com/office/drawing/2014/main" id="{8F7E8410-343A-A72B-2156-2C41BBF0BBB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01200" y="2334623"/>
            <a:ext cx="579432" cy="57943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Blue key 6 icon - Free blue key icons">
            <a:extLst>
              <a:ext uri="{FF2B5EF4-FFF2-40B4-BE49-F238E27FC236}">
                <a16:creationId xmlns:a16="http://schemas.microsoft.com/office/drawing/2014/main" id="{7C192C30-DC0E-E601-1C56-78E19DAADAD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61161" y="5200899"/>
            <a:ext cx="361701" cy="3617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d key 6 icon - Free red key icons">
            <a:extLst>
              <a:ext uri="{FF2B5EF4-FFF2-40B4-BE49-F238E27FC236}">
                <a16:creationId xmlns:a16="http://schemas.microsoft.com/office/drawing/2014/main" id="{B31EA258-6A77-59A0-1698-3A2CA449E5F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896600" y="2334623"/>
            <a:ext cx="640073" cy="640073"/>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C2FCC3B4-5CF6-9718-4152-D9D5E62C7399}"/>
              </a:ext>
            </a:extLst>
          </p:cNvPr>
          <p:cNvSpPr txBox="1"/>
          <p:nvPr/>
        </p:nvSpPr>
        <p:spPr>
          <a:xfrm>
            <a:off x="9594156" y="2992284"/>
            <a:ext cx="807144" cy="276999"/>
          </a:xfrm>
          <a:prstGeom prst="rect">
            <a:avLst/>
          </a:prstGeom>
          <a:noFill/>
        </p:spPr>
        <p:txBody>
          <a:bodyPr wrap="none" rtlCol="0">
            <a:spAutoFit/>
          </a:bodyPr>
          <a:lstStyle/>
          <a:p>
            <a:r>
              <a:rPr lang="en-US" sz="1200" dirty="0"/>
              <a:t>Public key</a:t>
            </a:r>
          </a:p>
        </p:txBody>
      </p:sp>
      <p:sp>
        <p:nvSpPr>
          <p:cNvPr id="27" name="TextBox 26">
            <a:extLst>
              <a:ext uri="{FF2B5EF4-FFF2-40B4-BE49-F238E27FC236}">
                <a16:creationId xmlns:a16="http://schemas.microsoft.com/office/drawing/2014/main" id="{2664E6A9-A2C7-E748-213C-298CDD088B40}"/>
              </a:ext>
            </a:extLst>
          </p:cNvPr>
          <p:cNvSpPr txBox="1"/>
          <p:nvPr/>
        </p:nvSpPr>
        <p:spPr>
          <a:xfrm>
            <a:off x="10668000" y="3048000"/>
            <a:ext cx="864339" cy="276999"/>
          </a:xfrm>
          <a:prstGeom prst="rect">
            <a:avLst/>
          </a:prstGeom>
          <a:noFill/>
        </p:spPr>
        <p:txBody>
          <a:bodyPr wrap="none" rtlCol="0">
            <a:spAutoFit/>
          </a:bodyPr>
          <a:lstStyle/>
          <a:p>
            <a:r>
              <a:rPr lang="en-US" sz="1200" dirty="0"/>
              <a:t>Private key</a:t>
            </a:r>
          </a:p>
        </p:txBody>
      </p:sp>
      <p:sp>
        <p:nvSpPr>
          <p:cNvPr id="11" name="TextBox 10">
            <a:extLst>
              <a:ext uri="{FF2B5EF4-FFF2-40B4-BE49-F238E27FC236}">
                <a16:creationId xmlns:a16="http://schemas.microsoft.com/office/drawing/2014/main" id="{1237F2FE-6420-24F0-22F1-41A50BEAC931}"/>
              </a:ext>
            </a:extLst>
          </p:cNvPr>
          <p:cNvSpPr txBox="1"/>
          <p:nvPr/>
        </p:nvSpPr>
        <p:spPr>
          <a:xfrm>
            <a:off x="196870" y="546318"/>
            <a:ext cx="9118580" cy="1815882"/>
          </a:xfrm>
          <a:prstGeom prst="rect">
            <a:avLst/>
          </a:prstGeom>
          <a:solidFill>
            <a:srgbClr val="FFFF00"/>
          </a:solidFill>
        </p:spPr>
        <p:txBody>
          <a:bodyPr wrap="square">
            <a:spAutoFit/>
          </a:bodyPr>
          <a:lstStyle/>
          <a:p>
            <a:pPr marL="285750" indent="-285750">
              <a:buFont typeface="Wingdings" panose="05000000000000000000" pitchFamily="2" charset="2"/>
              <a:buChar char="ü"/>
            </a:pPr>
            <a:r>
              <a:rPr lang="en-US" sz="1400" dirty="0"/>
              <a:t>After receiving the "client hello" the server gets to choose the cipher suite and the TLS version to use based on the options it got from the client. The server sends those in a "server hello" message back to the client.</a:t>
            </a:r>
          </a:p>
          <a:p>
            <a:pPr marL="285750" indent="-285750">
              <a:buFont typeface="Wingdings" panose="05000000000000000000" pitchFamily="2" charset="2"/>
              <a:buChar char="ü"/>
            </a:pPr>
            <a:r>
              <a:rPr lang="en-US" sz="1400" dirty="0"/>
              <a:t>The server then sends a certificate to the client. The certificate includes a lot of different things. One of the key things is the public key for the server.</a:t>
            </a:r>
          </a:p>
          <a:p>
            <a:pPr marL="285750" indent="-285750">
              <a:buFont typeface="Wingdings" panose="05000000000000000000" pitchFamily="2" charset="2"/>
              <a:buChar char="ü"/>
            </a:pPr>
            <a:r>
              <a:rPr lang="en-US" sz="1400" dirty="0"/>
              <a:t>The client uses the public key in </a:t>
            </a:r>
            <a:r>
              <a:rPr lang="en-US" sz="1400" dirty="0">
                <a:solidFill>
                  <a:srgbClr val="FF0000"/>
                </a:solidFill>
              </a:rPr>
              <a:t>asymmetric encryption</a:t>
            </a:r>
            <a:r>
              <a:rPr lang="en-US" sz="1400" dirty="0"/>
              <a:t>. In asymmetric encryption, a piece of data that is encrypted by a public key can only be decrypted  by the private key.  This concludes step two - the hello phase  of the TLS handshake. At this point, the client has  a server certificate, and the client and the server have agreed on the TLS version and the cipher suite </a:t>
            </a:r>
          </a:p>
        </p:txBody>
      </p:sp>
    </p:spTree>
    <p:extLst>
      <p:ext uri="{BB962C8B-B14F-4D97-AF65-F5344CB8AC3E}">
        <p14:creationId xmlns:p14="http://schemas.microsoft.com/office/powerpoint/2010/main" val="10356682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594548" y="39135"/>
            <a:ext cx="294925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How does HTTPS work?</a:t>
            </a:r>
          </a:p>
        </p:txBody>
      </p:sp>
      <p:pic>
        <p:nvPicPr>
          <p:cNvPr id="4" name="Picture 2">
            <a:extLst>
              <a:ext uri="{FF2B5EF4-FFF2-40B4-BE49-F238E27FC236}">
                <a16:creationId xmlns:a16="http://schemas.microsoft.com/office/drawing/2014/main" id="{57085AE8-D80B-3FB5-27F1-A7E5582C9B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1600" y="3810000"/>
            <a:ext cx="2819400" cy="2819400"/>
          </a:xfrm>
          <a:prstGeom prst="rect">
            <a:avLst/>
          </a:prstGeom>
        </p:spPr>
        <p:style>
          <a:lnRef idx="1">
            <a:schemeClr val="accent3"/>
          </a:lnRef>
          <a:fillRef idx="2">
            <a:schemeClr val="accent3"/>
          </a:fillRef>
          <a:effectRef idx="1">
            <a:schemeClr val="accent3"/>
          </a:effectRef>
          <a:fontRef idx="minor">
            <a:schemeClr val="dk1"/>
          </a:fontRef>
        </p:style>
      </p:pic>
      <p:sp>
        <p:nvSpPr>
          <p:cNvPr id="5" name="TextBox 4">
            <a:extLst>
              <a:ext uri="{FF2B5EF4-FFF2-40B4-BE49-F238E27FC236}">
                <a16:creationId xmlns:a16="http://schemas.microsoft.com/office/drawing/2014/main" id="{297DC19B-6153-5367-9D54-718B7C9DECD8}"/>
              </a:ext>
            </a:extLst>
          </p:cNvPr>
          <p:cNvSpPr txBox="1"/>
          <p:nvPr/>
        </p:nvSpPr>
        <p:spPr>
          <a:xfrm>
            <a:off x="9467679" y="3270724"/>
            <a:ext cx="1867242" cy="369332"/>
          </a:xfrm>
          <a:prstGeom prst="rect">
            <a:avLst/>
          </a:prstGeom>
          <a:solidFill>
            <a:schemeClr val="bg2">
              <a:lumMod val="75000"/>
            </a:schemeClr>
          </a:solidFill>
        </p:spPr>
        <p:txBody>
          <a:bodyPr wrap="none" rtlCol="0">
            <a:spAutoFit/>
          </a:bodyPr>
          <a:lstStyle/>
          <a:p>
            <a:r>
              <a:rPr lang="en-US" sz="1800" dirty="0"/>
              <a:t>HDFC Bank Server</a:t>
            </a:r>
          </a:p>
        </p:txBody>
      </p:sp>
      <p:pic>
        <p:nvPicPr>
          <p:cNvPr id="7" name="Picture 6">
            <a:extLst>
              <a:ext uri="{FF2B5EF4-FFF2-40B4-BE49-F238E27FC236}">
                <a16:creationId xmlns:a16="http://schemas.microsoft.com/office/drawing/2014/main" id="{85288F7C-2A82-488D-C9A5-6655F31AB005}"/>
              </a:ext>
            </a:extLst>
          </p:cNvPr>
          <p:cNvPicPr>
            <a:picLocks noChangeAspect="1"/>
          </p:cNvPicPr>
          <p:nvPr/>
        </p:nvPicPr>
        <p:blipFill>
          <a:blip r:embed="rId4"/>
          <a:stretch>
            <a:fillRect/>
          </a:stretch>
        </p:blipFill>
        <p:spPr>
          <a:xfrm>
            <a:off x="207436" y="3810000"/>
            <a:ext cx="4717517" cy="2819400"/>
          </a:xfrm>
          <a:prstGeom prst="rect">
            <a:avLst/>
          </a:prstGeom>
        </p:spPr>
        <p:style>
          <a:lnRef idx="1">
            <a:schemeClr val="accent4"/>
          </a:lnRef>
          <a:fillRef idx="2">
            <a:schemeClr val="accent4"/>
          </a:fillRef>
          <a:effectRef idx="1">
            <a:schemeClr val="accent4"/>
          </a:effectRef>
          <a:fontRef idx="minor">
            <a:schemeClr val="dk1"/>
          </a:fontRef>
        </p:style>
      </p:pic>
      <p:sp>
        <p:nvSpPr>
          <p:cNvPr id="8" name="TextBox 7">
            <a:extLst>
              <a:ext uri="{FF2B5EF4-FFF2-40B4-BE49-F238E27FC236}">
                <a16:creationId xmlns:a16="http://schemas.microsoft.com/office/drawing/2014/main" id="{3AB103C6-CCF0-9E8E-33C3-0BDA265D62B7}"/>
              </a:ext>
            </a:extLst>
          </p:cNvPr>
          <p:cNvSpPr txBox="1"/>
          <p:nvPr/>
        </p:nvSpPr>
        <p:spPr>
          <a:xfrm>
            <a:off x="1840226" y="3276137"/>
            <a:ext cx="725968" cy="369332"/>
          </a:xfrm>
          <a:prstGeom prst="rect">
            <a:avLst/>
          </a:prstGeom>
          <a:solidFill>
            <a:schemeClr val="bg2">
              <a:lumMod val="75000"/>
            </a:schemeClr>
          </a:solidFill>
        </p:spPr>
        <p:txBody>
          <a:bodyPr wrap="none" rtlCol="0">
            <a:spAutoFit/>
          </a:bodyPr>
          <a:lstStyle/>
          <a:p>
            <a:r>
              <a:rPr lang="en-US" sz="1800" dirty="0"/>
              <a:t>Client</a:t>
            </a:r>
          </a:p>
        </p:txBody>
      </p:sp>
      <p:cxnSp>
        <p:nvCxnSpPr>
          <p:cNvPr id="10" name="Straight Arrow Connector 9">
            <a:extLst>
              <a:ext uri="{FF2B5EF4-FFF2-40B4-BE49-F238E27FC236}">
                <a16:creationId xmlns:a16="http://schemas.microsoft.com/office/drawing/2014/main" id="{3D72F70C-8A40-6C7A-5A59-7ACBA91DCF27}"/>
              </a:ext>
            </a:extLst>
          </p:cNvPr>
          <p:cNvCxnSpPr/>
          <p:nvPr/>
        </p:nvCxnSpPr>
        <p:spPr>
          <a:xfrm>
            <a:off x="4924953" y="4191000"/>
            <a:ext cx="4066647"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0277321C-848F-98F8-DB65-69C0B8BDE2C8}"/>
              </a:ext>
            </a:extLst>
          </p:cNvPr>
          <p:cNvSpPr txBox="1"/>
          <p:nvPr/>
        </p:nvSpPr>
        <p:spPr>
          <a:xfrm>
            <a:off x="5965843" y="3822566"/>
            <a:ext cx="1634999" cy="307777"/>
          </a:xfrm>
          <a:prstGeom prst="rect">
            <a:avLst/>
          </a:prstGeom>
          <a:solidFill>
            <a:schemeClr val="accent6">
              <a:lumMod val="40000"/>
              <a:lumOff val="60000"/>
            </a:schemeClr>
          </a:solidFill>
        </p:spPr>
        <p:txBody>
          <a:bodyPr wrap="none" rtlCol="0">
            <a:spAutoFit/>
          </a:bodyPr>
          <a:lstStyle/>
          <a:p>
            <a:r>
              <a:rPr lang="en-US" sz="1400" dirty="0"/>
              <a:t>Client Key Exchange</a:t>
            </a:r>
          </a:p>
        </p:txBody>
      </p:sp>
      <p:sp>
        <p:nvSpPr>
          <p:cNvPr id="21" name="Flowchart: Alternate Process 20">
            <a:extLst>
              <a:ext uri="{FF2B5EF4-FFF2-40B4-BE49-F238E27FC236}">
                <a16:creationId xmlns:a16="http://schemas.microsoft.com/office/drawing/2014/main" id="{17892756-5220-8956-13AE-24157EC3931D}"/>
              </a:ext>
            </a:extLst>
          </p:cNvPr>
          <p:cNvSpPr/>
          <p:nvPr/>
        </p:nvSpPr>
        <p:spPr>
          <a:xfrm>
            <a:off x="196870" y="2701098"/>
            <a:ext cx="2002364" cy="532937"/>
          </a:xfrm>
          <a:prstGeom prst="flowChartAlternateProcess">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3.Key Exchange</a:t>
            </a:r>
          </a:p>
        </p:txBody>
      </p:sp>
      <p:cxnSp>
        <p:nvCxnSpPr>
          <p:cNvPr id="9" name="Straight Arrow Connector 8">
            <a:extLst>
              <a:ext uri="{FF2B5EF4-FFF2-40B4-BE49-F238E27FC236}">
                <a16:creationId xmlns:a16="http://schemas.microsoft.com/office/drawing/2014/main" id="{974C53EC-4CBD-CFD0-529B-D999DE2C5627}"/>
              </a:ext>
            </a:extLst>
          </p:cNvPr>
          <p:cNvCxnSpPr>
            <a:cxnSpLocks/>
          </p:cNvCxnSpPr>
          <p:nvPr/>
        </p:nvCxnSpPr>
        <p:spPr>
          <a:xfrm flipH="1">
            <a:off x="4924952" y="5798036"/>
            <a:ext cx="4066647"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E89C182E-175C-6EE9-0DAF-348E86DBCC06}"/>
              </a:ext>
            </a:extLst>
          </p:cNvPr>
          <p:cNvSpPr txBox="1"/>
          <p:nvPr/>
        </p:nvSpPr>
        <p:spPr>
          <a:xfrm>
            <a:off x="5993890" y="5460241"/>
            <a:ext cx="1630703" cy="307777"/>
          </a:xfrm>
          <a:prstGeom prst="rect">
            <a:avLst/>
          </a:prstGeom>
          <a:solidFill>
            <a:srgbClr val="FF0000"/>
          </a:solidFill>
        </p:spPr>
        <p:txBody>
          <a:bodyPr wrap="none" rtlCol="0">
            <a:spAutoFit/>
          </a:bodyPr>
          <a:lstStyle/>
          <a:p>
            <a:r>
              <a:rPr lang="en-US" sz="1400" dirty="0">
                <a:solidFill>
                  <a:schemeClr val="bg1"/>
                </a:solidFill>
              </a:rPr>
              <a:t>Change Cipher Spec</a:t>
            </a:r>
          </a:p>
        </p:txBody>
      </p:sp>
      <p:cxnSp>
        <p:nvCxnSpPr>
          <p:cNvPr id="18" name="Straight Arrow Connector 17">
            <a:extLst>
              <a:ext uri="{FF2B5EF4-FFF2-40B4-BE49-F238E27FC236}">
                <a16:creationId xmlns:a16="http://schemas.microsoft.com/office/drawing/2014/main" id="{91EDD982-940C-9646-0D6A-35082DD67035}"/>
              </a:ext>
            </a:extLst>
          </p:cNvPr>
          <p:cNvCxnSpPr>
            <a:cxnSpLocks/>
          </p:cNvCxnSpPr>
          <p:nvPr/>
        </p:nvCxnSpPr>
        <p:spPr>
          <a:xfrm flipH="1">
            <a:off x="4924952" y="6553200"/>
            <a:ext cx="4066647"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2" name="TextBox 21">
            <a:extLst>
              <a:ext uri="{FF2B5EF4-FFF2-40B4-BE49-F238E27FC236}">
                <a16:creationId xmlns:a16="http://schemas.microsoft.com/office/drawing/2014/main" id="{6362C60B-49F6-6A28-3EC8-68D8F424E8A3}"/>
              </a:ext>
            </a:extLst>
          </p:cNvPr>
          <p:cNvSpPr txBox="1"/>
          <p:nvPr/>
        </p:nvSpPr>
        <p:spPr>
          <a:xfrm>
            <a:off x="6368993" y="6172200"/>
            <a:ext cx="793807" cy="307777"/>
          </a:xfrm>
          <a:prstGeom prst="rect">
            <a:avLst/>
          </a:prstGeom>
          <a:solidFill>
            <a:srgbClr val="FF0000"/>
          </a:solidFill>
        </p:spPr>
        <p:txBody>
          <a:bodyPr wrap="none" rtlCol="0">
            <a:spAutoFit/>
          </a:bodyPr>
          <a:lstStyle/>
          <a:p>
            <a:r>
              <a:rPr lang="en-US" sz="1400" dirty="0">
                <a:solidFill>
                  <a:schemeClr val="bg1"/>
                </a:solidFill>
              </a:rPr>
              <a:t>Finished</a:t>
            </a:r>
          </a:p>
        </p:txBody>
      </p:sp>
      <p:cxnSp>
        <p:nvCxnSpPr>
          <p:cNvPr id="11" name="Straight Arrow Connector 10">
            <a:extLst>
              <a:ext uri="{FF2B5EF4-FFF2-40B4-BE49-F238E27FC236}">
                <a16:creationId xmlns:a16="http://schemas.microsoft.com/office/drawing/2014/main" id="{36A81F33-3E49-C0F5-0698-4CCA72E121AA}"/>
              </a:ext>
            </a:extLst>
          </p:cNvPr>
          <p:cNvCxnSpPr/>
          <p:nvPr/>
        </p:nvCxnSpPr>
        <p:spPr>
          <a:xfrm>
            <a:off x="4953000" y="4800600"/>
            <a:ext cx="4066647"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AD5375F9-4F1F-94B5-A7EF-8F0ED0AFD484}"/>
              </a:ext>
            </a:extLst>
          </p:cNvPr>
          <p:cNvSpPr txBox="1"/>
          <p:nvPr/>
        </p:nvSpPr>
        <p:spPr>
          <a:xfrm>
            <a:off x="5993890" y="4432166"/>
            <a:ext cx="1630703" cy="307777"/>
          </a:xfrm>
          <a:prstGeom prst="rect">
            <a:avLst/>
          </a:prstGeom>
          <a:solidFill>
            <a:schemeClr val="accent6">
              <a:lumMod val="40000"/>
              <a:lumOff val="60000"/>
            </a:schemeClr>
          </a:solidFill>
        </p:spPr>
        <p:txBody>
          <a:bodyPr wrap="none" rtlCol="0">
            <a:spAutoFit/>
          </a:bodyPr>
          <a:lstStyle/>
          <a:p>
            <a:r>
              <a:rPr lang="en-US" sz="1400" dirty="0"/>
              <a:t>Change Cipher Spec</a:t>
            </a:r>
          </a:p>
        </p:txBody>
      </p:sp>
      <p:cxnSp>
        <p:nvCxnSpPr>
          <p:cNvPr id="19" name="Straight Arrow Connector 18">
            <a:extLst>
              <a:ext uri="{FF2B5EF4-FFF2-40B4-BE49-F238E27FC236}">
                <a16:creationId xmlns:a16="http://schemas.microsoft.com/office/drawing/2014/main" id="{BB5963A3-31C4-7C22-9338-8267F940CC8B}"/>
              </a:ext>
            </a:extLst>
          </p:cNvPr>
          <p:cNvCxnSpPr/>
          <p:nvPr/>
        </p:nvCxnSpPr>
        <p:spPr>
          <a:xfrm>
            <a:off x="4924953" y="5321434"/>
            <a:ext cx="4066647"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0" name="TextBox 19">
            <a:extLst>
              <a:ext uri="{FF2B5EF4-FFF2-40B4-BE49-F238E27FC236}">
                <a16:creationId xmlns:a16="http://schemas.microsoft.com/office/drawing/2014/main" id="{50515DCF-2BD2-F9A7-A511-F3DBA7623602}"/>
              </a:ext>
            </a:extLst>
          </p:cNvPr>
          <p:cNvSpPr txBox="1"/>
          <p:nvPr/>
        </p:nvSpPr>
        <p:spPr>
          <a:xfrm>
            <a:off x="6324600" y="4953000"/>
            <a:ext cx="793807" cy="307777"/>
          </a:xfrm>
          <a:prstGeom prst="rect">
            <a:avLst/>
          </a:prstGeom>
          <a:solidFill>
            <a:schemeClr val="accent6">
              <a:lumMod val="40000"/>
              <a:lumOff val="60000"/>
            </a:schemeClr>
          </a:solidFill>
        </p:spPr>
        <p:txBody>
          <a:bodyPr wrap="none" rtlCol="0">
            <a:spAutoFit/>
          </a:bodyPr>
          <a:lstStyle/>
          <a:p>
            <a:r>
              <a:rPr lang="en-US" sz="1400" dirty="0"/>
              <a:t>Finished</a:t>
            </a:r>
          </a:p>
        </p:txBody>
      </p:sp>
      <p:sp>
        <p:nvSpPr>
          <p:cNvPr id="13" name="TextBox 12">
            <a:extLst>
              <a:ext uri="{FF2B5EF4-FFF2-40B4-BE49-F238E27FC236}">
                <a16:creationId xmlns:a16="http://schemas.microsoft.com/office/drawing/2014/main" id="{9827999E-1154-0D01-8BCC-A77F28253726}"/>
              </a:ext>
            </a:extLst>
          </p:cNvPr>
          <p:cNvSpPr txBox="1"/>
          <p:nvPr/>
        </p:nvSpPr>
        <p:spPr>
          <a:xfrm>
            <a:off x="170193" y="651993"/>
            <a:ext cx="9118580" cy="1815882"/>
          </a:xfrm>
          <a:prstGeom prst="rect">
            <a:avLst/>
          </a:prstGeom>
          <a:solidFill>
            <a:srgbClr val="FFFF00"/>
          </a:solidFill>
        </p:spPr>
        <p:txBody>
          <a:bodyPr wrap="square">
            <a:spAutoFit/>
          </a:bodyPr>
          <a:lstStyle/>
          <a:p>
            <a:pPr marL="285750" indent="-285750">
              <a:buFont typeface="Wingdings" panose="05000000000000000000" pitchFamily="2" charset="2"/>
              <a:buChar char="ü"/>
            </a:pPr>
            <a:r>
              <a:rPr lang="en-US" sz="1600" dirty="0"/>
              <a:t>In step three, the client and the server come up with a </a:t>
            </a:r>
            <a:r>
              <a:rPr lang="en-US" sz="1600" dirty="0">
                <a:solidFill>
                  <a:srgbClr val="FF0000"/>
                </a:solidFill>
              </a:rPr>
              <a:t>shared encryption key </a:t>
            </a:r>
            <a:r>
              <a:rPr lang="en-US" sz="1600" dirty="0"/>
              <a:t>to use to encrypt data. and, this is where asymmetric encryption comes into picture. With asymmetric encryption, the data encrypted on the client side using the public key from the server, data can only be decrypted by the server using the private key.  </a:t>
            </a:r>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r>
              <a:rPr lang="en-US" sz="1600" dirty="0"/>
              <a:t>This is how the client sends an </a:t>
            </a:r>
            <a:r>
              <a:rPr lang="en-US" sz="1600" dirty="0">
                <a:solidFill>
                  <a:srgbClr val="FF0000"/>
                </a:solidFill>
              </a:rPr>
              <a:t>encryption key  </a:t>
            </a:r>
            <a:r>
              <a:rPr lang="en-US" sz="1600" dirty="0"/>
              <a:t>safely to the server over the wide open internet. All this is done in the </a:t>
            </a:r>
            <a:r>
              <a:rPr lang="en-US" sz="1600" dirty="0">
                <a:solidFill>
                  <a:srgbClr val="FF0000"/>
                </a:solidFill>
              </a:rPr>
              <a:t>"client key exchange" </a:t>
            </a:r>
            <a:r>
              <a:rPr lang="en-US" sz="1600" dirty="0"/>
              <a:t>message. The exact detail varies depending on the </a:t>
            </a:r>
            <a:r>
              <a:rPr lang="en-US" sz="1600" dirty="0">
                <a:solidFill>
                  <a:srgbClr val="FF0000"/>
                </a:solidFill>
              </a:rPr>
              <a:t>cipher suite </a:t>
            </a:r>
            <a:r>
              <a:rPr lang="en-US" sz="1600" dirty="0"/>
              <a:t>used. </a:t>
            </a:r>
          </a:p>
        </p:txBody>
      </p:sp>
      <p:sp>
        <p:nvSpPr>
          <p:cNvPr id="16" name="Flowchart: Alternate Process 15">
            <a:extLst>
              <a:ext uri="{FF2B5EF4-FFF2-40B4-BE49-F238E27FC236}">
                <a16:creationId xmlns:a16="http://schemas.microsoft.com/office/drawing/2014/main" id="{9F9B33E2-10BB-EE62-0463-A9346324BD5F}"/>
              </a:ext>
            </a:extLst>
          </p:cNvPr>
          <p:cNvSpPr/>
          <p:nvPr/>
        </p:nvSpPr>
        <p:spPr>
          <a:xfrm>
            <a:off x="9410700" y="1860785"/>
            <a:ext cx="2438400" cy="1219200"/>
          </a:xfrm>
          <a:prstGeom prst="flowChartAlternate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3" name="TextBox 22">
            <a:extLst>
              <a:ext uri="{FF2B5EF4-FFF2-40B4-BE49-F238E27FC236}">
                <a16:creationId xmlns:a16="http://schemas.microsoft.com/office/drawing/2014/main" id="{94C826DC-205C-870E-EEC4-AA0CC1635383}"/>
              </a:ext>
            </a:extLst>
          </p:cNvPr>
          <p:cNvSpPr txBox="1"/>
          <p:nvPr/>
        </p:nvSpPr>
        <p:spPr>
          <a:xfrm>
            <a:off x="9393767" y="1447800"/>
            <a:ext cx="2438400" cy="369332"/>
          </a:xfrm>
          <a:prstGeom prst="rect">
            <a:avLst/>
          </a:prstGeom>
          <a:solidFill>
            <a:schemeClr val="accent6">
              <a:lumMod val="20000"/>
              <a:lumOff val="80000"/>
            </a:schemeClr>
          </a:solidFill>
        </p:spPr>
        <p:txBody>
          <a:bodyPr wrap="square" rtlCol="0">
            <a:spAutoFit/>
          </a:bodyPr>
          <a:lstStyle/>
          <a:p>
            <a:r>
              <a:rPr lang="en-US" sz="1800" dirty="0"/>
              <a:t>Asymmetric  Encryption</a:t>
            </a:r>
          </a:p>
        </p:txBody>
      </p:sp>
      <p:pic>
        <p:nvPicPr>
          <p:cNvPr id="24" name="Picture 2" descr="Blue key 6 icon - Free blue key icons">
            <a:extLst>
              <a:ext uri="{FF2B5EF4-FFF2-40B4-BE49-F238E27FC236}">
                <a16:creationId xmlns:a16="http://schemas.microsoft.com/office/drawing/2014/main" id="{C529B67D-8E33-7457-5AE9-836A9ACCB32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01200" y="2061808"/>
            <a:ext cx="579432" cy="57943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Red key 6 icon - Free red key icons">
            <a:extLst>
              <a:ext uri="{FF2B5EF4-FFF2-40B4-BE49-F238E27FC236}">
                <a16:creationId xmlns:a16="http://schemas.microsoft.com/office/drawing/2014/main" id="{A49C1695-E36D-8B71-7EE6-9AF2C6D359F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896600" y="2061808"/>
            <a:ext cx="640073" cy="640073"/>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CC65E7D3-CB18-5B92-6B22-47FDE50F9A3E}"/>
              </a:ext>
            </a:extLst>
          </p:cNvPr>
          <p:cNvSpPr txBox="1"/>
          <p:nvPr/>
        </p:nvSpPr>
        <p:spPr>
          <a:xfrm>
            <a:off x="9594156" y="2719469"/>
            <a:ext cx="807144" cy="276999"/>
          </a:xfrm>
          <a:prstGeom prst="rect">
            <a:avLst/>
          </a:prstGeom>
          <a:noFill/>
        </p:spPr>
        <p:txBody>
          <a:bodyPr wrap="none" rtlCol="0">
            <a:spAutoFit/>
          </a:bodyPr>
          <a:lstStyle/>
          <a:p>
            <a:r>
              <a:rPr lang="en-US" sz="1200" dirty="0"/>
              <a:t>Public key</a:t>
            </a:r>
          </a:p>
        </p:txBody>
      </p:sp>
      <p:sp>
        <p:nvSpPr>
          <p:cNvPr id="27" name="TextBox 26">
            <a:extLst>
              <a:ext uri="{FF2B5EF4-FFF2-40B4-BE49-F238E27FC236}">
                <a16:creationId xmlns:a16="http://schemas.microsoft.com/office/drawing/2014/main" id="{1E11A575-3AB9-2258-8E3A-8645B7D95CA4}"/>
              </a:ext>
            </a:extLst>
          </p:cNvPr>
          <p:cNvSpPr txBox="1"/>
          <p:nvPr/>
        </p:nvSpPr>
        <p:spPr>
          <a:xfrm>
            <a:off x="10668000" y="2775185"/>
            <a:ext cx="864339" cy="276999"/>
          </a:xfrm>
          <a:prstGeom prst="rect">
            <a:avLst/>
          </a:prstGeom>
          <a:noFill/>
        </p:spPr>
        <p:txBody>
          <a:bodyPr wrap="none" rtlCol="0">
            <a:spAutoFit/>
          </a:bodyPr>
          <a:lstStyle/>
          <a:p>
            <a:r>
              <a:rPr lang="en-US" sz="1200" dirty="0"/>
              <a:t>Private key</a:t>
            </a:r>
          </a:p>
        </p:txBody>
      </p:sp>
    </p:spTree>
    <p:extLst>
      <p:ext uri="{BB962C8B-B14F-4D97-AF65-F5344CB8AC3E}">
        <p14:creationId xmlns:p14="http://schemas.microsoft.com/office/powerpoint/2010/main" val="194354867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594548" y="39135"/>
            <a:ext cx="294925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How does HTTPS work?</a:t>
            </a:r>
          </a:p>
        </p:txBody>
      </p:sp>
      <p:pic>
        <p:nvPicPr>
          <p:cNvPr id="17" name="Picture 16">
            <a:extLst>
              <a:ext uri="{FF2B5EF4-FFF2-40B4-BE49-F238E27FC236}">
                <a16:creationId xmlns:a16="http://schemas.microsoft.com/office/drawing/2014/main" id="{80F4A2FF-0F1B-D6E2-42A4-FDD6491B8088}"/>
              </a:ext>
            </a:extLst>
          </p:cNvPr>
          <p:cNvPicPr>
            <a:picLocks noChangeAspect="1"/>
          </p:cNvPicPr>
          <p:nvPr/>
        </p:nvPicPr>
        <p:blipFill>
          <a:blip r:embed="rId3"/>
          <a:stretch>
            <a:fillRect/>
          </a:stretch>
        </p:blipFill>
        <p:spPr>
          <a:xfrm>
            <a:off x="148438" y="4009443"/>
            <a:ext cx="2691556" cy="812545"/>
          </a:xfrm>
          <a:prstGeom prst="rect">
            <a:avLst/>
          </a:prstGeom>
        </p:spPr>
      </p:pic>
      <p:pic>
        <p:nvPicPr>
          <p:cNvPr id="20" name="Picture 19">
            <a:extLst>
              <a:ext uri="{FF2B5EF4-FFF2-40B4-BE49-F238E27FC236}">
                <a16:creationId xmlns:a16="http://schemas.microsoft.com/office/drawing/2014/main" id="{575C0937-3E36-F27C-C589-564AC6CCA202}"/>
              </a:ext>
            </a:extLst>
          </p:cNvPr>
          <p:cNvPicPr>
            <a:picLocks noChangeAspect="1"/>
          </p:cNvPicPr>
          <p:nvPr/>
        </p:nvPicPr>
        <p:blipFill>
          <a:blip r:embed="rId4"/>
          <a:stretch>
            <a:fillRect/>
          </a:stretch>
        </p:blipFill>
        <p:spPr>
          <a:xfrm>
            <a:off x="9749638" y="3884439"/>
            <a:ext cx="2213762" cy="835563"/>
          </a:xfrm>
          <a:prstGeom prst="rect">
            <a:avLst/>
          </a:prstGeom>
        </p:spPr>
      </p:pic>
      <p:sp>
        <p:nvSpPr>
          <p:cNvPr id="4" name="TextBox 3">
            <a:extLst>
              <a:ext uri="{FF2B5EF4-FFF2-40B4-BE49-F238E27FC236}">
                <a16:creationId xmlns:a16="http://schemas.microsoft.com/office/drawing/2014/main" id="{A6FEE4F7-39F8-8EFE-C2E3-338AED92050E}"/>
              </a:ext>
            </a:extLst>
          </p:cNvPr>
          <p:cNvSpPr txBox="1"/>
          <p:nvPr/>
        </p:nvSpPr>
        <p:spPr>
          <a:xfrm>
            <a:off x="244124" y="672557"/>
            <a:ext cx="11719275" cy="1569660"/>
          </a:xfrm>
          <a:prstGeom prst="rect">
            <a:avLst/>
          </a:prstGeom>
          <a:solidFill>
            <a:srgbClr val="FFFF00"/>
          </a:solidFill>
        </p:spPr>
        <p:txBody>
          <a:bodyPr wrap="square">
            <a:spAutoFit/>
          </a:bodyPr>
          <a:lstStyle/>
          <a:p>
            <a:pPr marL="285750" indent="-285750">
              <a:buFont typeface="Wingdings" panose="05000000000000000000" pitchFamily="2" charset="2"/>
              <a:buChar char="ü"/>
            </a:pPr>
            <a:r>
              <a:rPr lang="en-US" sz="1600" dirty="0"/>
              <a:t>If we use </a:t>
            </a:r>
            <a:r>
              <a:rPr lang="en-US" sz="1600" dirty="0">
                <a:solidFill>
                  <a:srgbClr val="FF0000"/>
                </a:solidFill>
              </a:rPr>
              <a:t>RSA cipher suite </a:t>
            </a:r>
            <a:r>
              <a:rPr lang="en-US" sz="1600" dirty="0"/>
              <a:t>as an example, then with </a:t>
            </a:r>
            <a:r>
              <a:rPr lang="en-US" sz="1600" dirty="0">
                <a:solidFill>
                  <a:srgbClr val="FF0000"/>
                </a:solidFill>
              </a:rPr>
              <a:t>RSA</a:t>
            </a:r>
            <a:r>
              <a:rPr lang="en-US" sz="1600" dirty="0"/>
              <a:t>, the client generates an encryption key  (also called a </a:t>
            </a:r>
            <a:r>
              <a:rPr lang="en-US" sz="1600" dirty="0">
                <a:solidFill>
                  <a:srgbClr val="FF0000"/>
                </a:solidFill>
              </a:rPr>
              <a:t>session key</a:t>
            </a:r>
            <a:r>
              <a:rPr lang="en-US" sz="1600" dirty="0"/>
              <a:t>), encrypts </a:t>
            </a:r>
            <a:r>
              <a:rPr lang="en-US" sz="1600" dirty="0">
                <a:solidFill>
                  <a:srgbClr val="FF0000"/>
                </a:solidFill>
              </a:rPr>
              <a:t>session key </a:t>
            </a:r>
            <a:r>
              <a:rPr lang="en-US" sz="1600" dirty="0"/>
              <a:t>with the server's public key using Asymmetric  Encryption, and sends the </a:t>
            </a:r>
            <a:r>
              <a:rPr lang="en-US" sz="1600" dirty="0">
                <a:solidFill>
                  <a:srgbClr val="FF0000"/>
                </a:solidFill>
              </a:rPr>
              <a:t>encrypted  session key </a:t>
            </a:r>
            <a:r>
              <a:rPr lang="en-US" sz="1600" dirty="0"/>
              <a:t>to the server over the internet. </a:t>
            </a:r>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r>
              <a:rPr lang="en-US" sz="1600" dirty="0"/>
              <a:t>The server receives the </a:t>
            </a:r>
            <a:r>
              <a:rPr lang="en-US" sz="1600" dirty="0">
                <a:solidFill>
                  <a:srgbClr val="FF0000"/>
                </a:solidFill>
              </a:rPr>
              <a:t>encrypted session key </a:t>
            </a:r>
            <a:r>
              <a:rPr lang="en-US" sz="1600" dirty="0"/>
              <a:t>and decrypts it with this private key. So  now the server has the session key, too.  Now, both sides hold the session key. </a:t>
            </a:r>
          </a:p>
        </p:txBody>
      </p:sp>
      <p:pic>
        <p:nvPicPr>
          <p:cNvPr id="8" name="Picture 7">
            <a:extLst>
              <a:ext uri="{FF2B5EF4-FFF2-40B4-BE49-F238E27FC236}">
                <a16:creationId xmlns:a16="http://schemas.microsoft.com/office/drawing/2014/main" id="{E9CEC9D9-4AF4-93DE-930A-54233B4ED78D}"/>
              </a:ext>
            </a:extLst>
          </p:cNvPr>
          <p:cNvPicPr>
            <a:picLocks noChangeAspect="1"/>
          </p:cNvPicPr>
          <p:nvPr/>
        </p:nvPicPr>
        <p:blipFill>
          <a:blip r:embed="rId5"/>
          <a:stretch>
            <a:fillRect/>
          </a:stretch>
        </p:blipFill>
        <p:spPr>
          <a:xfrm>
            <a:off x="2839994" y="3098825"/>
            <a:ext cx="6854038" cy="2406790"/>
          </a:xfrm>
          <a:prstGeom prst="rect">
            <a:avLst/>
          </a:prstGeom>
        </p:spPr>
      </p:pic>
      <p:sp>
        <p:nvSpPr>
          <p:cNvPr id="5" name="TextBox 4">
            <a:extLst>
              <a:ext uri="{FF2B5EF4-FFF2-40B4-BE49-F238E27FC236}">
                <a16:creationId xmlns:a16="http://schemas.microsoft.com/office/drawing/2014/main" id="{A5D444C3-EE40-2A20-E479-150EE24A8DDD}"/>
              </a:ext>
            </a:extLst>
          </p:cNvPr>
          <p:cNvSpPr txBox="1"/>
          <p:nvPr/>
        </p:nvSpPr>
        <p:spPr>
          <a:xfrm>
            <a:off x="314944" y="3631644"/>
            <a:ext cx="2438400" cy="369332"/>
          </a:xfrm>
          <a:prstGeom prst="rect">
            <a:avLst/>
          </a:prstGeom>
          <a:solidFill>
            <a:schemeClr val="accent6">
              <a:lumMod val="20000"/>
              <a:lumOff val="80000"/>
            </a:schemeClr>
          </a:solidFill>
        </p:spPr>
        <p:txBody>
          <a:bodyPr wrap="square" rtlCol="0">
            <a:spAutoFit/>
          </a:bodyPr>
          <a:lstStyle/>
          <a:p>
            <a:r>
              <a:rPr lang="en-US" sz="1800" dirty="0"/>
              <a:t>Asymmetric  Encryption</a:t>
            </a:r>
          </a:p>
        </p:txBody>
      </p:sp>
    </p:spTree>
    <p:extLst>
      <p:ext uri="{BB962C8B-B14F-4D97-AF65-F5344CB8AC3E}">
        <p14:creationId xmlns:p14="http://schemas.microsoft.com/office/powerpoint/2010/main" val="5960529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594548" y="39135"/>
            <a:ext cx="294925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How does HTTPS work?</a:t>
            </a:r>
          </a:p>
        </p:txBody>
      </p:sp>
      <p:pic>
        <p:nvPicPr>
          <p:cNvPr id="4" name="Picture 2">
            <a:extLst>
              <a:ext uri="{FF2B5EF4-FFF2-40B4-BE49-F238E27FC236}">
                <a16:creationId xmlns:a16="http://schemas.microsoft.com/office/drawing/2014/main" id="{57085AE8-D80B-3FB5-27F1-A7E5582C9B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1600" y="3886200"/>
            <a:ext cx="2819400" cy="2819400"/>
          </a:xfrm>
          <a:prstGeom prst="rect">
            <a:avLst/>
          </a:prstGeom>
        </p:spPr>
        <p:style>
          <a:lnRef idx="1">
            <a:schemeClr val="accent3"/>
          </a:lnRef>
          <a:fillRef idx="2">
            <a:schemeClr val="accent3"/>
          </a:fillRef>
          <a:effectRef idx="1">
            <a:schemeClr val="accent3"/>
          </a:effectRef>
          <a:fontRef idx="minor">
            <a:schemeClr val="dk1"/>
          </a:fontRef>
        </p:style>
      </p:pic>
      <p:sp>
        <p:nvSpPr>
          <p:cNvPr id="5" name="TextBox 4">
            <a:extLst>
              <a:ext uri="{FF2B5EF4-FFF2-40B4-BE49-F238E27FC236}">
                <a16:creationId xmlns:a16="http://schemas.microsoft.com/office/drawing/2014/main" id="{297DC19B-6153-5367-9D54-718B7C9DECD8}"/>
              </a:ext>
            </a:extLst>
          </p:cNvPr>
          <p:cNvSpPr txBox="1"/>
          <p:nvPr/>
        </p:nvSpPr>
        <p:spPr>
          <a:xfrm>
            <a:off x="9467679" y="3346924"/>
            <a:ext cx="1867242" cy="369332"/>
          </a:xfrm>
          <a:prstGeom prst="rect">
            <a:avLst/>
          </a:prstGeom>
          <a:solidFill>
            <a:schemeClr val="bg2">
              <a:lumMod val="75000"/>
            </a:schemeClr>
          </a:solidFill>
        </p:spPr>
        <p:txBody>
          <a:bodyPr wrap="none" rtlCol="0">
            <a:spAutoFit/>
          </a:bodyPr>
          <a:lstStyle/>
          <a:p>
            <a:r>
              <a:rPr lang="en-US" sz="1800" dirty="0"/>
              <a:t>HDFC Bank Server</a:t>
            </a:r>
          </a:p>
        </p:txBody>
      </p:sp>
      <p:pic>
        <p:nvPicPr>
          <p:cNvPr id="7" name="Picture 6">
            <a:extLst>
              <a:ext uri="{FF2B5EF4-FFF2-40B4-BE49-F238E27FC236}">
                <a16:creationId xmlns:a16="http://schemas.microsoft.com/office/drawing/2014/main" id="{85288F7C-2A82-488D-C9A5-6655F31AB005}"/>
              </a:ext>
            </a:extLst>
          </p:cNvPr>
          <p:cNvPicPr>
            <a:picLocks noChangeAspect="1"/>
          </p:cNvPicPr>
          <p:nvPr/>
        </p:nvPicPr>
        <p:blipFill>
          <a:blip r:embed="rId4"/>
          <a:stretch>
            <a:fillRect/>
          </a:stretch>
        </p:blipFill>
        <p:spPr>
          <a:xfrm>
            <a:off x="207436" y="3886200"/>
            <a:ext cx="4717517" cy="2819400"/>
          </a:xfrm>
          <a:prstGeom prst="rect">
            <a:avLst/>
          </a:prstGeom>
        </p:spPr>
        <p:style>
          <a:lnRef idx="1">
            <a:schemeClr val="accent4"/>
          </a:lnRef>
          <a:fillRef idx="2">
            <a:schemeClr val="accent4"/>
          </a:fillRef>
          <a:effectRef idx="1">
            <a:schemeClr val="accent4"/>
          </a:effectRef>
          <a:fontRef idx="minor">
            <a:schemeClr val="dk1"/>
          </a:fontRef>
        </p:style>
      </p:pic>
      <p:sp>
        <p:nvSpPr>
          <p:cNvPr id="8" name="TextBox 7">
            <a:extLst>
              <a:ext uri="{FF2B5EF4-FFF2-40B4-BE49-F238E27FC236}">
                <a16:creationId xmlns:a16="http://schemas.microsoft.com/office/drawing/2014/main" id="{3AB103C6-CCF0-9E8E-33C3-0BDA265D62B7}"/>
              </a:ext>
            </a:extLst>
          </p:cNvPr>
          <p:cNvSpPr txBox="1"/>
          <p:nvPr/>
        </p:nvSpPr>
        <p:spPr>
          <a:xfrm>
            <a:off x="1840226" y="3352337"/>
            <a:ext cx="725968" cy="369332"/>
          </a:xfrm>
          <a:prstGeom prst="rect">
            <a:avLst/>
          </a:prstGeom>
          <a:solidFill>
            <a:schemeClr val="bg2">
              <a:lumMod val="75000"/>
            </a:schemeClr>
          </a:solidFill>
        </p:spPr>
        <p:txBody>
          <a:bodyPr wrap="none" rtlCol="0">
            <a:spAutoFit/>
          </a:bodyPr>
          <a:lstStyle/>
          <a:p>
            <a:r>
              <a:rPr lang="en-US" sz="1800" dirty="0"/>
              <a:t>Client</a:t>
            </a:r>
          </a:p>
        </p:txBody>
      </p:sp>
      <p:cxnSp>
        <p:nvCxnSpPr>
          <p:cNvPr id="10" name="Straight Arrow Connector 9">
            <a:extLst>
              <a:ext uri="{FF2B5EF4-FFF2-40B4-BE49-F238E27FC236}">
                <a16:creationId xmlns:a16="http://schemas.microsoft.com/office/drawing/2014/main" id="{3D72F70C-8A40-6C7A-5A59-7ACBA91DCF27}"/>
              </a:ext>
            </a:extLst>
          </p:cNvPr>
          <p:cNvCxnSpPr/>
          <p:nvPr/>
        </p:nvCxnSpPr>
        <p:spPr>
          <a:xfrm>
            <a:off x="4924953" y="4641364"/>
            <a:ext cx="4066647"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0277321C-848F-98F8-DB65-69C0B8BDE2C8}"/>
              </a:ext>
            </a:extLst>
          </p:cNvPr>
          <p:cNvSpPr txBox="1"/>
          <p:nvPr/>
        </p:nvSpPr>
        <p:spPr>
          <a:xfrm>
            <a:off x="5965843" y="4272930"/>
            <a:ext cx="1305935" cy="307777"/>
          </a:xfrm>
          <a:prstGeom prst="rect">
            <a:avLst/>
          </a:prstGeom>
          <a:solidFill>
            <a:schemeClr val="accent6">
              <a:lumMod val="40000"/>
              <a:lumOff val="60000"/>
            </a:schemeClr>
          </a:solidFill>
        </p:spPr>
        <p:txBody>
          <a:bodyPr wrap="none" rtlCol="0">
            <a:spAutoFit/>
          </a:bodyPr>
          <a:lstStyle/>
          <a:p>
            <a:r>
              <a:rPr lang="en-US" sz="1400" dirty="0"/>
              <a:t>Encrypted Data</a:t>
            </a:r>
          </a:p>
        </p:txBody>
      </p:sp>
      <p:sp>
        <p:nvSpPr>
          <p:cNvPr id="21" name="Flowchart: Alternate Process 20">
            <a:extLst>
              <a:ext uri="{FF2B5EF4-FFF2-40B4-BE49-F238E27FC236}">
                <a16:creationId xmlns:a16="http://schemas.microsoft.com/office/drawing/2014/main" id="{17892756-5220-8956-13AE-24157EC3931D}"/>
              </a:ext>
            </a:extLst>
          </p:cNvPr>
          <p:cNvSpPr/>
          <p:nvPr/>
        </p:nvSpPr>
        <p:spPr>
          <a:xfrm>
            <a:off x="207436" y="2590800"/>
            <a:ext cx="2358758" cy="532937"/>
          </a:xfrm>
          <a:prstGeom prst="flowChartAlternateProcess">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4.Data Transmission</a:t>
            </a:r>
          </a:p>
        </p:txBody>
      </p:sp>
      <p:cxnSp>
        <p:nvCxnSpPr>
          <p:cNvPr id="9" name="Straight Arrow Connector 8">
            <a:extLst>
              <a:ext uri="{FF2B5EF4-FFF2-40B4-BE49-F238E27FC236}">
                <a16:creationId xmlns:a16="http://schemas.microsoft.com/office/drawing/2014/main" id="{974C53EC-4CBD-CFD0-529B-D999DE2C5627}"/>
              </a:ext>
            </a:extLst>
          </p:cNvPr>
          <p:cNvCxnSpPr>
            <a:cxnSpLocks/>
          </p:cNvCxnSpPr>
          <p:nvPr/>
        </p:nvCxnSpPr>
        <p:spPr>
          <a:xfrm flipH="1">
            <a:off x="4924952" y="6248400"/>
            <a:ext cx="4066647"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E89C182E-175C-6EE9-0DAF-348E86DBCC06}"/>
              </a:ext>
            </a:extLst>
          </p:cNvPr>
          <p:cNvSpPr txBox="1"/>
          <p:nvPr/>
        </p:nvSpPr>
        <p:spPr>
          <a:xfrm>
            <a:off x="5993890" y="5910605"/>
            <a:ext cx="1305935" cy="307777"/>
          </a:xfrm>
          <a:prstGeom prst="rect">
            <a:avLst/>
          </a:prstGeom>
          <a:solidFill>
            <a:srgbClr val="FF0000"/>
          </a:solidFill>
        </p:spPr>
        <p:txBody>
          <a:bodyPr wrap="none" rtlCol="0">
            <a:spAutoFit/>
          </a:bodyPr>
          <a:lstStyle/>
          <a:p>
            <a:r>
              <a:rPr lang="en-US" sz="1400" dirty="0">
                <a:solidFill>
                  <a:schemeClr val="bg1"/>
                </a:solidFill>
              </a:rPr>
              <a:t>Encrypted Data</a:t>
            </a:r>
          </a:p>
        </p:txBody>
      </p:sp>
      <p:sp>
        <p:nvSpPr>
          <p:cNvPr id="13" name="Rectangle 12">
            <a:extLst>
              <a:ext uri="{FF2B5EF4-FFF2-40B4-BE49-F238E27FC236}">
                <a16:creationId xmlns:a16="http://schemas.microsoft.com/office/drawing/2014/main" id="{45CC97CC-C487-D2D7-19B1-00A6773652FE}"/>
              </a:ext>
            </a:extLst>
          </p:cNvPr>
          <p:cNvSpPr/>
          <p:nvPr/>
        </p:nvSpPr>
        <p:spPr>
          <a:xfrm>
            <a:off x="5867458" y="5089930"/>
            <a:ext cx="1554633" cy="49188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Session Key</a:t>
            </a:r>
          </a:p>
        </p:txBody>
      </p:sp>
      <p:sp>
        <p:nvSpPr>
          <p:cNvPr id="16" name="Rectangle 15">
            <a:extLst>
              <a:ext uri="{FF2B5EF4-FFF2-40B4-BE49-F238E27FC236}">
                <a16:creationId xmlns:a16="http://schemas.microsoft.com/office/drawing/2014/main" id="{C916A717-6108-8536-080B-D9745ED0121C}"/>
              </a:ext>
            </a:extLst>
          </p:cNvPr>
          <p:cNvSpPr/>
          <p:nvPr/>
        </p:nvSpPr>
        <p:spPr>
          <a:xfrm>
            <a:off x="9220201" y="2729014"/>
            <a:ext cx="2590800" cy="53293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Symmetric Encryption</a:t>
            </a:r>
          </a:p>
        </p:txBody>
      </p:sp>
      <p:sp>
        <p:nvSpPr>
          <p:cNvPr id="11" name="TextBox 10">
            <a:extLst>
              <a:ext uri="{FF2B5EF4-FFF2-40B4-BE49-F238E27FC236}">
                <a16:creationId xmlns:a16="http://schemas.microsoft.com/office/drawing/2014/main" id="{46656A3D-E857-B2CA-167B-F748B0C4611B}"/>
              </a:ext>
            </a:extLst>
          </p:cNvPr>
          <p:cNvSpPr txBox="1"/>
          <p:nvPr/>
        </p:nvSpPr>
        <p:spPr>
          <a:xfrm>
            <a:off x="170193" y="651993"/>
            <a:ext cx="11942044" cy="1323439"/>
          </a:xfrm>
          <a:prstGeom prst="rect">
            <a:avLst/>
          </a:prstGeom>
          <a:solidFill>
            <a:srgbClr val="FFFF00"/>
          </a:solidFill>
        </p:spPr>
        <p:txBody>
          <a:bodyPr wrap="square">
            <a:spAutoFit/>
          </a:bodyPr>
          <a:lstStyle/>
          <a:p>
            <a:pPr marL="285750" indent="-285750">
              <a:buFont typeface="Wingdings" panose="05000000000000000000" pitchFamily="2" charset="2"/>
              <a:buChar char="ü"/>
            </a:pPr>
            <a:r>
              <a:rPr lang="en-US" sz="1600" dirty="0"/>
              <a:t>In the </a:t>
            </a:r>
            <a:r>
              <a:rPr lang="en-US" sz="1600" dirty="0">
                <a:solidFill>
                  <a:srgbClr val="FF0000"/>
                </a:solidFill>
              </a:rPr>
              <a:t>Step 4 of TLS handshake</a:t>
            </a:r>
            <a:r>
              <a:rPr lang="en-US" sz="1600" dirty="0"/>
              <a:t>, Where they use the </a:t>
            </a:r>
            <a:r>
              <a:rPr lang="en-US" sz="1600" dirty="0">
                <a:solidFill>
                  <a:srgbClr val="FF0000"/>
                </a:solidFill>
              </a:rPr>
              <a:t>session key </a:t>
            </a:r>
            <a:r>
              <a:rPr lang="en-US" sz="1600" dirty="0"/>
              <a:t>and agreed-upon cipher suite to send encrypted data back and forth in a secure bi-directional channel. </a:t>
            </a:r>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r>
              <a:rPr lang="en-US" sz="1600" dirty="0"/>
              <a:t>Why don't we just use asymmetric encryption for everything? Why switch to symmetric encryption at all? The main reason is that asymmetric  encryption is computationally expensive. This is not something suitable for bulk data transmission. </a:t>
            </a:r>
          </a:p>
        </p:txBody>
      </p:sp>
    </p:spTree>
    <p:extLst>
      <p:ext uri="{BB962C8B-B14F-4D97-AF65-F5344CB8AC3E}">
        <p14:creationId xmlns:p14="http://schemas.microsoft.com/office/powerpoint/2010/main" val="30087151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594548" y="39135"/>
            <a:ext cx="294925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How does HTTPS work?</a:t>
            </a:r>
          </a:p>
        </p:txBody>
      </p:sp>
      <p:sp>
        <p:nvSpPr>
          <p:cNvPr id="4" name="TextBox 3">
            <a:extLst>
              <a:ext uri="{FF2B5EF4-FFF2-40B4-BE49-F238E27FC236}">
                <a16:creationId xmlns:a16="http://schemas.microsoft.com/office/drawing/2014/main" id="{17BFA284-36E8-63DA-C1D4-13883E1CD808}"/>
              </a:ext>
            </a:extLst>
          </p:cNvPr>
          <p:cNvSpPr txBox="1"/>
          <p:nvPr/>
        </p:nvSpPr>
        <p:spPr>
          <a:xfrm>
            <a:off x="124978" y="1382286"/>
            <a:ext cx="11942044" cy="4093428"/>
          </a:xfrm>
          <a:prstGeom prst="rect">
            <a:avLst/>
          </a:prstGeom>
          <a:solidFill>
            <a:srgbClr val="FFFF00"/>
          </a:solidFill>
        </p:spPr>
        <p:txBody>
          <a:bodyPr wrap="square">
            <a:spAutoFit/>
          </a:bodyPr>
          <a:lstStyle/>
          <a:p>
            <a:pPr marL="285750" indent="-285750">
              <a:buFont typeface="Wingdings" panose="05000000000000000000" pitchFamily="2" charset="2"/>
              <a:buChar char="ü"/>
            </a:pPr>
            <a:r>
              <a:rPr lang="en-US" sz="2000" dirty="0"/>
              <a:t>The handshake we talked about applied to </a:t>
            </a:r>
            <a:r>
              <a:rPr lang="en-US" sz="2000" dirty="0">
                <a:solidFill>
                  <a:srgbClr val="FF0000"/>
                </a:solidFill>
              </a:rPr>
              <a:t>TLS 1.2, </a:t>
            </a:r>
            <a:r>
              <a:rPr lang="en-US" sz="2000" dirty="0"/>
              <a:t>while the latest version of </a:t>
            </a:r>
            <a:r>
              <a:rPr lang="en-US" sz="2000" dirty="0">
                <a:solidFill>
                  <a:srgbClr val="FF0000"/>
                </a:solidFill>
              </a:rPr>
              <a:t>TLS is 1.3</a:t>
            </a:r>
            <a:r>
              <a:rPr lang="en-US" sz="2000" dirty="0"/>
              <a:t>.  And, </a:t>
            </a:r>
            <a:r>
              <a:rPr lang="en-US" sz="2000" dirty="0">
                <a:solidFill>
                  <a:srgbClr val="FF0000"/>
                </a:solidFill>
              </a:rPr>
              <a:t>TLS 1.3 </a:t>
            </a:r>
            <a:r>
              <a:rPr lang="en-US" sz="2000" dirty="0"/>
              <a:t>is supported on all major browsers.  As we can see in our explanation, </a:t>
            </a:r>
            <a:r>
              <a:rPr lang="en-US" sz="2000" dirty="0">
                <a:solidFill>
                  <a:srgbClr val="FF0000"/>
                </a:solidFill>
              </a:rPr>
              <a:t>TLS 1.2 </a:t>
            </a:r>
            <a:r>
              <a:rPr lang="en-US" sz="2000" dirty="0"/>
              <a:t>takes two network round trips to complete.  but </a:t>
            </a:r>
            <a:r>
              <a:rPr lang="en-US" sz="2000" dirty="0">
                <a:solidFill>
                  <a:srgbClr val="FF0000"/>
                </a:solidFill>
              </a:rPr>
              <a:t>TLS 1.3 </a:t>
            </a:r>
            <a:r>
              <a:rPr lang="en-US" sz="2000" dirty="0"/>
              <a:t>optimizes the handshake to reduce the number of network round trip to 1.  The core concepts in </a:t>
            </a:r>
            <a:r>
              <a:rPr lang="en-US" sz="2000" dirty="0">
                <a:solidFill>
                  <a:srgbClr val="FF0000"/>
                </a:solidFill>
              </a:rPr>
              <a:t>TLS 1.2 </a:t>
            </a:r>
            <a:r>
              <a:rPr lang="en-US" sz="2000" dirty="0"/>
              <a:t>still apply to </a:t>
            </a:r>
            <a:r>
              <a:rPr lang="en-US" sz="2000" dirty="0">
                <a:solidFill>
                  <a:srgbClr val="FF0000"/>
                </a:solidFill>
              </a:rPr>
              <a:t>TLS 1.3</a:t>
            </a:r>
            <a:r>
              <a:rPr lang="en-US" sz="2000" dirty="0"/>
              <a:t>.  </a:t>
            </a:r>
          </a:p>
          <a:p>
            <a:pPr marL="285750" indent="-285750">
              <a:buFont typeface="Wingdings" panose="05000000000000000000" pitchFamily="2" charset="2"/>
              <a:buChar char="ü"/>
            </a:pPr>
            <a:endParaRPr lang="en-US" sz="2000" dirty="0"/>
          </a:p>
          <a:p>
            <a:pPr marL="285750" indent="-285750">
              <a:buFont typeface="Wingdings" panose="05000000000000000000" pitchFamily="2" charset="2"/>
              <a:buChar char="ü"/>
            </a:pPr>
            <a:r>
              <a:rPr lang="en-US" sz="2000" dirty="0"/>
              <a:t>In the above explanation, we used </a:t>
            </a:r>
            <a:r>
              <a:rPr lang="en-US" sz="2000" dirty="0">
                <a:solidFill>
                  <a:srgbClr val="FF0000"/>
                </a:solidFill>
              </a:rPr>
              <a:t>RSA</a:t>
            </a:r>
            <a:r>
              <a:rPr lang="en-US" sz="2000" dirty="0"/>
              <a:t> for asymmetric encryption to securely exchange the </a:t>
            </a:r>
            <a:r>
              <a:rPr lang="en-US" sz="2000" dirty="0">
                <a:solidFill>
                  <a:srgbClr val="FF0000"/>
                </a:solidFill>
              </a:rPr>
              <a:t>symmetric session key</a:t>
            </a:r>
            <a:r>
              <a:rPr lang="en-US" sz="2000" dirty="0"/>
              <a:t>. Again we chose </a:t>
            </a:r>
            <a:r>
              <a:rPr lang="en-US" sz="2000" dirty="0">
                <a:solidFill>
                  <a:srgbClr val="FF0000"/>
                </a:solidFill>
              </a:rPr>
              <a:t>RSA</a:t>
            </a:r>
            <a:r>
              <a:rPr lang="en-US" sz="2000" dirty="0"/>
              <a:t> because  it is easy to understand. </a:t>
            </a:r>
            <a:br>
              <a:rPr lang="en-US" sz="2000" dirty="0"/>
            </a:br>
            <a:endParaRPr lang="en-US" sz="2000" dirty="0"/>
          </a:p>
          <a:p>
            <a:pPr marL="285750" indent="-285750">
              <a:buFont typeface="Wingdings" panose="05000000000000000000" pitchFamily="2" charset="2"/>
              <a:buChar char="ü"/>
            </a:pPr>
            <a:r>
              <a:rPr lang="en-US" sz="2000" dirty="0"/>
              <a:t>However, asymmetric encryption is not the only way to share the session key between the client and the server. In fact, in </a:t>
            </a:r>
            <a:r>
              <a:rPr lang="en-US" sz="2000" dirty="0">
                <a:solidFill>
                  <a:srgbClr val="FF0000"/>
                </a:solidFill>
              </a:rPr>
              <a:t>TLS 1.3, RSA </a:t>
            </a:r>
            <a:r>
              <a:rPr lang="en-US" sz="2000" dirty="0"/>
              <a:t>is no longer supported as a method for key exchange. </a:t>
            </a:r>
            <a:r>
              <a:rPr lang="en-US" sz="2000" dirty="0">
                <a:solidFill>
                  <a:srgbClr val="FF0000"/>
                </a:solidFill>
              </a:rPr>
              <a:t>Diffie-Hellman</a:t>
            </a:r>
            <a:r>
              <a:rPr lang="en-US" sz="2000" dirty="0"/>
              <a:t> is a more  common way nowadays for exchanging session keys.  </a:t>
            </a:r>
            <a:r>
              <a:rPr lang="en-US" sz="2000" dirty="0">
                <a:solidFill>
                  <a:srgbClr val="FF0000"/>
                </a:solidFill>
              </a:rPr>
              <a:t>Diffie-Hellman</a:t>
            </a:r>
            <a:r>
              <a:rPr lang="en-US" sz="2000" dirty="0"/>
              <a:t> is complicated, but in a nutshell,  it uses some advanced math involving large prime numbers to derive </a:t>
            </a:r>
            <a:r>
              <a:rPr lang="en-US" sz="2000" dirty="0">
                <a:solidFill>
                  <a:srgbClr val="FF0000"/>
                </a:solidFill>
              </a:rPr>
              <a:t>a shared session key</a:t>
            </a:r>
            <a:r>
              <a:rPr lang="en-US" sz="2000" dirty="0"/>
              <a:t>, without ever transmitting a public key over the network.</a:t>
            </a:r>
          </a:p>
        </p:txBody>
      </p:sp>
    </p:spTree>
    <p:extLst>
      <p:ext uri="{BB962C8B-B14F-4D97-AF65-F5344CB8AC3E}">
        <p14:creationId xmlns:p14="http://schemas.microsoft.com/office/powerpoint/2010/main" val="138864244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90912</TotalTime>
  <Words>1040</Words>
  <Application>Microsoft Office PowerPoint</Application>
  <PresentationFormat>Widescreen</PresentationFormat>
  <Paragraphs>99</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9769</cp:revision>
  <dcterms:created xsi:type="dcterms:W3CDTF">2006-08-16T00:00:00Z</dcterms:created>
  <dcterms:modified xsi:type="dcterms:W3CDTF">2022-12-06T04:03:09Z</dcterms:modified>
</cp:coreProperties>
</file>