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67" r:id="rId2"/>
    <p:sldId id="468" r:id="rId3"/>
    <p:sldId id="469" r:id="rId4"/>
    <p:sldId id="470" r:id="rId5"/>
  </p:sldIdLst>
  <p:sldSz cx="89408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 userDrawn="1">
          <p15:clr>
            <a:srgbClr val="A4A3A4"/>
          </p15:clr>
        </p15:guide>
        <p15:guide id="2" pos="2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94291" autoAdjust="0"/>
  </p:normalViewPr>
  <p:slideViewPr>
    <p:cSldViewPr>
      <p:cViewPr varScale="1">
        <p:scale>
          <a:sx n="98" d="100"/>
          <a:sy n="98" d="100"/>
        </p:scale>
        <p:origin x="792" y="84"/>
      </p:cViewPr>
      <p:guideLst>
        <p:guide orient="horz" pos="1585"/>
        <p:guide pos="2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86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74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74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021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560" y="1562312"/>
            <a:ext cx="759968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1120" y="2849880"/>
            <a:ext cx="625856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7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4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1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88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35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2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2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76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2080" y="147850"/>
            <a:ext cx="201168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040" y="147850"/>
            <a:ext cx="5886027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262" y="3231730"/>
            <a:ext cx="7599680" cy="998855"/>
          </a:xfrm>
        </p:spPr>
        <p:txBody>
          <a:bodyPr anchor="t"/>
          <a:lstStyle>
            <a:lvl1pPr algn="l">
              <a:defRPr sz="391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262" y="2131593"/>
            <a:ext cx="7599680" cy="1100137"/>
          </a:xfrm>
        </p:spPr>
        <p:txBody>
          <a:bodyPr anchor="b"/>
          <a:lstStyle>
            <a:lvl1pPr marL="0" indent="0">
              <a:buNone/>
              <a:defRPr sz="1956">
                <a:solidFill>
                  <a:schemeClr val="tx1">
                    <a:tint val="75000"/>
                  </a:schemeClr>
                </a:solidFill>
              </a:defRPr>
            </a:lvl1pPr>
            <a:lvl2pPr marL="44705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2pPr>
            <a:lvl3pPr marL="894100" indent="0">
              <a:buNone/>
              <a:defRPr sz="1564">
                <a:solidFill>
                  <a:schemeClr val="tx1">
                    <a:tint val="75000"/>
                  </a:schemeClr>
                </a:solidFill>
              </a:defRPr>
            </a:lvl3pPr>
            <a:lvl4pPr marL="1341150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4pPr>
            <a:lvl5pPr marL="1788201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5pPr>
            <a:lvl6pPr marL="2235251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6pPr>
            <a:lvl7pPr marL="2682301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7pPr>
            <a:lvl8pPr marL="3129351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8pPr>
            <a:lvl9pPr marL="3576401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040" y="860320"/>
            <a:ext cx="3948853" cy="2434272"/>
          </a:xfrm>
        </p:spPr>
        <p:txBody>
          <a:bodyPr/>
          <a:lstStyle>
            <a:lvl1pPr>
              <a:defRPr sz="2738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4907" y="860320"/>
            <a:ext cx="3948853" cy="2434272"/>
          </a:xfrm>
        </p:spPr>
        <p:txBody>
          <a:bodyPr/>
          <a:lstStyle>
            <a:lvl1pPr>
              <a:defRPr sz="2738"/>
            </a:lvl1pPr>
            <a:lvl2pPr>
              <a:defRPr sz="2347"/>
            </a:lvl2pPr>
            <a:lvl3pPr>
              <a:defRPr sz="1956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0" y="201401"/>
            <a:ext cx="804672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40" y="1125750"/>
            <a:ext cx="3950406" cy="469159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050" indent="0">
              <a:buNone/>
              <a:defRPr sz="1956" b="1"/>
            </a:lvl2pPr>
            <a:lvl3pPr marL="894100" indent="0">
              <a:buNone/>
              <a:defRPr sz="1760" b="1"/>
            </a:lvl3pPr>
            <a:lvl4pPr marL="1341150" indent="0">
              <a:buNone/>
              <a:defRPr sz="1564" b="1"/>
            </a:lvl4pPr>
            <a:lvl5pPr marL="1788201" indent="0">
              <a:buNone/>
              <a:defRPr sz="1564" b="1"/>
            </a:lvl5pPr>
            <a:lvl6pPr marL="2235251" indent="0">
              <a:buNone/>
              <a:defRPr sz="1564" b="1"/>
            </a:lvl6pPr>
            <a:lvl7pPr marL="2682301" indent="0">
              <a:buNone/>
              <a:defRPr sz="1564" b="1"/>
            </a:lvl7pPr>
            <a:lvl8pPr marL="3129351" indent="0">
              <a:buNone/>
              <a:defRPr sz="1564" b="1"/>
            </a:lvl8pPr>
            <a:lvl9pPr marL="3576401" indent="0">
              <a:buNone/>
              <a:defRPr sz="15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040" y="1594909"/>
            <a:ext cx="3950406" cy="2897611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4"/>
            </a:lvl4pPr>
            <a:lvl5pPr>
              <a:defRPr sz="1564"/>
            </a:lvl5pPr>
            <a:lvl6pPr>
              <a:defRPr sz="1564"/>
            </a:lvl6pPr>
            <a:lvl7pPr>
              <a:defRPr sz="1564"/>
            </a:lvl7pPr>
            <a:lvl8pPr>
              <a:defRPr sz="1564"/>
            </a:lvl8pPr>
            <a:lvl9pPr>
              <a:defRPr sz="15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1807" y="1125750"/>
            <a:ext cx="3951958" cy="469159"/>
          </a:xfrm>
        </p:spPr>
        <p:txBody>
          <a:bodyPr anchor="b"/>
          <a:lstStyle>
            <a:lvl1pPr marL="0" indent="0">
              <a:buNone/>
              <a:defRPr sz="2347" b="1"/>
            </a:lvl1pPr>
            <a:lvl2pPr marL="447050" indent="0">
              <a:buNone/>
              <a:defRPr sz="1956" b="1"/>
            </a:lvl2pPr>
            <a:lvl3pPr marL="894100" indent="0">
              <a:buNone/>
              <a:defRPr sz="1760" b="1"/>
            </a:lvl3pPr>
            <a:lvl4pPr marL="1341150" indent="0">
              <a:buNone/>
              <a:defRPr sz="1564" b="1"/>
            </a:lvl4pPr>
            <a:lvl5pPr marL="1788201" indent="0">
              <a:buNone/>
              <a:defRPr sz="1564" b="1"/>
            </a:lvl5pPr>
            <a:lvl6pPr marL="2235251" indent="0">
              <a:buNone/>
              <a:defRPr sz="1564" b="1"/>
            </a:lvl6pPr>
            <a:lvl7pPr marL="2682301" indent="0">
              <a:buNone/>
              <a:defRPr sz="1564" b="1"/>
            </a:lvl7pPr>
            <a:lvl8pPr marL="3129351" indent="0">
              <a:buNone/>
              <a:defRPr sz="1564" b="1"/>
            </a:lvl8pPr>
            <a:lvl9pPr marL="3576401" indent="0">
              <a:buNone/>
              <a:defRPr sz="15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1807" y="1594909"/>
            <a:ext cx="3951958" cy="2897611"/>
          </a:xfrm>
        </p:spPr>
        <p:txBody>
          <a:bodyPr/>
          <a:lstStyle>
            <a:lvl1pPr>
              <a:defRPr sz="2347"/>
            </a:lvl1pPr>
            <a:lvl2pPr>
              <a:defRPr sz="1956"/>
            </a:lvl2pPr>
            <a:lvl3pPr>
              <a:defRPr sz="1760"/>
            </a:lvl3pPr>
            <a:lvl4pPr>
              <a:defRPr sz="1564"/>
            </a:lvl4pPr>
            <a:lvl5pPr>
              <a:defRPr sz="1564"/>
            </a:lvl5pPr>
            <a:lvl6pPr>
              <a:defRPr sz="1564"/>
            </a:lvl6pPr>
            <a:lvl7pPr>
              <a:defRPr sz="1564"/>
            </a:lvl7pPr>
            <a:lvl8pPr>
              <a:defRPr sz="1564"/>
            </a:lvl8pPr>
            <a:lvl9pPr>
              <a:defRPr sz="15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45" y="200237"/>
            <a:ext cx="2941462" cy="852170"/>
          </a:xfrm>
        </p:spPr>
        <p:txBody>
          <a:bodyPr anchor="b"/>
          <a:lstStyle>
            <a:lvl1pPr algn="l">
              <a:defRPr sz="195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604" y="200240"/>
            <a:ext cx="4998156" cy="4292283"/>
          </a:xfrm>
        </p:spPr>
        <p:txBody>
          <a:bodyPr/>
          <a:lstStyle>
            <a:lvl1pPr>
              <a:defRPr sz="3129"/>
            </a:lvl1pPr>
            <a:lvl2pPr>
              <a:defRPr sz="2738"/>
            </a:lvl2pPr>
            <a:lvl3pPr>
              <a:defRPr sz="2347"/>
            </a:lvl3pPr>
            <a:lvl4pPr>
              <a:defRPr sz="1956"/>
            </a:lvl4pPr>
            <a:lvl5pPr>
              <a:defRPr sz="1956"/>
            </a:lvl5pPr>
            <a:lvl6pPr>
              <a:defRPr sz="1956"/>
            </a:lvl6pPr>
            <a:lvl7pPr>
              <a:defRPr sz="1956"/>
            </a:lvl7pPr>
            <a:lvl8pPr>
              <a:defRPr sz="1956"/>
            </a:lvl8pPr>
            <a:lvl9pPr>
              <a:defRPr sz="19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045" y="1052410"/>
            <a:ext cx="2941462" cy="3440113"/>
          </a:xfrm>
        </p:spPr>
        <p:txBody>
          <a:bodyPr/>
          <a:lstStyle>
            <a:lvl1pPr marL="0" indent="0">
              <a:buNone/>
              <a:defRPr sz="1369"/>
            </a:lvl1pPr>
            <a:lvl2pPr marL="447050" indent="0">
              <a:buNone/>
              <a:defRPr sz="1173"/>
            </a:lvl2pPr>
            <a:lvl3pPr marL="894100" indent="0">
              <a:buNone/>
              <a:defRPr sz="978"/>
            </a:lvl3pPr>
            <a:lvl4pPr marL="1341150" indent="0">
              <a:buNone/>
              <a:defRPr sz="880"/>
            </a:lvl4pPr>
            <a:lvl5pPr marL="1788201" indent="0">
              <a:buNone/>
              <a:defRPr sz="880"/>
            </a:lvl5pPr>
            <a:lvl6pPr marL="2235251" indent="0">
              <a:buNone/>
              <a:defRPr sz="880"/>
            </a:lvl6pPr>
            <a:lvl7pPr marL="2682301" indent="0">
              <a:buNone/>
              <a:defRPr sz="880"/>
            </a:lvl7pPr>
            <a:lvl8pPr marL="3129351" indent="0">
              <a:buNone/>
              <a:defRPr sz="880"/>
            </a:lvl8pPr>
            <a:lvl9pPr marL="3576401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459" y="3520440"/>
            <a:ext cx="5364480" cy="415608"/>
          </a:xfrm>
        </p:spPr>
        <p:txBody>
          <a:bodyPr anchor="b"/>
          <a:lstStyle>
            <a:lvl1pPr algn="l">
              <a:defRPr sz="195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459" y="449368"/>
            <a:ext cx="5364480" cy="3017520"/>
          </a:xfrm>
        </p:spPr>
        <p:txBody>
          <a:bodyPr/>
          <a:lstStyle>
            <a:lvl1pPr marL="0" indent="0">
              <a:buNone/>
              <a:defRPr sz="3129"/>
            </a:lvl1pPr>
            <a:lvl2pPr marL="447050" indent="0">
              <a:buNone/>
              <a:defRPr sz="2738"/>
            </a:lvl2pPr>
            <a:lvl3pPr marL="894100" indent="0">
              <a:buNone/>
              <a:defRPr sz="2347"/>
            </a:lvl3pPr>
            <a:lvl4pPr marL="1341150" indent="0">
              <a:buNone/>
              <a:defRPr sz="1956"/>
            </a:lvl4pPr>
            <a:lvl5pPr marL="1788201" indent="0">
              <a:buNone/>
              <a:defRPr sz="1956"/>
            </a:lvl5pPr>
            <a:lvl6pPr marL="2235251" indent="0">
              <a:buNone/>
              <a:defRPr sz="1956"/>
            </a:lvl6pPr>
            <a:lvl7pPr marL="2682301" indent="0">
              <a:buNone/>
              <a:defRPr sz="1956"/>
            </a:lvl7pPr>
            <a:lvl8pPr marL="3129351" indent="0">
              <a:buNone/>
              <a:defRPr sz="1956"/>
            </a:lvl8pPr>
            <a:lvl9pPr marL="3576401" indent="0">
              <a:buNone/>
              <a:defRPr sz="1956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459" y="3936048"/>
            <a:ext cx="5364480" cy="590232"/>
          </a:xfrm>
        </p:spPr>
        <p:txBody>
          <a:bodyPr/>
          <a:lstStyle>
            <a:lvl1pPr marL="0" indent="0">
              <a:buNone/>
              <a:defRPr sz="1369"/>
            </a:lvl1pPr>
            <a:lvl2pPr marL="447050" indent="0">
              <a:buNone/>
              <a:defRPr sz="1173"/>
            </a:lvl2pPr>
            <a:lvl3pPr marL="894100" indent="0">
              <a:buNone/>
              <a:defRPr sz="978"/>
            </a:lvl3pPr>
            <a:lvl4pPr marL="1341150" indent="0">
              <a:buNone/>
              <a:defRPr sz="880"/>
            </a:lvl4pPr>
            <a:lvl5pPr marL="1788201" indent="0">
              <a:buNone/>
              <a:defRPr sz="880"/>
            </a:lvl5pPr>
            <a:lvl6pPr marL="2235251" indent="0">
              <a:buNone/>
              <a:defRPr sz="880"/>
            </a:lvl6pPr>
            <a:lvl7pPr marL="2682301" indent="0">
              <a:buNone/>
              <a:defRPr sz="880"/>
            </a:lvl7pPr>
            <a:lvl8pPr marL="3129351" indent="0">
              <a:buNone/>
              <a:defRPr sz="880"/>
            </a:lvl8pPr>
            <a:lvl9pPr marL="3576401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040" y="201401"/>
            <a:ext cx="804672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40" y="1173480"/>
            <a:ext cx="804672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7040" y="4661325"/>
            <a:ext cx="2086187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54774" y="4661325"/>
            <a:ext cx="2831253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7573" y="4661325"/>
            <a:ext cx="2086187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894100" rtl="0" eaLnBrk="1" latinLnBrk="0" hangingPunct="1">
        <a:spcBef>
          <a:spcPct val="0"/>
        </a:spcBef>
        <a:buNone/>
        <a:defRPr sz="43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894100" rtl="0" eaLnBrk="1" latinLnBrk="0" hangingPunct="1">
        <a:spcBef>
          <a:spcPct val="20000"/>
        </a:spcBef>
        <a:buFont typeface="Arial" pitchFamily="34" charset="0"/>
        <a:buChar char="•"/>
        <a:defRPr sz="3129" kern="1200">
          <a:solidFill>
            <a:schemeClr val="tx1"/>
          </a:solidFill>
          <a:latin typeface="+mn-lt"/>
          <a:ea typeface="+mn-ea"/>
          <a:cs typeface="+mn-cs"/>
        </a:defRPr>
      </a:lvl1pPr>
      <a:lvl2pPr marL="726457" indent="-279406" algn="l" defTabSz="894100" rtl="0" eaLnBrk="1" latinLnBrk="0" hangingPunct="1">
        <a:spcBef>
          <a:spcPct val="20000"/>
        </a:spcBef>
        <a:buFont typeface="Arial" pitchFamily="34" charset="0"/>
        <a:buChar char="–"/>
        <a:defRPr sz="2738" kern="1200">
          <a:solidFill>
            <a:schemeClr val="tx1"/>
          </a:solidFill>
          <a:latin typeface="+mn-lt"/>
          <a:ea typeface="+mn-ea"/>
          <a:cs typeface="+mn-cs"/>
        </a:defRPr>
      </a:lvl2pPr>
      <a:lvl3pPr marL="1117625" indent="-223525" algn="l" defTabSz="894100" rtl="0" eaLnBrk="1" latinLnBrk="0" hangingPunct="1">
        <a:spcBef>
          <a:spcPct val="20000"/>
        </a:spcBef>
        <a:buFont typeface="Arial" pitchFamily="34" charset="0"/>
        <a:buChar char="•"/>
        <a:defRPr sz="2347" kern="1200">
          <a:solidFill>
            <a:schemeClr val="tx1"/>
          </a:solidFill>
          <a:latin typeface="+mn-lt"/>
          <a:ea typeface="+mn-ea"/>
          <a:cs typeface="+mn-cs"/>
        </a:defRPr>
      </a:lvl3pPr>
      <a:lvl4pPr marL="1564676" indent="-223525" algn="l" defTabSz="894100" rtl="0" eaLnBrk="1" latinLnBrk="0" hangingPunct="1">
        <a:spcBef>
          <a:spcPct val="20000"/>
        </a:spcBef>
        <a:buFont typeface="Arial" pitchFamily="34" charset="0"/>
        <a:buChar char="–"/>
        <a:defRPr sz="1956" kern="1200">
          <a:solidFill>
            <a:schemeClr val="tx1"/>
          </a:solidFill>
          <a:latin typeface="+mn-lt"/>
          <a:ea typeface="+mn-ea"/>
          <a:cs typeface="+mn-cs"/>
        </a:defRPr>
      </a:lvl4pPr>
      <a:lvl5pPr marL="2011726" indent="-223525" algn="l" defTabSz="894100" rtl="0" eaLnBrk="1" latinLnBrk="0" hangingPunct="1">
        <a:spcBef>
          <a:spcPct val="20000"/>
        </a:spcBef>
        <a:buFont typeface="Arial" pitchFamily="34" charset="0"/>
        <a:buChar char="»"/>
        <a:defRPr sz="1956" kern="1200">
          <a:solidFill>
            <a:schemeClr val="tx1"/>
          </a:solidFill>
          <a:latin typeface="+mn-lt"/>
          <a:ea typeface="+mn-ea"/>
          <a:cs typeface="+mn-cs"/>
        </a:defRPr>
      </a:lvl5pPr>
      <a:lvl6pPr marL="2458776" indent="-223525" algn="l" defTabSz="894100" rtl="0" eaLnBrk="1" latinLnBrk="0" hangingPunct="1">
        <a:spcBef>
          <a:spcPct val="20000"/>
        </a:spcBef>
        <a:buFont typeface="Arial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6pPr>
      <a:lvl7pPr marL="2905826" indent="-223525" algn="l" defTabSz="894100" rtl="0" eaLnBrk="1" latinLnBrk="0" hangingPunct="1">
        <a:spcBef>
          <a:spcPct val="20000"/>
        </a:spcBef>
        <a:buFont typeface="Arial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7pPr>
      <a:lvl8pPr marL="3352876" indent="-223525" algn="l" defTabSz="894100" rtl="0" eaLnBrk="1" latinLnBrk="0" hangingPunct="1">
        <a:spcBef>
          <a:spcPct val="20000"/>
        </a:spcBef>
        <a:buFont typeface="Arial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8pPr>
      <a:lvl9pPr marL="3799926" indent="-223525" algn="l" defTabSz="894100" rtl="0" eaLnBrk="1" latinLnBrk="0" hangingPunct="1">
        <a:spcBef>
          <a:spcPct val="20000"/>
        </a:spcBef>
        <a:buFont typeface="Arial" pitchFamily="34" charset="0"/>
        <a:buChar char="•"/>
        <a:defRPr sz="19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1pPr>
      <a:lvl2pPr marL="447050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94100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341150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4pPr>
      <a:lvl5pPr marL="1788201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5pPr>
      <a:lvl6pPr marL="2235251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6pPr>
      <a:lvl7pPr marL="2682301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7pPr>
      <a:lvl8pPr marL="3129351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8pPr>
      <a:lvl9pPr marL="3576401" algn="l" defTabSz="894100" rtl="0" eaLnBrk="1" latinLnBrk="0" hangingPunct="1">
        <a:defRPr sz="1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2118" y="-85372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1131" y="63641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50144" y="212654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38858" y="510681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A13A-8130-4A93-87E1-A41DD0835A63}"/>
              </a:ext>
            </a:extLst>
          </p:cNvPr>
          <p:cNvSpPr txBox="1"/>
          <p:nvPr/>
        </p:nvSpPr>
        <p:spPr>
          <a:xfrm>
            <a:off x="3102315" y="63641"/>
            <a:ext cx="2850187" cy="30093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369" dirty="0"/>
              <a:t>Understanding Arbiter and Heartbeat</a:t>
            </a:r>
            <a:endParaRPr lang="en-US" sz="1076" dirty="0"/>
          </a:p>
        </p:txBody>
      </p:sp>
      <p:sp>
        <p:nvSpPr>
          <p:cNvPr id="8" name="AutoShape 2" descr="Diagram of a 3 member replica set that consists of a primary and two secondaries. — Enlarged">
            <a:extLst>
              <a:ext uri="{FF2B5EF4-FFF2-40B4-BE49-F238E27FC236}">
                <a16:creationId xmlns:a16="http://schemas.microsoft.com/office/drawing/2014/main" id="{66EF5C37-02AF-4E2D-8D32-1973AF7C5E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21387" y="2365587"/>
            <a:ext cx="298027" cy="29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76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946F39-7B0A-4812-B1B1-6ECAB9FD8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460" y="659695"/>
            <a:ext cx="6687907" cy="2477693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6617FEAA-0628-4609-89A9-2464A760C032}"/>
              </a:ext>
            </a:extLst>
          </p:cNvPr>
          <p:cNvSpPr/>
          <p:nvPr/>
        </p:nvSpPr>
        <p:spPr>
          <a:xfrm>
            <a:off x="1193800" y="3958127"/>
            <a:ext cx="7086600" cy="612648"/>
          </a:xfrm>
          <a:prstGeom prst="wedgeRoundRectCallout">
            <a:avLst>
              <a:gd name="adj1" fmla="val 444"/>
              <a:gd name="adj2" fmla="val -22965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/>
          </a:p>
          <a:p>
            <a:r>
              <a:rPr lang="en-US" sz="1200" dirty="0"/>
              <a:t>Replica set members send </a:t>
            </a:r>
            <a:r>
              <a:rPr lang="en-US" sz="1200" dirty="0">
                <a:solidFill>
                  <a:srgbClr val="C00000"/>
                </a:solidFill>
              </a:rPr>
              <a:t>heartbeats (pings) </a:t>
            </a:r>
            <a:r>
              <a:rPr lang="en-US" sz="1200" dirty="0"/>
              <a:t>to each other every two seconds. If a heartbeat does not return within 10 seconds, the other members mark the delinquent member as inaccessible.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2866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799DE00-B549-4680-A1B2-65DD2CE31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32" y="510681"/>
            <a:ext cx="6706536" cy="2534004"/>
          </a:xfrm>
          <a:prstGeom prst="rect">
            <a:avLst/>
          </a:prstGeom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2118" y="-85372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1131" y="63641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50144" y="212654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38858" y="510681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A13A-8130-4A93-87E1-A41DD0835A63}"/>
              </a:ext>
            </a:extLst>
          </p:cNvPr>
          <p:cNvSpPr txBox="1"/>
          <p:nvPr/>
        </p:nvSpPr>
        <p:spPr>
          <a:xfrm>
            <a:off x="3102315" y="63641"/>
            <a:ext cx="2850187" cy="30093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369" dirty="0"/>
              <a:t>Understanding Arbiter and Heartbeat</a:t>
            </a:r>
            <a:endParaRPr lang="en-US" sz="1076" dirty="0"/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2FE49283-5DCB-4CFB-A7C4-55A05F9FB6B8}"/>
              </a:ext>
            </a:extLst>
          </p:cNvPr>
          <p:cNvSpPr/>
          <p:nvPr/>
        </p:nvSpPr>
        <p:spPr>
          <a:xfrm>
            <a:off x="599157" y="3429001"/>
            <a:ext cx="8062244" cy="1295399"/>
          </a:xfrm>
          <a:prstGeom prst="wedgeRectCallout">
            <a:avLst>
              <a:gd name="adj1" fmla="val 19635"/>
              <a:gd name="adj2" fmla="val -9840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In some circumstances (such as you have a primary and a secondary but cost constraints prohibit adding another secondary), you may choose to add a </a:t>
            </a:r>
            <a:r>
              <a:rPr lang="en-US" sz="1200" dirty="0" err="1">
                <a:solidFill>
                  <a:srgbClr val="C00000"/>
                </a:solidFill>
              </a:rPr>
              <a:t>mongod</a:t>
            </a:r>
            <a:r>
              <a:rPr lang="en-US" sz="1200" dirty="0"/>
              <a:t> instance to a replica set as an </a:t>
            </a:r>
            <a:r>
              <a:rPr lang="en-US" sz="1200" dirty="0">
                <a:solidFill>
                  <a:srgbClr val="C00000"/>
                </a:solidFill>
              </a:rPr>
              <a:t>arbiter</a:t>
            </a:r>
            <a:r>
              <a:rPr lang="en-US" sz="1200" dirty="0"/>
              <a:t>. An </a:t>
            </a:r>
            <a:r>
              <a:rPr lang="en-US" sz="1200" dirty="0">
                <a:solidFill>
                  <a:srgbClr val="C00000"/>
                </a:solidFill>
              </a:rPr>
              <a:t>arbiter</a:t>
            </a:r>
            <a:r>
              <a:rPr lang="en-US" sz="1200" dirty="0"/>
              <a:t> participates in elections but does not hold data (i.e. does not provide data redundancy).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An arbiter will always be an arbiter whereas a primary may step down and become a secondary and a secondary may become the primary during an election.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252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2118" y="-85372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1131" y="63641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50144" y="212654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38858" y="510681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A13A-8130-4A93-87E1-A41DD0835A63}"/>
              </a:ext>
            </a:extLst>
          </p:cNvPr>
          <p:cNvSpPr txBox="1"/>
          <p:nvPr/>
        </p:nvSpPr>
        <p:spPr>
          <a:xfrm>
            <a:off x="3102315" y="63641"/>
            <a:ext cx="2850187" cy="30093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369" dirty="0"/>
              <a:t>Understanding Arbiter and Heartbeat</a:t>
            </a:r>
            <a:endParaRPr lang="en-US" sz="107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9D1A9B-E862-4772-A253-07C104FE7724}"/>
              </a:ext>
            </a:extLst>
          </p:cNvPr>
          <p:cNvSpPr/>
          <p:nvPr/>
        </p:nvSpPr>
        <p:spPr>
          <a:xfrm>
            <a:off x="3416498" y="1365887"/>
            <a:ext cx="2011680" cy="447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60" dirty="0"/>
              <a:t>Primary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1A07F5-91AC-4786-B31E-F03833F98267}"/>
              </a:ext>
            </a:extLst>
          </p:cNvPr>
          <p:cNvSpPr/>
          <p:nvPr/>
        </p:nvSpPr>
        <p:spPr>
          <a:xfrm>
            <a:off x="737362" y="2930527"/>
            <a:ext cx="2011680" cy="447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dirty="0"/>
              <a:t>Secondary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D1B009-F92A-46F2-B41A-4433B98F7AA6}"/>
              </a:ext>
            </a:extLst>
          </p:cNvPr>
          <p:cNvSpPr/>
          <p:nvPr/>
        </p:nvSpPr>
        <p:spPr>
          <a:xfrm>
            <a:off x="5894277" y="3048000"/>
            <a:ext cx="2011680" cy="447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dirty="0"/>
              <a:t>Secondary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75674C-A981-4536-8004-53FB8263FEFD}"/>
              </a:ext>
            </a:extLst>
          </p:cNvPr>
          <p:cNvCxnSpPr>
            <a:stCxn id="7" idx="2"/>
          </p:cNvCxnSpPr>
          <p:nvPr/>
        </p:nvCxnSpPr>
        <p:spPr>
          <a:xfrm flipH="1">
            <a:off x="1777351" y="1812927"/>
            <a:ext cx="2644987" cy="1117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2FA4F6-DB76-4A61-988D-2ED8AAA7D88A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4422338" y="1812927"/>
            <a:ext cx="2477779" cy="1235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24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2118" y="-85372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1131" y="63641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50144" y="212654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38858" y="510681"/>
            <a:ext cx="298027" cy="29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9408" tIns="44704" rIns="89408" bIns="44704" numCol="1" anchor="t" anchorCtr="0" compatLnSpc="1">
            <a:prstTxWarp prst="textNoShape">
              <a:avLst/>
            </a:prstTxWarp>
          </a:bodyPr>
          <a:lstStyle/>
          <a:p>
            <a:endParaRPr lang="en-US" sz="117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A13A-8130-4A93-87E1-A41DD0835A63}"/>
              </a:ext>
            </a:extLst>
          </p:cNvPr>
          <p:cNvSpPr txBox="1"/>
          <p:nvPr/>
        </p:nvSpPr>
        <p:spPr>
          <a:xfrm>
            <a:off x="3102315" y="63641"/>
            <a:ext cx="2850187" cy="30093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369" dirty="0"/>
              <a:t>Understanding Arbiter and Heartbeat</a:t>
            </a:r>
            <a:endParaRPr lang="en-US" sz="107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9D1A9B-E862-4772-A253-07C104FE7724}"/>
              </a:ext>
            </a:extLst>
          </p:cNvPr>
          <p:cNvSpPr/>
          <p:nvPr/>
        </p:nvSpPr>
        <p:spPr>
          <a:xfrm>
            <a:off x="3135621" y="832487"/>
            <a:ext cx="2011680" cy="447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60" dirty="0"/>
              <a:t>Primary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1A07F5-91AC-4786-B31E-F03833F98267}"/>
              </a:ext>
            </a:extLst>
          </p:cNvPr>
          <p:cNvSpPr/>
          <p:nvPr/>
        </p:nvSpPr>
        <p:spPr>
          <a:xfrm>
            <a:off x="456485" y="2397127"/>
            <a:ext cx="2011680" cy="447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dirty="0"/>
              <a:t>Secondary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D1B009-F92A-46F2-B41A-4433B98F7AA6}"/>
              </a:ext>
            </a:extLst>
          </p:cNvPr>
          <p:cNvSpPr/>
          <p:nvPr/>
        </p:nvSpPr>
        <p:spPr>
          <a:xfrm>
            <a:off x="3135621" y="2397127"/>
            <a:ext cx="2011680" cy="447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dirty="0"/>
              <a:t>Secondary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CF261C-68A8-4A3D-902D-2E8064A2D7F3}"/>
              </a:ext>
            </a:extLst>
          </p:cNvPr>
          <p:cNvSpPr/>
          <p:nvPr/>
        </p:nvSpPr>
        <p:spPr>
          <a:xfrm>
            <a:off x="6061817" y="2427246"/>
            <a:ext cx="2011680" cy="447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47" dirty="0"/>
              <a:t>Secondary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75674C-A981-4536-8004-53FB8263FEFD}"/>
              </a:ext>
            </a:extLst>
          </p:cNvPr>
          <p:cNvCxnSpPr>
            <a:stCxn id="7" idx="2"/>
          </p:cNvCxnSpPr>
          <p:nvPr/>
        </p:nvCxnSpPr>
        <p:spPr>
          <a:xfrm flipH="1">
            <a:off x="1496474" y="1279527"/>
            <a:ext cx="2644987" cy="1117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2FA4F6-DB76-4A61-988D-2ED8AAA7D88A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4141461" y="1279527"/>
            <a:ext cx="0" cy="1117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AED1A4-E95E-4D0A-930E-BF612E5F02E6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4141461" y="1279527"/>
            <a:ext cx="2926197" cy="1147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7CDAFE2-8016-4A32-BBD0-4CD91F1AB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047" y="3367773"/>
            <a:ext cx="2011961" cy="7638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0C5388-F84F-4E36-811E-D6832A117A6C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flipH="1">
            <a:off x="2527028" y="1279527"/>
            <a:ext cx="1614433" cy="2088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76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84325</TotalTime>
  <Words>148</Words>
  <Application>Microsoft Office PowerPoint</Application>
  <PresentationFormat>Custom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9743</cp:revision>
  <dcterms:created xsi:type="dcterms:W3CDTF">2006-08-16T00:00:00Z</dcterms:created>
  <dcterms:modified xsi:type="dcterms:W3CDTF">2021-05-27T03:00:55Z</dcterms:modified>
</cp:coreProperties>
</file>