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11"/>
  </p:notesMasterIdLst>
  <p:sldIdLst>
    <p:sldId id="474" r:id="rId2"/>
    <p:sldId id="475" r:id="rId3"/>
    <p:sldId id="479" r:id="rId4"/>
    <p:sldId id="480" r:id="rId5"/>
    <p:sldId id="481" r:id="rId6"/>
    <p:sldId id="482" r:id="rId7"/>
    <p:sldId id="483" r:id="rId8"/>
    <p:sldId id="484" r:id="rId9"/>
    <p:sldId id="485" r:id="rId10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01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505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28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65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65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80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11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1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78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0F8786-6652-42F6-9B08-8A52302EDB52}"/>
              </a:ext>
            </a:extLst>
          </p:cNvPr>
          <p:cNvSpPr/>
          <p:nvPr/>
        </p:nvSpPr>
        <p:spPr>
          <a:xfrm>
            <a:off x="4953000" y="46879"/>
            <a:ext cx="1600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2000" dirty="0"/>
              <a:t>Apache Kafka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F67FCC-AC0A-4D2A-8C63-C13E555705F7}"/>
              </a:ext>
            </a:extLst>
          </p:cNvPr>
          <p:cNvSpPr/>
          <p:nvPr/>
        </p:nvSpPr>
        <p:spPr>
          <a:xfrm>
            <a:off x="430512" y="1981200"/>
            <a:ext cx="2084087" cy="3657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209134-ECCB-47D7-B7ED-6A724DC8E40E}"/>
              </a:ext>
            </a:extLst>
          </p:cNvPr>
          <p:cNvSpPr/>
          <p:nvPr/>
        </p:nvSpPr>
        <p:spPr>
          <a:xfrm>
            <a:off x="3810000" y="1409700"/>
            <a:ext cx="2084087" cy="4800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23EEB9-2D7B-4C2E-934A-CC04DEB270A1}"/>
              </a:ext>
            </a:extLst>
          </p:cNvPr>
          <p:cNvSpPr/>
          <p:nvPr/>
        </p:nvSpPr>
        <p:spPr>
          <a:xfrm>
            <a:off x="6907514" y="1181100"/>
            <a:ext cx="2312686" cy="50292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4AAEB7-6C0F-40EE-B60C-BEF9BD165747}"/>
              </a:ext>
            </a:extLst>
          </p:cNvPr>
          <p:cNvSpPr/>
          <p:nvPr/>
        </p:nvSpPr>
        <p:spPr>
          <a:xfrm>
            <a:off x="10005028" y="1981200"/>
            <a:ext cx="1958372" cy="3657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1A39E0-48CB-4E30-B1BB-B82BD11139D3}"/>
              </a:ext>
            </a:extLst>
          </p:cNvPr>
          <p:cNvSpPr txBox="1"/>
          <p:nvPr/>
        </p:nvSpPr>
        <p:spPr>
          <a:xfrm>
            <a:off x="4495800" y="990600"/>
            <a:ext cx="724557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Topic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5A8AF5-3500-4724-8729-3DC1F1797B1F}"/>
              </a:ext>
            </a:extLst>
          </p:cNvPr>
          <p:cNvSpPr txBox="1"/>
          <p:nvPr/>
        </p:nvSpPr>
        <p:spPr>
          <a:xfrm>
            <a:off x="7154083" y="762000"/>
            <a:ext cx="1590948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Kafka Brokers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4B05D8-D055-482C-B3AD-4207392289A6}"/>
              </a:ext>
            </a:extLst>
          </p:cNvPr>
          <p:cNvSpPr txBox="1"/>
          <p:nvPr/>
        </p:nvSpPr>
        <p:spPr>
          <a:xfrm>
            <a:off x="10092453" y="1642646"/>
            <a:ext cx="1631280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Consumer Group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B5C5D2BF-62B3-471C-A816-EB9619446C01}"/>
              </a:ext>
            </a:extLst>
          </p:cNvPr>
          <p:cNvSpPr/>
          <p:nvPr/>
        </p:nvSpPr>
        <p:spPr>
          <a:xfrm>
            <a:off x="613835" y="2667000"/>
            <a:ext cx="1624128" cy="609600"/>
          </a:xfrm>
          <a:prstGeom prst="flowChartTerminator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Producer 1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3B20A186-BCC0-4755-A187-9B09FCBCECDB}"/>
              </a:ext>
            </a:extLst>
          </p:cNvPr>
          <p:cNvSpPr/>
          <p:nvPr/>
        </p:nvSpPr>
        <p:spPr>
          <a:xfrm>
            <a:off x="613835" y="4152900"/>
            <a:ext cx="1624128" cy="609600"/>
          </a:xfrm>
          <a:prstGeom prst="flowChartTerminator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Producer 2</a:t>
            </a:r>
          </a:p>
        </p:txBody>
      </p:sp>
      <p:graphicFrame>
        <p:nvGraphicFramePr>
          <p:cNvPr id="16" name="Table 17">
            <a:extLst>
              <a:ext uri="{FF2B5EF4-FFF2-40B4-BE49-F238E27FC236}">
                <a16:creationId xmlns:a16="http://schemas.microsoft.com/office/drawing/2014/main" id="{AECE6BE6-C712-41B3-BDF1-287BA12B2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613660"/>
              </p:ext>
            </p:extLst>
          </p:nvPr>
        </p:nvGraphicFramePr>
        <p:xfrm>
          <a:off x="4017339" y="2124821"/>
          <a:ext cx="1669407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6469">
                  <a:extLst>
                    <a:ext uri="{9D8B030D-6E8A-4147-A177-3AD203B41FA5}">
                      <a16:colId xmlns:a16="http://schemas.microsoft.com/office/drawing/2014/main" val="4270877527"/>
                    </a:ext>
                  </a:extLst>
                </a:gridCol>
                <a:gridCol w="556469">
                  <a:extLst>
                    <a:ext uri="{9D8B030D-6E8A-4147-A177-3AD203B41FA5}">
                      <a16:colId xmlns:a16="http://schemas.microsoft.com/office/drawing/2014/main" val="1165225366"/>
                    </a:ext>
                  </a:extLst>
                </a:gridCol>
                <a:gridCol w="556469">
                  <a:extLst>
                    <a:ext uri="{9D8B030D-6E8A-4147-A177-3AD203B41FA5}">
                      <a16:colId xmlns:a16="http://schemas.microsoft.com/office/drawing/2014/main" val="3251388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278466"/>
                  </a:ext>
                </a:extLst>
              </a:tr>
            </a:tbl>
          </a:graphicData>
        </a:graphic>
      </p:graphicFrame>
      <p:graphicFrame>
        <p:nvGraphicFramePr>
          <p:cNvPr id="20" name="Table 17">
            <a:extLst>
              <a:ext uri="{FF2B5EF4-FFF2-40B4-BE49-F238E27FC236}">
                <a16:creationId xmlns:a16="http://schemas.microsoft.com/office/drawing/2014/main" id="{3AF8D4C2-86FD-45D7-8FBB-9D2FAF259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710135"/>
              </p:ext>
            </p:extLst>
          </p:nvPr>
        </p:nvGraphicFramePr>
        <p:xfrm>
          <a:off x="4017338" y="5029911"/>
          <a:ext cx="1669408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7352">
                  <a:extLst>
                    <a:ext uri="{9D8B030D-6E8A-4147-A177-3AD203B41FA5}">
                      <a16:colId xmlns:a16="http://schemas.microsoft.com/office/drawing/2014/main" val="4270877527"/>
                    </a:ext>
                  </a:extLst>
                </a:gridCol>
                <a:gridCol w="417352">
                  <a:extLst>
                    <a:ext uri="{9D8B030D-6E8A-4147-A177-3AD203B41FA5}">
                      <a16:colId xmlns:a16="http://schemas.microsoft.com/office/drawing/2014/main" val="1165225366"/>
                    </a:ext>
                  </a:extLst>
                </a:gridCol>
                <a:gridCol w="417352">
                  <a:extLst>
                    <a:ext uri="{9D8B030D-6E8A-4147-A177-3AD203B41FA5}">
                      <a16:colId xmlns:a16="http://schemas.microsoft.com/office/drawing/2014/main" val="3251388552"/>
                    </a:ext>
                  </a:extLst>
                </a:gridCol>
                <a:gridCol w="417352">
                  <a:extLst>
                    <a:ext uri="{9D8B030D-6E8A-4147-A177-3AD203B41FA5}">
                      <a16:colId xmlns:a16="http://schemas.microsoft.com/office/drawing/2014/main" val="2099915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278466"/>
                  </a:ext>
                </a:extLst>
              </a:tr>
            </a:tbl>
          </a:graphicData>
        </a:graphic>
      </p:graphicFrame>
      <p:graphicFrame>
        <p:nvGraphicFramePr>
          <p:cNvPr id="21" name="Table 17">
            <a:extLst>
              <a:ext uri="{FF2B5EF4-FFF2-40B4-BE49-F238E27FC236}">
                <a16:creationId xmlns:a16="http://schemas.microsoft.com/office/drawing/2014/main" id="{BA36AB74-EA66-45A8-A96A-33B959199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320187"/>
              </p:ext>
            </p:extLst>
          </p:nvPr>
        </p:nvGraphicFramePr>
        <p:xfrm>
          <a:off x="4270855" y="3614449"/>
          <a:ext cx="1112938" cy="457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6469">
                  <a:extLst>
                    <a:ext uri="{9D8B030D-6E8A-4147-A177-3AD203B41FA5}">
                      <a16:colId xmlns:a16="http://schemas.microsoft.com/office/drawing/2014/main" val="4270877527"/>
                    </a:ext>
                  </a:extLst>
                </a:gridCol>
                <a:gridCol w="556469">
                  <a:extLst>
                    <a:ext uri="{9D8B030D-6E8A-4147-A177-3AD203B41FA5}">
                      <a16:colId xmlns:a16="http://schemas.microsoft.com/office/drawing/2014/main" val="1165225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2784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386DFCC-47CE-4481-9B09-70534A490A86}"/>
              </a:ext>
            </a:extLst>
          </p:cNvPr>
          <p:cNvSpPr txBox="1"/>
          <p:nvPr/>
        </p:nvSpPr>
        <p:spPr>
          <a:xfrm>
            <a:off x="4270856" y="1711171"/>
            <a:ext cx="116236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Partition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1D1609-631B-422F-B30D-465DFF015554}"/>
              </a:ext>
            </a:extLst>
          </p:cNvPr>
          <p:cNvSpPr txBox="1"/>
          <p:nvPr/>
        </p:nvSpPr>
        <p:spPr>
          <a:xfrm>
            <a:off x="4270855" y="3119782"/>
            <a:ext cx="116236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Partition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6847C3-F30E-4CD4-A302-BC7ED3B825A7}"/>
              </a:ext>
            </a:extLst>
          </p:cNvPr>
          <p:cNvSpPr txBox="1"/>
          <p:nvPr/>
        </p:nvSpPr>
        <p:spPr>
          <a:xfrm>
            <a:off x="4270855" y="4558210"/>
            <a:ext cx="116236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Partition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3D15B6-1347-4A13-A6FD-28CC1CBDC2DB}"/>
              </a:ext>
            </a:extLst>
          </p:cNvPr>
          <p:cNvSpPr txBox="1"/>
          <p:nvPr/>
        </p:nvSpPr>
        <p:spPr>
          <a:xfrm>
            <a:off x="4223175" y="5631580"/>
            <a:ext cx="1137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Old --- New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247ECE-F166-4B0E-BD49-4E13829E4058}"/>
              </a:ext>
            </a:extLst>
          </p:cNvPr>
          <p:cNvCxnSpPr>
            <a:stCxn id="9" idx="3"/>
            <a:endCxn id="16" idx="1"/>
          </p:cNvCxnSpPr>
          <p:nvPr/>
        </p:nvCxnSpPr>
        <p:spPr>
          <a:xfrm flipV="1">
            <a:off x="2237963" y="2353421"/>
            <a:ext cx="1779376" cy="61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D97621-7FD1-4F86-8083-2D9BCD8A17FB}"/>
              </a:ext>
            </a:extLst>
          </p:cNvPr>
          <p:cNvCxnSpPr/>
          <p:nvPr/>
        </p:nvCxnSpPr>
        <p:spPr>
          <a:xfrm>
            <a:off x="2237963" y="2971800"/>
            <a:ext cx="1985212" cy="87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71D629-C59C-475A-8C96-BF58E5267444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2237963" y="4457700"/>
            <a:ext cx="1779375" cy="800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84AEDA3-BABD-434E-91F8-3367A3CEAE2F}"/>
              </a:ext>
            </a:extLst>
          </p:cNvPr>
          <p:cNvSpPr/>
          <p:nvPr/>
        </p:nvSpPr>
        <p:spPr>
          <a:xfrm>
            <a:off x="7227774" y="1629521"/>
            <a:ext cx="1676400" cy="9906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7CD0CA-4ACB-44A9-AD00-628BBAFB5CD5}"/>
              </a:ext>
            </a:extLst>
          </p:cNvPr>
          <p:cNvSpPr txBox="1"/>
          <p:nvPr/>
        </p:nvSpPr>
        <p:spPr>
          <a:xfrm>
            <a:off x="7154865" y="1318458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Leader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AB0FDA-B8DC-41E8-818E-32093B467CA1}"/>
              </a:ext>
            </a:extLst>
          </p:cNvPr>
          <p:cNvSpPr txBox="1"/>
          <p:nvPr/>
        </p:nvSpPr>
        <p:spPr>
          <a:xfrm>
            <a:off x="7655225" y="1676400"/>
            <a:ext cx="872290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Server 1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91AE9E91-FF86-4A29-88D6-1D2EB59FB478}"/>
              </a:ext>
            </a:extLst>
          </p:cNvPr>
          <p:cNvSpPr/>
          <p:nvPr/>
        </p:nvSpPr>
        <p:spPr>
          <a:xfrm>
            <a:off x="7315200" y="2185159"/>
            <a:ext cx="634357" cy="328031"/>
          </a:xfrm>
          <a:prstGeom prst="flowChartAlternateProcess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E4FC614C-90AB-4888-B512-70B0B3507C06}"/>
              </a:ext>
            </a:extLst>
          </p:cNvPr>
          <p:cNvSpPr/>
          <p:nvPr/>
        </p:nvSpPr>
        <p:spPr>
          <a:xfrm>
            <a:off x="8091370" y="2116890"/>
            <a:ext cx="734767" cy="47391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Replica1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3991FC-6646-4CCA-9803-4B1305DD0A54}"/>
              </a:ext>
            </a:extLst>
          </p:cNvPr>
          <p:cNvSpPr/>
          <p:nvPr/>
        </p:nvSpPr>
        <p:spPr>
          <a:xfrm>
            <a:off x="7217874" y="3137328"/>
            <a:ext cx="1676400" cy="9906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8EA8B1-62C1-4A86-90EB-64DBFC9CD910}"/>
              </a:ext>
            </a:extLst>
          </p:cNvPr>
          <p:cNvSpPr txBox="1"/>
          <p:nvPr/>
        </p:nvSpPr>
        <p:spPr>
          <a:xfrm>
            <a:off x="7144965" y="2826265"/>
            <a:ext cx="906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Follower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694E62-6166-4357-9D63-2A749D9B99C0}"/>
              </a:ext>
            </a:extLst>
          </p:cNvPr>
          <p:cNvSpPr txBox="1"/>
          <p:nvPr/>
        </p:nvSpPr>
        <p:spPr>
          <a:xfrm>
            <a:off x="7675103" y="3165681"/>
            <a:ext cx="872290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Server 2</a:t>
            </a:r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242E38FD-F2C4-4E08-8BE6-DC803CA35147}"/>
              </a:ext>
            </a:extLst>
          </p:cNvPr>
          <p:cNvSpPr/>
          <p:nvPr/>
        </p:nvSpPr>
        <p:spPr>
          <a:xfrm>
            <a:off x="7305300" y="3692966"/>
            <a:ext cx="634357" cy="328031"/>
          </a:xfrm>
          <a:prstGeom prst="flowChartAlternate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75EED641-2DA3-4E06-B5D7-0029B0E91013}"/>
              </a:ext>
            </a:extLst>
          </p:cNvPr>
          <p:cNvSpPr/>
          <p:nvPr/>
        </p:nvSpPr>
        <p:spPr>
          <a:xfrm>
            <a:off x="8081470" y="3624697"/>
            <a:ext cx="734767" cy="47391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Replica2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C5898E-D0EF-4A33-AB4B-32025EAFF2AC}"/>
              </a:ext>
            </a:extLst>
          </p:cNvPr>
          <p:cNvSpPr/>
          <p:nvPr/>
        </p:nvSpPr>
        <p:spPr>
          <a:xfrm>
            <a:off x="7217874" y="4750934"/>
            <a:ext cx="1676400" cy="9906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B70350-6BDC-40A3-9229-50CF8DF5C3CF}"/>
              </a:ext>
            </a:extLst>
          </p:cNvPr>
          <p:cNvSpPr txBox="1"/>
          <p:nvPr/>
        </p:nvSpPr>
        <p:spPr>
          <a:xfrm>
            <a:off x="7144965" y="4439871"/>
            <a:ext cx="906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Follower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80B817-9D1E-4C36-9100-8197569E8C6C}"/>
              </a:ext>
            </a:extLst>
          </p:cNvPr>
          <p:cNvSpPr txBox="1"/>
          <p:nvPr/>
        </p:nvSpPr>
        <p:spPr>
          <a:xfrm>
            <a:off x="7645325" y="4798028"/>
            <a:ext cx="872290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Server 3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4E25A66A-149B-4681-B2A9-CC5535ADF079}"/>
              </a:ext>
            </a:extLst>
          </p:cNvPr>
          <p:cNvSpPr/>
          <p:nvPr/>
        </p:nvSpPr>
        <p:spPr>
          <a:xfrm>
            <a:off x="7305300" y="5306572"/>
            <a:ext cx="634357" cy="328031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81806472-271D-44B2-9192-F500FE2C5401}"/>
              </a:ext>
            </a:extLst>
          </p:cNvPr>
          <p:cNvSpPr/>
          <p:nvPr/>
        </p:nvSpPr>
        <p:spPr>
          <a:xfrm>
            <a:off x="8081470" y="5238303"/>
            <a:ext cx="734767" cy="47391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Replica3</a:t>
            </a:r>
          </a:p>
        </p:txBody>
      </p: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id="{8086F989-65D1-479F-ADA7-654E7B9746FD}"/>
              </a:ext>
            </a:extLst>
          </p:cNvPr>
          <p:cNvSpPr/>
          <p:nvPr/>
        </p:nvSpPr>
        <p:spPr>
          <a:xfrm>
            <a:off x="10230130" y="2513190"/>
            <a:ext cx="1624128" cy="609600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Consumer 1</a:t>
            </a:r>
          </a:p>
        </p:txBody>
      </p:sp>
      <p:sp>
        <p:nvSpPr>
          <p:cNvPr id="48" name="Flowchart: Terminator 47">
            <a:extLst>
              <a:ext uri="{FF2B5EF4-FFF2-40B4-BE49-F238E27FC236}">
                <a16:creationId xmlns:a16="http://schemas.microsoft.com/office/drawing/2014/main" id="{A384FD11-83C2-47A5-AB81-D204E9453649}"/>
              </a:ext>
            </a:extLst>
          </p:cNvPr>
          <p:cNvSpPr/>
          <p:nvPr/>
        </p:nvSpPr>
        <p:spPr>
          <a:xfrm>
            <a:off x="10230130" y="3504235"/>
            <a:ext cx="1624128" cy="609600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Consumer 2</a:t>
            </a:r>
          </a:p>
        </p:txBody>
      </p:sp>
      <p:sp>
        <p:nvSpPr>
          <p:cNvPr id="49" name="Flowchart: Terminator 48">
            <a:extLst>
              <a:ext uri="{FF2B5EF4-FFF2-40B4-BE49-F238E27FC236}">
                <a16:creationId xmlns:a16="http://schemas.microsoft.com/office/drawing/2014/main" id="{FD597102-9417-48F0-B16F-B733578410DB}"/>
              </a:ext>
            </a:extLst>
          </p:cNvPr>
          <p:cNvSpPr/>
          <p:nvPr/>
        </p:nvSpPr>
        <p:spPr>
          <a:xfrm>
            <a:off x="10210800" y="4609148"/>
            <a:ext cx="1624128" cy="609600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Consumer 3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B31D3E9-86BC-47F2-A861-508140940A91}"/>
              </a:ext>
            </a:extLst>
          </p:cNvPr>
          <p:cNvCxnSpPr>
            <a:endCxn id="47" idx="1"/>
          </p:cNvCxnSpPr>
          <p:nvPr/>
        </p:nvCxnSpPr>
        <p:spPr>
          <a:xfrm>
            <a:off x="8904174" y="2080503"/>
            <a:ext cx="1325956" cy="737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585334-E725-411A-B179-893B6CBD7C4E}"/>
              </a:ext>
            </a:extLst>
          </p:cNvPr>
          <p:cNvCxnSpPr>
            <a:endCxn id="48" idx="1"/>
          </p:cNvCxnSpPr>
          <p:nvPr/>
        </p:nvCxnSpPr>
        <p:spPr>
          <a:xfrm>
            <a:off x="8904174" y="3692966"/>
            <a:ext cx="1325956" cy="11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BBEAB5-1BF4-4F37-8D53-5ECD115DCF5A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 flipV="1">
            <a:off x="8894274" y="4913948"/>
            <a:ext cx="1316526" cy="33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F2B8E22-0CF2-4A5D-A5DE-43986E908C56}"/>
              </a:ext>
            </a:extLst>
          </p:cNvPr>
          <p:cNvSpPr txBox="1"/>
          <p:nvPr/>
        </p:nvSpPr>
        <p:spPr>
          <a:xfrm>
            <a:off x="9147070" y="3432749"/>
            <a:ext cx="931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Read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835A1B-50F0-47E2-9932-5C5BC949B703}"/>
              </a:ext>
            </a:extLst>
          </p:cNvPr>
          <p:cNvSpPr txBox="1"/>
          <p:nvPr/>
        </p:nvSpPr>
        <p:spPr>
          <a:xfrm>
            <a:off x="2701931" y="2899180"/>
            <a:ext cx="108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Write Data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2E473C7-9A21-473B-8527-D5719846EC9F}"/>
              </a:ext>
            </a:extLst>
          </p:cNvPr>
          <p:cNvCxnSpPr>
            <a:endCxn id="35" idx="1"/>
          </p:cNvCxnSpPr>
          <p:nvPr/>
        </p:nvCxnSpPr>
        <p:spPr>
          <a:xfrm>
            <a:off x="5686746" y="2349174"/>
            <a:ext cx="16284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0BC1CA9-03B1-441D-A832-E71DBBAA45A0}"/>
              </a:ext>
            </a:extLst>
          </p:cNvPr>
          <p:cNvCxnSpPr>
            <a:endCxn id="40" idx="1"/>
          </p:cNvCxnSpPr>
          <p:nvPr/>
        </p:nvCxnSpPr>
        <p:spPr>
          <a:xfrm>
            <a:off x="5383793" y="3843049"/>
            <a:ext cx="1921507" cy="1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931EDBD-6E3E-4058-9C1D-696DAA410F9A}"/>
              </a:ext>
            </a:extLst>
          </p:cNvPr>
          <p:cNvCxnSpPr>
            <a:endCxn id="45" idx="1"/>
          </p:cNvCxnSpPr>
          <p:nvPr/>
        </p:nvCxnSpPr>
        <p:spPr>
          <a:xfrm>
            <a:off x="5686746" y="5246234"/>
            <a:ext cx="1618554" cy="22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530D9361-3699-4032-87E8-FB12A824E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154" y="2376917"/>
            <a:ext cx="321422" cy="213883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C3E6585-F836-4697-86A0-C649C8263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180" y="3284193"/>
            <a:ext cx="321422" cy="213883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EF39F7B-6E7A-48A3-8BDA-885CCBC88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858" y="4582122"/>
            <a:ext cx="321422" cy="21388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B185496-9C32-4264-AF48-17CC1FECC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702" y="2135291"/>
            <a:ext cx="321422" cy="21388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47CDB77-5BC2-4F10-9BF4-A85D48681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849" y="3822785"/>
            <a:ext cx="321422" cy="21388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044A3ED-5211-4B90-B0FE-25C30AFF6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2194" y="4786851"/>
            <a:ext cx="321422" cy="21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2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0F8786-6652-42F6-9B08-8A52302EDB52}"/>
              </a:ext>
            </a:extLst>
          </p:cNvPr>
          <p:cNvSpPr/>
          <p:nvPr/>
        </p:nvSpPr>
        <p:spPr>
          <a:xfrm>
            <a:off x="4953000" y="46879"/>
            <a:ext cx="1600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2000" dirty="0"/>
              <a:t>Apache Kafka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2B484-8A4C-4736-A219-8EAE23484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789274"/>
            <a:ext cx="8382000" cy="3992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B8F0DA-2B78-460A-803D-3A872A03C27E}"/>
              </a:ext>
            </a:extLst>
          </p:cNvPr>
          <p:cNvSpPr/>
          <p:nvPr/>
        </p:nvSpPr>
        <p:spPr>
          <a:xfrm>
            <a:off x="76200" y="685800"/>
            <a:ext cx="12039600" cy="18288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 topic is configured into three partitions. Partition 1 has three offset factors. Partition 2 has two offset factors. Partition 3 has four offset factors. The id of the replica is same as the id of the server that hosts it.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If the replication factor of the topic is set to 3, then Kafka will create 3 identical replicas of each partition and place them in the cluster to make available for all its operations. To balance a load in cluster, each broker stores one or more of those partitions.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Multiple producers and consumers can publish and retrieve messages at the same time.</a:t>
            </a:r>
          </a:p>
          <a:p>
            <a:pPr marL="342900" indent="-342900" algn="ctr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539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0F8786-6652-42F6-9B08-8A52302EDB52}"/>
              </a:ext>
            </a:extLst>
          </p:cNvPr>
          <p:cNvSpPr/>
          <p:nvPr/>
        </p:nvSpPr>
        <p:spPr>
          <a:xfrm>
            <a:off x="4953000" y="46879"/>
            <a:ext cx="1600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2000" dirty="0"/>
              <a:t>Apache Kafka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2B484-8A4C-4736-A219-8EAE23484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789274"/>
            <a:ext cx="8382000" cy="3992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B8F0DA-2B78-460A-803D-3A872A03C27E}"/>
              </a:ext>
            </a:extLst>
          </p:cNvPr>
          <p:cNvSpPr/>
          <p:nvPr/>
        </p:nvSpPr>
        <p:spPr>
          <a:xfrm>
            <a:off x="76200" y="685799"/>
            <a:ext cx="12039600" cy="194647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Topics: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 stream of messages belonging to a particular category is called a topic. Data is stored in topics.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Topics are split into partitions. For each topic, Kafka keeps a minimum of one partition. Each such partition contains messages in an immutable ordered sequence. A partition is implemented as a set of segment files of equal sizes.</a:t>
            </a:r>
          </a:p>
          <a:p>
            <a:endParaRPr lang="en-US" sz="1600" dirty="0"/>
          </a:p>
          <a:p>
            <a:r>
              <a:rPr lang="en-US" sz="1600" b="1" dirty="0"/>
              <a:t>Partition: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Topics may have many partitions, so it can handle an arbitrary amount of data.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24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0F8786-6652-42F6-9B08-8A52302EDB52}"/>
              </a:ext>
            </a:extLst>
          </p:cNvPr>
          <p:cNvSpPr/>
          <p:nvPr/>
        </p:nvSpPr>
        <p:spPr>
          <a:xfrm>
            <a:off x="4953000" y="46879"/>
            <a:ext cx="1600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2000" dirty="0"/>
              <a:t>Apache Kafka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2B484-8A4C-4736-A219-8EAE23484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789274"/>
            <a:ext cx="8382000" cy="3992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B8F0DA-2B78-460A-803D-3A872A03C27E}"/>
              </a:ext>
            </a:extLst>
          </p:cNvPr>
          <p:cNvSpPr/>
          <p:nvPr/>
        </p:nvSpPr>
        <p:spPr>
          <a:xfrm>
            <a:off x="76200" y="685799"/>
            <a:ext cx="12039600" cy="194647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Partition offset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Each partitioned message has a unique sequence id called as offset.</a:t>
            </a:r>
          </a:p>
          <a:p>
            <a:endParaRPr lang="en-US" sz="1600" dirty="0"/>
          </a:p>
          <a:p>
            <a:r>
              <a:rPr lang="en-US" sz="1600" b="1" dirty="0"/>
              <a:t>Replicas of partition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Replicas are nothing but backups of a partition. Replicas are never read or write data. They are used to prevent data loss.</a:t>
            </a:r>
          </a:p>
        </p:txBody>
      </p:sp>
    </p:spTree>
    <p:extLst>
      <p:ext uri="{BB962C8B-B14F-4D97-AF65-F5344CB8AC3E}">
        <p14:creationId xmlns:p14="http://schemas.microsoft.com/office/powerpoint/2010/main" val="135099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0F8786-6652-42F6-9B08-8A52302EDB52}"/>
              </a:ext>
            </a:extLst>
          </p:cNvPr>
          <p:cNvSpPr/>
          <p:nvPr/>
        </p:nvSpPr>
        <p:spPr>
          <a:xfrm>
            <a:off x="4953000" y="46879"/>
            <a:ext cx="1600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2000" dirty="0"/>
              <a:t>Apache Kafka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2B484-8A4C-4736-A219-8EAE23484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789274"/>
            <a:ext cx="8382000" cy="3992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B8F0DA-2B78-460A-803D-3A872A03C27E}"/>
              </a:ext>
            </a:extLst>
          </p:cNvPr>
          <p:cNvSpPr/>
          <p:nvPr/>
        </p:nvSpPr>
        <p:spPr>
          <a:xfrm>
            <a:off x="76200" y="493191"/>
            <a:ext cx="12039600" cy="213908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Brokers:</a:t>
            </a:r>
          </a:p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Brokers are simple system responsible for maintaining the published data. Each broker may have zero or more partitions per topic. Assume, if there are N partitions in a topic and N number of brokers, each broker will have one partition.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Assume if there are N partitions in a topic and more than N brokers (n + m), the first N broker will have one partition and the next M broker will not have any partition for that particular topic.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Assume if there are N partitions in a topic and less than N brokers (n-m), each broker will have one or more partition sharing among them. This scenario is not recommended due to unequal load distribution among the broker.</a:t>
            </a:r>
          </a:p>
        </p:txBody>
      </p:sp>
    </p:spTree>
    <p:extLst>
      <p:ext uri="{BB962C8B-B14F-4D97-AF65-F5344CB8AC3E}">
        <p14:creationId xmlns:p14="http://schemas.microsoft.com/office/powerpoint/2010/main" val="154567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0F8786-6652-42F6-9B08-8A52302EDB52}"/>
              </a:ext>
            </a:extLst>
          </p:cNvPr>
          <p:cNvSpPr/>
          <p:nvPr/>
        </p:nvSpPr>
        <p:spPr>
          <a:xfrm>
            <a:off x="4953000" y="46879"/>
            <a:ext cx="1600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2000" dirty="0"/>
              <a:t>Apache Kafka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2B484-8A4C-4736-A219-8EAE23484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789274"/>
            <a:ext cx="8382000" cy="3992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B8F0DA-2B78-460A-803D-3A872A03C27E}"/>
              </a:ext>
            </a:extLst>
          </p:cNvPr>
          <p:cNvSpPr/>
          <p:nvPr/>
        </p:nvSpPr>
        <p:spPr>
          <a:xfrm>
            <a:off x="76200" y="850897"/>
            <a:ext cx="12039600" cy="114300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1" dirty="0"/>
              <a:t>Kafka Cluster: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Kafka’s having more than one broker are called as Kafka cluster. A Kafka cluster can be expanded without downtime. These clusters are used to manage the persistence and replication of message data.</a:t>
            </a:r>
          </a:p>
        </p:txBody>
      </p:sp>
    </p:spTree>
    <p:extLst>
      <p:ext uri="{BB962C8B-B14F-4D97-AF65-F5344CB8AC3E}">
        <p14:creationId xmlns:p14="http://schemas.microsoft.com/office/powerpoint/2010/main" val="165647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0F8786-6652-42F6-9B08-8A52302EDB52}"/>
              </a:ext>
            </a:extLst>
          </p:cNvPr>
          <p:cNvSpPr/>
          <p:nvPr/>
        </p:nvSpPr>
        <p:spPr>
          <a:xfrm>
            <a:off x="4953000" y="46879"/>
            <a:ext cx="1600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2000" dirty="0"/>
              <a:t>Apache Kafka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2B484-8A4C-4736-A219-8EAE23484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789274"/>
            <a:ext cx="8382000" cy="3992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B8F0DA-2B78-460A-803D-3A872A03C27E}"/>
              </a:ext>
            </a:extLst>
          </p:cNvPr>
          <p:cNvSpPr/>
          <p:nvPr/>
        </p:nvSpPr>
        <p:spPr>
          <a:xfrm>
            <a:off x="76200" y="446989"/>
            <a:ext cx="12039600" cy="218528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1" dirty="0"/>
              <a:t>Producers:</a:t>
            </a:r>
          </a:p>
          <a:p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Producers are the publisher of messages to one or more Kafka topics.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Producers send data to Kafka brokers. Every time a producer publishes a message to a broker, the broker simply appends the message to the last segment file. Actually, the message will be appended to a partition.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Producer can also send messages to a partition of their choice.</a:t>
            </a:r>
          </a:p>
        </p:txBody>
      </p:sp>
    </p:spTree>
    <p:extLst>
      <p:ext uri="{BB962C8B-B14F-4D97-AF65-F5344CB8AC3E}">
        <p14:creationId xmlns:p14="http://schemas.microsoft.com/office/powerpoint/2010/main" val="367737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0F8786-6652-42F6-9B08-8A52302EDB52}"/>
              </a:ext>
            </a:extLst>
          </p:cNvPr>
          <p:cNvSpPr/>
          <p:nvPr/>
        </p:nvSpPr>
        <p:spPr>
          <a:xfrm>
            <a:off x="4953000" y="46879"/>
            <a:ext cx="1600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2000" dirty="0"/>
              <a:t>Apache Kafka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2B484-8A4C-4736-A219-8EAE23484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789274"/>
            <a:ext cx="8382000" cy="3992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B8F0DA-2B78-460A-803D-3A872A03C27E}"/>
              </a:ext>
            </a:extLst>
          </p:cNvPr>
          <p:cNvSpPr/>
          <p:nvPr/>
        </p:nvSpPr>
        <p:spPr>
          <a:xfrm>
            <a:off x="76200" y="696391"/>
            <a:ext cx="12039600" cy="193588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Consumers: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Consumers read data from brokers.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Consumers subscribes to one or more topics and consume published messages by pulling data from the brokers.</a:t>
            </a:r>
          </a:p>
        </p:txBody>
      </p:sp>
    </p:spTree>
    <p:extLst>
      <p:ext uri="{BB962C8B-B14F-4D97-AF65-F5344CB8AC3E}">
        <p14:creationId xmlns:p14="http://schemas.microsoft.com/office/powerpoint/2010/main" val="378779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0F8786-6652-42F6-9B08-8A52302EDB52}"/>
              </a:ext>
            </a:extLst>
          </p:cNvPr>
          <p:cNvSpPr/>
          <p:nvPr/>
        </p:nvSpPr>
        <p:spPr>
          <a:xfrm>
            <a:off x="4953000" y="46879"/>
            <a:ext cx="1600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2000" dirty="0"/>
              <a:t>Apache Kafka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2B484-8A4C-4736-A219-8EAE23484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789274"/>
            <a:ext cx="8382000" cy="3992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B8F0DA-2B78-460A-803D-3A872A03C27E}"/>
              </a:ext>
            </a:extLst>
          </p:cNvPr>
          <p:cNvSpPr/>
          <p:nvPr/>
        </p:nvSpPr>
        <p:spPr>
          <a:xfrm>
            <a:off x="76200" y="696391"/>
            <a:ext cx="12039600" cy="193588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1" dirty="0"/>
              <a:t>Leader: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Leader is the node responsible for all reads and writes for the given partition. Every partition has one server acting as a leader.</a:t>
            </a:r>
          </a:p>
          <a:p>
            <a:endParaRPr lang="en-US" sz="1400" dirty="0"/>
          </a:p>
          <a:p>
            <a:r>
              <a:rPr lang="en-US" sz="1800" b="1" dirty="0">
                <a:solidFill>
                  <a:schemeClr val="tx1"/>
                </a:solidFill>
              </a:rPr>
              <a:t>Follower: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Node which follows leader instructions are called as follower. If the leader fails, one of the follower will automatically become the new leader. A follower acts as normal consumer, pulls messages and up-dates its own data store.</a:t>
            </a:r>
          </a:p>
        </p:txBody>
      </p:sp>
    </p:spTree>
    <p:extLst>
      <p:ext uri="{BB962C8B-B14F-4D97-AF65-F5344CB8AC3E}">
        <p14:creationId xmlns:p14="http://schemas.microsoft.com/office/powerpoint/2010/main" val="190502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91742</TotalTime>
  <Words>652</Words>
  <Application>Microsoft Office PowerPoint</Application>
  <PresentationFormat>Widescreen</PresentationFormat>
  <Paragraphs>107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9854</cp:revision>
  <dcterms:created xsi:type="dcterms:W3CDTF">2006-08-16T00:00:00Z</dcterms:created>
  <dcterms:modified xsi:type="dcterms:W3CDTF">2022-09-09T04:33:08Z</dcterms:modified>
</cp:coreProperties>
</file>