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4" r:id="rId2"/>
    <p:sldId id="485" r:id="rId3"/>
    <p:sldId id="488" r:id="rId4"/>
    <p:sldId id="486" r:id="rId5"/>
    <p:sldId id="487"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8160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70256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00272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01959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9/15/2022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3"/>
          <a:stretch>
            <a:fillRect/>
          </a:stretch>
        </p:blipFill>
        <p:spPr>
          <a:xfrm>
            <a:off x="2520372" y="3260534"/>
            <a:ext cx="7151256" cy="337742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207437" y="791818"/>
            <a:ext cx="11755964" cy="2367613"/>
          </a:xfrm>
          <a:prstGeom prst="wedgeRectCallout">
            <a:avLst>
              <a:gd name="adj1" fmla="val -25616"/>
              <a:gd name="adj2" fmla="val 58440"/>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r>
              <a:rPr lang="en-US" sz="1800" dirty="0"/>
              <a:t>Kafka is simply a collection of topics split into one or more partitions. </a:t>
            </a:r>
          </a:p>
          <a:p>
            <a:pPr marL="342900" indent="-342900">
              <a:buFont typeface="+mj-lt"/>
              <a:buAutoNum type="arabicPeriod"/>
            </a:pPr>
            <a:r>
              <a:rPr lang="en-US" sz="1800" dirty="0"/>
              <a:t>A Kafka partition is a linearly ordered sequence of messages, where each message is identified by their index (called as offset). All the data in a Kafka cluster is the disjointed union of partitions. Incoming messages are written at the end of a partition and messages are sequentially read by consumers. Durability is provided by replicating messages to different brokers.</a:t>
            </a:r>
          </a:p>
          <a:p>
            <a:pPr marL="342900" indent="-342900">
              <a:buFont typeface="+mj-lt"/>
              <a:buAutoNum type="arabicPeriod"/>
            </a:pPr>
            <a:r>
              <a:rPr lang="en-US" sz="1800" dirty="0"/>
              <a:t>Kafka provides both pub-sub and queue based messaging system in a fast, reliable, persisted, fault-tolerance and zero downtime manner. In both cases, producers simply send the message to a topic and consumer can choose any one type of messaging system depending on their need. </a:t>
            </a:r>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207436" y="381000"/>
            <a:ext cx="1655710" cy="369332"/>
          </a:xfrm>
          <a:prstGeom prst="rect">
            <a:avLst/>
          </a:prstGeom>
          <a:solidFill>
            <a:srgbClr val="FF0000"/>
          </a:solidFill>
        </p:spPr>
        <p:txBody>
          <a:bodyPr wrap="none">
            <a:spAutoFit/>
          </a:bodyPr>
          <a:lstStyle/>
          <a:p>
            <a:pPr fontAlgn="base"/>
            <a:r>
              <a:rPr lang="en-US" sz="1800" dirty="0">
                <a:solidFill>
                  <a:schemeClr val="bg1"/>
                </a:solidFill>
                <a:latin typeface="inherit"/>
              </a:rPr>
              <a:t>Kafka Workflow</a:t>
            </a:r>
            <a:endParaRPr lang="en-US" sz="18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95588" y="4068170"/>
            <a:ext cx="5387170" cy="2676537"/>
          </a:xfrm>
          <a:prstGeom prst="rect">
            <a:avLst/>
          </a:prstGeom>
        </p:spPr>
        <p:style>
          <a:lnRef idx="1">
            <a:schemeClr val="accent6"/>
          </a:lnRef>
          <a:fillRef idx="2">
            <a:schemeClr val="accent6"/>
          </a:fillRef>
          <a:effectRef idx="1">
            <a:schemeClr val="accent6"/>
          </a:effectRef>
          <a:fontRef idx="minor">
            <a:schemeClr val="dk1"/>
          </a:fontRef>
        </p:style>
      </p:pic>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4"/>
          <a:stretch>
            <a:fillRect/>
          </a:stretch>
        </p:blipFill>
        <p:spPr>
          <a:xfrm>
            <a:off x="6119029" y="4112785"/>
            <a:ext cx="5387171" cy="2608731"/>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791817"/>
            <a:ext cx="11867813" cy="3053501"/>
          </a:xfrm>
          <a:prstGeom prst="wedgeRectCallout">
            <a:avLst>
              <a:gd name="adj1" fmla="val -25945"/>
              <a:gd name="adj2" fmla="val 56460"/>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400" dirty="0"/>
              <a:t>1. Producers send message to a topic at regular intervals.</a:t>
            </a:r>
          </a:p>
          <a:p>
            <a:pPr fontAlgn="base"/>
            <a:endParaRPr lang="en-US" sz="1400" dirty="0"/>
          </a:p>
          <a:p>
            <a:pPr fontAlgn="base"/>
            <a:r>
              <a:rPr lang="en-US" sz="1400" dirty="0"/>
              <a:t>2. Kafka broker stores all messages in the partitions configured for that particular topic. It ensures the messages are equally shared between partitions. If the producer sends two messages and there are two partitions, Kafka will store one message in the first partition and the second message in the second partition.</a:t>
            </a:r>
          </a:p>
          <a:p>
            <a:pPr fontAlgn="base"/>
            <a:endParaRPr lang="en-US" sz="1400" dirty="0"/>
          </a:p>
          <a:p>
            <a:pPr fontAlgn="base"/>
            <a:r>
              <a:rPr lang="en-US" sz="1400" dirty="0"/>
              <a:t>3. Consumer subscribes to a specific topic.</a:t>
            </a:r>
          </a:p>
          <a:p>
            <a:pPr fontAlgn="base"/>
            <a:endParaRPr lang="en-US" sz="1400" dirty="0"/>
          </a:p>
          <a:p>
            <a:pPr fontAlgn="base"/>
            <a:r>
              <a:rPr lang="en-US" sz="1400" dirty="0"/>
              <a:t>4. Once the consumer subscribes to a topic, Kafka will provide the current offset of the topic to the consumer and also saves the offset in the Zookeeper ensemble.</a:t>
            </a:r>
          </a:p>
          <a:p>
            <a:pPr fontAlgn="base"/>
            <a:endParaRPr lang="en-US" sz="1400" dirty="0"/>
          </a:p>
          <a:p>
            <a:pPr fontAlgn="base"/>
            <a:r>
              <a:rPr lang="en-US" sz="1400" dirty="0"/>
              <a:t>5. Consumer will request the Kafka in a regular interval (like 100 </a:t>
            </a:r>
            <a:r>
              <a:rPr lang="en-US" sz="1400" dirty="0" err="1"/>
              <a:t>Ms</a:t>
            </a:r>
            <a:r>
              <a:rPr lang="en-US" sz="1400" dirty="0"/>
              <a:t>) for new messages.</a:t>
            </a:r>
          </a:p>
          <a:p>
            <a:pPr fontAlgn="base"/>
            <a:endParaRPr lang="en-US" sz="1400" dirty="0"/>
          </a:p>
          <a:p>
            <a:pPr fontAlgn="base"/>
            <a:r>
              <a:rPr lang="en-US" sz="1400" dirty="0"/>
              <a:t>6. Once Kafka receives the messages from producers, it forwards these messages to the consumers.</a:t>
            </a:r>
          </a:p>
          <a:p>
            <a:pPr fontAlgn="base"/>
            <a:endParaRPr lang="en-US" sz="14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105527" y="385120"/>
            <a:ext cx="3224601" cy="369332"/>
          </a:xfrm>
          <a:prstGeom prst="rect">
            <a:avLst/>
          </a:prstGeom>
          <a:solidFill>
            <a:srgbClr val="FF0000"/>
          </a:solidFill>
        </p:spPr>
        <p:txBody>
          <a:bodyPr wrap="none">
            <a:spAutoFit/>
          </a:bodyPr>
          <a:lstStyle/>
          <a:p>
            <a:pPr fontAlgn="base"/>
            <a:r>
              <a:rPr lang="en-US" sz="1800" dirty="0">
                <a:solidFill>
                  <a:schemeClr val="bg1"/>
                </a:solidFill>
              </a:rPr>
              <a:t>Workflow of Pub-Sub Messaging</a:t>
            </a:r>
          </a:p>
        </p:txBody>
      </p:sp>
    </p:spTree>
    <p:extLst>
      <p:ext uri="{BB962C8B-B14F-4D97-AF65-F5344CB8AC3E}">
        <p14:creationId xmlns:p14="http://schemas.microsoft.com/office/powerpoint/2010/main" val="18892537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95588" y="4179937"/>
            <a:ext cx="5162212" cy="2564770"/>
          </a:xfrm>
          <a:prstGeom prst="rect">
            <a:avLst/>
          </a:prstGeom>
        </p:spPr>
        <p:style>
          <a:lnRef idx="1">
            <a:schemeClr val="accent6"/>
          </a:lnRef>
          <a:fillRef idx="2">
            <a:schemeClr val="accent6"/>
          </a:fillRef>
          <a:effectRef idx="1">
            <a:schemeClr val="accent6"/>
          </a:effectRef>
          <a:fontRef idx="minor">
            <a:schemeClr val="dk1"/>
          </a:fontRef>
        </p:style>
      </p:pic>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4"/>
          <a:stretch>
            <a:fillRect/>
          </a:stretch>
        </p:blipFill>
        <p:spPr>
          <a:xfrm>
            <a:off x="6119029" y="4112785"/>
            <a:ext cx="5387171" cy="2608731"/>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791817"/>
            <a:ext cx="11867813" cy="3053501"/>
          </a:xfrm>
          <a:prstGeom prst="wedgeRectCallout">
            <a:avLst>
              <a:gd name="adj1" fmla="val -5845"/>
              <a:gd name="adj2" fmla="val 60366"/>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dirty="0"/>
              <a:t>7. Consumer will receive the message and process it.</a:t>
            </a:r>
          </a:p>
          <a:p>
            <a:pPr fontAlgn="base"/>
            <a:endParaRPr lang="en-US" sz="1800" dirty="0"/>
          </a:p>
          <a:p>
            <a:pPr fontAlgn="base"/>
            <a:r>
              <a:rPr lang="en-US" sz="1800" dirty="0"/>
              <a:t>8. Once the messages are processed, consumer will send an acknowledgement to the Kafka broker.</a:t>
            </a:r>
          </a:p>
          <a:p>
            <a:pPr fontAlgn="base"/>
            <a:endParaRPr lang="en-US" sz="1800" dirty="0"/>
          </a:p>
          <a:p>
            <a:pPr fontAlgn="base"/>
            <a:r>
              <a:rPr lang="en-US" sz="1800" dirty="0"/>
              <a:t>9. Once Kafka receives an acknowledgement, it changes the offset to the new value and updates it in the Zookeeper. Since offsets are maintained in the Zookeeper, the consumer can read next message correctly even during server outrages.</a:t>
            </a:r>
          </a:p>
          <a:p>
            <a:pPr fontAlgn="base"/>
            <a:endParaRPr lang="en-US" sz="1800" dirty="0"/>
          </a:p>
          <a:p>
            <a:pPr fontAlgn="base"/>
            <a:r>
              <a:rPr lang="en-US" sz="1800" dirty="0"/>
              <a:t>10. This above flow will repeat until the consumer stops the request.</a:t>
            </a:r>
          </a:p>
          <a:p>
            <a:pPr fontAlgn="base"/>
            <a:endParaRPr lang="en-US" sz="1800" dirty="0"/>
          </a:p>
          <a:p>
            <a:pPr fontAlgn="base"/>
            <a:r>
              <a:rPr lang="en-US" sz="1800" dirty="0"/>
              <a:t>11. Consumer has the option to rewind/skip to the desired offset of a topic at any time and read all the subsequent messages.</a:t>
            </a:r>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105527" y="385120"/>
            <a:ext cx="3224601" cy="369332"/>
          </a:xfrm>
          <a:prstGeom prst="rect">
            <a:avLst/>
          </a:prstGeom>
          <a:solidFill>
            <a:srgbClr val="FF0000"/>
          </a:solidFill>
        </p:spPr>
        <p:txBody>
          <a:bodyPr wrap="none">
            <a:spAutoFit/>
          </a:bodyPr>
          <a:lstStyle/>
          <a:p>
            <a:pPr fontAlgn="base"/>
            <a:r>
              <a:rPr lang="en-US" sz="1800" dirty="0">
                <a:solidFill>
                  <a:schemeClr val="bg1"/>
                </a:solidFill>
              </a:rPr>
              <a:t>Workflow of Pub-Sub Messaging</a:t>
            </a:r>
          </a:p>
        </p:txBody>
      </p:sp>
    </p:spTree>
    <p:extLst>
      <p:ext uri="{BB962C8B-B14F-4D97-AF65-F5344CB8AC3E}">
        <p14:creationId xmlns:p14="http://schemas.microsoft.com/office/powerpoint/2010/main" val="9601997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95588" y="4106028"/>
            <a:ext cx="5310971" cy="2638679"/>
          </a:xfrm>
          <a:prstGeom prst="rect">
            <a:avLst/>
          </a:prstGeom>
        </p:spPr>
        <p:style>
          <a:lnRef idx="1">
            <a:schemeClr val="accent6"/>
          </a:lnRef>
          <a:fillRef idx="2">
            <a:schemeClr val="accent6"/>
          </a:fillRef>
          <a:effectRef idx="1">
            <a:schemeClr val="accent6"/>
          </a:effectRef>
          <a:fontRef idx="minor">
            <a:schemeClr val="dk1"/>
          </a:fontRef>
        </p:style>
      </p:pic>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4"/>
          <a:stretch>
            <a:fillRect/>
          </a:stretch>
        </p:blipFill>
        <p:spPr>
          <a:xfrm>
            <a:off x="6119029" y="4149685"/>
            <a:ext cx="5310971" cy="2571831"/>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751639"/>
            <a:ext cx="12020212" cy="3232689"/>
          </a:xfrm>
          <a:prstGeom prst="wedgeRectCallout">
            <a:avLst>
              <a:gd name="adj1" fmla="val -10475"/>
              <a:gd name="adj2" fmla="val 6405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fontAlgn="base">
              <a:buFont typeface="+mj-lt"/>
              <a:buAutoNum type="arabicPeriod"/>
            </a:pPr>
            <a:r>
              <a:rPr lang="en-US" sz="1200" dirty="0"/>
              <a:t>Producers send message to a topic in a regular interval.</a:t>
            </a:r>
          </a:p>
          <a:p>
            <a:pPr marL="285750" indent="-285750" fontAlgn="base">
              <a:buFont typeface="+mj-lt"/>
              <a:buAutoNum type="arabicPeriod"/>
            </a:pPr>
            <a:endParaRPr lang="en-US" sz="1200" dirty="0"/>
          </a:p>
          <a:p>
            <a:pPr marL="285750" indent="-285750" fontAlgn="base">
              <a:buFont typeface="+mj-lt"/>
              <a:buAutoNum type="arabicPeriod"/>
            </a:pPr>
            <a:r>
              <a:rPr lang="en-US" sz="1200" dirty="0"/>
              <a:t>Kafka stores all messages in the partitions configured for that particular topic similar to the earlier scenario.</a:t>
            </a:r>
          </a:p>
          <a:p>
            <a:pPr marL="285750" indent="-285750" fontAlgn="base">
              <a:buFont typeface="+mj-lt"/>
              <a:buAutoNum type="arabicPeriod"/>
            </a:pPr>
            <a:endParaRPr lang="en-US" sz="1200" dirty="0"/>
          </a:p>
          <a:p>
            <a:pPr marL="285750" indent="-285750" fontAlgn="base">
              <a:buFont typeface="+mj-lt"/>
              <a:buAutoNum type="arabicPeriod"/>
            </a:pPr>
            <a:r>
              <a:rPr lang="en-US" sz="1200" dirty="0"/>
              <a:t>A single consumer subscribes to a specific topic, assume Topic-01 with Group ID as Group-1.</a:t>
            </a:r>
          </a:p>
          <a:p>
            <a:pPr marL="285750" indent="-285750" fontAlgn="base">
              <a:buFont typeface="+mj-lt"/>
              <a:buAutoNum type="arabicPeriod"/>
            </a:pPr>
            <a:endParaRPr lang="en-US" sz="1200" dirty="0"/>
          </a:p>
          <a:p>
            <a:pPr marL="285750" indent="-285750" fontAlgn="base">
              <a:buFont typeface="+mj-lt"/>
              <a:buAutoNum type="arabicPeriod"/>
            </a:pPr>
            <a:r>
              <a:rPr lang="en-US" sz="1200" dirty="0"/>
              <a:t>Kafka interacts with the consumer in the same way as Pub-Sub Messaging until new consumer subscribes the same topic, Topic-01 with the same Group ID as Group-1.</a:t>
            </a:r>
          </a:p>
          <a:p>
            <a:pPr marL="285750" indent="-285750" fontAlgn="base">
              <a:buFont typeface="+mj-lt"/>
              <a:buAutoNum type="arabicPeriod"/>
            </a:pPr>
            <a:endParaRPr lang="en-US" sz="1200" dirty="0"/>
          </a:p>
          <a:p>
            <a:pPr marL="285750" indent="-285750" fontAlgn="base">
              <a:buFont typeface="+mj-lt"/>
              <a:buAutoNum type="arabicPeriod"/>
            </a:pPr>
            <a:r>
              <a:rPr lang="en-US" sz="1200" dirty="0"/>
              <a:t>Once the new consumer arrives, Kafka switches its operation to share mode and shares the data between the two consumers. This sharing will go on until the number of consumers reach the number of partition configured for that particular topic.</a:t>
            </a:r>
          </a:p>
          <a:p>
            <a:pPr marL="285750" indent="-285750" fontAlgn="base">
              <a:buFont typeface="+mj-lt"/>
              <a:buAutoNum type="arabicPeriod"/>
            </a:pPr>
            <a:endParaRPr lang="en-US" sz="1200" dirty="0"/>
          </a:p>
          <a:p>
            <a:pPr marL="285750" indent="-285750" fontAlgn="base">
              <a:buFont typeface="+mj-lt"/>
              <a:buAutoNum type="arabicPeriod"/>
            </a:pPr>
            <a:r>
              <a:rPr lang="en-US" sz="1200" dirty="0"/>
              <a:t>Once the number of consumer exceeds the number of partitions, the new consumer will not receive any further message until any one of the existing consumer unsubscribes. This scenario arises because each consumer in Kafka will be assigned a minimum of one partition and once all the partitions are assigned to the existing consumers, the new consumers will have to wait.</a:t>
            </a:r>
          </a:p>
          <a:p>
            <a:pPr marL="285750" indent="-285750" fontAlgn="base">
              <a:buFont typeface="+mj-lt"/>
              <a:buAutoNum type="arabicPeriod"/>
            </a:pPr>
            <a:endParaRPr lang="en-US" sz="1200" dirty="0"/>
          </a:p>
          <a:p>
            <a:pPr marL="285750" indent="-285750" fontAlgn="base">
              <a:buFont typeface="+mj-lt"/>
              <a:buAutoNum type="arabicPeriod"/>
            </a:pPr>
            <a:r>
              <a:rPr lang="en-US" sz="1200" dirty="0"/>
              <a:t>This feature is also called as Consumer Group. In the same way, Kafka will provide the best of both the systems in a very simple and efficient manner.</a:t>
            </a:r>
          </a:p>
        </p:txBody>
      </p:sp>
      <p:sp>
        <p:nvSpPr>
          <p:cNvPr id="8" name="Rectangle 7">
            <a:extLst>
              <a:ext uri="{FF2B5EF4-FFF2-40B4-BE49-F238E27FC236}">
                <a16:creationId xmlns:a16="http://schemas.microsoft.com/office/drawing/2014/main" id="{F20F8786-6652-42F6-9B08-8A52302EDB52}"/>
              </a:ext>
            </a:extLst>
          </p:cNvPr>
          <p:cNvSpPr/>
          <p:nvPr/>
        </p:nvSpPr>
        <p:spPr>
          <a:xfrm>
            <a:off x="3834548" y="2121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95588" y="382308"/>
            <a:ext cx="5329472" cy="369332"/>
          </a:xfrm>
          <a:prstGeom prst="rect">
            <a:avLst/>
          </a:prstGeom>
          <a:solidFill>
            <a:srgbClr val="FF0000"/>
          </a:solidFill>
        </p:spPr>
        <p:txBody>
          <a:bodyPr wrap="none">
            <a:spAutoFit/>
          </a:bodyPr>
          <a:lstStyle/>
          <a:p>
            <a:pPr fontAlgn="base"/>
            <a:r>
              <a:rPr lang="en-US" sz="1800" dirty="0">
                <a:solidFill>
                  <a:schemeClr val="bg1"/>
                </a:solidFill>
              </a:rPr>
              <a:t>Workflow of Kafka Queue Messaging/Consumer Group</a:t>
            </a:r>
          </a:p>
        </p:txBody>
      </p:sp>
    </p:spTree>
    <p:extLst>
      <p:ext uri="{BB962C8B-B14F-4D97-AF65-F5344CB8AC3E}">
        <p14:creationId xmlns:p14="http://schemas.microsoft.com/office/powerpoint/2010/main" val="32197548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3048000" y="3886200"/>
            <a:ext cx="5709228" cy="2836547"/>
          </a:xfrm>
          <a:prstGeom prst="rect">
            <a:avLst/>
          </a:prstGeom>
        </p:spPr>
        <p:style>
          <a:lnRef idx="1">
            <a:schemeClr val="accent6"/>
          </a:lnRef>
          <a:fillRef idx="2">
            <a:schemeClr val="accent6"/>
          </a:fillRef>
          <a:effectRef idx="1">
            <a:schemeClr val="accent6"/>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868884"/>
            <a:ext cx="11867813" cy="2255316"/>
          </a:xfrm>
          <a:prstGeom prst="wedgeRectCallout">
            <a:avLst>
              <a:gd name="adj1" fmla="val -5179"/>
              <a:gd name="adj2" fmla="val 8138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r>
              <a:rPr lang="en-US" sz="1600" dirty="0"/>
              <a:t>A critical dependency of Apache Kafka is Apache Zookeeper, which is a distributed configuration and synchronization service. </a:t>
            </a:r>
          </a:p>
          <a:p>
            <a:pPr marL="342900" indent="-342900">
              <a:buFont typeface="+mj-lt"/>
              <a:buAutoNum type="arabicPeriod"/>
            </a:pPr>
            <a:r>
              <a:rPr lang="en-US" sz="1600" dirty="0"/>
              <a:t>Zookeeper serves as the coordination interface between the Kafka brokers and consumers. The Kafka servers share information via a Zookeeper cluster. Kafka stores basic metadata in Zookeeper such as information about topics, brokers, consumer offsets (queue readers) and so on.</a:t>
            </a:r>
          </a:p>
          <a:p>
            <a:pPr marL="342900" indent="-342900">
              <a:buFont typeface="+mj-lt"/>
              <a:buAutoNum type="arabicPeriod"/>
            </a:pPr>
            <a:r>
              <a:rPr lang="en-US" sz="1600" dirty="0"/>
              <a:t>Since all the critical information is stored in the Zookeeper and it normally replicates this data across its ensemble, failure of Kafka broker / Zookeeper does not affect the state of the Kafka cluster. </a:t>
            </a:r>
          </a:p>
          <a:p>
            <a:pPr marL="342900" indent="-342900">
              <a:buFont typeface="+mj-lt"/>
              <a:buAutoNum type="arabicPeriod"/>
            </a:pPr>
            <a:r>
              <a:rPr lang="en-US" sz="1600" dirty="0"/>
              <a:t>Kafka will restore the state, once the Zookeeper restarts. This gives zero downtime for Kafka. The leader election between the Kafka broker is also done by using Zookeeper in the event of leader failure.</a:t>
            </a:r>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82153" y="462482"/>
            <a:ext cx="3804696" cy="400110"/>
          </a:xfrm>
          <a:prstGeom prst="rect">
            <a:avLst/>
          </a:prstGeom>
          <a:solidFill>
            <a:srgbClr val="FF0000"/>
          </a:solidFill>
        </p:spPr>
        <p:txBody>
          <a:bodyPr wrap="none">
            <a:spAutoFit/>
          </a:bodyPr>
          <a:lstStyle/>
          <a:p>
            <a:pPr fontAlgn="base"/>
            <a:r>
              <a:rPr lang="en-US" sz="2000" dirty="0">
                <a:solidFill>
                  <a:schemeClr val="bg1"/>
                </a:solidFill>
              </a:rPr>
              <a:t>Role of </a:t>
            </a:r>
            <a:r>
              <a:rPr lang="en-US" sz="2000" dirty="0" err="1">
                <a:solidFill>
                  <a:schemeClr val="bg1"/>
                </a:solidFill>
              </a:rPr>
              <a:t>ZooKeeper</a:t>
            </a:r>
            <a:r>
              <a:rPr lang="en-US" sz="2000" dirty="0">
                <a:solidFill>
                  <a:schemeClr val="bg1"/>
                </a:solidFill>
              </a:rPr>
              <a:t> in Apache Kafka</a:t>
            </a:r>
          </a:p>
        </p:txBody>
      </p:sp>
    </p:spTree>
    <p:extLst>
      <p:ext uri="{BB962C8B-B14F-4D97-AF65-F5344CB8AC3E}">
        <p14:creationId xmlns:p14="http://schemas.microsoft.com/office/powerpoint/2010/main" val="8211590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91800</TotalTime>
  <Words>808</Words>
  <Application>Microsoft Office PowerPoint</Application>
  <PresentationFormat>Widescreen</PresentationFormat>
  <Paragraphs>55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Georgia</vt:lpstr>
      <vt:lpstr>inherit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9824</cp:revision>
  <dcterms:created xsi:type="dcterms:W3CDTF">2006-08-16T00:00:00Z</dcterms:created>
  <dcterms:modified xsi:type="dcterms:W3CDTF">2022-09-15T07:24:47Z</dcterms:modified>
</cp:coreProperties>
</file>