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3"/>
  </p:notesMasterIdLst>
  <p:sldIdLst>
    <p:sldId id="471" r:id="rId2"/>
    <p:sldId id="474" r:id="rId3"/>
    <p:sldId id="475" r:id="rId4"/>
    <p:sldId id="476" r:id="rId5"/>
    <p:sldId id="477" r:id="rId6"/>
    <p:sldId id="478" r:id="rId7"/>
    <p:sldId id="472" r:id="rId8"/>
    <p:sldId id="473" r:id="rId9"/>
    <p:sldId id="480" r:id="rId10"/>
    <p:sldId id="479" r:id="rId11"/>
    <p:sldId id="481" r:id="rId12"/>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1792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407879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82383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7534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46335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74833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55401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120836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366057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9/5/2022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ED747C-86E0-450F-AFD3-771DACF47E55}"/>
              </a:ext>
            </a:extLst>
          </p:cNvPr>
          <p:cNvSpPr/>
          <p:nvPr/>
        </p:nvSpPr>
        <p:spPr>
          <a:xfrm>
            <a:off x="4572000" y="1295400"/>
            <a:ext cx="2933700" cy="495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384E8FB-A4F2-4FB3-9A73-831C3F90D410}"/>
              </a:ext>
            </a:extLst>
          </p:cNvPr>
          <p:cNvSpPr/>
          <p:nvPr/>
        </p:nvSpPr>
        <p:spPr>
          <a:xfrm>
            <a:off x="5029200" y="2209800"/>
            <a:ext cx="2133600" cy="28194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3">
            <a:extLst>
              <a:ext uri="{FF2B5EF4-FFF2-40B4-BE49-F238E27FC236}">
                <a16:creationId xmlns:a16="http://schemas.microsoft.com/office/drawing/2014/main" id="{76919DC5-E8CC-4FF6-B698-796AFE5B5A9F}"/>
              </a:ext>
            </a:extLst>
          </p:cNvPr>
          <p:cNvSpPr/>
          <p:nvPr/>
        </p:nvSpPr>
        <p:spPr>
          <a:xfrm>
            <a:off x="817035" y="2057400"/>
            <a:ext cx="1828800" cy="27432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Terminator 4">
            <a:extLst>
              <a:ext uri="{FF2B5EF4-FFF2-40B4-BE49-F238E27FC236}">
                <a16:creationId xmlns:a16="http://schemas.microsoft.com/office/drawing/2014/main" id="{4CB91A3C-D889-449E-BB29-B00700D3A77B}"/>
              </a:ext>
            </a:extLst>
          </p:cNvPr>
          <p:cNvSpPr/>
          <p:nvPr/>
        </p:nvSpPr>
        <p:spPr>
          <a:xfrm>
            <a:off x="1041402" y="243840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Producer1</a:t>
            </a:r>
          </a:p>
        </p:txBody>
      </p:sp>
      <p:sp>
        <p:nvSpPr>
          <p:cNvPr id="8" name="Flowchart: Terminator 7">
            <a:extLst>
              <a:ext uri="{FF2B5EF4-FFF2-40B4-BE49-F238E27FC236}">
                <a16:creationId xmlns:a16="http://schemas.microsoft.com/office/drawing/2014/main" id="{61B6BC37-796A-4FCA-9E1F-24F997361406}"/>
              </a:ext>
            </a:extLst>
          </p:cNvPr>
          <p:cNvSpPr/>
          <p:nvPr/>
        </p:nvSpPr>
        <p:spPr>
          <a:xfrm>
            <a:off x="1041402" y="3207026"/>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Producer2</a:t>
            </a:r>
          </a:p>
        </p:txBody>
      </p:sp>
      <p:sp>
        <p:nvSpPr>
          <p:cNvPr id="9" name="Flowchart: Terminator 8">
            <a:extLst>
              <a:ext uri="{FF2B5EF4-FFF2-40B4-BE49-F238E27FC236}">
                <a16:creationId xmlns:a16="http://schemas.microsoft.com/office/drawing/2014/main" id="{8DA0F4D6-5FE0-4123-9D82-2F7265386FB2}"/>
              </a:ext>
            </a:extLst>
          </p:cNvPr>
          <p:cNvSpPr/>
          <p:nvPr/>
        </p:nvSpPr>
        <p:spPr>
          <a:xfrm>
            <a:off x="1041402" y="398991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Producer3</a:t>
            </a:r>
          </a:p>
        </p:txBody>
      </p:sp>
      <p:sp>
        <p:nvSpPr>
          <p:cNvPr id="11" name="Flowchart: Terminator 10">
            <a:extLst>
              <a:ext uri="{FF2B5EF4-FFF2-40B4-BE49-F238E27FC236}">
                <a16:creationId xmlns:a16="http://schemas.microsoft.com/office/drawing/2014/main" id="{3A150903-EFB5-4ABD-BC63-AF5F286D153C}"/>
              </a:ext>
            </a:extLst>
          </p:cNvPr>
          <p:cNvSpPr/>
          <p:nvPr/>
        </p:nvSpPr>
        <p:spPr>
          <a:xfrm>
            <a:off x="5496524" y="2559326"/>
            <a:ext cx="1192696"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Broker1</a:t>
            </a:r>
          </a:p>
        </p:txBody>
      </p:sp>
      <p:sp>
        <p:nvSpPr>
          <p:cNvPr id="15" name="TextBox 14">
            <a:extLst>
              <a:ext uri="{FF2B5EF4-FFF2-40B4-BE49-F238E27FC236}">
                <a16:creationId xmlns:a16="http://schemas.microsoft.com/office/drawing/2014/main" id="{83DAB7C8-4B39-4137-8CEB-E5EB6AFD065D}"/>
              </a:ext>
            </a:extLst>
          </p:cNvPr>
          <p:cNvSpPr txBox="1"/>
          <p:nvPr/>
        </p:nvSpPr>
        <p:spPr>
          <a:xfrm>
            <a:off x="5327039" y="1754197"/>
            <a:ext cx="1537922" cy="400110"/>
          </a:xfrm>
          <a:prstGeom prst="rect">
            <a:avLst/>
          </a:prstGeom>
          <a:noFill/>
        </p:spPr>
        <p:txBody>
          <a:bodyPr wrap="none" rtlCol="0">
            <a:spAutoFit/>
          </a:bodyPr>
          <a:lstStyle/>
          <a:p>
            <a:r>
              <a:rPr lang="en-US" sz="2000" dirty="0"/>
              <a:t>Kafka Cluster</a:t>
            </a:r>
          </a:p>
        </p:txBody>
      </p:sp>
      <p:sp>
        <p:nvSpPr>
          <p:cNvPr id="16" name="TextBox 15">
            <a:extLst>
              <a:ext uri="{FF2B5EF4-FFF2-40B4-BE49-F238E27FC236}">
                <a16:creationId xmlns:a16="http://schemas.microsoft.com/office/drawing/2014/main" id="{E17A903B-7D96-4636-9552-39B21A89CEB2}"/>
              </a:ext>
            </a:extLst>
          </p:cNvPr>
          <p:cNvSpPr txBox="1"/>
          <p:nvPr/>
        </p:nvSpPr>
        <p:spPr>
          <a:xfrm>
            <a:off x="4966587" y="783761"/>
            <a:ext cx="2281715" cy="470000"/>
          </a:xfrm>
          <a:prstGeom prst="rect">
            <a:avLst/>
          </a:prstGeom>
          <a:noFill/>
        </p:spPr>
        <p:txBody>
          <a:bodyPr wrap="none" rtlCol="0">
            <a:spAutoFit/>
          </a:bodyPr>
          <a:lstStyle/>
          <a:p>
            <a:r>
              <a:rPr lang="en-US" dirty="0"/>
              <a:t>Kafka Ecosystem</a:t>
            </a:r>
          </a:p>
        </p:txBody>
      </p:sp>
      <p:sp>
        <p:nvSpPr>
          <p:cNvPr id="17" name="Rectangle 16">
            <a:extLst>
              <a:ext uri="{FF2B5EF4-FFF2-40B4-BE49-F238E27FC236}">
                <a16:creationId xmlns:a16="http://schemas.microsoft.com/office/drawing/2014/main" id="{C4B6A1C5-B792-4809-8FE8-E74EA156D153}"/>
              </a:ext>
            </a:extLst>
          </p:cNvPr>
          <p:cNvSpPr/>
          <p:nvPr/>
        </p:nvSpPr>
        <p:spPr>
          <a:xfrm>
            <a:off x="9753600" y="2057400"/>
            <a:ext cx="1828800" cy="27432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Terminator 17">
            <a:extLst>
              <a:ext uri="{FF2B5EF4-FFF2-40B4-BE49-F238E27FC236}">
                <a16:creationId xmlns:a16="http://schemas.microsoft.com/office/drawing/2014/main" id="{59593899-9338-424C-B116-E436C2B0516F}"/>
              </a:ext>
            </a:extLst>
          </p:cNvPr>
          <p:cNvSpPr/>
          <p:nvPr/>
        </p:nvSpPr>
        <p:spPr>
          <a:xfrm>
            <a:off x="9977967" y="243840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Consumer1</a:t>
            </a:r>
          </a:p>
        </p:txBody>
      </p:sp>
      <p:sp>
        <p:nvSpPr>
          <p:cNvPr id="19" name="Flowchart: Terminator 18">
            <a:extLst>
              <a:ext uri="{FF2B5EF4-FFF2-40B4-BE49-F238E27FC236}">
                <a16:creationId xmlns:a16="http://schemas.microsoft.com/office/drawing/2014/main" id="{210EED69-56FF-4B9B-8676-357B86AE0AF6}"/>
              </a:ext>
            </a:extLst>
          </p:cNvPr>
          <p:cNvSpPr/>
          <p:nvPr/>
        </p:nvSpPr>
        <p:spPr>
          <a:xfrm>
            <a:off x="9977967" y="3207026"/>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Consumer2</a:t>
            </a:r>
          </a:p>
        </p:txBody>
      </p:sp>
      <p:sp>
        <p:nvSpPr>
          <p:cNvPr id="20" name="Flowchart: Terminator 19">
            <a:extLst>
              <a:ext uri="{FF2B5EF4-FFF2-40B4-BE49-F238E27FC236}">
                <a16:creationId xmlns:a16="http://schemas.microsoft.com/office/drawing/2014/main" id="{FE468D77-9B78-461C-9EA4-0DAEA1C2A2A4}"/>
              </a:ext>
            </a:extLst>
          </p:cNvPr>
          <p:cNvSpPr/>
          <p:nvPr/>
        </p:nvSpPr>
        <p:spPr>
          <a:xfrm>
            <a:off x="9977967" y="3989910"/>
            <a:ext cx="1380065" cy="381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Consumer3</a:t>
            </a:r>
          </a:p>
        </p:txBody>
      </p:sp>
      <p:sp>
        <p:nvSpPr>
          <p:cNvPr id="21" name="TextBox 20">
            <a:extLst>
              <a:ext uri="{FF2B5EF4-FFF2-40B4-BE49-F238E27FC236}">
                <a16:creationId xmlns:a16="http://schemas.microsoft.com/office/drawing/2014/main" id="{1DDAB6A2-CD44-434B-A8CE-789AFE3DCBEF}"/>
              </a:ext>
            </a:extLst>
          </p:cNvPr>
          <p:cNvSpPr txBox="1"/>
          <p:nvPr/>
        </p:nvSpPr>
        <p:spPr>
          <a:xfrm>
            <a:off x="9763539" y="1639378"/>
            <a:ext cx="1783950" cy="369332"/>
          </a:xfrm>
          <a:prstGeom prst="rect">
            <a:avLst/>
          </a:prstGeom>
          <a:noFill/>
        </p:spPr>
        <p:txBody>
          <a:bodyPr wrap="none" rtlCol="0">
            <a:spAutoFit/>
          </a:bodyPr>
          <a:lstStyle/>
          <a:p>
            <a:r>
              <a:rPr lang="en-US" sz="1800" dirty="0"/>
              <a:t>Consumer Group</a:t>
            </a:r>
          </a:p>
        </p:txBody>
      </p:sp>
      <p:sp>
        <p:nvSpPr>
          <p:cNvPr id="22" name="Flowchart: Alternate Process 21">
            <a:extLst>
              <a:ext uri="{FF2B5EF4-FFF2-40B4-BE49-F238E27FC236}">
                <a16:creationId xmlns:a16="http://schemas.microsoft.com/office/drawing/2014/main" id="{D5C32DA4-08BE-4967-B20A-8B2DBE4AB245}"/>
              </a:ext>
            </a:extLst>
          </p:cNvPr>
          <p:cNvSpPr/>
          <p:nvPr/>
        </p:nvSpPr>
        <p:spPr>
          <a:xfrm>
            <a:off x="4953000" y="5552010"/>
            <a:ext cx="2286000" cy="601693"/>
          </a:xfrm>
          <a:prstGeom prst="flowChartAlternate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 Keeper</a:t>
            </a:r>
          </a:p>
        </p:txBody>
      </p:sp>
      <p:sp>
        <p:nvSpPr>
          <p:cNvPr id="23" name="Flowchart: Terminator 22">
            <a:extLst>
              <a:ext uri="{FF2B5EF4-FFF2-40B4-BE49-F238E27FC236}">
                <a16:creationId xmlns:a16="http://schemas.microsoft.com/office/drawing/2014/main" id="{8D5A9413-7BF6-4346-AF7E-FF24199EE272}"/>
              </a:ext>
            </a:extLst>
          </p:cNvPr>
          <p:cNvSpPr/>
          <p:nvPr/>
        </p:nvSpPr>
        <p:spPr>
          <a:xfrm>
            <a:off x="5513087" y="3148722"/>
            <a:ext cx="1192513"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Broker2</a:t>
            </a:r>
          </a:p>
        </p:txBody>
      </p:sp>
      <p:sp>
        <p:nvSpPr>
          <p:cNvPr id="24" name="Flowchart: Terminator 23">
            <a:extLst>
              <a:ext uri="{FF2B5EF4-FFF2-40B4-BE49-F238E27FC236}">
                <a16:creationId xmlns:a16="http://schemas.microsoft.com/office/drawing/2014/main" id="{63430E9A-07ED-4CE3-8BCA-01299D81C41D}"/>
              </a:ext>
            </a:extLst>
          </p:cNvPr>
          <p:cNvSpPr/>
          <p:nvPr/>
        </p:nvSpPr>
        <p:spPr>
          <a:xfrm>
            <a:off x="5513089" y="3723210"/>
            <a:ext cx="1176132"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Broker3</a:t>
            </a:r>
          </a:p>
        </p:txBody>
      </p:sp>
      <p:sp>
        <p:nvSpPr>
          <p:cNvPr id="25" name="Flowchart: Terminator 24">
            <a:extLst>
              <a:ext uri="{FF2B5EF4-FFF2-40B4-BE49-F238E27FC236}">
                <a16:creationId xmlns:a16="http://schemas.microsoft.com/office/drawing/2014/main" id="{2E6EA053-F927-42BD-9ABF-1D1A10D28312}"/>
              </a:ext>
            </a:extLst>
          </p:cNvPr>
          <p:cNvSpPr/>
          <p:nvPr/>
        </p:nvSpPr>
        <p:spPr>
          <a:xfrm>
            <a:off x="5513087" y="4343755"/>
            <a:ext cx="1176133" cy="381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Broker4</a:t>
            </a:r>
          </a:p>
        </p:txBody>
      </p:sp>
      <p:cxnSp>
        <p:nvCxnSpPr>
          <p:cNvPr id="27" name="Straight Arrow Connector 26">
            <a:extLst>
              <a:ext uri="{FF2B5EF4-FFF2-40B4-BE49-F238E27FC236}">
                <a16:creationId xmlns:a16="http://schemas.microsoft.com/office/drawing/2014/main" id="{8F031C57-0293-483B-8888-2871933B7E58}"/>
              </a:ext>
            </a:extLst>
          </p:cNvPr>
          <p:cNvCxnSpPr>
            <a:stCxn id="4" idx="3"/>
          </p:cNvCxnSpPr>
          <p:nvPr/>
        </p:nvCxnSpPr>
        <p:spPr>
          <a:xfrm>
            <a:off x="2645835" y="3429000"/>
            <a:ext cx="192616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E395B9F0-EC3D-4A4D-A02D-B7FA5C697092}"/>
              </a:ext>
            </a:extLst>
          </p:cNvPr>
          <p:cNvSpPr txBox="1"/>
          <p:nvPr/>
        </p:nvSpPr>
        <p:spPr>
          <a:xfrm>
            <a:off x="2790279" y="3028194"/>
            <a:ext cx="1514838" cy="369332"/>
          </a:xfrm>
          <a:prstGeom prst="rect">
            <a:avLst/>
          </a:prstGeom>
          <a:noFill/>
        </p:spPr>
        <p:txBody>
          <a:bodyPr wrap="none" rtlCol="0">
            <a:spAutoFit/>
          </a:bodyPr>
          <a:lstStyle/>
          <a:p>
            <a:r>
              <a:rPr lang="en-US" sz="1800" dirty="0"/>
              <a:t>Push Message</a:t>
            </a:r>
          </a:p>
        </p:txBody>
      </p:sp>
      <p:cxnSp>
        <p:nvCxnSpPr>
          <p:cNvPr id="29" name="Straight Arrow Connector 28">
            <a:extLst>
              <a:ext uri="{FF2B5EF4-FFF2-40B4-BE49-F238E27FC236}">
                <a16:creationId xmlns:a16="http://schemas.microsoft.com/office/drawing/2014/main" id="{0225832A-1C6A-495C-866E-F2898B3A0DF4}"/>
              </a:ext>
            </a:extLst>
          </p:cNvPr>
          <p:cNvCxnSpPr>
            <a:cxnSpLocks/>
          </p:cNvCxnSpPr>
          <p:nvPr/>
        </p:nvCxnSpPr>
        <p:spPr>
          <a:xfrm flipH="1">
            <a:off x="7494104" y="3407465"/>
            <a:ext cx="22594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299DDDA0-97C1-40D0-86DE-53B05DDE0738}"/>
              </a:ext>
            </a:extLst>
          </p:cNvPr>
          <p:cNvSpPr txBox="1"/>
          <p:nvPr/>
        </p:nvSpPr>
        <p:spPr>
          <a:xfrm>
            <a:off x="7895862" y="2969890"/>
            <a:ext cx="1409040" cy="369332"/>
          </a:xfrm>
          <a:prstGeom prst="rect">
            <a:avLst/>
          </a:prstGeom>
          <a:noFill/>
        </p:spPr>
        <p:txBody>
          <a:bodyPr wrap="none" rtlCol="0">
            <a:spAutoFit/>
          </a:bodyPr>
          <a:lstStyle/>
          <a:p>
            <a:r>
              <a:rPr lang="en-US" sz="1800" dirty="0"/>
              <a:t>Pull Message</a:t>
            </a:r>
          </a:p>
        </p:txBody>
      </p:sp>
      <p:cxnSp>
        <p:nvCxnSpPr>
          <p:cNvPr id="35" name="Straight Arrow Connector 34">
            <a:extLst>
              <a:ext uri="{FF2B5EF4-FFF2-40B4-BE49-F238E27FC236}">
                <a16:creationId xmlns:a16="http://schemas.microsoft.com/office/drawing/2014/main" id="{D1184909-5B1E-4904-8561-86086A9D2ADB}"/>
              </a:ext>
            </a:extLst>
          </p:cNvPr>
          <p:cNvCxnSpPr/>
          <p:nvPr/>
        </p:nvCxnSpPr>
        <p:spPr>
          <a:xfrm flipH="1">
            <a:off x="7248302" y="4104210"/>
            <a:ext cx="2505298" cy="1748646"/>
          </a:xfrm>
          <a:prstGeom prst="straightConnector1">
            <a:avLst/>
          </a:prstGeom>
          <a:ln w="28575" cap="flat" cmpd="sng" algn="ctr">
            <a:solidFill>
              <a:schemeClr val="accent2"/>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9A0801D7-93E1-4057-9B1A-F8F6519793F1}"/>
              </a:ext>
            </a:extLst>
          </p:cNvPr>
          <p:cNvSpPr txBox="1"/>
          <p:nvPr/>
        </p:nvSpPr>
        <p:spPr>
          <a:xfrm>
            <a:off x="8177083" y="5182678"/>
            <a:ext cx="1585819" cy="369332"/>
          </a:xfrm>
          <a:prstGeom prst="rect">
            <a:avLst/>
          </a:prstGeom>
          <a:noFill/>
        </p:spPr>
        <p:txBody>
          <a:bodyPr wrap="none" rtlCol="0">
            <a:spAutoFit/>
          </a:bodyPr>
          <a:lstStyle/>
          <a:p>
            <a:r>
              <a:rPr lang="en-US" sz="1800" dirty="0"/>
              <a:t>Updates Offset</a:t>
            </a:r>
          </a:p>
        </p:txBody>
      </p:sp>
      <p:cxnSp>
        <p:nvCxnSpPr>
          <p:cNvPr id="38" name="Straight Arrow Connector 37">
            <a:extLst>
              <a:ext uri="{FF2B5EF4-FFF2-40B4-BE49-F238E27FC236}">
                <a16:creationId xmlns:a16="http://schemas.microsoft.com/office/drawing/2014/main" id="{918BDA5B-BA40-450A-9CD4-6C28322AAAFF}"/>
              </a:ext>
            </a:extLst>
          </p:cNvPr>
          <p:cNvCxnSpPr>
            <a:cxnSpLocks/>
          </p:cNvCxnSpPr>
          <p:nvPr/>
        </p:nvCxnSpPr>
        <p:spPr>
          <a:xfrm>
            <a:off x="2645835" y="4104210"/>
            <a:ext cx="2297863" cy="1748646"/>
          </a:xfrm>
          <a:prstGeom prst="straightConnector1">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10405FB-C16D-4530-B711-9BB0E3206ABD}"/>
              </a:ext>
            </a:extLst>
          </p:cNvPr>
          <p:cNvSpPr txBox="1"/>
          <p:nvPr/>
        </p:nvSpPr>
        <p:spPr>
          <a:xfrm>
            <a:off x="2132935" y="5258878"/>
            <a:ext cx="1982530" cy="369332"/>
          </a:xfrm>
          <a:prstGeom prst="rect">
            <a:avLst/>
          </a:prstGeom>
          <a:noFill/>
        </p:spPr>
        <p:txBody>
          <a:bodyPr wrap="none" rtlCol="0">
            <a:spAutoFit/>
          </a:bodyPr>
          <a:lstStyle/>
          <a:p>
            <a:r>
              <a:rPr lang="en-US" sz="1800" dirty="0"/>
              <a:t>Get Kafka Broker Id</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Rounded Corners 3">
            <a:extLst>
              <a:ext uri="{FF2B5EF4-FFF2-40B4-BE49-F238E27FC236}">
                <a16:creationId xmlns:a16="http://schemas.microsoft.com/office/drawing/2014/main" id="{341F0584-079F-4162-8FCB-60E0B997484D}"/>
              </a:ext>
            </a:extLst>
          </p:cNvPr>
          <p:cNvSpPr/>
          <p:nvPr/>
        </p:nvSpPr>
        <p:spPr>
          <a:xfrm>
            <a:off x="11430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7" name="Flowchart: Terminator 6">
            <a:extLst>
              <a:ext uri="{FF2B5EF4-FFF2-40B4-BE49-F238E27FC236}">
                <a16:creationId xmlns:a16="http://schemas.microsoft.com/office/drawing/2014/main" id="{4AA2C52C-BAC3-453D-939A-CFD8532BA843}"/>
              </a:ext>
            </a:extLst>
          </p:cNvPr>
          <p:cNvSpPr/>
          <p:nvPr/>
        </p:nvSpPr>
        <p:spPr>
          <a:xfrm>
            <a:off x="12954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0" name="Flowchart: Terminator 9">
            <a:extLst>
              <a:ext uri="{FF2B5EF4-FFF2-40B4-BE49-F238E27FC236}">
                <a16:creationId xmlns:a16="http://schemas.microsoft.com/office/drawing/2014/main" id="{39392F85-9C3B-447A-8EC5-3C587C2BC8F3}"/>
              </a:ext>
            </a:extLst>
          </p:cNvPr>
          <p:cNvSpPr/>
          <p:nvPr/>
        </p:nvSpPr>
        <p:spPr>
          <a:xfrm>
            <a:off x="13285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8" name="TextBox 7">
            <a:extLst>
              <a:ext uri="{FF2B5EF4-FFF2-40B4-BE49-F238E27FC236}">
                <a16:creationId xmlns:a16="http://schemas.microsoft.com/office/drawing/2014/main" id="{460F601D-2E05-4D54-A4DF-577B28E54978}"/>
              </a:ext>
            </a:extLst>
          </p:cNvPr>
          <p:cNvSpPr txBox="1"/>
          <p:nvPr/>
        </p:nvSpPr>
        <p:spPr>
          <a:xfrm>
            <a:off x="17578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1</a:t>
            </a:r>
          </a:p>
        </p:txBody>
      </p:sp>
      <p:sp>
        <p:nvSpPr>
          <p:cNvPr id="12" name="Rectangle: Rounded Corners 11">
            <a:extLst>
              <a:ext uri="{FF2B5EF4-FFF2-40B4-BE49-F238E27FC236}">
                <a16:creationId xmlns:a16="http://schemas.microsoft.com/office/drawing/2014/main" id="{2822305A-9D50-46CD-AF84-41255BF208E4}"/>
              </a:ext>
            </a:extLst>
          </p:cNvPr>
          <p:cNvSpPr/>
          <p:nvPr/>
        </p:nvSpPr>
        <p:spPr>
          <a:xfrm>
            <a:off x="51816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3" name="Flowchart: Terminator 12">
            <a:extLst>
              <a:ext uri="{FF2B5EF4-FFF2-40B4-BE49-F238E27FC236}">
                <a16:creationId xmlns:a16="http://schemas.microsoft.com/office/drawing/2014/main" id="{B70C76C9-B764-4D20-A254-945E45255D0C}"/>
              </a:ext>
            </a:extLst>
          </p:cNvPr>
          <p:cNvSpPr/>
          <p:nvPr/>
        </p:nvSpPr>
        <p:spPr>
          <a:xfrm>
            <a:off x="53340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5" name="Flowchart: Terminator 14">
            <a:extLst>
              <a:ext uri="{FF2B5EF4-FFF2-40B4-BE49-F238E27FC236}">
                <a16:creationId xmlns:a16="http://schemas.microsoft.com/office/drawing/2014/main" id="{B769FB98-B0DB-464E-ADD7-AFFDFBE9880D}"/>
              </a:ext>
            </a:extLst>
          </p:cNvPr>
          <p:cNvSpPr/>
          <p:nvPr/>
        </p:nvSpPr>
        <p:spPr>
          <a:xfrm>
            <a:off x="53671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6" name="TextBox 15">
            <a:extLst>
              <a:ext uri="{FF2B5EF4-FFF2-40B4-BE49-F238E27FC236}">
                <a16:creationId xmlns:a16="http://schemas.microsoft.com/office/drawing/2014/main" id="{0FCF6FC6-D876-482A-961D-BF550750D955}"/>
              </a:ext>
            </a:extLst>
          </p:cNvPr>
          <p:cNvSpPr txBox="1"/>
          <p:nvPr/>
        </p:nvSpPr>
        <p:spPr>
          <a:xfrm>
            <a:off x="57964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2</a:t>
            </a:r>
          </a:p>
        </p:txBody>
      </p:sp>
      <p:sp>
        <p:nvSpPr>
          <p:cNvPr id="17" name="Rectangle: Rounded Corners 16">
            <a:extLst>
              <a:ext uri="{FF2B5EF4-FFF2-40B4-BE49-F238E27FC236}">
                <a16:creationId xmlns:a16="http://schemas.microsoft.com/office/drawing/2014/main" id="{5A66A9B7-44E2-4F76-9E59-B9CB80A93944}"/>
              </a:ext>
            </a:extLst>
          </p:cNvPr>
          <p:cNvSpPr/>
          <p:nvPr/>
        </p:nvSpPr>
        <p:spPr>
          <a:xfrm>
            <a:off x="8915400" y="3124200"/>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8" name="Flowchart: Terminator 17">
            <a:extLst>
              <a:ext uri="{FF2B5EF4-FFF2-40B4-BE49-F238E27FC236}">
                <a16:creationId xmlns:a16="http://schemas.microsoft.com/office/drawing/2014/main" id="{FDC15873-A5C4-4060-A31F-E7ED22F0EF31}"/>
              </a:ext>
            </a:extLst>
          </p:cNvPr>
          <p:cNvSpPr/>
          <p:nvPr/>
        </p:nvSpPr>
        <p:spPr>
          <a:xfrm>
            <a:off x="9067800" y="3429000"/>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9" name="Flowchart: Terminator 18">
            <a:extLst>
              <a:ext uri="{FF2B5EF4-FFF2-40B4-BE49-F238E27FC236}">
                <a16:creationId xmlns:a16="http://schemas.microsoft.com/office/drawing/2014/main" id="{0B58CFD7-170E-4FA0-BCAA-7CB9569E5E50}"/>
              </a:ext>
            </a:extLst>
          </p:cNvPr>
          <p:cNvSpPr/>
          <p:nvPr/>
        </p:nvSpPr>
        <p:spPr>
          <a:xfrm>
            <a:off x="9100930" y="4610100"/>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20" name="TextBox 19">
            <a:extLst>
              <a:ext uri="{FF2B5EF4-FFF2-40B4-BE49-F238E27FC236}">
                <a16:creationId xmlns:a16="http://schemas.microsoft.com/office/drawing/2014/main" id="{21E58411-4F75-4D2D-A522-AC129C0D7DA8}"/>
              </a:ext>
            </a:extLst>
          </p:cNvPr>
          <p:cNvSpPr txBox="1"/>
          <p:nvPr/>
        </p:nvSpPr>
        <p:spPr>
          <a:xfrm>
            <a:off x="9530229" y="2705100"/>
            <a:ext cx="970202" cy="369332"/>
          </a:xfrm>
          <a:prstGeom prst="rect">
            <a:avLst/>
          </a:prstGeom>
          <a:solidFill>
            <a:srgbClr val="C00000"/>
          </a:solidFill>
        </p:spPr>
        <p:txBody>
          <a:bodyPr wrap="none" rtlCol="0">
            <a:spAutoFit/>
          </a:bodyPr>
          <a:lstStyle/>
          <a:p>
            <a:pPr algn="ctr"/>
            <a:r>
              <a:rPr lang="en-US" sz="1800" dirty="0">
                <a:solidFill>
                  <a:schemeClr val="bg1"/>
                </a:solidFill>
              </a:rPr>
              <a:t>Broker 3</a:t>
            </a:r>
          </a:p>
        </p:txBody>
      </p:sp>
      <p:sp>
        <p:nvSpPr>
          <p:cNvPr id="25" name="Flowchart: Terminator 24">
            <a:extLst>
              <a:ext uri="{FF2B5EF4-FFF2-40B4-BE49-F238E27FC236}">
                <a16:creationId xmlns:a16="http://schemas.microsoft.com/office/drawing/2014/main" id="{51928759-F627-42B9-9FD9-A035F6A20099}"/>
              </a:ext>
            </a:extLst>
          </p:cNvPr>
          <p:cNvSpPr/>
          <p:nvPr/>
        </p:nvSpPr>
        <p:spPr>
          <a:xfrm>
            <a:off x="7803874" y="6366784"/>
            <a:ext cx="762000" cy="369333"/>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6" name="Flowchart: Terminator 25">
            <a:extLst>
              <a:ext uri="{FF2B5EF4-FFF2-40B4-BE49-F238E27FC236}">
                <a16:creationId xmlns:a16="http://schemas.microsoft.com/office/drawing/2014/main" id="{74A834E7-4B5C-4A97-A046-FB204EC1191F}"/>
              </a:ext>
            </a:extLst>
          </p:cNvPr>
          <p:cNvSpPr/>
          <p:nvPr/>
        </p:nvSpPr>
        <p:spPr>
          <a:xfrm>
            <a:off x="9543481" y="6355376"/>
            <a:ext cx="762000" cy="369334"/>
          </a:xfrm>
          <a:prstGeom prst="flowChartTerminator">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TextBox 8">
            <a:extLst>
              <a:ext uri="{FF2B5EF4-FFF2-40B4-BE49-F238E27FC236}">
                <a16:creationId xmlns:a16="http://schemas.microsoft.com/office/drawing/2014/main" id="{6C75B4F7-BC63-4BB7-8D58-C9379FDB22D3}"/>
              </a:ext>
            </a:extLst>
          </p:cNvPr>
          <p:cNvSpPr txBox="1"/>
          <p:nvPr/>
        </p:nvSpPr>
        <p:spPr>
          <a:xfrm>
            <a:off x="8565874" y="6324600"/>
            <a:ext cx="896399" cy="400110"/>
          </a:xfrm>
          <a:prstGeom prst="rect">
            <a:avLst/>
          </a:prstGeom>
          <a:noFill/>
        </p:spPr>
        <p:txBody>
          <a:bodyPr wrap="none" rtlCol="0">
            <a:spAutoFit/>
          </a:bodyPr>
          <a:lstStyle/>
          <a:p>
            <a:r>
              <a:rPr lang="en-US" sz="2000" dirty="0"/>
              <a:t>Leader</a:t>
            </a:r>
          </a:p>
        </p:txBody>
      </p:sp>
      <p:sp>
        <p:nvSpPr>
          <p:cNvPr id="27" name="TextBox 26">
            <a:extLst>
              <a:ext uri="{FF2B5EF4-FFF2-40B4-BE49-F238E27FC236}">
                <a16:creationId xmlns:a16="http://schemas.microsoft.com/office/drawing/2014/main" id="{03601314-0676-4232-A284-1A32750A2F42}"/>
              </a:ext>
            </a:extLst>
          </p:cNvPr>
          <p:cNvSpPr txBox="1"/>
          <p:nvPr/>
        </p:nvSpPr>
        <p:spPr>
          <a:xfrm>
            <a:off x="10305481" y="6324600"/>
            <a:ext cx="931473" cy="400110"/>
          </a:xfrm>
          <a:prstGeom prst="rect">
            <a:avLst/>
          </a:prstGeom>
          <a:noFill/>
        </p:spPr>
        <p:txBody>
          <a:bodyPr wrap="none" rtlCol="0">
            <a:spAutoFit/>
          </a:bodyPr>
          <a:lstStyle/>
          <a:p>
            <a:r>
              <a:rPr lang="en-US" sz="2000" dirty="0"/>
              <a:t>Replica</a:t>
            </a:r>
          </a:p>
        </p:txBody>
      </p:sp>
      <p:cxnSp>
        <p:nvCxnSpPr>
          <p:cNvPr id="1024" name="Connector: Elbow 1023">
            <a:extLst>
              <a:ext uri="{FF2B5EF4-FFF2-40B4-BE49-F238E27FC236}">
                <a16:creationId xmlns:a16="http://schemas.microsoft.com/office/drawing/2014/main" id="{EBFB6264-2F0A-4BF8-B50E-F5AB6C0225B3}"/>
              </a:ext>
            </a:extLst>
          </p:cNvPr>
          <p:cNvCxnSpPr>
            <a:stCxn id="7" idx="3"/>
            <a:endCxn id="15" idx="1"/>
          </p:cNvCxnSpPr>
          <p:nvPr/>
        </p:nvCxnSpPr>
        <p:spPr>
          <a:xfrm>
            <a:off x="3124200" y="3812014"/>
            <a:ext cx="2242930" cy="1181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7" name="Straight Arrow Connector 1026">
            <a:extLst>
              <a:ext uri="{FF2B5EF4-FFF2-40B4-BE49-F238E27FC236}">
                <a16:creationId xmlns:a16="http://schemas.microsoft.com/office/drawing/2014/main" id="{812968D3-8675-4FB6-8955-78A311DB367B}"/>
              </a:ext>
            </a:extLst>
          </p:cNvPr>
          <p:cNvCxnSpPr>
            <a:stCxn id="13" idx="3"/>
            <a:endCxn id="18" idx="1"/>
          </p:cNvCxnSpPr>
          <p:nvPr/>
        </p:nvCxnSpPr>
        <p:spPr>
          <a:xfrm flipV="1">
            <a:off x="7162800" y="3810000"/>
            <a:ext cx="1905000" cy="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nector: Elbow 1028">
            <a:extLst>
              <a:ext uri="{FF2B5EF4-FFF2-40B4-BE49-F238E27FC236}">
                <a16:creationId xmlns:a16="http://schemas.microsoft.com/office/drawing/2014/main" id="{1B80CEC4-6F96-468D-82C1-5169C0E8DC0A}"/>
              </a:ext>
            </a:extLst>
          </p:cNvPr>
          <p:cNvCxnSpPr>
            <a:stCxn id="19" idx="1"/>
            <a:endCxn id="10" idx="2"/>
          </p:cNvCxnSpPr>
          <p:nvPr/>
        </p:nvCxnSpPr>
        <p:spPr>
          <a:xfrm rot="10800000" flipV="1">
            <a:off x="2242930" y="4991100"/>
            <a:ext cx="6858000" cy="383014"/>
          </a:xfrm>
          <a:prstGeom prst="bentConnector4">
            <a:avLst>
              <a:gd name="adj1" fmla="val 21883"/>
              <a:gd name="adj2" fmla="val 38112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3" name="TextBox 1032">
            <a:extLst>
              <a:ext uri="{FF2B5EF4-FFF2-40B4-BE49-F238E27FC236}">
                <a16:creationId xmlns:a16="http://schemas.microsoft.com/office/drawing/2014/main" id="{33D3933E-DF18-4927-9C93-D12B76AB6B9C}"/>
              </a:ext>
            </a:extLst>
          </p:cNvPr>
          <p:cNvSpPr txBox="1"/>
          <p:nvPr/>
        </p:nvSpPr>
        <p:spPr>
          <a:xfrm>
            <a:off x="3255619" y="3504576"/>
            <a:ext cx="1108765" cy="338554"/>
          </a:xfrm>
          <a:prstGeom prst="rect">
            <a:avLst/>
          </a:prstGeom>
          <a:noFill/>
        </p:spPr>
        <p:txBody>
          <a:bodyPr wrap="none" rtlCol="0">
            <a:spAutoFit/>
          </a:bodyPr>
          <a:lstStyle/>
          <a:p>
            <a:r>
              <a:rPr lang="en-US" sz="1600" dirty="0"/>
              <a:t>Replication</a:t>
            </a:r>
          </a:p>
        </p:txBody>
      </p:sp>
      <p:sp>
        <p:nvSpPr>
          <p:cNvPr id="42" name="TextBox 41">
            <a:extLst>
              <a:ext uri="{FF2B5EF4-FFF2-40B4-BE49-F238E27FC236}">
                <a16:creationId xmlns:a16="http://schemas.microsoft.com/office/drawing/2014/main" id="{D4C44889-0AE9-4A07-ACBE-4C459F5EA1BF}"/>
              </a:ext>
            </a:extLst>
          </p:cNvPr>
          <p:cNvSpPr txBox="1"/>
          <p:nvPr/>
        </p:nvSpPr>
        <p:spPr>
          <a:xfrm>
            <a:off x="7528339" y="3487699"/>
            <a:ext cx="1108765" cy="338554"/>
          </a:xfrm>
          <a:prstGeom prst="rect">
            <a:avLst/>
          </a:prstGeom>
          <a:noFill/>
        </p:spPr>
        <p:txBody>
          <a:bodyPr wrap="none" rtlCol="0">
            <a:spAutoFit/>
          </a:bodyPr>
          <a:lstStyle/>
          <a:p>
            <a:r>
              <a:rPr lang="en-US" sz="1600" dirty="0"/>
              <a:t>Replication</a:t>
            </a:r>
          </a:p>
        </p:txBody>
      </p:sp>
      <p:sp>
        <p:nvSpPr>
          <p:cNvPr id="43" name="TextBox 42">
            <a:extLst>
              <a:ext uri="{FF2B5EF4-FFF2-40B4-BE49-F238E27FC236}">
                <a16:creationId xmlns:a16="http://schemas.microsoft.com/office/drawing/2014/main" id="{424FCBEC-AAEB-435E-B9EB-5FD9CC49ED88}"/>
              </a:ext>
            </a:extLst>
          </p:cNvPr>
          <p:cNvSpPr txBox="1"/>
          <p:nvPr/>
        </p:nvSpPr>
        <p:spPr>
          <a:xfrm>
            <a:off x="4339537" y="6120271"/>
            <a:ext cx="1108765" cy="338554"/>
          </a:xfrm>
          <a:prstGeom prst="rect">
            <a:avLst/>
          </a:prstGeom>
          <a:noFill/>
        </p:spPr>
        <p:txBody>
          <a:bodyPr wrap="none" rtlCol="0">
            <a:spAutoFit/>
          </a:bodyPr>
          <a:lstStyle/>
          <a:p>
            <a:r>
              <a:rPr lang="en-US" sz="1600" dirty="0"/>
              <a:t>Replication</a:t>
            </a:r>
          </a:p>
        </p:txBody>
      </p:sp>
      <p:sp>
        <p:nvSpPr>
          <p:cNvPr id="1034" name="Rectangle 1033">
            <a:extLst>
              <a:ext uri="{FF2B5EF4-FFF2-40B4-BE49-F238E27FC236}">
                <a16:creationId xmlns:a16="http://schemas.microsoft.com/office/drawing/2014/main" id="{991A2292-BEF1-4ADD-BEFD-75FBB4BD378B}"/>
              </a:ext>
            </a:extLst>
          </p:cNvPr>
          <p:cNvSpPr/>
          <p:nvPr/>
        </p:nvSpPr>
        <p:spPr>
          <a:xfrm>
            <a:off x="76200" y="1030396"/>
            <a:ext cx="11963399" cy="132621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Wingdings" panose="05000000000000000000" pitchFamily="2" charset="2"/>
              <a:buChar char="ü"/>
            </a:pPr>
            <a:endParaRPr lang="en-US" sz="1800" dirty="0"/>
          </a:p>
          <a:p>
            <a:pPr marL="285750" indent="-285750" fontAlgn="base">
              <a:buFont typeface="Wingdings" panose="05000000000000000000" pitchFamily="2" charset="2"/>
              <a:buChar char="ü"/>
            </a:pPr>
            <a:r>
              <a:rPr lang="en-US" sz="1800" dirty="0"/>
              <a:t>While designing a Kafka system, it’s always a wise decision to factor in topic replication. As a result, its topics’ replicas from another broker can solve the crisis, if a broker goes down. For example, we have 3 brokers and 3 topics.</a:t>
            </a:r>
          </a:p>
          <a:p>
            <a:pPr marL="285750" indent="-285750" fontAlgn="base">
              <a:buFont typeface="Wingdings" panose="05000000000000000000" pitchFamily="2" charset="2"/>
              <a:buChar char="ü"/>
            </a:pPr>
            <a:r>
              <a:rPr lang="en-US" sz="1800" dirty="0"/>
              <a:t>Broker1 has Topic 1 and Partition 0, its replica is in Broker2, so on and so forth. It has got a replication factor of 2; it means it will have one additional copy other than the primary one.</a:t>
            </a:r>
          </a:p>
          <a:p>
            <a:pPr marL="285750" indent="-285750">
              <a:buFont typeface="Wingdings" panose="05000000000000000000" pitchFamily="2" charset="2"/>
              <a:buChar char="ü"/>
            </a:pPr>
            <a:endParaRPr lang="en-US" sz="1800" dirty="0"/>
          </a:p>
        </p:txBody>
      </p:sp>
      <p:sp>
        <p:nvSpPr>
          <p:cNvPr id="1035" name="Rectangle 1034">
            <a:extLst>
              <a:ext uri="{FF2B5EF4-FFF2-40B4-BE49-F238E27FC236}">
                <a16:creationId xmlns:a16="http://schemas.microsoft.com/office/drawing/2014/main" id="{D4A789E3-647A-49B6-AB31-A1286CAC984E}"/>
              </a:ext>
            </a:extLst>
          </p:cNvPr>
          <p:cNvSpPr/>
          <p:nvPr/>
        </p:nvSpPr>
        <p:spPr>
          <a:xfrm>
            <a:off x="109238" y="599101"/>
            <a:ext cx="3190553" cy="369332"/>
          </a:xfrm>
          <a:prstGeom prst="rect">
            <a:avLst/>
          </a:prstGeom>
          <a:solidFill>
            <a:srgbClr val="C00000"/>
          </a:solidFill>
        </p:spPr>
        <p:txBody>
          <a:bodyPr wrap="none">
            <a:spAutoFit/>
          </a:bodyPr>
          <a:lstStyle/>
          <a:p>
            <a:pPr fontAlgn="base"/>
            <a:r>
              <a:rPr lang="en-US" sz="1800" dirty="0">
                <a:solidFill>
                  <a:schemeClr val="bg1"/>
                </a:solidFill>
                <a:latin typeface="inherit"/>
              </a:rPr>
              <a:t>Topic Replication Factor in Kafka</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18523120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4" name="Rectangle: Rounded Corners 3">
            <a:extLst>
              <a:ext uri="{FF2B5EF4-FFF2-40B4-BE49-F238E27FC236}">
                <a16:creationId xmlns:a16="http://schemas.microsoft.com/office/drawing/2014/main" id="{341F0584-079F-4162-8FCB-60E0B997484D}"/>
              </a:ext>
            </a:extLst>
          </p:cNvPr>
          <p:cNvSpPr/>
          <p:nvPr/>
        </p:nvSpPr>
        <p:spPr>
          <a:xfrm>
            <a:off x="11430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7" name="Flowchart: Terminator 6">
            <a:extLst>
              <a:ext uri="{FF2B5EF4-FFF2-40B4-BE49-F238E27FC236}">
                <a16:creationId xmlns:a16="http://schemas.microsoft.com/office/drawing/2014/main" id="{4AA2C52C-BAC3-453D-939A-CFD8532BA843}"/>
              </a:ext>
            </a:extLst>
          </p:cNvPr>
          <p:cNvSpPr/>
          <p:nvPr/>
        </p:nvSpPr>
        <p:spPr>
          <a:xfrm>
            <a:off x="12954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0" name="Flowchart: Terminator 9">
            <a:extLst>
              <a:ext uri="{FF2B5EF4-FFF2-40B4-BE49-F238E27FC236}">
                <a16:creationId xmlns:a16="http://schemas.microsoft.com/office/drawing/2014/main" id="{39392F85-9C3B-447A-8EC5-3C587C2BC8F3}"/>
              </a:ext>
            </a:extLst>
          </p:cNvPr>
          <p:cNvSpPr/>
          <p:nvPr/>
        </p:nvSpPr>
        <p:spPr>
          <a:xfrm>
            <a:off x="13285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8" name="TextBox 7">
            <a:extLst>
              <a:ext uri="{FF2B5EF4-FFF2-40B4-BE49-F238E27FC236}">
                <a16:creationId xmlns:a16="http://schemas.microsoft.com/office/drawing/2014/main" id="{460F601D-2E05-4D54-A4DF-577B28E54978}"/>
              </a:ext>
            </a:extLst>
          </p:cNvPr>
          <p:cNvSpPr txBox="1"/>
          <p:nvPr/>
        </p:nvSpPr>
        <p:spPr>
          <a:xfrm>
            <a:off x="17578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1</a:t>
            </a:r>
          </a:p>
        </p:txBody>
      </p:sp>
      <p:sp>
        <p:nvSpPr>
          <p:cNvPr id="12" name="Rectangle: Rounded Corners 11">
            <a:extLst>
              <a:ext uri="{FF2B5EF4-FFF2-40B4-BE49-F238E27FC236}">
                <a16:creationId xmlns:a16="http://schemas.microsoft.com/office/drawing/2014/main" id="{2822305A-9D50-46CD-AF84-41255BF208E4}"/>
              </a:ext>
            </a:extLst>
          </p:cNvPr>
          <p:cNvSpPr/>
          <p:nvPr/>
        </p:nvSpPr>
        <p:spPr>
          <a:xfrm>
            <a:off x="5181600" y="3126214"/>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3" name="Flowchart: Terminator 12">
            <a:extLst>
              <a:ext uri="{FF2B5EF4-FFF2-40B4-BE49-F238E27FC236}">
                <a16:creationId xmlns:a16="http://schemas.microsoft.com/office/drawing/2014/main" id="{B70C76C9-B764-4D20-A254-945E45255D0C}"/>
              </a:ext>
            </a:extLst>
          </p:cNvPr>
          <p:cNvSpPr/>
          <p:nvPr/>
        </p:nvSpPr>
        <p:spPr>
          <a:xfrm>
            <a:off x="5334000" y="3431014"/>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5" name="Flowchart: Terminator 14">
            <a:extLst>
              <a:ext uri="{FF2B5EF4-FFF2-40B4-BE49-F238E27FC236}">
                <a16:creationId xmlns:a16="http://schemas.microsoft.com/office/drawing/2014/main" id="{B769FB98-B0DB-464E-ADD7-AFFDFBE9880D}"/>
              </a:ext>
            </a:extLst>
          </p:cNvPr>
          <p:cNvSpPr/>
          <p:nvPr/>
        </p:nvSpPr>
        <p:spPr>
          <a:xfrm>
            <a:off x="5367130" y="4612114"/>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0</a:t>
            </a:r>
            <a:endParaRPr lang="en-US" sz="2000" b="1" dirty="0"/>
          </a:p>
        </p:txBody>
      </p:sp>
      <p:sp>
        <p:nvSpPr>
          <p:cNvPr id="16" name="TextBox 15">
            <a:extLst>
              <a:ext uri="{FF2B5EF4-FFF2-40B4-BE49-F238E27FC236}">
                <a16:creationId xmlns:a16="http://schemas.microsoft.com/office/drawing/2014/main" id="{0FCF6FC6-D876-482A-961D-BF550750D955}"/>
              </a:ext>
            </a:extLst>
          </p:cNvPr>
          <p:cNvSpPr txBox="1"/>
          <p:nvPr/>
        </p:nvSpPr>
        <p:spPr>
          <a:xfrm>
            <a:off x="5796429" y="2707114"/>
            <a:ext cx="970202" cy="369332"/>
          </a:xfrm>
          <a:prstGeom prst="rect">
            <a:avLst/>
          </a:prstGeom>
          <a:solidFill>
            <a:srgbClr val="C00000"/>
          </a:solidFill>
        </p:spPr>
        <p:txBody>
          <a:bodyPr wrap="none" rtlCol="0">
            <a:spAutoFit/>
          </a:bodyPr>
          <a:lstStyle/>
          <a:p>
            <a:pPr algn="ctr"/>
            <a:r>
              <a:rPr lang="en-US" sz="1800" dirty="0">
                <a:solidFill>
                  <a:schemeClr val="bg1"/>
                </a:solidFill>
              </a:rPr>
              <a:t>Broker 2</a:t>
            </a:r>
          </a:p>
        </p:txBody>
      </p:sp>
      <p:sp>
        <p:nvSpPr>
          <p:cNvPr id="17" name="Rectangle: Rounded Corners 16">
            <a:extLst>
              <a:ext uri="{FF2B5EF4-FFF2-40B4-BE49-F238E27FC236}">
                <a16:creationId xmlns:a16="http://schemas.microsoft.com/office/drawing/2014/main" id="{5A66A9B7-44E2-4F76-9E59-B9CB80A93944}"/>
              </a:ext>
            </a:extLst>
          </p:cNvPr>
          <p:cNvSpPr/>
          <p:nvPr/>
        </p:nvSpPr>
        <p:spPr>
          <a:xfrm>
            <a:off x="8915400" y="3124200"/>
            <a:ext cx="2133600" cy="2667000"/>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18" name="Flowchart: Terminator 17">
            <a:extLst>
              <a:ext uri="{FF2B5EF4-FFF2-40B4-BE49-F238E27FC236}">
                <a16:creationId xmlns:a16="http://schemas.microsoft.com/office/drawing/2014/main" id="{FDC15873-A5C4-4060-A31F-E7ED22F0EF31}"/>
              </a:ext>
            </a:extLst>
          </p:cNvPr>
          <p:cNvSpPr/>
          <p:nvPr/>
        </p:nvSpPr>
        <p:spPr>
          <a:xfrm>
            <a:off x="9067800" y="3429000"/>
            <a:ext cx="1828800" cy="7620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A</a:t>
            </a:r>
          </a:p>
          <a:p>
            <a:pPr algn="ctr"/>
            <a:r>
              <a:rPr lang="en-US" sz="2000" b="1" dirty="0">
                <a:solidFill>
                  <a:schemeClr val="tx1"/>
                </a:solidFill>
              </a:rPr>
              <a:t>Partition 1</a:t>
            </a:r>
            <a:endParaRPr lang="en-US" sz="2000" b="1" dirty="0"/>
          </a:p>
        </p:txBody>
      </p:sp>
      <p:sp>
        <p:nvSpPr>
          <p:cNvPr id="19" name="Flowchart: Terminator 18">
            <a:extLst>
              <a:ext uri="{FF2B5EF4-FFF2-40B4-BE49-F238E27FC236}">
                <a16:creationId xmlns:a16="http://schemas.microsoft.com/office/drawing/2014/main" id="{0B58CFD7-170E-4FA0-BCAA-7CB9569E5E50}"/>
              </a:ext>
            </a:extLst>
          </p:cNvPr>
          <p:cNvSpPr/>
          <p:nvPr/>
        </p:nvSpPr>
        <p:spPr>
          <a:xfrm>
            <a:off x="9100930" y="4610100"/>
            <a:ext cx="1828800" cy="762000"/>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Topic B</a:t>
            </a:r>
          </a:p>
          <a:p>
            <a:pPr algn="ctr"/>
            <a:r>
              <a:rPr lang="en-US" sz="2000" b="1" dirty="0">
                <a:solidFill>
                  <a:schemeClr val="tx1"/>
                </a:solidFill>
              </a:rPr>
              <a:t>Partition 1</a:t>
            </a:r>
            <a:endParaRPr lang="en-US" sz="2000" b="1" dirty="0"/>
          </a:p>
        </p:txBody>
      </p:sp>
      <p:sp>
        <p:nvSpPr>
          <p:cNvPr id="20" name="TextBox 19">
            <a:extLst>
              <a:ext uri="{FF2B5EF4-FFF2-40B4-BE49-F238E27FC236}">
                <a16:creationId xmlns:a16="http://schemas.microsoft.com/office/drawing/2014/main" id="{21E58411-4F75-4D2D-A522-AC129C0D7DA8}"/>
              </a:ext>
            </a:extLst>
          </p:cNvPr>
          <p:cNvSpPr txBox="1"/>
          <p:nvPr/>
        </p:nvSpPr>
        <p:spPr>
          <a:xfrm>
            <a:off x="9530229" y="2705100"/>
            <a:ext cx="970202" cy="369332"/>
          </a:xfrm>
          <a:prstGeom prst="rect">
            <a:avLst/>
          </a:prstGeom>
          <a:solidFill>
            <a:srgbClr val="C00000"/>
          </a:solidFill>
        </p:spPr>
        <p:txBody>
          <a:bodyPr wrap="none" rtlCol="0">
            <a:spAutoFit/>
          </a:bodyPr>
          <a:lstStyle/>
          <a:p>
            <a:pPr algn="ctr"/>
            <a:r>
              <a:rPr lang="en-US" sz="1800" dirty="0">
                <a:solidFill>
                  <a:schemeClr val="bg1"/>
                </a:solidFill>
              </a:rPr>
              <a:t>Broker 3</a:t>
            </a:r>
          </a:p>
        </p:txBody>
      </p:sp>
      <p:sp>
        <p:nvSpPr>
          <p:cNvPr id="25" name="Flowchart: Terminator 24">
            <a:extLst>
              <a:ext uri="{FF2B5EF4-FFF2-40B4-BE49-F238E27FC236}">
                <a16:creationId xmlns:a16="http://schemas.microsoft.com/office/drawing/2014/main" id="{51928759-F627-42B9-9FD9-A035F6A20099}"/>
              </a:ext>
            </a:extLst>
          </p:cNvPr>
          <p:cNvSpPr/>
          <p:nvPr/>
        </p:nvSpPr>
        <p:spPr>
          <a:xfrm>
            <a:off x="7803874" y="6366784"/>
            <a:ext cx="762000" cy="369333"/>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6" name="Flowchart: Terminator 25">
            <a:extLst>
              <a:ext uri="{FF2B5EF4-FFF2-40B4-BE49-F238E27FC236}">
                <a16:creationId xmlns:a16="http://schemas.microsoft.com/office/drawing/2014/main" id="{74A834E7-4B5C-4A97-A046-FB204EC1191F}"/>
              </a:ext>
            </a:extLst>
          </p:cNvPr>
          <p:cNvSpPr/>
          <p:nvPr/>
        </p:nvSpPr>
        <p:spPr>
          <a:xfrm>
            <a:off x="9543481" y="6355376"/>
            <a:ext cx="762000" cy="369334"/>
          </a:xfrm>
          <a:prstGeom prst="flowChartTerminator">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TextBox 8">
            <a:extLst>
              <a:ext uri="{FF2B5EF4-FFF2-40B4-BE49-F238E27FC236}">
                <a16:creationId xmlns:a16="http://schemas.microsoft.com/office/drawing/2014/main" id="{6C75B4F7-BC63-4BB7-8D58-C9379FDB22D3}"/>
              </a:ext>
            </a:extLst>
          </p:cNvPr>
          <p:cNvSpPr txBox="1"/>
          <p:nvPr/>
        </p:nvSpPr>
        <p:spPr>
          <a:xfrm>
            <a:off x="8565874" y="6324600"/>
            <a:ext cx="896399" cy="400110"/>
          </a:xfrm>
          <a:prstGeom prst="rect">
            <a:avLst/>
          </a:prstGeom>
          <a:noFill/>
        </p:spPr>
        <p:txBody>
          <a:bodyPr wrap="none" rtlCol="0">
            <a:spAutoFit/>
          </a:bodyPr>
          <a:lstStyle/>
          <a:p>
            <a:r>
              <a:rPr lang="en-US" sz="2000" dirty="0"/>
              <a:t>Leader</a:t>
            </a:r>
          </a:p>
        </p:txBody>
      </p:sp>
      <p:sp>
        <p:nvSpPr>
          <p:cNvPr id="27" name="TextBox 26">
            <a:extLst>
              <a:ext uri="{FF2B5EF4-FFF2-40B4-BE49-F238E27FC236}">
                <a16:creationId xmlns:a16="http://schemas.microsoft.com/office/drawing/2014/main" id="{03601314-0676-4232-A284-1A32750A2F42}"/>
              </a:ext>
            </a:extLst>
          </p:cNvPr>
          <p:cNvSpPr txBox="1"/>
          <p:nvPr/>
        </p:nvSpPr>
        <p:spPr>
          <a:xfrm>
            <a:off x="10305481" y="6324600"/>
            <a:ext cx="931473" cy="400110"/>
          </a:xfrm>
          <a:prstGeom prst="rect">
            <a:avLst/>
          </a:prstGeom>
          <a:noFill/>
        </p:spPr>
        <p:txBody>
          <a:bodyPr wrap="none" rtlCol="0">
            <a:spAutoFit/>
          </a:bodyPr>
          <a:lstStyle/>
          <a:p>
            <a:r>
              <a:rPr lang="en-US" sz="2000" dirty="0"/>
              <a:t>Replica</a:t>
            </a:r>
          </a:p>
        </p:txBody>
      </p:sp>
      <p:cxnSp>
        <p:nvCxnSpPr>
          <p:cNvPr id="1024" name="Connector: Elbow 1023">
            <a:extLst>
              <a:ext uri="{FF2B5EF4-FFF2-40B4-BE49-F238E27FC236}">
                <a16:creationId xmlns:a16="http://schemas.microsoft.com/office/drawing/2014/main" id="{EBFB6264-2F0A-4BF8-B50E-F5AB6C0225B3}"/>
              </a:ext>
            </a:extLst>
          </p:cNvPr>
          <p:cNvCxnSpPr>
            <a:stCxn id="7" idx="3"/>
            <a:endCxn id="15" idx="1"/>
          </p:cNvCxnSpPr>
          <p:nvPr/>
        </p:nvCxnSpPr>
        <p:spPr>
          <a:xfrm>
            <a:off x="3124200" y="3812014"/>
            <a:ext cx="2242930" cy="1181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7" name="Straight Arrow Connector 1026">
            <a:extLst>
              <a:ext uri="{FF2B5EF4-FFF2-40B4-BE49-F238E27FC236}">
                <a16:creationId xmlns:a16="http://schemas.microsoft.com/office/drawing/2014/main" id="{812968D3-8675-4FB6-8955-78A311DB367B}"/>
              </a:ext>
            </a:extLst>
          </p:cNvPr>
          <p:cNvCxnSpPr>
            <a:stCxn id="13" idx="3"/>
            <a:endCxn id="18" idx="1"/>
          </p:cNvCxnSpPr>
          <p:nvPr/>
        </p:nvCxnSpPr>
        <p:spPr>
          <a:xfrm flipV="1">
            <a:off x="7162800" y="3810000"/>
            <a:ext cx="1905000" cy="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nector: Elbow 1028">
            <a:extLst>
              <a:ext uri="{FF2B5EF4-FFF2-40B4-BE49-F238E27FC236}">
                <a16:creationId xmlns:a16="http://schemas.microsoft.com/office/drawing/2014/main" id="{1B80CEC4-6F96-468D-82C1-5169C0E8DC0A}"/>
              </a:ext>
            </a:extLst>
          </p:cNvPr>
          <p:cNvCxnSpPr>
            <a:stCxn id="19" idx="1"/>
            <a:endCxn id="10" idx="2"/>
          </p:cNvCxnSpPr>
          <p:nvPr/>
        </p:nvCxnSpPr>
        <p:spPr>
          <a:xfrm rot="10800000" flipV="1">
            <a:off x="2242930" y="4991100"/>
            <a:ext cx="6858000" cy="383014"/>
          </a:xfrm>
          <a:prstGeom prst="bentConnector4">
            <a:avLst>
              <a:gd name="adj1" fmla="val 21883"/>
              <a:gd name="adj2" fmla="val 38112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3" name="TextBox 1032">
            <a:extLst>
              <a:ext uri="{FF2B5EF4-FFF2-40B4-BE49-F238E27FC236}">
                <a16:creationId xmlns:a16="http://schemas.microsoft.com/office/drawing/2014/main" id="{33D3933E-DF18-4927-9C93-D12B76AB6B9C}"/>
              </a:ext>
            </a:extLst>
          </p:cNvPr>
          <p:cNvSpPr txBox="1"/>
          <p:nvPr/>
        </p:nvSpPr>
        <p:spPr>
          <a:xfrm>
            <a:off x="3255619" y="3504576"/>
            <a:ext cx="1108765" cy="338554"/>
          </a:xfrm>
          <a:prstGeom prst="rect">
            <a:avLst/>
          </a:prstGeom>
          <a:noFill/>
        </p:spPr>
        <p:txBody>
          <a:bodyPr wrap="none" rtlCol="0">
            <a:spAutoFit/>
          </a:bodyPr>
          <a:lstStyle/>
          <a:p>
            <a:r>
              <a:rPr lang="en-US" sz="1600" dirty="0"/>
              <a:t>Replication</a:t>
            </a:r>
          </a:p>
        </p:txBody>
      </p:sp>
      <p:sp>
        <p:nvSpPr>
          <p:cNvPr id="42" name="TextBox 41">
            <a:extLst>
              <a:ext uri="{FF2B5EF4-FFF2-40B4-BE49-F238E27FC236}">
                <a16:creationId xmlns:a16="http://schemas.microsoft.com/office/drawing/2014/main" id="{D4C44889-0AE9-4A07-ACBE-4C459F5EA1BF}"/>
              </a:ext>
            </a:extLst>
          </p:cNvPr>
          <p:cNvSpPr txBox="1"/>
          <p:nvPr/>
        </p:nvSpPr>
        <p:spPr>
          <a:xfrm>
            <a:off x="7528339" y="3487699"/>
            <a:ext cx="1108765" cy="338554"/>
          </a:xfrm>
          <a:prstGeom prst="rect">
            <a:avLst/>
          </a:prstGeom>
          <a:noFill/>
        </p:spPr>
        <p:txBody>
          <a:bodyPr wrap="none" rtlCol="0">
            <a:spAutoFit/>
          </a:bodyPr>
          <a:lstStyle/>
          <a:p>
            <a:r>
              <a:rPr lang="en-US" sz="1600" dirty="0"/>
              <a:t>Replication</a:t>
            </a:r>
          </a:p>
        </p:txBody>
      </p:sp>
      <p:sp>
        <p:nvSpPr>
          <p:cNvPr id="43" name="TextBox 42">
            <a:extLst>
              <a:ext uri="{FF2B5EF4-FFF2-40B4-BE49-F238E27FC236}">
                <a16:creationId xmlns:a16="http://schemas.microsoft.com/office/drawing/2014/main" id="{424FCBEC-AAEB-435E-B9EB-5FD9CC49ED88}"/>
              </a:ext>
            </a:extLst>
          </p:cNvPr>
          <p:cNvSpPr txBox="1"/>
          <p:nvPr/>
        </p:nvSpPr>
        <p:spPr>
          <a:xfrm>
            <a:off x="4339537" y="6120271"/>
            <a:ext cx="1108765" cy="338554"/>
          </a:xfrm>
          <a:prstGeom prst="rect">
            <a:avLst/>
          </a:prstGeom>
          <a:noFill/>
        </p:spPr>
        <p:txBody>
          <a:bodyPr wrap="none" rtlCol="0">
            <a:spAutoFit/>
          </a:bodyPr>
          <a:lstStyle/>
          <a:p>
            <a:r>
              <a:rPr lang="en-US" sz="1600" dirty="0"/>
              <a:t>Replication</a:t>
            </a:r>
          </a:p>
        </p:txBody>
      </p:sp>
      <p:sp>
        <p:nvSpPr>
          <p:cNvPr id="1034" name="Rectangle 1033">
            <a:extLst>
              <a:ext uri="{FF2B5EF4-FFF2-40B4-BE49-F238E27FC236}">
                <a16:creationId xmlns:a16="http://schemas.microsoft.com/office/drawing/2014/main" id="{991A2292-BEF1-4ADD-BEFD-75FBB4BD378B}"/>
              </a:ext>
            </a:extLst>
          </p:cNvPr>
          <p:cNvSpPr/>
          <p:nvPr/>
        </p:nvSpPr>
        <p:spPr>
          <a:xfrm>
            <a:off x="76200" y="1030396"/>
            <a:ext cx="11963399" cy="132621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Wingdings" panose="05000000000000000000" pitchFamily="2" charset="2"/>
              <a:buChar char="ü"/>
            </a:pPr>
            <a:r>
              <a:rPr lang="en-US" sz="1800" dirty="0"/>
              <a:t>Replication takes place in the partition level only.</a:t>
            </a:r>
          </a:p>
          <a:p>
            <a:pPr marL="285750" indent="-285750" fontAlgn="base">
              <a:buFont typeface="Wingdings" panose="05000000000000000000" pitchFamily="2" charset="2"/>
              <a:buChar char="ü"/>
            </a:pPr>
            <a:r>
              <a:rPr lang="en-US" sz="1800" dirty="0"/>
              <a:t>For a given partition, only one broker can be a leader, at a time. Meanwhile, other brokers will have in-sync replica; what we call ISR.</a:t>
            </a:r>
          </a:p>
          <a:p>
            <a:pPr marL="285750" indent="-285750" fontAlgn="base">
              <a:buFont typeface="Wingdings" panose="05000000000000000000" pitchFamily="2" charset="2"/>
              <a:buChar char="ü"/>
            </a:pPr>
            <a:r>
              <a:rPr lang="en-US" sz="1800" dirty="0"/>
              <a:t>It is not possible to have the number of replication factor more than the number of available brokers.</a:t>
            </a:r>
          </a:p>
        </p:txBody>
      </p:sp>
      <p:sp>
        <p:nvSpPr>
          <p:cNvPr id="1035" name="Rectangle 1034">
            <a:extLst>
              <a:ext uri="{FF2B5EF4-FFF2-40B4-BE49-F238E27FC236}">
                <a16:creationId xmlns:a16="http://schemas.microsoft.com/office/drawing/2014/main" id="{D4A789E3-647A-49B6-AB31-A1286CAC984E}"/>
              </a:ext>
            </a:extLst>
          </p:cNvPr>
          <p:cNvSpPr/>
          <p:nvPr/>
        </p:nvSpPr>
        <p:spPr>
          <a:xfrm>
            <a:off x="109238" y="599101"/>
            <a:ext cx="3190553" cy="369332"/>
          </a:xfrm>
          <a:prstGeom prst="rect">
            <a:avLst/>
          </a:prstGeom>
          <a:solidFill>
            <a:srgbClr val="C00000"/>
          </a:solidFill>
        </p:spPr>
        <p:txBody>
          <a:bodyPr wrap="none">
            <a:spAutoFit/>
          </a:bodyPr>
          <a:lstStyle/>
          <a:p>
            <a:pPr fontAlgn="base"/>
            <a:r>
              <a:rPr lang="en-US" sz="1800" dirty="0">
                <a:solidFill>
                  <a:schemeClr val="bg1"/>
                </a:solidFill>
                <a:latin typeface="inherit"/>
              </a:rPr>
              <a:t>Topic Replication Factor in Kafka</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3074968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133600" y="2895600"/>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207437" y="660399"/>
            <a:ext cx="11755964" cy="2067991"/>
          </a:xfrm>
          <a:prstGeom prst="wedgeRectCallout">
            <a:avLst>
              <a:gd name="adj1" fmla="val 312"/>
              <a:gd name="adj2" fmla="val 11297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2000" b="1" dirty="0"/>
          </a:p>
          <a:p>
            <a:pPr fontAlgn="base"/>
            <a:r>
              <a:rPr lang="en-US" sz="2000" b="1" dirty="0"/>
              <a:t>Kafka Broker:</a:t>
            </a:r>
          </a:p>
          <a:p>
            <a:pPr marL="285750" indent="-285750" fontAlgn="base">
              <a:buFont typeface="Wingdings" panose="05000000000000000000" pitchFamily="2" charset="2"/>
              <a:buChar char="ü"/>
            </a:pPr>
            <a:endParaRPr lang="en-US" sz="1600" dirty="0"/>
          </a:p>
          <a:p>
            <a:pPr marL="285750" indent="-285750" fontAlgn="base">
              <a:buFont typeface="Wingdings" panose="05000000000000000000" pitchFamily="2" charset="2"/>
              <a:buChar char="ü"/>
            </a:pPr>
            <a:r>
              <a:rPr lang="en-US" sz="1600" dirty="0"/>
              <a:t>Basically, to maintain load balance </a:t>
            </a:r>
            <a:r>
              <a:rPr lang="en-US" sz="1600" b="1" dirty="0"/>
              <a:t>Kafka cluster</a:t>
            </a:r>
            <a:r>
              <a:rPr lang="en-US" sz="1600" dirty="0"/>
              <a:t> typically consists of multiple brokers. However, these are stateless, hence for maintaining the cluster state they use ZooKeeper. Although, one Kafka Broker instance can handle hundreds of thousands of reads and writes per second.</a:t>
            </a:r>
          </a:p>
          <a:p>
            <a:pPr marL="285750" indent="-285750" fontAlgn="base">
              <a:buFont typeface="Wingdings" panose="05000000000000000000" pitchFamily="2" charset="2"/>
              <a:buChar char="ü"/>
            </a:pPr>
            <a:endParaRPr lang="en-US" sz="1600" dirty="0"/>
          </a:p>
          <a:p>
            <a:pPr marL="285750" indent="-285750" fontAlgn="base">
              <a:buFont typeface="Wingdings" panose="05000000000000000000" pitchFamily="2" charset="2"/>
              <a:buChar char="ü"/>
            </a:pPr>
            <a:r>
              <a:rPr lang="en-US" sz="1600" dirty="0"/>
              <a:t>Whereas, without performance impact, each broker can handle TB of messages. In addition, make sure ZooKeeper performs Kafka broker leader election.</a:t>
            </a:r>
          </a:p>
          <a:p>
            <a:pPr marL="285750" indent="-285750" algn="ctr">
              <a:buFont typeface="Wingdings" panose="05000000000000000000" pitchFamily="2" charset="2"/>
              <a:buChar char="ü"/>
            </a:pPr>
            <a:endParaRPr lang="en-US" sz="1600" dirty="0"/>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358046" y="712955"/>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567588"/>
            <a:ext cx="11755964" cy="2179354"/>
          </a:xfrm>
          <a:prstGeom prst="wedgeRectCallout">
            <a:avLst>
              <a:gd name="adj1" fmla="val -16484"/>
              <a:gd name="adj2" fmla="val -6658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Kafka – ZooKeeper:</a:t>
            </a:r>
          </a:p>
          <a:p>
            <a:pPr fontAlgn="base"/>
            <a:endParaRPr lang="en-US" sz="2000" dirty="0"/>
          </a:p>
          <a:p>
            <a:pPr marL="285750" indent="-285750" fontAlgn="base">
              <a:buFont typeface="Wingdings" panose="05000000000000000000" pitchFamily="2" charset="2"/>
              <a:buChar char="ü"/>
            </a:pPr>
            <a:r>
              <a:rPr lang="en-US" sz="1600" dirty="0"/>
              <a:t>For the purpose of managing and coordinating, Kafka broker uses ZooKeeper. Also, uses it to notify producer and consumer about the presence of any new broker in the Kafka system or failure of the broker in the Kafka system.</a:t>
            </a:r>
          </a:p>
          <a:p>
            <a:pPr marL="285750" indent="-285750" fontAlgn="base">
              <a:buFont typeface="Wingdings" panose="05000000000000000000" pitchFamily="2" charset="2"/>
              <a:buChar char="ü"/>
            </a:pPr>
            <a:endParaRPr lang="en-US" sz="1600" dirty="0"/>
          </a:p>
          <a:p>
            <a:pPr marL="285750" indent="-285750" fontAlgn="base">
              <a:buFont typeface="Wingdings" panose="05000000000000000000" pitchFamily="2" charset="2"/>
              <a:buChar char="ü"/>
            </a:pPr>
            <a:r>
              <a:rPr lang="en-US" sz="1600" dirty="0"/>
              <a:t>As soon as Zookeeper send the notification regarding presence or failure of the broker then producer and consumer, take the decision and starts coordinating their task with some other broker.</a:t>
            </a:r>
          </a:p>
        </p:txBody>
      </p:sp>
    </p:spTree>
    <p:extLst>
      <p:ext uri="{BB962C8B-B14F-4D97-AF65-F5344CB8AC3E}">
        <p14:creationId xmlns:p14="http://schemas.microsoft.com/office/powerpoint/2010/main" val="449375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971800" y="493189"/>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567588"/>
            <a:ext cx="11755964" cy="2000424"/>
          </a:xfrm>
          <a:prstGeom prst="wedgeRectCallout">
            <a:avLst>
              <a:gd name="adj1" fmla="val -25614"/>
              <a:gd name="adj2" fmla="val -116448"/>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2000" b="1" dirty="0"/>
          </a:p>
          <a:p>
            <a:pPr fontAlgn="base"/>
            <a:r>
              <a:rPr lang="en-US" sz="2000" b="1" dirty="0"/>
              <a:t>Kafka Producers:</a:t>
            </a:r>
          </a:p>
          <a:p>
            <a:pPr fontAlgn="base"/>
            <a:endParaRPr lang="en-US" sz="2000" b="1" dirty="0"/>
          </a:p>
          <a:p>
            <a:pPr marL="285750" indent="-285750" fontAlgn="base">
              <a:buFont typeface="Wingdings" panose="05000000000000000000" pitchFamily="2" charset="2"/>
              <a:buChar char="ü"/>
            </a:pPr>
            <a:r>
              <a:rPr lang="en-US" sz="1600" dirty="0"/>
              <a:t>Further, Producers in Kafka push data to brokers. Also, all the producers search it and automatically sends a message to that new broker, exactly when the new broker starts.</a:t>
            </a:r>
          </a:p>
          <a:p>
            <a:pPr marL="285750" indent="-285750" fontAlgn="base">
              <a:buFont typeface="Wingdings" panose="05000000000000000000" pitchFamily="2" charset="2"/>
              <a:buChar char="ü"/>
            </a:pPr>
            <a:endParaRPr lang="en-US" sz="1600" dirty="0"/>
          </a:p>
          <a:p>
            <a:pPr marL="285750" indent="-285750" fontAlgn="base">
              <a:buFont typeface="Wingdings" panose="05000000000000000000" pitchFamily="2" charset="2"/>
              <a:buChar char="ü"/>
            </a:pPr>
            <a:r>
              <a:rPr lang="en-US" sz="1600" dirty="0"/>
              <a:t>However, keep in mind that the Kafka producer sends messages as fast as the broker can handle, it doesn’t wait for acknowledgments from the broker.</a:t>
            </a:r>
          </a:p>
          <a:p>
            <a:pPr fontAlgn="base"/>
            <a:endParaRPr lang="en-US" sz="1600" dirty="0"/>
          </a:p>
        </p:txBody>
      </p:sp>
    </p:spTree>
    <p:extLst>
      <p:ext uri="{BB962C8B-B14F-4D97-AF65-F5344CB8AC3E}">
        <p14:creationId xmlns:p14="http://schemas.microsoft.com/office/powerpoint/2010/main" val="1652726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437980" y="505316"/>
            <a:ext cx="7316040" cy="3634868"/>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344794" y="4267200"/>
            <a:ext cx="11755964" cy="2502932"/>
          </a:xfrm>
          <a:prstGeom prst="wedgeRectCallout">
            <a:avLst>
              <a:gd name="adj1" fmla="val 25113"/>
              <a:gd name="adj2" fmla="val -94887"/>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Kafka Consumers:</a:t>
            </a:r>
            <a:br>
              <a:rPr lang="en-US" sz="1600" b="1" dirty="0"/>
            </a:br>
            <a:endParaRPr lang="en-US" sz="1600" b="1" dirty="0"/>
          </a:p>
          <a:p>
            <a:pPr marL="285750" indent="-285750" fontAlgn="base">
              <a:buFont typeface="Wingdings" panose="05000000000000000000" pitchFamily="2" charset="2"/>
              <a:buChar char="ü"/>
            </a:pPr>
            <a:r>
              <a:rPr lang="en-US" sz="1600" dirty="0"/>
              <a:t>Basically, by using partition offset the </a:t>
            </a:r>
            <a:r>
              <a:rPr lang="en-US" sz="1600" b="1" dirty="0"/>
              <a:t>Kafka Consumer</a:t>
            </a:r>
            <a:r>
              <a:rPr lang="en-US" sz="1600" dirty="0"/>
              <a:t> maintains that how many messages have been consumed because Kafka brokers are stateless. Moreover, you can assure that the consumer has consumed all prior messages once the consumer acknowledges a particular message offset.</a:t>
            </a:r>
            <a:br>
              <a:rPr lang="en-US" sz="1600" dirty="0"/>
            </a:br>
            <a:endParaRPr lang="en-US" sz="1600" dirty="0"/>
          </a:p>
          <a:p>
            <a:pPr marL="285750" indent="-285750" fontAlgn="base">
              <a:buFont typeface="Wingdings" panose="05000000000000000000" pitchFamily="2" charset="2"/>
              <a:buChar char="ü"/>
            </a:pPr>
            <a:r>
              <a:rPr lang="en-US" sz="1600" dirty="0"/>
              <a:t>Also, in order to have a buffer of bytes ready to consume, the consumer issues an asynchronous pull request to the broker. Then simply by supplying an offset value, consumers can rewind or skip to any point in a partition. In addition, ZooKeeper notifies Consumer offset value.</a:t>
            </a:r>
          </a:p>
        </p:txBody>
      </p:sp>
    </p:spTree>
    <p:extLst>
      <p:ext uri="{BB962C8B-B14F-4D97-AF65-F5344CB8AC3E}">
        <p14:creationId xmlns:p14="http://schemas.microsoft.com/office/powerpoint/2010/main" val="944095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26" name="Picture 25">
            <a:extLst>
              <a:ext uri="{FF2B5EF4-FFF2-40B4-BE49-F238E27FC236}">
                <a16:creationId xmlns:a16="http://schemas.microsoft.com/office/drawing/2014/main" id="{06492BE2-E4CD-4579-94F5-8E601F40F9F0}"/>
              </a:ext>
            </a:extLst>
          </p:cNvPr>
          <p:cNvPicPr>
            <a:picLocks noChangeAspect="1"/>
          </p:cNvPicPr>
          <p:nvPr/>
        </p:nvPicPr>
        <p:blipFill>
          <a:blip r:embed="rId3"/>
          <a:stretch>
            <a:fillRect/>
          </a:stretch>
        </p:blipFill>
        <p:spPr>
          <a:xfrm>
            <a:off x="2819400" y="3740948"/>
            <a:ext cx="6096000" cy="3028709"/>
          </a:xfrm>
          <a:prstGeom prst="rect">
            <a:avLst/>
          </a:prstGeom>
        </p:spPr>
      </p:pic>
      <p:sp>
        <p:nvSpPr>
          <p:cNvPr id="30" name="Speech Bubble: Rectangle 29">
            <a:extLst>
              <a:ext uri="{FF2B5EF4-FFF2-40B4-BE49-F238E27FC236}">
                <a16:creationId xmlns:a16="http://schemas.microsoft.com/office/drawing/2014/main" id="{EAE54255-BC75-43B8-A34B-B655BC4029E8}"/>
              </a:ext>
            </a:extLst>
          </p:cNvPr>
          <p:cNvSpPr/>
          <p:nvPr/>
        </p:nvSpPr>
        <p:spPr>
          <a:xfrm>
            <a:off x="166112" y="567288"/>
            <a:ext cx="11873487" cy="3173660"/>
          </a:xfrm>
          <a:prstGeom prst="wedgeRectCallout">
            <a:avLst>
              <a:gd name="adj1" fmla="val 17335"/>
              <a:gd name="adj2" fmla="val 65945"/>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Consumer Group:</a:t>
            </a:r>
          </a:p>
          <a:p>
            <a:pPr fontAlgn="base"/>
            <a:endParaRPr lang="en-US" sz="1800" dirty="0"/>
          </a:p>
          <a:p>
            <a:pPr marL="285750" indent="-285750" fontAlgn="base">
              <a:buFont typeface="Wingdings" panose="05000000000000000000" pitchFamily="2" charset="2"/>
              <a:buChar char="ü"/>
            </a:pPr>
            <a:r>
              <a:rPr lang="en-US" sz="1800" dirty="0"/>
              <a:t>Consumer Group can have multiple consumer process/instance running.</a:t>
            </a:r>
          </a:p>
          <a:p>
            <a:pPr marL="285750" indent="-285750" fontAlgn="base">
              <a:buFont typeface="Wingdings" panose="05000000000000000000" pitchFamily="2" charset="2"/>
              <a:buChar char="ü"/>
            </a:pPr>
            <a:r>
              <a:rPr lang="en-US" sz="1800" dirty="0"/>
              <a:t>Basically, one consumer group will have one unique group-id.</a:t>
            </a:r>
          </a:p>
          <a:p>
            <a:pPr marL="285750" indent="-285750" fontAlgn="base">
              <a:buFont typeface="Wingdings" panose="05000000000000000000" pitchFamily="2" charset="2"/>
              <a:buChar char="ü"/>
            </a:pPr>
            <a:r>
              <a:rPr lang="en-US" sz="1800" dirty="0"/>
              <a:t>Moreover, exactly one consumer instance reads the data from one partition in one consumer group, at the time of reading.</a:t>
            </a:r>
          </a:p>
          <a:p>
            <a:pPr marL="285750" indent="-285750" fontAlgn="base">
              <a:buFont typeface="Wingdings" panose="05000000000000000000" pitchFamily="2" charset="2"/>
              <a:buChar char="ü"/>
            </a:pPr>
            <a:r>
              <a:rPr lang="en-US" sz="1800" dirty="0"/>
              <a:t>Since, there is more than one consumer group, in that case, one instance from each of these groups can read from one single partition.</a:t>
            </a:r>
          </a:p>
          <a:p>
            <a:pPr marL="285750" indent="-285750" fontAlgn="base">
              <a:buFont typeface="Wingdings" panose="05000000000000000000" pitchFamily="2" charset="2"/>
              <a:buChar char="ü"/>
            </a:pPr>
            <a:r>
              <a:rPr lang="en-US" sz="1800" dirty="0"/>
              <a:t>However, there will be some inactive consumers, if the number of consumers exceeds the number of partitions. Let’s understand it with an example if there are 8 consumers and 6 partitions in a single consumer group, that means there will be 2 inactive consumers.</a:t>
            </a:r>
          </a:p>
        </p:txBody>
      </p:sp>
    </p:spTree>
    <p:extLst>
      <p:ext uri="{BB962C8B-B14F-4D97-AF65-F5344CB8AC3E}">
        <p14:creationId xmlns:p14="http://schemas.microsoft.com/office/powerpoint/2010/main" val="25018678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sp>
        <p:nvSpPr>
          <p:cNvPr id="7" name="Rectangle: Rounded Corners 6">
            <a:extLst>
              <a:ext uri="{FF2B5EF4-FFF2-40B4-BE49-F238E27FC236}">
                <a16:creationId xmlns:a16="http://schemas.microsoft.com/office/drawing/2014/main" id="{85F82227-4491-4B85-9184-D9F88C6CD164}"/>
              </a:ext>
            </a:extLst>
          </p:cNvPr>
          <p:cNvSpPr/>
          <p:nvPr/>
        </p:nvSpPr>
        <p:spPr>
          <a:xfrm>
            <a:off x="323853" y="2197000"/>
            <a:ext cx="1524000" cy="228821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Topic</a:t>
            </a:r>
          </a:p>
        </p:txBody>
      </p:sp>
      <p:graphicFrame>
        <p:nvGraphicFramePr>
          <p:cNvPr id="8" name="Table 6">
            <a:extLst>
              <a:ext uri="{FF2B5EF4-FFF2-40B4-BE49-F238E27FC236}">
                <a16:creationId xmlns:a16="http://schemas.microsoft.com/office/drawing/2014/main" id="{424C4715-DD10-4E45-B6A2-6B6FD513DF8B}"/>
              </a:ext>
            </a:extLst>
          </p:cNvPr>
          <p:cNvGraphicFramePr>
            <a:graphicFrameLocks noGrp="1"/>
          </p:cNvGraphicFramePr>
          <p:nvPr>
            <p:extLst>
              <p:ext uri="{D42A27DB-BD31-4B8C-83A1-F6EECF244321}">
                <p14:modId xmlns:p14="http://schemas.microsoft.com/office/powerpoint/2010/main" val="347967613"/>
              </p:ext>
            </p:extLst>
          </p:nvPr>
        </p:nvGraphicFramePr>
        <p:xfrm>
          <a:off x="4091609" y="2209800"/>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graphicFrame>
        <p:nvGraphicFramePr>
          <p:cNvPr id="9" name="Table 6">
            <a:extLst>
              <a:ext uri="{FF2B5EF4-FFF2-40B4-BE49-F238E27FC236}">
                <a16:creationId xmlns:a16="http://schemas.microsoft.com/office/drawing/2014/main" id="{BE489F47-2B4B-4656-8BE6-DBE742CDF1A3}"/>
              </a:ext>
            </a:extLst>
          </p:cNvPr>
          <p:cNvGraphicFramePr>
            <a:graphicFrameLocks noGrp="1"/>
          </p:cNvGraphicFramePr>
          <p:nvPr>
            <p:extLst>
              <p:ext uri="{D42A27DB-BD31-4B8C-83A1-F6EECF244321}">
                <p14:modId xmlns:p14="http://schemas.microsoft.com/office/powerpoint/2010/main" val="2175138660"/>
              </p:ext>
            </p:extLst>
          </p:nvPr>
        </p:nvGraphicFramePr>
        <p:xfrm>
          <a:off x="4091609" y="2895125"/>
          <a:ext cx="4310742"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tblGrid>
              <a:tr h="370840">
                <a:tc>
                  <a:txBody>
                    <a:bodyPr/>
                    <a:lstStyle/>
                    <a:p>
                      <a:pPr algn="ctr"/>
                      <a:r>
                        <a:rPr lang="en-US" dirty="0"/>
                        <a:t>1</a:t>
                      </a:r>
                    </a:p>
                  </a:txBody>
                  <a:tcPr>
                    <a:solidFill>
                      <a:srgbClr val="0070C0"/>
                    </a:solidFill>
                  </a:tcPr>
                </a:tc>
                <a:tc>
                  <a:txBody>
                    <a:bodyPr/>
                    <a:lstStyle/>
                    <a:p>
                      <a:pPr algn="ctr"/>
                      <a:r>
                        <a:rPr lang="en-US" dirty="0"/>
                        <a:t>2</a:t>
                      </a:r>
                    </a:p>
                  </a:txBody>
                  <a:tcPr>
                    <a:solidFill>
                      <a:srgbClr val="0070C0"/>
                    </a:solidFill>
                  </a:tcPr>
                </a:tc>
                <a:tc>
                  <a:txBody>
                    <a:bodyPr/>
                    <a:lstStyle/>
                    <a:p>
                      <a:pPr algn="ctr"/>
                      <a:r>
                        <a:rPr lang="en-US" dirty="0"/>
                        <a:t>3</a:t>
                      </a:r>
                    </a:p>
                  </a:txBody>
                  <a:tcPr>
                    <a:solidFill>
                      <a:srgbClr val="0070C0"/>
                    </a:solidFill>
                  </a:tcPr>
                </a:tc>
                <a:tc>
                  <a:txBody>
                    <a:bodyPr/>
                    <a:lstStyle/>
                    <a:p>
                      <a:pPr algn="ctr"/>
                      <a:r>
                        <a:rPr lang="en-US" dirty="0"/>
                        <a:t>4</a:t>
                      </a:r>
                    </a:p>
                  </a:txBody>
                  <a:tcPr>
                    <a:solidFill>
                      <a:srgbClr val="0070C0"/>
                    </a:solidFill>
                  </a:tcPr>
                </a:tc>
                <a:tc>
                  <a:txBody>
                    <a:bodyPr/>
                    <a:lstStyle/>
                    <a:p>
                      <a:pPr algn="ctr"/>
                      <a:r>
                        <a:rPr lang="en-US" dirty="0"/>
                        <a:t>5</a:t>
                      </a:r>
                    </a:p>
                  </a:txBody>
                  <a:tcPr>
                    <a:solidFill>
                      <a:srgbClr val="0070C0"/>
                    </a:solidFill>
                  </a:tcPr>
                </a:tc>
                <a:tc>
                  <a:txBody>
                    <a:bodyPr/>
                    <a:lstStyle/>
                    <a:p>
                      <a:pPr algn="ctr"/>
                      <a:r>
                        <a:rPr lang="en-US" dirty="0"/>
                        <a:t>6</a:t>
                      </a:r>
                    </a:p>
                  </a:txBody>
                  <a:tcPr>
                    <a:solidFill>
                      <a:srgbClr val="0070C0"/>
                    </a:solidFill>
                  </a:tcPr>
                </a:tc>
                <a:extLst>
                  <a:ext uri="{0D108BD9-81ED-4DB2-BD59-A6C34878D82A}">
                    <a16:rowId xmlns:a16="http://schemas.microsoft.com/office/drawing/2014/main" val="657546511"/>
                  </a:ext>
                </a:extLst>
              </a:tr>
            </a:tbl>
          </a:graphicData>
        </a:graphic>
      </p:graphicFrame>
      <p:graphicFrame>
        <p:nvGraphicFramePr>
          <p:cNvPr id="10" name="Table 6">
            <a:extLst>
              <a:ext uri="{FF2B5EF4-FFF2-40B4-BE49-F238E27FC236}">
                <a16:creationId xmlns:a16="http://schemas.microsoft.com/office/drawing/2014/main" id="{2DD868EA-F39C-407C-8B79-D6AD2EBBA90F}"/>
              </a:ext>
            </a:extLst>
          </p:cNvPr>
          <p:cNvGraphicFramePr>
            <a:graphicFrameLocks noGrp="1"/>
          </p:cNvGraphicFramePr>
          <p:nvPr>
            <p:extLst>
              <p:ext uri="{D42A27DB-BD31-4B8C-83A1-F6EECF244321}">
                <p14:modId xmlns:p14="http://schemas.microsoft.com/office/powerpoint/2010/main" val="2865155569"/>
              </p:ext>
            </p:extLst>
          </p:nvPr>
        </p:nvGraphicFramePr>
        <p:xfrm>
          <a:off x="4167810" y="3733800"/>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sp>
        <p:nvSpPr>
          <p:cNvPr id="11" name="TextBox 10">
            <a:extLst>
              <a:ext uri="{FF2B5EF4-FFF2-40B4-BE49-F238E27FC236}">
                <a16:creationId xmlns:a16="http://schemas.microsoft.com/office/drawing/2014/main" id="{776BF0CE-CFDA-4772-BC2F-29E159E3C2F1}"/>
              </a:ext>
            </a:extLst>
          </p:cNvPr>
          <p:cNvSpPr txBox="1"/>
          <p:nvPr/>
        </p:nvSpPr>
        <p:spPr>
          <a:xfrm>
            <a:off x="2345761" y="2197000"/>
            <a:ext cx="1518044" cy="470000"/>
          </a:xfrm>
          <a:prstGeom prst="rect">
            <a:avLst/>
          </a:prstGeom>
          <a:noFill/>
        </p:spPr>
        <p:txBody>
          <a:bodyPr wrap="none" rtlCol="0">
            <a:spAutoFit/>
          </a:bodyPr>
          <a:lstStyle/>
          <a:p>
            <a:r>
              <a:rPr lang="en-US" dirty="0"/>
              <a:t>Partition 0</a:t>
            </a:r>
          </a:p>
        </p:txBody>
      </p:sp>
      <p:sp>
        <p:nvSpPr>
          <p:cNvPr id="12" name="TextBox 11">
            <a:extLst>
              <a:ext uri="{FF2B5EF4-FFF2-40B4-BE49-F238E27FC236}">
                <a16:creationId xmlns:a16="http://schemas.microsoft.com/office/drawing/2014/main" id="{3FFB5CC0-1D5A-4C18-BF6D-C0E29798084D}"/>
              </a:ext>
            </a:extLst>
          </p:cNvPr>
          <p:cNvSpPr txBox="1"/>
          <p:nvPr/>
        </p:nvSpPr>
        <p:spPr>
          <a:xfrm>
            <a:off x="2345761" y="2895125"/>
            <a:ext cx="1518044" cy="470000"/>
          </a:xfrm>
          <a:prstGeom prst="rect">
            <a:avLst/>
          </a:prstGeom>
          <a:noFill/>
        </p:spPr>
        <p:txBody>
          <a:bodyPr wrap="none" rtlCol="0">
            <a:spAutoFit/>
          </a:bodyPr>
          <a:lstStyle/>
          <a:p>
            <a:r>
              <a:rPr lang="en-US" dirty="0"/>
              <a:t>Partition 1</a:t>
            </a:r>
          </a:p>
        </p:txBody>
      </p:sp>
      <p:sp>
        <p:nvSpPr>
          <p:cNvPr id="13" name="TextBox 12">
            <a:extLst>
              <a:ext uri="{FF2B5EF4-FFF2-40B4-BE49-F238E27FC236}">
                <a16:creationId xmlns:a16="http://schemas.microsoft.com/office/drawing/2014/main" id="{A2A69861-1187-4A6B-94F3-DB99F14F3FCD}"/>
              </a:ext>
            </a:extLst>
          </p:cNvPr>
          <p:cNvSpPr txBox="1"/>
          <p:nvPr/>
        </p:nvSpPr>
        <p:spPr>
          <a:xfrm>
            <a:off x="2336618" y="3721000"/>
            <a:ext cx="1518044" cy="470000"/>
          </a:xfrm>
          <a:prstGeom prst="rect">
            <a:avLst/>
          </a:prstGeom>
          <a:noFill/>
        </p:spPr>
        <p:txBody>
          <a:bodyPr wrap="none" rtlCol="0">
            <a:spAutoFit/>
          </a:bodyPr>
          <a:lstStyle/>
          <a:p>
            <a:r>
              <a:rPr lang="en-US" dirty="0"/>
              <a:t>Partition 2</a:t>
            </a:r>
          </a:p>
        </p:txBody>
      </p:sp>
      <p:cxnSp>
        <p:nvCxnSpPr>
          <p:cNvPr id="15" name="Straight Arrow Connector 14">
            <a:extLst>
              <a:ext uri="{FF2B5EF4-FFF2-40B4-BE49-F238E27FC236}">
                <a16:creationId xmlns:a16="http://schemas.microsoft.com/office/drawing/2014/main" id="{A4615549-C4B2-4EF5-A44E-8EB7C014AE1D}"/>
              </a:ext>
            </a:extLst>
          </p:cNvPr>
          <p:cNvCxnSpPr>
            <a:cxnSpLocks/>
            <a:endCxn id="8" idx="3"/>
          </p:cNvCxnSpPr>
          <p:nvPr/>
        </p:nvCxnSpPr>
        <p:spPr>
          <a:xfrm flipH="1" flipV="1">
            <a:off x="9120808" y="2438400"/>
            <a:ext cx="1524001"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60C55A6-08C5-41CE-AD8C-16AD84690985}"/>
              </a:ext>
            </a:extLst>
          </p:cNvPr>
          <p:cNvCxnSpPr>
            <a:cxnSpLocks/>
          </p:cNvCxnSpPr>
          <p:nvPr/>
        </p:nvCxnSpPr>
        <p:spPr>
          <a:xfrm flipH="1">
            <a:off x="9193697" y="3200400"/>
            <a:ext cx="1451112" cy="723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90DB89D-BFC9-4CAD-AE8F-FADA04456DE8}"/>
              </a:ext>
            </a:extLst>
          </p:cNvPr>
          <p:cNvCxnSpPr>
            <a:cxnSpLocks/>
          </p:cNvCxnSpPr>
          <p:nvPr/>
        </p:nvCxnSpPr>
        <p:spPr>
          <a:xfrm flipH="1" flipV="1">
            <a:off x="8418917" y="3130125"/>
            <a:ext cx="2225892" cy="70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D70549D2-0154-45D2-864A-B902D2C1802A}"/>
              </a:ext>
            </a:extLst>
          </p:cNvPr>
          <p:cNvSpPr txBox="1"/>
          <p:nvPr/>
        </p:nvSpPr>
        <p:spPr>
          <a:xfrm>
            <a:off x="10809861" y="2965400"/>
            <a:ext cx="1020023" cy="470000"/>
          </a:xfrm>
          <a:prstGeom prst="rect">
            <a:avLst/>
          </a:prstGeom>
          <a:noFill/>
        </p:spPr>
        <p:txBody>
          <a:bodyPr wrap="none" rtlCol="0">
            <a:spAutoFit/>
          </a:bodyPr>
          <a:lstStyle/>
          <a:p>
            <a:r>
              <a:rPr lang="en-US" dirty="0"/>
              <a:t>Writes</a:t>
            </a:r>
          </a:p>
        </p:txBody>
      </p:sp>
      <p:pic>
        <p:nvPicPr>
          <p:cNvPr id="19" name="Picture 18">
            <a:extLst>
              <a:ext uri="{FF2B5EF4-FFF2-40B4-BE49-F238E27FC236}">
                <a16:creationId xmlns:a16="http://schemas.microsoft.com/office/drawing/2014/main" id="{54C2E6D1-04BD-4F0D-8957-241B2A04F672}"/>
              </a:ext>
            </a:extLst>
          </p:cNvPr>
          <p:cNvPicPr>
            <a:picLocks noChangeAspect="1"/>
          </p:cNvPicPr>
          <p:nvPr/>
        </p:nvPicPr>
        <p:blipFill>
          <a:blip r:embed="rId3"/>
          <a:stretch>
            <a:fillRect/>
          </a:stretch>
        </p:blipFill>
        <p:spPr>
          <a:xfrm>
            <a:off x="4091609" y="4362450"/>
            <a:ext cx="5181599" cy="723900"/>
          </a:xfrm>
          <a:prstGeom prst="rect">
            <a:avLst/>
          </a:prstGeom>
        </p:spPr>
      </p:pic>
      <p:sp>
        <p:nvSpPr>
          <p:cNvPr id="4" name="Speech Bubble: Rectangle with Corners Rounded 3">
            <a:extLst>
              <a:ext uri="{FF2B5EF4-FFF2-40B4-BE49-F238E27FC236}">
                <a16:creationId xmlns:a16="http://schemas.microsoft.com/office/drawing/2014/main" id="{2B441BF0-EF58-47C4-868E-6088F4B1BCE1}"/>
              </a:ext>
            </a:extLst>
          </p:cNvPr>
          <p:cNvSpPr/>
          <p:nvPr/>
        </p:nvSpPr>
        <p:spPr>
          <a:xfrm>
            <a:off x="107401" y="5628463"/>
            <a:ext cx="2484965" cy="612648"/>
          </a:xfrm>
          <a:prstGeom prst="wedgeRoundRectCallout">
            <a:avLst>
              <a:gd name="adj1" fmla="val -12476"/>
              <a:gd name="adj2" fmla="val -240334"/>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Topic may contain any number of Partitions</a:t>
            </a:r>
          </a:p>
        </p:txBody>
      </p:sp>
      <p:sp>
        <p:nvSpPr>
          <p:cNvPr id="5" name="Left Brace 4">
            <a:extLst>
              <a:ext uri="{FF2B5EF4-FFF2-40B4-BE49-F238E27FC236}">
                <a16:creationId xmlns:a16="http://schemas.microsoft.com/office/drawing/2014/main" id="{6F915946-B082-41C8-968A-B6A19EB888C0}"/>
              </a:ext>
            </a:extLst>
          </p:cNvPr>
          <p:cNvSpPr/>
          <p:nvPr/>
        </p:nvSpPr>
        <p:spPr>
          <a:xfrm>
            <a:off x="1920742" y="2057400"/>
            <a:ext cx="629002" cy="2590800"/>
          </a:xfrm>
          <a:prstGeom prst="leftBrace">
            <a:avLst/>
          </a:prstGeom>
          <a:ln>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Speech Bubble: Rectangle with Corners Rounded 19">
            <a:extLst>
              <a:ext uri="{FF2B5EF4-FFF2-40B4-BE49-F238E27FC236}">
                <a16:creationId xmlns:a16="http://schemas.microsoft.com/office/drawing/2014/main" id="{1ABA655C-3FAA-4570-A36A-261DCB610954}"/>
              </a:ext>
            </a:extLst>
          </p:cNvPr>
          <p:cNvSpPr/>
          <p:nvPr/>
        </p:nvSpPr>
        <p:spPr>
          <a:xfrm>
            <a:off x="8115265" y="5297557"/>
            <a:ext cx="3969334" cy="1201674"/>
          </a:xfrm>
          <a:prstGeom prst="wedgeRoundRectCallout">
            <a:avLst>
              <a:gd name="adj1" fmla="val 28644"/>
              <a:gd name="adj2" fmla="val -212075"/>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Messages are written to Topics and Kafka randomly selects which Partition to write the message to.(unless message has any </a:t>
            </a:r>
            <a:r>
              <a:rPr lang="en-US" sz="1800"/>
              <a:t>key)</a:t>
            </a:r>
            <a:endParaRPr lang="en-US" sz="1800" dirty="0"/>
          </a:p>
        </p:txBody>
      </p:sp>
      <p:sp>
        <p:nvSpPr>
          <p:cNvPr id="21" name="TextBox 20">
            <a:extLst>
              <a:ext uri="{FF2B5EF4-FFF2-40B4-BE49-F238E27FC236}">
                <a16:creationId xmlns:a16="http://schemas.microsoft.com/office/drawing/2014/main" id="{4DD20489-975D-4E68-922F-57F940336C3D}"/>
              </a:ext>
            </a:extLst>
          </p:cNvPr>
          <p:cNvSpPr txBox="1"/>
          <p:nvPr/>
        </p:nvSpPr>
        <p:spPr>
          <a:xfrm>
            <a:off x="3048000" y="1066800"/>
            <a:ext cx="5901872" cy="470000"/>
          </a:xfrm>
          <a:prstGeom prst="rect">
            <a:avLst/>
          </a:prstGeom>
          <a:solidFill>
            <a:srgbClr val="FFC000"/>
          </a:solidFill>
        </p:spPr>
        <p:txBody>
          <a:bodyPr wrap="none" rtlCol="0">
            <a:spAutoFit/>
          </a:bodyPr>
          <a:lstStyle/>
          <a:p>
            <a:r>
              <a:rPr lang="en-US" dirty="0"/>
              <a:t>Relation between Kafka Topics and Partitions</a:t>
            </a:r>
          </a:p>
        </p:txBody>
      </p:sp>
      <p:sp>
        <p:nvSpPr>
          <p:cNvPr id="22" name="Speech Bubble: Rectangle with Corners Rounded 21">
            <a:extLst>
              <a:ext uri="{FF2B5EF4-FFF2-40B4-BE49-F238E27FC236}">
                <a16:creationId xmlns:a16="http://schemas.microsoft.com/office/drawing/2014/main" id="{45A623FC-B290-42F6-8EA0-3628E958889C}"/>
              </a:ext>
            </a:extLst>
          </p:cNvPr>
          <p:cNvSpPr/>
          <p:nvPr/>
        </p:nvSpPr>
        <p:spPr>
          <a:xfrm>
            <a:off x="4343400" y="5886583"/>
            <a:ext cx="2484965" cy="612648"/>
          </a:xfrm>
          <a:prstGeom prst="wedgeRoundRectCallout">
            <a:avLst>
              <a:gd name="adj1" fmla="val -9276"/>
              <a:gd name="adj2" fmla="val -231682"/>
              <a:gd name="adj3" fmla="val 16667"/>
            </a:avLst>
          </a:prstGeom>
          <a:ln w="31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a:t>Partition wise offset will increment</a:t>
            </a:r>
          </a:p>
        </p:txBody>
      </p:sp>
      <p:sp>
        <p:nvSpPr>
          <p:cNvPr id="23" name="Rectangle 22">
            <a:extLst>
              <a:ext uri="{FF2B5EF4-FFF2-40B4-BE49-F238E27FC236}">
                <a16:creationId xmlns:a16="http://schemas.microsoft.com/office/drawing/2014/main" id="{7508E8D9-3E08-4037-9B65-8EE15916356C}"/>
              </a:ext>
            </a:extLst>
          </p:cNvPr>
          <p:cNvSpPr/>
          <p:nvPr/>
        </p:nvSpPr>
        <p:spPr>
          <a:xfrm>
            <a:off x="5172882" y="606671"/>
            <a:ext cx="1579535" cy="400110"/>
          </a:xfrm>
          <a:prstGeom prst="rect">
            <a:avLst/>
          </a:prstGeom>
          <a:solidFill>
            <a:srgbClr val="FF0000"/>
          </a:solidFill>
        </p:spPr>
        <p:txBody>
          <a:bodyPr wrap="none">
            <a:spAutoFit/>
          </a:bodyPr>
          <a:lstStyle/>
          <a:p>
            <a:pPr fontAlgn="base"/>
            <a:r>
              <a:rPr lang="en-US" sz="2000" b="1" dirty="0">
                <a:solidFill>
                  <a:schemeClr val="bg1"/>
                </a:solidFill>
                <a:latin typeface="inherit"/>
              </a:rPr>
              <a:t>Kafka </a:t>
            </a:r>
            <a:r>
              <a:rPr lang="en-US" sz="2000" dirty="0">
                <a:solidFill>
                  <a:schemeClr val="bg1"/>
                </a:solidFill>
                <a:latin typeface="Georgia" panose="02040502050405020303" pitchFamily="18" charset="0"/>
              </a:rPr>
              <a:t>Topics</a:t>
            </a:r>
            <a:endParaRPr lang="en-US" sz="20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14598111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4" name="Picture 3">
            <a:extLst>
              <a:ext uri="{FF2B5EF4-FFF2-40B4-BE49-F238E27FC236}">
                <a16:creationId xmlns:a16="http://schemas.microsoft.com/office/drawing/2014/main" id="{DFF0EEBE-AA4F-4418-998A-758783BA9771}"/>
              </a:ext>
            </a:extLst>
          </p:cNvPr>
          <p:cNvPicPr>
            <a:picLocks noChangeAspect="1"/>
          </p:cNvPicPr>
          <p:nvPr/>
        </p:nvPicPr>
        <p:blipFill>
          <a:blip r:embed="rId3"/>
          <a:stretch>
            <a:fillRect/>
          </a:stretch>
        </p:blipFill>
        <p:spPr>
          <a:xfrm>
            <a:off x="2705100" y="3251199"/>
            <a:ext cx="7151256" cy="3377422"/>
          </a:xfrm>
          <a:prstGeom prst="rect">
            <a:avLst/>
          </a:prstGeom>
        </p:spPr>
      </p:pic>
      <p:sp>
        <p:nvSpPr>
          <p:cNvPr id="5" name="Rectangle 4">
            <a:extLst>
              <a:ext uri="{FF2B5EF4-FFF2-40B4-BE49-F238E27FC236}">
                <a16:creationId xmlns:a16="http://schemas.microsoft.com/office/drawing/2014/main" id="{C6FA9E15-D4DF-4109-9954-922F6401DCD9}"/>
              </a:ext>
            </a:extLst>
          </p:cNvPr>
          <p:cNvSpPr/>
          <p:nvPr/>
        </p:nvSpPr>
        <p:spPr>
          <a:xfrm>
            <a:off x="207436" y="493189"/>
            <a:ext cx="11777128" cy="255481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endParaRPr lang="en-US" sz="1800" dirty="0"/>
          </a:p>
          <a:p>
            <a:r>
              <a:rPr lang="en-US" sz="1800" dirty="0"/>
              <a:t>The topic is a logical channel to which producers publish message and from which the consumers </a:t>
            </a:r>
            <a:r>
              <a:rPr lang="en-US" sz="1800"/>
              <a:t>receive messages.</a:t>
            </a:r>
            <a:endParaRPr lang="en-US" sz="1800" dirty="0"/>
          </a:p>
          <a:p>
            <a:endParaRPr lang="en-US" sz="1800" dirty="0"/>
          </a:p>
          <a:p>
            <a:pPr marL="285750" indent="-285750" fontAlgn="base">
              <a:buFont typeface="Wingdings" panose="05000000000000000000" pitchFamily="2" charset="2"/>
              <a:buChar char="ü"/>
            </a:pPr>
            <a:r>
              <a:rPr lang="en-US" sz="1800" dirty="0"/>
              <a:t>A topic defines the stream of a particular type/classification of data, in Kafka.</a:t>
            </a:r>
          </a:p>
          <a:p>
            <a:pPr marL="285750" indent="-285750" fontAlgn="base">
              <a:buFont typeface="Wingdings" panose="05000000000000000000" pitchFamily="2" charset="2"/>
              <a:buChar char="ü"/>
            </a:pPr>
            <a:r>
              <a:rPr lang="en-US" sz="1800" dirty="0"/>
              <a:t>Moreover, here messages are structured or organized. A particular type of messages is published on a particular topic.</a:t>
            </a:r>
          </a:p>
          <a:p>
            <a:pPr marL="285750" indent="-285750" fontAlgn="base">
              <a:buFont typeface="Wingdings" panose="05000000000000000000" pitchFamily="2" charset="2"/>
              <a:buChar char="ü"/>
            </a:pPr>
            <a:r>
              <a:rPr lang="en-US" sz="1800" dirty="0"/>
              <a:t>Basically, at first, a producer writes its messages to the topics. Then consumers read those messages from topics.</a:t>
            </a:r>
          </a:p>
          <a:p>
            <a:pPr marL="285750" indent="-285750" fontAlgn="base">
              <a:buFont typeface="Wingdings" panose="05000000000000000000" pitchFamily="2" charset="2"/>
              <a:buChar char="ü"/>
            </a:pPr>
            <a:r>
              <a:rPr lang="en-US" sz="1800" dirty="0"/>
              <a:t>In a Kafka cluster, a topic is identified by its name and must be unique.</a:t>
            </a:r>
          </a:p>
          <a:p>
            <a:pPr marL="285750" indent="-285750" fontAlgn="base">
              <a:buFont typeface="Wingdings" panose="05000000000000000000" pitchFamily="2" charset="2"/>
              <a:buChar char="ü"/>
            </a:pPr>
            <a:r>
              <a:rPr lang="en-US" sz="1800" dirty="0"/>
              <a:t>There can be any number of topics, there is no limitation.</a:t>
            </a:r>
          </a:p>
          <a:p>
            <a:pPr marL="285750" indent="-285750" fontAlgn="base">
              <a:buFont typeface="Wingdings" panose="05000000000000000000" pitchFamily="2" charset="2"/>
              <a:buChar char="ü"/>
            </a:pPr>
            <a:r>
              <a:rPr lang="en-US" sz="1800" dirty="0"/>
              <a:t>We can not change or update data, as soon as it gets published.</a:t>
            </a:r>
          </a:p>
          <a:p>
            <a:endParaRPr lang="en-US" sz="1800" dirty="0"/>
          </a:p>
        </p:txBody>
      </p:sp>
      <p:sp>
        <p:nvSpPr>
          <p:cNvPr id="8" name="Rectangle 7">
            <a:extLst>
              <a:ext uri="{FF2B5EF4-FFF2-40B4-BE49-F238E27FC236}">
                <a16:creationId xmlns:a16="http://schemas.microsoft.com/office/drawing/2014/main" id="{7D7D585C-8FE5-47DE-A7BD-109319602E10}"/>
              </a:ext>
            </a:extLst>
          </p:cNvPr>
          <p:cNvSpPr/>
          <p:nvPr/>
        </p:nvSpPr>
        <p:spPr>
          <a:xfrm>
            <a:off x="198215" y="57090"/>
            <a:ext cx="1579535" cy="400110"/>
          </a:xfrm>
          <a:prstGeom prst="rect">
            <a:avLst/>
          </a:prstGeom>
          <a:solidFill>
            <a:srgbClr val="FF0000"/>
          </a:solidFill>
        </p:spPr>
        <p:txBody>
          <a:bodyPr wrap="none">
            <a:spAutoFit/>
          </a:bodyPr>
          <a:lstStyle/>
          <a:p>
            <a:pPr fontAlgn="base"/>
            <a:r>
              <a:rPr lang="en-US" sz="2000" b="1" dirty="0">
                <a:solidFill>
                  <a:schemeClr val="bg1"/>
                </a:solidFill>
                <a:latin typeface="inherit"/>
              </a:rPr>
              <a:t>Kafka </a:t>
            </a:r>
            <a:r>
              <a:rPr lang="en-US" sz="2000" dirty="0">
                <a:solidFill>
                  <a:schemeClr val="bg1"/>
                </a:solidFill>
                <a:latin typeface="Georgia" panose="02040502050405020303" pitchFamily="18" charset="0"/>
              </a:rPr>
              <a:t>Topics</a:t>
            </a:r>
            <a:endParaRPr lang="en-US" sz="20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37588044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4" name="Picture 3">
            <a:extLst>
              <a:ext uri="{FF2B5EF4-FFF2-40B4-BE49-F238E27FC236}">
                <a16:creationId xmlns:a16="http://schemas.microsoft.com/office/drawing/2014/main" id="{DFF0EEBE-AA4F-4418-998A-758783BA9771}"/>
              </a:ext>
            </a:extLst>
          </p:cNvPr>
          <p:cNvPicPr>
            <a:picLocks noChangeAspect="1"/>
          </p:cNvPicPr>
          <p:nvPr/>
        </p:nvPicPr>
        <p:blipFill>
          <a:blip r:embed="rId3"/>
          <a:stretch>
            <a:fillRect/>
          </a:stretch>
        </p:blipFill>
        <p:spPr>
          <a:xfrm>
            <a:off x="2705100" y="3251199"/>
            <a:ext cx="7151256" cy="3377422"/>
          </a:xfrm>
          <a:prstGeom prst="rect">
            <a:avLst/>
          </a:prstGeom>
        </p:spPr>
      </p:pic>
      <p:sp>
        <p:nvSpPr>
          <p:cNvPr id="5" name="Rectangle 4">
            <a:extLst>
              <a:ext uri="{FF2B5EF4-FFF2-40B4-BE49-F238E27FC236}">
                <a16:creationId xmlns:a16="http://schemas.microsoft.com/office/drawing/2014/main" id="{C6FA9E15-D4DF-4109-9954-922F6401DCD9}"/>
              </a:ext>
            </a:extLst>
          </p:cNvPr>
          <p:cNvSpPr/>
          <p:nvPr/>
        </p:nvSpPr>
        <p:spPr>
          <a:xfrm>
            <a:off x="207436" y="493189"/>
            <a:ext cx="11777128" cy="255481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endParaRPr lang="en-US" sz="1600" dirty="0"/>
          </a:p>
          <a:p>
            <a:r>
              <a:rPr lang="en-US" sz="1600" dirty="0"/>
              <a:t>In a Kafka cluster, Topics are split into Partitions and also replicated across brokers.</a:t>
            </a:r>
          </a:p>
          <a:p>
            <a:endParaRPr lang="en-US" sz="1100" dirty="0"/>
          </a:p>
          <a:p>
            <a:pPr marL="285750" indent="-285750" fontAlgn="base">
              <a:buFont typeface="Wingdings" panose="05000000000000000000" pitchFamily="2" charset="2"/>
              <a:buChar char="ü"/>
            </a:pPr>
            <a:r>
              <a:rPr lang="en-US" sz="1600" dirty="0"/>
              <a:t>However, to which partition a published message will be written, there is no guarantee about that.</a:t>
            </a:r>
          </a:p>
          <a:p>
            <a:pPr marL="285750" indent="-285750" fontAlgn="base">
              <a:buFont typeface="Wingdings" panose="05000000000000000000" pitchFamily="2" charset="2"/>
              <a:buChar char="ü"/>
            </a:pPr>
            <a:r>
              <a:rPr lang="en-US" sz="1600" dirty="0"/>
              <a:t>Also, we can add a key to a message. Basically, we will get ensured that all these messages (with the same key) will end up in the same partition if a producer publishes a message with a key. Due to this feature, Kafka offers message sequencing guarantee. Though, unless a key is added to it, data is written to partitions randomly.</a:t>
            </a:r>
          </a:p>
          <a:p>
            <a:pPr marL="285750" indent="-285750" fontAlgn="base">
              <a:buFont typeface="Wingdings" panose="05000000000000000000" pitchFamily="2" charset="2"/>
              <a:buChar char="ü"/>
            </a:pPr>
            <a:r>
              <a:rPr lang="en-US" sz="1600" dirty="0"/>
              <a:t>Moreover, in one partition, messages are stored in the sequenced fashion.</a:t>
            </a:r>
          </a:p>
          <a:p>
            <a:pPr marL="285750" indent="-285750" fontAlgn="base">
              <a:buFont typeface="Wingdings" panose="05000000000000000000" pitchFamily="2" charset="2"/>
              <a:buChar char="ü"/>
            </a:pPr>
            <a:r>
              <a:rPr lang="en-US" sz="1600" dirty="0"/>
              <a:t>In a partition, each message is assigned an incremental id, also called offset.</a:t>
            </a:r>
          </a:p>
          <a:p>
            <a:pPr marL="285750" indent="-285750" fontAlgn="base">
              <a:buFont typeface="Wingdings" panose="05000000000000000000" pitchFamily="2" charset="2"/>
              <a:buChar char="ü"/>
            </a:pPr>
            <a:r>
              <a:rPr lang="en-US" sz="1600" dirty="0"/>
              <a:t>However, only within the partition, these offsets are meaningful. Moreover, in a topic, it does not have any value across partitions.</a:t>
            </a:r>
          </a:p>
          <a:p>
            <a:pPr marL="285750" indent="-285750" fontAlgn="base">
              <a:buFont typeface="Wingdings" panose="05000000000000000000" pitchFamily="2" charset="2"/>
              <a:buChar char="ü"/>
            </a:pPr>
            <a:r>
              <a:rPr lang="en-US" sz="1600" dirty="0"/>
              <a:t>There can be any number of Partitions, there is no limitation.</a:t>
            </a:r>
          </a:p>
          <a:p>
            <a:endParaRPr lang="en-US" sz="1100" dirty="0"/>
          </a:p>
        </p:txBody>
      </p:sp>
      <p:sp>
        <p:nvSpPr>
          <p:cNvPr id="8" name="Rectangle 7">
            <a:extLst>
              <a:ext uri="{FF2B5EF4-FFF2-40B4-BE49-F238E27FC236}">
                <a16:creationId xmlns:a16="http://schemas.microsoft.com/office/drawing/2014/main" id="{7D7D585C-8FE5-47DE-A7BD-109319602E10}"/>
              </a:ext>
            </a:extLst>
          </p:cNvPr>
          <p:cNvSpPr/>
          <p:nvPr/>
        </p:nvSpPr>
        <p:spPr>
          <a:xfrm>
            <a:off x="198215" y="57090"/>
            <a:ext cx="2062231" cy="400110"/>
          </a:xfrm>
          <a:prstGeom prst="rect">
            <a:avLst/>
          </a:prstGeom>
          <a:solidFill>
            <a:srgbClr val="FF0000"/>
          </a:solidFill>
        </p:spPr>
        <p:txBody>
          <a:bodyPr wrap="none">
            <a:spAutoFit/>
          </a:bodyPr>
          <a:lstStyle/>
          <a:p>
            <a:pPr fontAlgn="base"/>
            <a:r>
              <a:rPr lang="en-US" sz="2000" dirty="0">
                <a:solidFill>
                  <a:schemeClr val="bg1"/>
                </a:solidFill>
              </a:rPr>
              <a:t>Partitions in Kafka</a:t>
            </a:r>
          </a:p>
        </p:txBody>
      </p:sp>
    </p:spTree>
    <p:extLst>
      <p:ext uri="{BB962C8B-B14F-4D97-AF65-F5344CB8AC3E}">
        <p14:creationId xmlns:p14="http://schemas.microsoft.com/office/powerpoint/2010/main" val="1309122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91809</TotalTime>
  <Words>1153</Words>
  <Application>Microsoft Office PowerPoint</Application>
  <PresentationFormat>Widescreen</PresentationFormat>
  <Paragraphs>165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inherit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9807</cp:revision>
  <dcterms:created xsi:type="dcterms:W3CDTF">2006-08-16T00:00:00Z</dcterms:created>
  <dcterms:modified xsi:type="dcterms:W3CDTF">2022-09-05T04:26:56Z</dcterms:modified>
</cp:coreProperties>
</file>