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22"/>
  </p:notesMasterIdLst>
  <p:sldIdLst>
    <p:sldId id="467" r:id="rId2"/>
    <p:sldId id="465" r:id="rId3"/>
    <p:sldId id="468" r:id="rId4"/>
    <p:sldId id="469" r:id="rId5"/>
    <p:sldId id="472" r:id="rId6"/>
    <p:sldId id="471" r:id="rId7"/>
    <p:sldId id="470" r:id="rId8"/>
    <p:sldId id="473" r:id="rId9"/>
    <p:sldId id="474" r:id="rId10"/>
    <p:sldId id="475" r:id="rId11"/>
    <p:sldId id="476" r:id="rId12"/>
    <p:sldId id="477" r:id="rId13"/>
    <p:sldId id="478" r:id="rId14"/>
    <p:sldId id="482" r:id="rId15"/>
    <p:sldId id="479" r:id="rId16"/>
    <p:sldId id="480" r:id="rId17"/>
    <p:sldId id="481" r:id="rId18"/>
    <p:sldId id="483" r:id="rId19"/>
    <p:sldId id="484" r:id="rId20"/>
    <p:sldId id="485" r:id="rId21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72" d="100"/>
          <a:sy n="72" d="100"/>
        </p:scale>
        <p:origin x="756" y="10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4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49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82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18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47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93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53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5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44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50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84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1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4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1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55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1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51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6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505200" y="57090"/>
            <a:ext cx="4800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RESTful Web Services,  Spring Boot and JPA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72DE1D-1FCD-4167-ABD2-7703DE92F5DA}"/>
              </a:ext>
            </a:extLst>
          </p:cNvPr>
          <p:cNvSpPr/>
          <p:nvPr/>
        </p:nvSpPr>
        <p:spPr>
          <a:xfrm>
            <a:off x="1752600" y="663910"/>
            <a:ext cx="7696199" cy="591975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User Sign 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Spring Security for User Sign-up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Spring Security for User Sign-in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Get User Details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Adding XML Support &amp; JSON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Exceptions Handling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Update User Details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Delete User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Pagination and Get Users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Deploying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Object Relationships @OneToMany Relationship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HATEOAS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Password Reset Feature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Testing Code with JUnit 5 &amp; Mockito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JUnit Integration Test. Testing JWT Tokens and UserId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Testing RESTful Web Services with Rest Assured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Using Native SQL Queries and Java Persistence Query Language(JPQL)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Cross Origin AJAX HTTP Requests. CORS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API Documentation for your REST API with Swagger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Deploying to Amazon Cloud. AWS EC2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 Email Verification Feature with AWS SES (Simple Email Service)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1685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5CA26D-1026-42BB-B578-94DC8FDED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96390"/>
            <a:ext cx="7924800" cy="583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3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7ECBCE-5C89-4A0A-AA87-C737B8354C7D}"/>
              </a:ext>
            </a:extLst>
          </p:cNvPr>
          <p:cNvSpPr/>
          <p:nvPr/>
        </p:nvSpPr>
        <p:spPr>
          <a:xfrm>
            <a:off x="2196548" y="2552699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2F11B8-83A8-4670-9C53-905F3B2A4EEB}"/>
              </a:ext>
            </a:extLst>
          </p:cNvPr>
          <p:cNvSpPr/>
          <p:nvPr/>
        </p:nvSpPr>
        <p:spPr>
          <a:xfrm>
            <a:off x="2196548" y="3771900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F840C6-FF4A-481B-B42C-688ED9AC5C03}"/>
              </a:ext>
            </a:extLst>
          </p:cNvPr>
          <p:cNvSpPr/>
          <p:nvPr/>
        </p:nvSpPr>
        <p:spPr>
          <a:xfrm>
            <a:off x="2196548" y="5143499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0AF4A5-40F7-4C57-BA0C-8541FEF25B7F}"/>
              </a:ext>
            </a:extLst>
          </p:cNvPr>
          <p:cNvSpPr/>
          <p:nvPr/>
        </p:nvSpPr>
        <p:spPr>
          <a:xfrm>
            <a:off x="7162800" y="3581400"/>
            <a:ext cx="2209800" cy="1295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B8963B-F73F-4C13-B7AF-04D0F91DB9DC}"/>
              </a:ext>
            </a:extLst>
          </p:cNvPr>
          <p:cNvCxnSpPr>
            <a:stCxn id="4" idx="6"/>
          </p:cNvCxnSpPr>
          <p:nvPr/>
        </p:nvCxnSpPr>
        <p:spPr>
          <a:xfrm>
            <a:off x="3949148" y="3009899"/>
            <a:ext cx="3213652" cy="12192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243E5F-6FC8-4F5E-9C1A-7EF128B18562}"/>
              </a:ext>
            </a:extLst>
          </p:cNvPr>
          <p:cNvCxnSpPr>
            <a:stCxn id="10" idx="6"/>
            <a:endCxn id="5" idx="1"/>
          </p:cNvCxnSpPr>
          <p:nvPr/>
        </p:nvCxnSpPr>
        <p:spPr>
          <a:xfrm>
            <a:off x="3949148" y="4229100"/>
            <a:ext cx="3213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EE89C7-690B-4207-8301-77B8C40BEBDA}"/>
              </a:ext>
            </a:extLst>
          </p:cNvPr>
          <p:cNvCxnSpPr>
            <a:stCxn id="11" idx="6"/>
            <a:endCxn id="5" idx="1"/>
          </p:cNvCxnSpPr>
          <p:nvPr/>
        </p:nvCxnSpPr>
        <p:spPr>
          <a:xfrm flipV="1">
            <a:off x="3949148" y="4229100"/>
            <a:ext cx="3213652" cy="1371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019A99-24B0-46A0-8B8F-558D9EDFF4D8}"/>
              </a:ext>
            </a:extLst>
          </p:cNvPr>
          <p:cNvSpPr txBox="1"/>
          <p:nvPr/>
        </p:nvSpPr>
        <p:spPr>
          <a:xfrm rot="1183307">
            <a:off x="4475058" y="3200298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D88568-2773-4820-9FB9-A528DF925516}"/>
              </a:ext>
            </a:extLst>
          </p:cNvPr>
          <p:cNvSpPr txBox="1"/>
          <p:nvPr/>
        </p:nvSpPr>
        <p:spPr>
          <a:xfrm>
            <a:off x="4147710" y="3848099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1FAD35-84A7-45E7-BF83-2D48BF467C86}"/>
              </a:ext>
            </a:extLst>
          </p:cNvPr>
          <p:cNvSpPr txBox="1"/>
          <p:nvPr/>
        </p:nvSpPr>
        <p:spPr>
          <a:xfrm rot="20231307">
            <a:off x="4128898" y="4797052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Client3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2403D037-23DD-41E1-8D2C-15E84A2B6E7B}"/>
              </a:ext>
            </a:extLst>
          </p:cNvPr>
          <p:cNvSpPr/>
          <p:nvPr/>
        </p:nvSpPr>
        <p:spPr>
          <a:xfrm>
            <a:off x="4476291" y="862791"/>
            <a:ext cx="7334709" cy="1709394"/>
          </a:xfrm>
          <a:prstGeom prst="wedgeRoundRectCallout">
            <a:avLst>
              <a:gd name="adj1" fmla="val -37905"/>
              <a:gd name="adj2" fmla="val 81258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Sessions can cache some of the information about the request, So even Authorization header also will be cached.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To avoid Authorization header to be cached, Web Security need to tell spring not to create the HTTP Session and this will make REST API Stateless</a:t>
            </a:r>
          </a:p>
        </p:txBody>
      </p:sp>
    </p:spTree>
    <p:extLst>
      <p:ext uri="{BB962C8B-B14F-4D97-AF65-F5344CB8AC3E}">
        <p14:creationId xmlns:p14="http://schemas.microsoft.com/office/powerpoint/2010/main" val="385064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76600" y="38475"/>
            <a:ext cx="5715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Implementing Get User Details Web Service Endpoint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20F3A-6EEA-4419-89D4-E3ED9177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09" y="2438400"/>
            <a:ext cx="10563329" cy="228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1417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10000" y="38475"/>
            <a:ext cx="4343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Adding XML Support &amp; JSON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0453D-5BE3-40F3-A769-7A5098D32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136" y="2421686"/>
            <a:ext cx="8327128" cy="20146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1635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648200" y="38475"/>
            <a:ext cx="2590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Exceptions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455D2-5E61-4437-8758-201215D4C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97" y="766390"/>
            <a:ext cx="11330403" cy="58016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2946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343400" y="57090"/>
            <a:ext cx="3276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Update User Details API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F5F9F-0318-4752-974B-89E7B91A3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8" y="1295400"/>
            <a:ext cx="11505426" cy="49760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2278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800600" y="57090"/>
            <a:ext cx="236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Delete User API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CE0DE-B16D-44EE-9EF0-E6AF57CA9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1905000"/>
            <a:ext cx="11345229" cy="32028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37990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962400" y="38475"/>
            <a:ext cx="373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Pagination and Get Users API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EAB5B-7110-439D-9164-9682079D3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1600200"/>
            <a:ext cx="11476565" cy="42964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5130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543300" y="32183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Running Your Web Services App without Eclipse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89A69-61F4-4D8F-A1A2-7A241F003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1329948"/>
            <a:ext cx="8449854" cy="2219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7CDB82-8DD2-49A8-AB01-2B2226F06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35" y="4607241"/>
            <a:ext cx="9040487" cy="20291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BD187F-53E4-4191-8243-F5CCFA2A0F74}"/>
              </a:ext>
            </a:extLst>
          </p:cNvPr>
          <p:cNvSpPr/>
          <p:nvPr/>
        </p:nvSpPr>
        <p:spPr>
          <a:xfrm>
            <a:off x="620461" y="714092"/>
            <a:ext cx="7151939" cy="47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D:\eclipse\workspace\SpringBootDemo&gt;mvn install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4C6C45-9CCB-49F8-9924-A5E927EDB6F8}"/>
              </a:ext>
            </a:extLst>
          </p:cNvPr>
          <p:cNvSpPr/>
          <p:nvPr/>
        </p:nvSpPr>
        <p:spPr>
          <a:xfrm>
            <a:off x="552543" y="3777433"/>
            <a:ext cx="8572438" cy="47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D:\eclipse\workspace\SpringBootDemo&gt;mvn spring-boot:run</a:t>
            </a:r>
          </a:p>
        </p:txBody>
      </p:sp>
    </p:spTree>
    <p:extLst>
      <p:ext uri="{BB962C8B-B14F-4D97-AF65-F5344CB8AC3E}">
        <p14:creationId xmlns:p14="http://schemas.microsoft.com/office/powerpoint/2010/main" val="2065999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</p:spTree>
    <p:extLst>
      <p:ext uri="{BB962C8B-B14F-4D97-AF65-F5344CB8AC3E}">
        <p14:creationId xmlns:p14="http://schemas.microsoft.com/office/powerpoint/2010/main" val="120165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8475"/>
            <a:ext cx="507381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Introduction to Web Service Application Layers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B8F82C-2530-4585-B8EF-709F9D066DFF}"/>
              </a:ext>
            </a:extLst>
          </p:cNvPr>
          <p:cNvSpPr/>
          <p:nvPr/>
        </p:nvSpPr>
        <p:spPr>
          <a:xfrm>
            <a:off x="1828800" y="1498603"/>
            <a:ext cx="2032000" cy="4775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5992F-CC7B-4644-8056-2A9877ACDADA}"/>
              </a:ext>
            </a:extLst>
          </p:cNvPr>
          <p:cNvSpPr/>
          <p:nvPr/>
        </p:nvSpPr>
        <p:spPr>
          <a:xfrm>
            <a:off x="5181600" y="1487793"/>
            <a:ext cx="2032000" cy="4775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44DFFB-478B-443B-BF69-C9A7F0B77744}"/>
              </a:ext>
            </a:extLst>
          </p:cNvPr>
          <p:cNvSpPr/>
          <p:nvPr/>
        </p:nvSpPr>
        <p:spPr>
          <a:xfrm>
            <a:off x="8214470" y="1487793"/>
            <a:ext cx="2032000" cy="4775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BE6C0-C1C4-466E-BA08-EE4F0E35A85C}"/>
              </a:ext>
            </a:extLst>
          </p:cNvPr>
          <p:cNvSpPr txBox="1"/>
          <p:nvPr/>
        </p:nvSpPr>
        <p:spPr>
          <a:xfrm>
            <a:off x="1945538" y="2717805"/>
            <a:ext cx="1885068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UsersRESTController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96069-B860-4964-9E6E-8E31D83B20C4}"/>
              </a:ext>
            </a:extLst>
          </p:cNvPr>
          <p:cNvSpPr txBox="1"/>
          <p:nvPr/>
        </p:nvSpPr>
        <p:spPr>
          <a:xfrm>
            <a:off x="1510352" y="3586209"/>
            <a:ext cx="2088777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err="1"/>
              <a:t>UserDetailsRequestModel</a:t>
            </a:r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45171E-A62D-47D9-872C-93E1CC04FDB8}"/>
              </a:ext>
            </a:extLst>
          </p:cNvPr>
          <p:cNvSpPr txBox="1"/>
          <p:nvPr/>
        </p:nvSpPr>
        <p:spPr>
          <a:xfrm>
            <a:off x="5786111" y="2717805"/>
            <a:ext cx="1247457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UsersService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BE35F-1D0E-45CC-9425-1EB1903A288B}"/>
              </a:ext>
            </a:extLst>
          </p:cNvPr>
          <p:cNvSpPr txBox="1"/>
          <p:nvPr/>
        </p:nvSpPr>
        <p:spPr>
          <a:xfrm>
            <a:off x="5127286" y="3586209"/>
            <a:ext cx="925125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UserDTO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D616A-5B2B-483A-BBA4-C5F9D1145858}"/>
              </a:ext>
            </a:extLst>
          </p:cNvPr>
          <p:cNvSpPr txBox="1"/>
          <p:nvPr/>
        </p:nvSpPr>
        <p:spPr>
          <a:xfrm>
            <a:off x="8534405" y="2726453"/>
            <a:ext cx="1543949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UsersRepository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7F82C5-D087-4EE3-9E0A-36AC7396D42A}"/>
              </a:ext>
            </a:extLst>
          </p:cNvPr>
          <p:cNvSpPr txBox="1"/>
          <p:nvPr/>
        </p:nvSpPr>
        <p:spPr>
          <a:xfrm>
            <a:off x="8040248" y="3516873"/>
            <a:ext cx="925125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UserDTO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2A667F-80C4-4FE9-B3B2-8D9476A1FBEB}"/>
              </a:ext>
            </a:extLst>
          </p:cNvPr>
          <p:cNvSpPr txBox="1"/>
          <p:nvPr/>
        </p:nvSpPr>
        <p:spPr>
          <a:xfrm>
            <a:off x="9556780" y="3506066"/>
            <a:ext cx="1103187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UserEnitity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C4E1F-F183-4D6F-B62B-82C8E3011C31}"/>
              </a:ext>
            </a:extLst>
          </p:cNvPr>
          <p:cNvSpPr txBox="1"/>
          <p:nvPr/>
        </p:nvSpPr>
        <p:spPr>
          <a:xfrm>
            <a:off x="1945533" y="1064405"/>
            <a:ext cx="1737079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Presentation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56DC12-6C71-449B-AA49-79DED84489E2}"/>
              </a:ext>
            </a:extLst>
          </p:cNvPr>
          <p:cNvSpPr txBox="1"/>
          <p:nvPr/>
        </p:nvSpPr>
        <p:spPr>
          <a:xfrm>
            <a:off x="5621442" y="1025302"/>
            <a:ext cx="1276760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Service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D533DF-9B2E-4A2E-90BC-371234F8E848}"/>
              </a:ext>
            </a:extLst>
          </p:cNvPr>
          <p:cNvSpPr txBox="1"/>
          <p:nvPr/>
        </p:nvSpPr>
        <p:spPr>
          <a:xfrm>
            <a:off x="8669206" y="1025302"/>
            <a:ext cx="1063625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Data Layer</a:t>
            </a:r>
          </a:p>
        </p:txBody>
      </p:sp>
      <p:pic>
        <p:nvPicPr>
          <p:cNvPr id="9" name="Picture 2" descr="Field Icon - Iconshock">
            <a:extLst>
              <a:ext uri="{FF2B5EF4-FFF2-40B4-BE49-F238E27FC236}">
                <a16:creationId xmlns:a16="http://schemas.microsoft.com/office/drawing/2014/main" id="{3298FF86-26BF-4B0A-B30A-A78A90B99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571" y="2168272"/>
            <a:ext cx="1468398" cy="14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F22C9F-7028-4124-B0E2-A515214D7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24" y="1962362"/>
            <a:ext cx="1163509" cy="226683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D4DF71-1C8F-47F8-BEA5-FFDC3298A351}"/>
              </a:ext>
            </a:extLst>
          </p:cNvPr>
          <p:cNvCxnSpPr>
            <a:endCxn id="7" idx="2"/>
          </p:cNvCxnSpPr>
          <p:nvPr/>
        </p:nvCxnSpPr>
        <p:spPr>
          <a:xfrm flipV="1">
            <a:off x="2298647" y="3056359"/>
            <a:ext cx="589425" cy="5035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0718F3-61BF-46A3-B3AC-80BB860EBCEE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3830606" y="2887082"/>
            <a:ext cx="1296680" cy="8684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FB4556-BD82-41ED-B830-58A0FAB0EC47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5589849" y="3056359"/>
            <a:ext cx="819991" cy="5298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A9AB19-EFF7-4580-93F5-D7E3234F2722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7033568" y="2887082"/>
            <a:ext cx="1006680" cy="7990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666CB30C-551E-4C2D-9598-02FE9C4F04A4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 flipV="1">
            <a:off x="8965373" y="3675343"/>
            <a:ext cx="591407" cy="108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8876D68F-95CB-4AD0-9A58-D2E02B4AE88D}"/>
              </a:ext>
            </a:extLst>
          </p:cNvPr>
          <p:cNvCxnSpPr>
            <a:stCxn id="21" idx="0"/>
            <a:endCxn id="18" idx="2"/>
          </p:cNvCxnSpPr>
          <p:nvPr/>
        </p:nvCxnSpPr>
        <p:spPr>
          <a:xfrm flipH="1" flipV="1">
            <a:off x="9306380" y="3065007"/>
            <a:ext cx="801994" cy="4410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AC1A6CEA-A13F-4103-AE53-755AD6559E6E}"/>
              </a:ext>
            </a:extLst>
          </p:cNvPr>
          <p:cNvCxnSpPr>
            <a:stCxn id="18" idx="3"/>
            <a:endCxn id="9" idx="1"/>
          </p:cNvCxnSpPr>
          <p:nvPr/>
        </p:nvCxnSpPr>
        <p:spPr>
          <a:xfrm>
            <a:off x="10078354" y="2895730"/>
            <a:ext cx="588217" cy="67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09296F6-0499-4512-9F07-064EF8CE7E7E}"/>
              </a:ext>
            </a:extLst>
          </p:cNvPr>
          <p:cNvSpPr txBox="1"/>
          <p:nvPr/>
        </p:nvSpPr>
        <p:spPr>
          <a:xfrm>
            <a:off x="1459355" y="4157250"/>
            <a:ext cx="974754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UserREST</a:t>
            </a:r>
            <a:endParaRPr lang="en-US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7A15C2-1209-4E37-9544-F449EA93CA7D}"/>
              </a:ext>
            </a:extLst>
          </p:cNvPr>
          <p:cNvCxnSpPr>
            <a:cxnSpLocks/>
          </p:cNvCxnSpPr>
          <p:nvPr/>
        </p:nvCxnSpPr>
        <p:spPr>
          <a:xfrm flipH="1" flipV="1">
            <a:off x="1285133" y="3844620"/>
            <a:ext cx="225219" cy="38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29A399-6D04-46F3-8A85-120292FBB2FB}"/>
              </a:ext>
            </a:extLst>
          </p:cNvPr>
          <p:cNvCxnSpPr>
            <a:stCxn id="10" idx="3"/>
          </p:cNvCxnSpPr>
          <p:nvPr/>
        </p:nvCxnSpPr>
        <p:spPr>
          <a:xfrm>
            <a:off x="1285133" y="3095781"/>
            <a:ext cx="348239" cy="49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</p:spTree>
    <p:extLst>
      <p:ext uri="{BB962C8B-B14F-4D97-AF65-F5344CB8AC3E}">
        <p14:creationId xmlns:p14="http://schemas.microsoft.com/office/powerpoint/2010/main" val="213734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572000" y="38475"/>
            <a:ext cx="3200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Implementing User Sign 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FC3AE5-0AC2-4EFA-BC5C-02BDE5554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7" y="1296193"/>
            <a:ext cx="7620004" cy="2781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96BFA1-79EA-49FD-A1F7-639C01E73654}"/>
              </a:ext>
            </a:extLst>
          </p:cNvPr>
          <p:cNvSpPr txBox="1"/>
          <p:nvPr/>
        </p:nvSpPr>
        <p:spPr>
          <a:xfrm>
            <a:off x="2110318" y="2702983"/>
            <a:ext cx="184731" cy="595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72" dirty="0"/>
          </a:p>
        </p:txBody>
      </p:sp>
      <p:sp>
        <p:nvSpPr>
          <p:cNvPr id="9" name="Rectangular Callout 7">
            <a:extLst>
              <a:ext uri="{FF2B5EF4-FFF2-40B4-BE49-F238E27FC236}">
                <a16:creationId xmlns:a16="http://schemas.microsoft.com/office/drawing/2014/main" id="{C23EB059-3A0E-4AB0-8F54-41C3B468DFC0}"/>
              </a:ext>
            </a:extLst>
          </p:cNvPr>
          <p:cNvSpPr/>
          <p:nvPr/>
        </p:nvSpPr>
        <p:spPr>
          <a:xfrm>
            <a:off x="3429001" y="4440565"/>
            <a:ext cx="1828800" cy="410464"/>
          </a:xfrm>
          <a:prstGeom prst="wedgeRectCallout">
            <a:avLst>
              <a:gd name="adj1" fmla="val 30971"/>
              <a:gd name="adj2" fmla="val -23507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UserController.java</a:t>
            </a:r>
          </a:p>
        </p:txBody>
      </p:sp>
      <p:sp>
        <p:nvSpPr>
          <p:cNvPr id="10" name="Rectangular Callout 10">
            <a:extLst>
              <a:ext uri="{FF2B5EF4-FFF2-40B4-BE49-F238E27FC236}">
                <a16:creationId xmlns:a16="http://schemas.microsoft.com/office/drawing/2014/main" id="{C4CAF1E9-5393-4DF5-8121-18832E164E84}"/>
              </a:ext>
            </a:extLst>
          </p:cNvPr>
          <p:cNvSpPr/>
          <p:nvPr/>
        </p:nvSpPr>
        <p:spPr>
          <a:xfrm>
            <a:off x="5791200" y="4440565"/>
            <a:ext cx="1981190" cy="410464"/>
          </a:xfrm>
          <a:prstGeom prst="wedgeRectCallout">
            <a:avLst>
              <a:gd name="adj1" fmla="val -10198"/>
              <a:gd name="adj2" fmla="val -23484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UserServiceImpl.java</a:t>
            </a:r>
          </a:p>
        </p:txBody>
      </p:sp>
      <p:sp>
        <p:nvSpPr>
          <p:cNvPr id="11" name="Rectangular Callout 11">
            <a:extLst>
              <a:ext uri="{FF2B5EF4-FFF2-40B4-BE49-F238E27FC236}">
                <a16:creationId xmlns:a16="http://schemas.microsoft.com/office/drawing/2014/main" id="{38B81F0C-504F-4467-A075-273D1691CAAE}"/>
              </a:ext>
            </a:extLst>
          </p:cNvPr>
          <p:cNvSpPr/>
          <p:nvPr/>
        </p:nvSpPr>
        <p:spPr>
          <a:xfrm>
            <a:off x="8455991" y="4440565"/>
            <a:ext cx="1981199" cy="410464"/>
          </a:xfrm>
          <a:prstGeom prst="wedgeRectCallout">
            <a:avLst>
              <a:gd name="adj1" fmla="val -27397"/>
              <a:gd name="adj2" fmla="val -20084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UserRepository.java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4E3B9-94D6-45B4-A36B-C1B3BB908FAD}"/>
              </a:ext>
            </a:extLst>
          </p:cNvPr>
          <p:cNvSpPr txBox="1"/>
          <p:nvPr/>
        </p:nvSpPr>
        <p:spPr>
          <a:xfrm>
            <a:off x="2645834" y="5092790"/>
            <a:ext cx="1563313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</a:t>
            </a:r>
            <a:r>
              <a:rPr lang="en-US" sz="1600" dirty="0" err="1"/>
              <a:t>RestController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53587-67BB-4519-B3B7-42BE13B6CCB1}"/>
              </a:ext>
            </a:extLst>
          </p:cNvPr>
          <p:cNvSpPr txBox="1"/>
          <p:nvPr/>
        </p:nvSpPr>
        <p:spPr>
          <a:xfrm>
            <a:off x="5791200" y="5092790"/>
            <a:ext cx="967252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BF42A7-0673-45D7-92DE-AB4179B1F660}"/>
              </a:ext>
            </a:extLst>
          </p:cNvPr>
          <p:cNvSpPr txBox="1"/>
          <p:nvPr/>
        </p:nvSpPr>
        <p:spPr>
          <a:xfrm>
            <a:off x="8432800" y="5111323"/>
            <a:ext cx="1263744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CE65D9-45BD-4DD4-8E6D-E47C6ABC74F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066117" y="4851029"/>
            <a:ext cx="277284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C4E32D-C8C6-44D8-8903-A31BC25C86AA}"/>
              </a:ext>
            </a:extLst>
          </p:cNvPr>
          <p:cNvCxnSpPr/>
          <p:nvPr/>
        </p:nvCxnSpPr>
        <p:spPr>
          <a:xfrm flipH="1">
            <a:off x="6316664" y="4865673"/>
            <a:ext cx="1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1B6C74-43AA-44C3-9425-1C655007A7D6}"/>
              </a:ext>
            </a:extLst>
          </p:cNvPr>
          <p:cNvCxnSpPr/>
          <p:nvPr/>
        </p:nvCxnSpPr>
        <p:spPr>
          <a:xfrm flipH="1">
            <a:off x="8940801" y="4878243"/>
            <a:ext cx="1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Picture 4" descr="Related image">
            <a:extLst>
              <a:ext uri="{FF2B5EF4-FFF2-40B4-BE49-F238E27FC236}">
                <a16:creationId xmlns:a16="http://schemas.microsoft.com/office/drawing/2014/main" id="{3DC600BC-D32A-450E-8766-DE57CE405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20933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7D5A0F-E863-4566-8296-37C843CFB8DD}"/>
              </a:ext>
            </a:extLst>
          </p:cNvPr>
          <p:cNvSpPr txBox="1"/>
          <p:nvPr/>
        </p:nvSpPr>
        <p:spPr>
          <a:xfrm>
            <a:off x="53662" y="1718218"/>
            <a:ext cx="1413849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Postman 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3E64E1-FA34-4D10-870B-7FA445A7C2FD}"/>
              </a:ext>
            </a:extLst>
          </p:cNvPr>
          <p:cNvSpPr txBox="1"/>
          <p:nvPr/>
        </p:nvSpPr>
        <p:spPr>
          <a:xfrm>
            <a:off x="1741888" y="2261917"/>
            <a:ext cx="2402673" cy="318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67" dirty="0"/>
              <a:t>User Sign-up Request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DF33D6-6C6C-4D8F-9321-1A90696A1BF4}"/>
              </a:ext>
            </a:extLst>
          </p:cNvPr>
          <p:cNvCxnSpPr/>
          <p:nvPr/>
        </p:nvCxnSpPr>
        <p:spPr>
          <a:xfrm>
            <a:off x="1314450" y="2702983"/>
            <a:ext cx="32575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2E305A-A01D-4692-8F16-13DC618BEF80}"/>
              </a:ext>
            </a:extLst>
          </p:cNvPr>
          <p:cNvCxnSpPr/>
          <p:nvPr/>
        </p:nvCxnSpPr>
        <p:spPr>
          <a:xfrm>
            <a:off x="5689600" y="2687037"/>
            <a:ext cx="711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39458A-B8CF-4185-87E4-D2E5E0A74621}"/>
              </a:ext>
            </a:extLst>
          </p:cNvPr>
          <p:cNvCxnSpPr/>
          <p:nvPr/>
        </p:nvCxnSpPr>
        <p:spPr>
          <a:xfrm>
            <a:off x="7416800" y="2702983"/>
            <a:ext cx="711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8B50DE-6237-4D60-A398-9207E97872C6}"/>
              </a:ext>
            </a:extLst>
          </p:cNvPr>
          <p:cNvCxnSpPr/>
          <p:nvPr/>
        </p:nvCxnSpPr>
        <p:spPr>
          <a:xfrm>
            <a:off x="9134876" y="2681675"/>
            <a:ext cx="812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213818-53AF-499A-8CE8-6C4B1CCE2CD7}"/>
              </a:ext>
            </a:extLst>
          </p:cNvPr>
          <p:cNvSpPr txBox="1"/>
          <p:nvPr/>
        </p:nvSpPr>
        <p:spPr>
          <a:xfrm>
            <a:off x="1752600" y="2823118"/>
            <a:ext cx="2402673" cy="318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67" dirty="0"/>
              <a:t> User Sign-up Response</a:t>
            </a:r>
          </a:p>
        </p:txBody>
      </p:sp>
    </p:spTree>
    <p:extLst>
      <p:ext uri="{BB962C8B-B14F-4D97-AF65-F5344CB8AC3E}">
        <p14:creationId xmlns:p14="http://schemas.microsoft.com/office/powerpoint/2010/main" val="195384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C3724-687D-4121-8A5E-9F53318F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592543"/>
            <a:ext cx="8726118" cy="2372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EA3ED2-B6B0-4B39-9B99-D2581D9BC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118557"/>
            <a:ext cx="8305800" cy="36158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3D6E793-4735-41E4-91AE-B435F8A8408E}"/>
              </a:ext>
            </a:extLst>
          </p:cNvPr>
          <p:cNvSpPr txBox="1"/>
          <p:nvPr/>
        </p:nvSpPr>
        <p:spPr>
          <a:xfrm>
            <a:off x="62948" y="5486400"/>
            <a:ext cx="3412344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/users  - No Authentication</a:t>
            </a:r>
          </a:p>
          <a:p>
            <a:r>
              <a:rPr lang="en-US" sz="1600" dirty="0"/>
              <a:t>Other URLs – Authentication is needed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C78F34-9430-46D3-884F-A1DC8390096C}"/>
              </a:ext>
            </a:extLst>
          </p:cNvPr>
          <p:cNvCxnSpPr>
            <a:stCxn id="27" idx="3"/>
          </p:cNvCxnSpPr>
          <p:nvPr/>
        </p:nvCxnSpPr>
        <p:spPr>
          <a:xfrm>
            <a:off x="3475292" y="5778788"/>
            <a:ext cx="334708" cy="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9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2B20-5638-4252-99D7-4B4057D6E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99" y="990600"/>
            <a:ext cx="4260027" cy="531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8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67B16D-4021-41F5-8E2A-96D50CBAA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35" y="3429000"/>
            <a:ext cx="10388493" cy="15621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1AB3662-B7DE-46AE-AFF8-772AB370760C}"/>
              </a:ext>
            </a:extLst>
          </p:cNvPr>
          <p:cNvSpPr/>
          <p:nvPr/>
        </p:nvSpPr>
        <p:spPr>
          <a:xfrm>
            <a:off x="2286000" y="2286000"/>
            <a:ext cx="7620000" cy="685800"/>
          </a:xfrm>
          <a:prstGeom prst="wedgeRectCallout">
            <a:avLst>
              <a:gd name="adj1" fmla="val -15523"/>
              <a:gd name="adj2" fmla="val 161199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0000"/>
                </a:solidFill>
              </a:rPr>
              <a:t>UserDetailsService</a:t>
            </a:r>
            <a:r>
              <a:rPr lang="en-US" sz="2000" dirty="0"/>
              <a:t> is used to load user details from the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3A2B0-DF5D-4EC1-9D73-C73199F11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235" y="957017"/>
            <a:ext cx="7685108" cy="871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4605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6C5B88-B050-4FD5-9CC9-BC990AE2B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1257156"/>
            <a:ext cx="6668497" cy="666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BEE446-E9BD-471D-A075-D329C6CE4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44" y="2751721"/>
            <a:ext cx="8146016" cy="10288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F26102-7D39-4C11-9BE9-C7EBC9AE9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1" y="5133945"/>
            <a:ext cx="7354326" cy="146709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531C8E79-4D39-4290-8114-3E908057851C}"/>
              </a:ext>
            </a:extLst>
          </p:cNvPr>
          <p:cNvSpPr/>
          <p:nvPr/>
        </p:nvSpPr>
        <p:spPr>
          <a:xfrm>
            <a:off x="7079132" y="942819"/>
            <a:ext cx="4884267" cy="1562473"/>
          </a:xfrm>
          <a:prstGeom prst="wedgeRoundRectCallout">
            <a:avLst>
              <a:gd name="adj1" fmla="val -62887"/>
              <a:gd name="adj2" fmla="val 8226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Get the Username and password from the incoming request and check incoming username and password is matching against the database username and password and if matches then </a:t>
            </a:r>
            <a:r>
              <a:rPr lang="en-US" sz="1600" dirty="0">
                <a:solidFill>
                  <a:srgbClr val="FF0000"/>
                </a:solidFill>
              </a:rPr>
              <a:t>successfulAuthentication</a:t>
            </a:r>
            <a:r>
              <a:rPr lang="en-US" sz="1600" dirty="0"/>
              <a:t> method will be called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EE4C9F0C-37C8-4329-BCC9-0FEA502314B5}"/>
              </a:ext>
            </a:extLst>
          </p:cNvPr>
          <p:cNvSpPr/>
          <p:nvPr/>
        </p:nvSpPr>
        <p:spPr>
          <a:xfrm>
            <a:off x="6400801" y="4182641"/>
            <a:ext cx="5562598" cy="1028843"/>
          </a:xfrm>
          <a:prstGeom prst="wedgeRoundRectCallout">
            <a:avLst>
              <a:gd name="adj1" fmla="val -39633"/>
              <a:gd name="adj2" fmla="val 7991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Generate the JWT token and add JWT token and Public </a:t>
            </a:r>
            <a:r>
              <a:rPr lang="en-US" sz="1600" dirty="0" err="1"/>
              <a:t>UserID</a:t>
            </a:r>
            <a:r>
              <a:rPr lang="en-US" sz="1600" dirty="0"/>
              <a:t> to the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380534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A59CF-83D9-412E-B60A-FE9993A39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6" y="933510"/>
            <a:ext cx="9072559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087085-9929-4365-97FC-45D8F3650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7" y="4419600"/>
            <a:ext cx="10815075" cy="1133008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4AFE074-3C1A-4EEC-80FA-5D37906ED138}"/>
              </a:ext>
            </a:extLst>
          </p:cNvPr>
          <p:cNvSpPr/>
          <p:nvPr/>
        </p:nvSpPr>
        <p:spPr>
          <a:xfrm>
            <a:off x="4038600" y="2469861"/>
            <a:ext cx="6988223" cy="1133008"/>
          </a:xfrm>
          <a:prstGeom prst="wedgeRectCallout">
            <a:avLst>
              <a:gd name="adj1" fmla="val -33728"/>
              <a:gd name="adj2" fmla="val 15332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Check “</a:t>
            </a:r>
            <a:r>
              <a:rPr lang="en-US" sz="1800" dirty="0">
                <a:solidFill>
                  <a:srgbClr val="FF0000"/>
                </a:solidFill>
              </a:rPr>
              <a:t>Authorization</a:t>
            </a:r>
            <a:r>
              <a:rPr lang="en-US" sz="1800" dirty="0"/>
              <a:t>” header is there and if present then get the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JWT token </a:t>
            </a:r>
            <a:r>
              <a:rPr lang="en-US" sz="1800" dirty="0"/>
              <a:t>and check it is valid, if valid allow the user to proceed with the protected endpoint else do not allow the user to proceed with protected endpoint.</a:t>
            </a:r>
          </a:p>
        </p:txBody>
      </p:sp>
    </p:spTree>
    <p:extLst>
      <p:ext uri="{BB962C8B-B14F-4D97-AF65-F5344CB8AC3E}">
        <p14:creationId xmlns:p14="http://schemas.microsoft.com/office/powerpoint/2010/main" val="356394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697A0-2B38-4750-8905-4503BE257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76" y="1290339"/>
            <a:ext cx="9088118" cy="427732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6C0D6FC-1C9D-4A6E-8D22-69CA7564FE1A}"/>
              </a:ext>
            </a:extLst>
          </p:cNvPr>
          <p:cNvSpPr/>
          <p:nvPr/>
        </p:nvSpPr>
        <p:spPr>
          <a:xfrm>
            <a:off x="5912769" y="2464957"/>
            <a:ext cx="6262666" cy="964043"/>
          </a:xfrm>
          <a:prstGeom prst="wedgeRectCallout">
            <a:avLst>
              <a:gd name="adj1" fmla="val -39441"/>
              <a:gd name="adj2" fmla="val 20968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To avoid  “</a:t>
            </a:r>
            <a:r>
              <a:rPr lang="en-US" sz="1800" dirty="0">
                <a:solidFill>
                  <a:srgbClr val="FF0000"/>
                </a:solidFill>
              </a:rPr>
              <a:t>Authorization</a:t>
            </a:r>
            <a:r>
              <a:rPr lang="en-US" sz="1800" dirty="0"/>
              <a:t>” header being cached need to set the SessionCreationPolicy as STATELESS.</a:t>
            </a:r>
          </a:p>
        </p:txBody>
      </p:sp>
    </p:spTree>
    <p:extLst>
      <p:ext uri="{BB962C8B-B14F-4D97-AF65-F5344CB8AC3E}">
        <p14:creationId xmlns:p14="http://schemas.microsoft.com/office/powerpoint/2010/main" val="126910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88872</TotalTime>
  <Words>503</Words>
  <Application>Microsoft Office PowerPoint</Application>
  <PresentationFormat>Widescreen</PresentationFormat>
  <Paragraphs>102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9535</cp:revision>
  <dcterms:created xsi:type="dcterms:W3CDTF">2006-08-16T00:00:00Z</dcterms:created>
  <dcterms:modified xsi:type="dcterms:W3CDTF">2021-09-10T02:56:22Z</dcterms:modified>
</cp:coreProperties>
</file>