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4"/>
  </p:notesMasterIdLst>
  <p:sldIdLst>
    <p:sldId id="484" r:id="rId2"/>
    <p:sldId id="486" r:id="rId3"/>
    <p:sldId id="493" r:id="rId4"/>
    <p:sldId id="492" r:id="rId5"/>
    <p:sldId id="494" r:id="rId6"/>
    <p:sldId id="495" r:id="rId7"/>
    <p:sldId id="496" r:id="rId8"/>
    <p:sldId id="498" r:id="rId9"/>
    <p:sldId id="499" r:id="rId10"/>
    <p:sldId id="497" r:id="rId11"/>
    <p:sldId id="500" r:id="rId12"/>
    <p:sldId id="501" r:id="rId1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>
        <p:scale>
          <a:sx n="80" d="100"/>
          <a:sy n="80" d="100"/>
        </p:scale>
        <p:origin x="898" y="10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2EBB9-3CE2-4839-8A9C-B2C4625F163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21B30D-C2D4-4267-BC65-78D8994EFD99}">
      <dgm:prSet phldrT="[Text]"/>
      <dgm:spPr/>
      <dgm:t>
        <a:bodyPr/>
        <a:lstStyle/>
        <a:p>
          <a:r>
            <a:rPr lang="en-US" b="1" i="0" dirty="0"/>
            <a:t>Types of VPN</a:t>
          </a:r>
          <a:endParaRPr lang="en-US" dirty="0"/>
        </a:p>
      </dgm:t>
    </dgm:pt>
    <dgm:pt modelId="{3B77C71E-589E-4462-AC41-68A3F9D1A087}" type="parTrans" cxnId="{0BF5257A-9DC3-4790-B017-A2FC74FC9C05}">
      <dgm:prSet/>
      <dgm:spPr/>
      <dgm:t>
        <a:bodyPr/>
        <a:lstStyle/>
        <a:p>
          <a:endParaRPr lang="en-US"/>
        </a:p>
      </dgm:t>
    </dgm:pt>
    <dgm:pt modelId="{D0F85443-A452-4228-9604-BEFCDB1A1B7F}" type="sibTrans" cxnId="{0BF5257A-9DC3-4790-B017-A2FC74FC9C05}">
      <dgm:prSet/>
      <dgm:spPr/>
      <dgm:t>
        <a:bodyPr/>
        <a:lstStyle/>
        <a:p>
          <a:endParaRPr lang="en-US"/>
        </a:p>
      </dgm:t>
    </dgm:pt>
    <dgm:pt modelId="{199CDA33-FAE8-4CD0-95C4-33CFDB33DE65}">
      <dgm:prSet phldrT="[Text]"/>
      <dgm:spPr/>
      <dgm:t>
        <a:bodyPr/>
        <a:lstStyle/>
        <a:p>
          <a:r>
            <a:rPr lang="en-US" b="1" i="0" dirty="0"/>
            <a:t>Personal VPN</a:t>
          </a:r>
          <a:endParaRPr lang="en-US" dirty="0"/>
        </a:p>
      </dgm:t>
    </dgm:pt>
    <dgm:pt modelId="{7147D830-D99A-4CF8-B3D3-18960C30C8FA}" type="parTrans" cxnId="{5A441511-E8CA-4773-8D6B-1F7CFEAD65D3}">
      <dgm:prSet/>
      <dgm:spPr/>
      <dgm:t>
        <a:bodyPr/>
        <a:lstStyle/>
        <a:p>
          <a:endParaRPr lang="en-US"/>
        </a:p>
      </dgm:t>
    </dgm:pt>
    <dgm:pt modelId="{3F17EC11-8EB5-4CF2-B17C-18CD9C0DF86B}" type="sibTrans" cxnId="{5A441511-E8CA-4773-8D6B-1F7CFEAD65D3}">
      <dgm:prSet/>
      <dgm:spPr/>
      <dgm:t>
        <a:bodyPr/>
        <a:lstStyle/>
        <a:p>
          <a:endParaRPr lang="en-US"/>
        </a:p>
      </dgm:t>
    </dgm:pt>
    <dgm:pt modelId="{806BE0B3-0154-4924-8BB4-B5E20FDD7301}">
      <dgm:prSet phldrT="[Text]"/>
      <dgm:spPr/>
      <dgm:t>
        <a:bodyPr/>
        <a:lstStyle/>
        <a:p>
          <a:r>
            <a:rPr lang="en-US" b="1" i="0" dirty="0"/>
            <a:t>Remote Access VPN</a:t>
          </a:r>
          <a:endParaRPr lang="en-US" dirty="0"/>
        </a:p>
      </dgm:t>
    </dgm:pt>
    <dgm:pt modelId="{6168EAF4-032A-4970-BFB2-3DF238682A40}" type="parTrans" cxnId="{9777C92A-69E4-479E-9857-028E38BAB1D5}">
      <dgm:prSet/>
      <dgm:spPr/>
      <dgm:t>
        <a:bodyPr/>
        <a:lstStyle/>
        <a:p>
          <a:endParaRPr lang="en-US"/>
        </a:p>
      </dgm:t>
    </dgm:pt>
    <dgm:pt modelId="{6A292101-84B5-4C32-8E32-7CA2A8482879}" type="sibTrans" cxnId="{9777C92A-69E4-479E-9857-028E38BAB1D5}">
      <dgm:prSet/>
      <dgm:spPr/>
      <dgm:t>
        <a:bodyPr/>
        <a:lstStyle/>
        <a:p>
          <a:endParaRPr lang="en-US"/>
        </a:p>
      </dgm:t>
    </dgm:pt>
    <dgm:pt modelId="{B1E37139-D512-40E0-B520-4A3A6A4FC4F7}">
      <dgm:prSet phldrT="[Text]"/>
      <dgm:spPr/>
      <dgm:t>
        <a:bodyPr/>
        <a:lstStyle/>
        <a:p>
          <a:r>
            <a:rPr lang="en-US" b="1" i="0" dirty="0"/>
            <a:t>Mobile VPN</a:t>
          </a:r>
          <a:endParaRPr lang="en-US" dirty="0"/>
        </a:p>
      </dgm:t>
    </dgm:pt>
    <dgm:pt modelId="{8B7D1B0F-FC3B-4D89-9BD7-3F1C96906A1D}" type="parTrans" cxnId="{EFCB7F84-D2DC-4EE4-9EF1-FB5BE35E8979}">
      <dgm:prSet/>
      <dgm:spPr/>
      <dgm:t>
        <a:bodyPr/>
        <a:lstStyle/>
        <a:p>
          <a:endParaRPr lang="en-US"/>
        </a:p>
      </dgm:t>
    </dgm:pt>
    <dgm:pt modelId="{81D6C3A0-A636-45BE-BE4C-37B37B330328}" type="sibTrans" cxnId="{EFCB7F84-D2DC-4EE4-9EF1-FB5BE35E8979}">
      <dgm:prSet/>
      <dgm:spPr/>
      <dgm:t>
        <a:bodyPr/>
        <a:lstStyle/>
        <a:p>
          <a:endParaRPr lang="en-US"/>
        </a:p>
      </dgm:t>
    </dgm:pt>
    <dgm:pt modelId="{3CF67018-F811-4C21-A15F-8E9511A66FC1}">
      <dgm:prSet/>
      <dgm:spPr/>
      <dgm:t>
        <a:bodyPr/>
        <a:lstStyle/>
        <a:p>
          <a:r>
            <a:rPr lang="en-US" b="1" i="0"/>
            <a:t>Site-to-Site VPN</a:t>
          </a:r>
        </a:p>
      </dgm:t>
    </dgm:pt>
    <dgm:pt modelId="{252630FD-9401-4F96-A2BB-3B0399EE81B5}" type="parTrans" cxnId="{AF5928E4-3460-4C8F-A070-8F23A54A2309}">
      <dgm:prSet/>
      <dgm:spPr/>
      <dgm:t>
        <a:bodyPr/>
        <a:lstStyle/>
        <a:p>
          <a:endParaRPr lang="en-US"/>
        </a:p>
      </dgm:t>
    </dgm:pt>
    <dgm:pt modelId="{339AFB2B-07F7-466A-8F03-FA7F7DCA8939}" type="sibTrans" cxnId="{AF5928E4-3460-4C8F-A070-8F23A54A2309}">
      <dgm:prSet/>
      <dgm:spPr/>
      <dgm:t>
        <a:bodyPr/>
        <a:lstStyle/>
        <a:p>
          <a:endParaRPr lang="en-US"/>
        </a:p>
      </dgm:t>
    </dgm:pt>
    <dgm:pt modelId="{8F9D6191-1767-4CA4-A4BE-6D0B008D4196}" type="pres">
      <dgm:prSet presAssocID="{B9D2EBB9-3CE2-4839-8A9C-B2C4625F16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12179C-29DC-4951-8568-3308C8E33ECF}" type="pres">
      <dgm:prSet presAssocID="{F721B30D-C2D4-4267-BC65-78D8994EFD99}" presName="hierRoot1" presStyleCnt="0">
        <dgm:presLayoutVars>
          <dgm:hierBranch val="init"/>
        </dgm:presLayoutVars>
      </dgm:prSet>
      <dgm:spPr/>
    </dgm:pt>
    <dgm:pt modelId="{AD4E925D-7C86-43E0-AE76-2CAC87EE76FB}" type="pres">
      <dgm:prSet presAssocID="{F721B30D-C2D4-4267-BC65-78D8994EFD99}" presName="rootComposite1" presStyleCnt="0"/>
      <dgm:spPr/>
    </dgm:pt>
    <dgm:pt modelId="{D190EE66-9E8C-4394-966C-E73585535F50}" type="pres">
      <dgm:prSet presAssocID="{F721B30D-C2D4-4267-BC65-78D8994EFD99}" presName="rootText1" presStyleLbl="node0" presStyleIdx="0" presStyleCnt="1">
        <dgm:presLayoutVars>
          <dgm:chPref val="3"/>
        </dgm:presLayoutVars>
      </dgm:prSet>
      <dgm:spPr/>
    </dgm:pt>
    <dgm:pt modelId="{D61FA3A3-D32C-4D8D-A98C-4F19B98FE199}" type="pres">
      <dgm:prSet presAssocID="{F721B30D-C2D4-4267-BC65-78D8994EFD99}" presName="rootConnector1" presStyleLbl="node1" presStyleIdx="0" presStyleCnt="0"/>
      <dgm:spPr/>
    </dgm:pt>
    <dgm:pt modelId="{0555C3FA-2B0F-4074-93CF-B38816189FF4}" type="pres">
      <dgm:prSet presAssocID="{F721B30D-C2D4-4267-BC65-78D8994EFD99}" presName="hierChild2" presStyleCnt="0"/>
      <dgm:spPr/>
    </dgm:pt>
    <dgm:pt modelId="{5AE4A257-D9E2-49CE-B327-BCD41BCA4D6E}" type="pres">
      <dgm:prSet presAssocID="{7147D830-D99A-4CF8-B3D3-18960C30C8FA}" presName="Name37" presStyleLbl="parChTrans1D2" presStyleIdx="0" presStyleCnt="4"/>
      <dgm:spPr/>
    </dgm:pt>
    <dgm:pt modelId="{41DD2EC8-0201-4F66-925D-F21F4696BD68}" type="pres">
      <dgm:prSet presAssocID="{199CDA33-FAE8-4CD0-95C4-33CFDB33DE65}" presName="hierRoot2" presStyleCnt="0">
        <dgm:presLayoutVars>
          <dgm:hierBranch val="init"/>
        </dgm:presLayoutVars>
      </dgm:prSet>
      <dgm:spPr/>
    </dgm:pt>
    <dgm:pt modelId="{7AABCDF7-8D2D-41E1-9679-8D2D777FF92A}" type="pres">
      <dgm:prSet presAssocID="{199CDA33-FAE8-4CD0-95C4-33CFDB33DE65}" presName="rootComposite" presStyleCnt="0"/>
      <dgm:spPr/>
    </dgm:pt>
    <dgm:pt modelId="{936390D8-B248-466F-84EE-39729FDD2EB8}" type="pres">
      <dgm:prSet presAssocID="{199CDA33-FAE8-4CD0-95C4-33CFDB33DE65}" presName="rootText" presStyleLbl="node2" presStyleIdx="0" presStyleCnt="4">
        <dgm:presLayoutVars>
          <dgm:chPref val="3"/>
        </dgm:presLayoutVars>
      </dgm:prSet>
      <dgm:spPr/>
    </dgm:pt>
    <dgm:pt modelId="{8CFBF2FB-380F-4FA1-B7F6-7E0E5F231B58}" type="pres">
      <dgm:prSet presAssocID="{199CDA33-FAE8-4CD0-95C4-33CFDB33DE65}" presName="rootConnector" presStyleLbl="node2" presStyleIdx="0" presStyleCnt="4"/>
      <dgm:spPr/>
    </dgm:pt>
    <dgm:pt modelId="{185AD5AC-2AC1-446E-B25F-E2BC652E8B40}" type="pres">
      <dgm:prSet presAssocID="{199CDA33-FAE8-4CD0-95C4-33CFDB33DE65}" presName="hierChild4" presStyleCnt="0"/>
      <dgm:spPr/>
    </dgm:pt>
    <dgm:pt modelId="{01DD2C9D-A740-41FA-B442-5F062CC50EC3}" type="pres">
      <dgm:prSet presAssocID="{199CDA33-FAE8-4CD0-95C4-33CFDB33DE65}" presName="hierChild5" presStyleCnt="0"/>
      <dgm:spPr/>
    </dgm:pt>
    <dgm:pt modelId="{F850D60F-B456-410E-ADFE-E2884B9760F8}" type="pres">
      <dgm:prSet presAssocID="{6168EAF4-032A-4970-BFB2-3DF238682A40}" presName="Name37" presStyleLbl="parChTrans1D2" presStyleIdx="1" presStyleCnt="4"/>
      <dgm:spPr/>
    </dgm:pt>
    <dgm:pt modelId="{013CF7F2-B122-4DD2-8F7F-50EF171E4129}" type="pres">
      <dgm:prSet presAssocID="{806BE0B3-0154-4924-8BB4-B5E20FDD7301}" presName="hierRoot2" presStyleCnt="0">
        <dgm:presLayoutVars>
          <dgm:hierBranch val="init"/>
        </dgm:presLayoutVars>
      </dgm:prSet>
      <dgm:spPr/>
    </dgm:pt>
    <dgm:pt modelId="{03181560-D241-4DFA-BE14-835A19BAC25F}" type="pres">
      <dgm:prSet presAssocID="{806BE0B3-0154-4924-8BB4-B5E20FDD7301}" presName="rootComposite" presStyleCnt="0"/>
      <dgm:spPr/>
    </dgm:pt>
    <dgm:pt modelId="{E6723412-741F-4F81-BD29-6401BF43E9F0}" type="pres">
      <dgm:prSet presAssocID="{806BE0B3-0154-4924-8BB4-B5E20FDD7301}" presName="rootText" presStyleLbl="node2" presStyleIdx="1" presStyleCnt="4">
        <dgm:presLayoutVars>
          <dgm:chPref val="3"/>
        </dgm:presLayoutVars>
      </dgm:prSet>
      <dgm:spPr/>
    </dgm:pt>
    <dgm:pt modelId="{AAD7A37C-453A-48BB-A7E5-7475D250F1B1}" type="pres">
      <dgm:prSet presAssocID="{806BE0B3-0154-4924-8BB4-B5E20FDD7301}" presName="rootConnector" presStyleLbl="node2" presStyleIdx="1" presStyleCnt="4"/>
      <dgm:spPr/>
    </dgm:pt>
    <dgm:pt modelId="{20DA17EB-9DD9-4A3F-967C-935C59C81E25}" type="pres">
      <dgm:prSet presAssocID="{806BE0B3-0154-4924-8BB4-B5E20FDD7301}" presName="hierChild4" presStyleCnt="0"/>
      <dgm:spPr/>
    </dgm:pt>
    <dgm:pt modelId="{EFAF4217-8CEA-4799-84DA-BB85232D37D9}" type="pres">
      <dgm:prSet presAssocID="{806BE0B3-0154-4924-8BB4-B5E20FDD7301}" presName="hierChild5" presStyleCnt="0"/>
      <dgm:spPr/>
    </dgm:pt>
    <dgm:pt modelId="{47D2AE14-DFAC-446B-8073-2FBA436464A2}" type="pres">
      <dgm:prSet presAssocID="{8B7D1B0F-FC3B-4D89-9BD7-3F1C96906A1D}" presName="Name37" presStyleLbl="parChTrans1D2" presStyleIdx="2" presStyleCnt="4"/>
      <dgm:spPr/>
    </dgm:pt>
    <dgm:pt modelId="{F73CFDE8-1A74-41E4-86C1-547A4534DF6E}" type="pres">
      <dgm:prSet presAssocID="{B1E37139-D512-40E0-B520-4A3A6A4FC4F7}" presName="hierRoot2" presStyleCnt="0">
        <dgm:presLayoutVars>
          <dgm:hierBranch val="init"/>
        </dgm:presLayoutVars>
      </dgm:prSet>
      <dgm:spPr/>
    </dgm:pt>
    <dgm:pt modelId="{2BA6F7A2-1B80-46CF-8B5F-905AB0679A9E}" type="pres">
      <dgm:prSet presAssocID="{B1E37139-D512-40E0-B520-4A3A6A4FC4F7}" presName="rootComposite" presStyleCnt="0"/>
      <dgm:spPr/>
    </dgm:pt>
    <dgm:pt modelId="{AA8EB160-7252-43BD-8D03-99D12A9915D1}" type="pres">
      <dgm:prSet presAssocID="{B1E37139-D512-40E0-B520-4A3A6A4FC4F7}" presName="rootText" presStyleLbl="node2" presStyleIdx="2" presStyleCnt="4">
        <dgm:presLayoutVars>
          <dgm:chPref val="3"/>
        </dgm:presLayoutVars>
      </dgm:prSet>
      <dgm:spPr/>
    </dgm:pt>
    <dgm:pt modelId="{4901B049-B607-4A2D-AD3C-896C9A3C5D9A}" type="pres">
      <dgm:prSet presAssocID="{B1E37139-D512-40E0-B520-4A3A6A4FC4F7}" presName="rootConnector" presStyleLbl="node2" presStyleIdx="2" presStyleCnt="4"/>
      <dgm:spPr/>
    </dgm:pt>
    <dgm:pt modelId="{47EE69B5-96C3-4DD3-B86F-6F27E6281A98}" type="pres">
      <dgm:prSet presAssocID="{B1E37139-D512-40E0-B520-4A3A6A4FC4F7}" presName="hierChild4" presStyleCnt="0"/>
      <dgm:spPr/>
    </dgm:pt>
    <dgm:pt modelId="{FF44D3AF-2456-461A-B40F-729D9F03B893}" type="pres">
      <dgm:prSet presAssocID="{B1E37139-D512-40E0-B520-4A3A6A4FC4F7}" presName="hierChild5" presStyleCnt="0"/>
      <dgm:spPr/>
    </dgm:pt>
    <dgm:pt modelId="{FD530BD6-394B-4A06-A360-181EFD268A01}" type="pres">
      <dgm:prSet presAssocID="{252630FD-9401-4F96-A2BB-3B0399EE81B5}" presName="Name37" presStyleLbl="parChTrans1D2" presStyleIdx="3" presStyleCnt="4"/>
      <dgm:spPr/>
    </dgm:pt>
    <dgm:pt modelId="{BD6E0C7C-4505-46D8-8764-719638AFD899}" type="pres">
      <dgm:prSet presAssocID="{3CF67018-F811-4C21-A15F-8E9511A66FC1}" presName="hierRoot2" presStyleCnt="0">
        <dgm:presLayoutVars>
          <dgm:hierBranch val="init"/>
        </dgm:presLayoutVars>
      </dgm:prSet>
      <dgm:spPr/>
    </dgm:pt>
    <dgm:pt modelId="{293F021C-2E2F-40DB-9E00-55AE16BAC81B}" type="pres">
      <dgm:prSet presAssocID="{3CF67018-F811-4C21-A15F-8E9511A66FC1}" presName="rootComposite" presStyleCnt="0"/>
      <dgm:spPr/>
    </dgm:pt>
    <dgm:pt modelId="{93ED7401-F680-4CE7-9DDE-10172FFF4539}" type="pres">
      <dgm:prSet presAssocID="{3CF67018-F811-4C21-A15F-8E9511A66FC1}" presName="rootText" presStyleLbl="node2" presStyleIdx="3" presStyleCnt="4">
        <dgm:presLayoutVars>
          <dgm:chPref val="3"/>
        </dgm:presLayoutVars>
      </dgm:prSet>
      <dgm:spPr/>
    </dgm:pt>
    <dgm:pt modelId="{5A441F56-5191-46BA-A7EE-E8AF60EA03E4}" type="pres">
      <dgm:prSet presAssocID="{3CF67018-F811-4C21-A15F-8E9511A66FC1}" presName="rootConnector" presStyleLbl="node2" presStyleIdx="3" presStyleCnt="4"/>
      <dgm:spPr/>
    </dgm:pt>
    <dgm:pt modelId="{8D24C68B-6290-47DD-A475-BB5DD02BCA37}" type="pres">
      <dgm:prSet presAssocID="{3CF67018-F811-4C21-A15F-8E9511A66FC1}" presName="hierChild4" presStyleCnt="0"/>
      <dgm:spPr/>
    </dgm:pt>
    <dgm:pt modelId="{86977D7E-A997-4088-9238-0C868EA43D7E}" type="pres">
      <dgm:prSet presAssocID="{3CF67018-F811-4C21-A15F-8E9511A66FC1}" presName="hierChild5" presStyleCnt="0"/>
      <dgm:spPr/>
    </dgm:pt>
    <dgm:pt modelId="{E6D662FB-D56D-4E84-8E76-C9FD4C9389E3}" type="pres">
      <dgm:prSet presAssocID="{F721B30D-C2D4-4267-BC65-78D8994EFD99}" presName="hierChild3" presStyleCnt="0"/>
      <dgm:spPr/>
    </dgm:pt>
  </dgm:ptLst>
  <dgm:cxnLst>
    <dgm:cxn modelId="{7D3FD308-7274-4413-85A0-46F71EF92E60}" type="presOf" srcId="{252630FD-9401-4F96-A2BB-3B0399EE81B5}" destId="{FD530BD6-394B-4A06-A360-181EFD268A01}" srcOrd="0" destOrd="0" presId="urn:microsoft.com/office/officeart/2005/8/layout/orgChart1"/>
    <dgm:cxn modelId="{5A441511-E8CA-4773-8D6B-1F7CFEAD65D3}" srcId="{F721B30D-C2D4-4267-BC65-78D8994EFD99}" destId="{199CDA33-FAE8-4CD0-95C4-33CFDB33DE65}" srcOrd="0" destOrd="0" parTransId="{7147D830-D99A-4CF8-B3D3-18960C30C8FA}" sibTransId="{3F17EC11-8EB5-4CF2-B17C-18CD9C0DF86B}"/>
    <dgm:cxn modelId="{5E025816-4286-4C1E-9D84-571E90A7C050}" type="presOf" srcId="{F721B30D-C2D4-4267-BC65-78D8994EFD99}" destId="{D61FA3A3-D32C-4D8D-A98C-4F19B98FE199}" srcOrd="1" destOrd="0" presId="urn:microsoft.com/office/officeart/2005/8/layout/orgChart1"/>
    <dgm:cxn modelId="{3A789A1B-7223-4921-964E-60E855C6E249}" type="presOf" srcId="{199CDA33-FAE8-4CD0-95C4-33CFDB33DE65}" destId="{936390D8-B248-466F-84EE-39729FDD2EB8}" srcOrd="0" destOrd="0" presId="urn:microsoft.com/office/officeart/2005/8/layout/orgChart1"/>
    <dgm:cxn modelId="{9777C92A-69E4-479E-9857-028E38BAB1D5}" srcId="{F721B30D-C2D4-4267-BC65-78D8994EFD99}" destId="{806BE0B3-0154-4924-8BB4-B5E20FDD7301}" srcOrd="1" destOrd="0" parTransId="{6168EAF4-032A-4970-BFB2-3DF238682A40}" sibTransId="{6A292101-84B5-4C32-8E32-7CA2A8482879}"/>
    <dgm:cxn modelId="{1AE9CA2C-F7F4-4CE0-BB9A-7982DBB6F5B2}" type="presOf" srcId="{806BE0B3-0154-4924-8BB4-B5E20FDD7301}" destId="{AAD7A37C-453A-48BB-A7E5-7475D250F1B1}" srcOrd="1" destOrd="0" presId="urn:microsoft.com/office/officeart/2005/8/layout/orgChart1"/>
    <dgm:cxn modelId="{67C9D33F-AFEA-47DA-A0A9-0E8666B7AE8D}" type="presOf" srcId="{3CF67018-F811-4C21-A15F-8E9511A66FC1}" destId="{5A441F56-5191-46BA-A7EE-E8AF60EA03E4}" srcOrd="1" destOrd="0" presId="urn:microsoft.com/office/officeart/2005/8/layout/orgChart1"/>
    <dgm:cxn modelId="{95B05061-CB7D-46C5-868F-B53C5671E3F1}" type="presOf" srcId="{B9D2EBB9-3CE2-4839-8A9C-B2C4625F163E}" destId="{8F9D6191-1767-4CA4-A4BE-6D0B008D4196}" srcOrd="0" destOrd="0" presId="urn:microsoft.com/office/officeart/2005/8/layout/orgChart1"/>
    <dgm:cxn modelId="{4B8D6C6E-F91A-4EB1-BD1D-179D6FE37DE1}" type="presOf" srcId="{B1E37139-D512-40E0-B520-4A3A6A4FC4F7}" destId="{AA8EB160-7252-43BD-8D03-99D12A9915D1}" srcOrd="0" destOrd="0" presId="urn:microsoft.com/office/officeart/2005/8/layout/orgChart1"/>
    <dgm:cxn modelId="{7832FE78-7D60-4674-8674-7DE6E1A35240}" type="presOf" srcId="{F721B30D-C2D4-4267-BC65-78D8994EFD99}" destId="{D190EE66-9E8C-4394-966C-E73585535F50}" srcOrd="0" destOrd="0" presId="urn:microsoft.com/office/officeart/2005/8/layout/orgChart1"/>
    <dgm:cxn modelId="{0BF5257A-9DC3-4790-B017-A2FC74FC9C05}" srcId="{B9D2EBB9-3CE2-4839-8A9C-B2C4625F163E}" destId="{F721B30D-C2D4-4267-BC65-78D8994EFD99}" srcOrd="0" destOrd="0" parTransId="{3B77C71E-589E-4462-AC41-68A3F9D1A087}" sibTransId="{D0F85443-A452-4228-9604-BEFCDB1A1B7F}"/>
    <dgm:cxn modelId="{969AC57B-860D-46F4-96E6-919F30ECE870}" type="presOf" srcId="{B1E37139-D512-40E0-B520-4A3A6A4FC4F7}" destId="{4901B049-B607-4A2D-AD3C-896C9A3C5D9A}" srcOrd="1" destOrd="0" presId="urn:microsoft.com/office/officeart/2005/8/layout/orgChart1"/>
    <dgm:cxn modelId="{E83AE37F-A67F-46D4-9C90-288E478293D6}" type="presOf" srcId="{7147D830-D99A-4CF8-B3D3-18960C30C8FA}" destId="{5AE4A257-D9E2-49CE-B327-BCD41BCA4D6E}" srcOrd="0" destOrd="0" presId="urn:microsoft.com/office/officeart/2005/8/layout/orgChart1"/>
    <dgm:cxn modelId="{EFCB7F84-D2DC-4EE4-9EF1-FB5BE35E8979}" srcId="{F721B30D-C2D4-4267-BC65-78D8994EFD99}" destId="{B1E37139-D512-40E0-B520-4A3A6A4FC4F7}" srcOrd="2" destOrd="0" parTransId="{8B7D1B0F-FC3B-4D89-9BD7-3F1C96906A1D}" sibTransId="{81D6C3A0-A636-45BE-BE4C-37B37B330328}"/>
    <dgm:cxn modelId="{5E2814AB-123F-4F11-BB43-1669383F4730}" type="presOf" srcId="{8B7D1B0F-FC3B-4D89-9BD7-3F1C96906A1D}" destId="{47D2AE14-DFAC-446B-8073-2FBA436464A2}" srcOrd="0" destOrd="0" presId="urn:microsoft.com/office/officeart/2005/8/layout/orgChart1"/>
    <dgm:cxn modelId="{53B1E4AC-0A0E-465A-83B1-E79C9069D374}" type="presOf" srcId="{806BE0B3-0154-4924-8BB4-B5E20FDD7301}" destId="{E6723412-741F-4F81-BD29-6401BF43E9F0}" srcOrd="0" destOrd="0" presId="urn:microsoft.com/office/officeart/2005/8/layout/orgChart1"/>
    <dgm:cxn modelId="{204F1EB6-CB81-4866-9FA7-9E0F6419B2A3}" type="presOf" srcId="{6168EAF4-032A-4970-BFB2-3DF238682A40}" destId="{F850D60F-B456-410E-ADFE-E2884B9760F8}" srcOrd="0" destOrd="0" presId="urn:microsoft.com/office/officeart/2005/8/layout/orgChart1"/>
    <dgm:cxn modelId="{AF5928E4-3460-4C8F-A070-8F23A54A2309}" srcId="{F721B30D-C2D4-4267-BC65-78D8994EFD99}" destId="{3CF67018-F811-4C21-A15F-8E9511A66FC1}" srcOrd="3" destOrd="0" parTransId="{252630FD-9401-4F96-A2BB-3B0399EE81B5}" sibTransId="{339AFB2B-07F7-466A-8F03-FA7F7DCA8939}"/>
    <dgm:cxn modelId="{DDFBBBE9-DCBA-47F0-B3AE-C92517C06023}" type="presOf" srcId="{3CF67018-F811-4C21-A15F-8E9511A66FC1}" destId="{93ED7401-F680-4CE7-9DDE-10172FFF4539}" srcOrd="0" destOrd="0" presId="urn:microsoft.com/office/officeart/2005/8/layout/orgChart1"/>
    <dgm:cxn modelId="{A87494EC-341F-4415-928D-7B419A2D6486}" type="presOf" srcId="{199CDA33-FAE8-4CD0-95C4-33CFDB33DE65}" destId="{8CFBF2FB-380F-4FA1-B7F6-7E0E5F231B58}" srcOrd="1" destOrd="0" presId="urn:microsoft.com/office/officeart/2005/8/layout/orgChart1"/>
    <dgm:cxn modelId="{F519060D-32A5-436B-A085-33C55402145D}" type="presParOf" srcId="{8F9D6191-1767-4CA4-A4BE-6D0B008D4196}" destId="{7C12179C-29DC-4951-8568-3308C8E33ECF}" srcOrd="0" destOrd="0" presId="urn:microsoft.com/office/officeart/2005/8/layout/orgChart1"/>
    <dgm:cxn modelId="{745E0A0F-A814-4B84-BB46-2C81FC0F4852}" type="presParOf" srcId="{7C12179C-29DC-4951-8568-3308C8E33ECF}" destId="{AD4E925D-7C86-43E0-AE76-2CAC87EE76FB}" srcOrd="0" destOrd="0" presId="urn:microsoft.com/office/officeart/2005/8/layout/orgChart1"/>
    <dgm:cxn modelId="{69F43FB2-BA66-4386-BFE5-BC157272151D}" type="presParOf" srcId="{AD4E925D-7C86-43E0-AE76-2CAC87EE76FB}" destId="{D190EE66-9E8C-4394-966C-E73585535F50}" srcOrd="0" destOrd="0" presId="urn:microsoft.com/office/officeart/2005/8/layout/orgChart1"/>
    <dgm:cxn modelId="{130591A6-AEDF-4123-AB14-AF4E8B2A5990}" type="presParOf" srcId="{AD4E925D-7C86-43E0-AE76-2CAC87EE76FB}" destId="{D61FA3A3-D32C-4D8D-A98C-4F19B98FE199}" srcOrd="1" destOrd="0" presId="urn:microsoft.com/office/officeart/2005/8/layout/orgChart1"/>
    <dgm:cxn modelId="{94B1EA23-4924-4B06-8716-F0D31C5F3BD3}" type="presParOf" srcId="{7C12179C-29DC-4951-8568-3308C8E33ECF}" destId="{0555C3FA-2B0F-4074-93CF-B38816189FF4}" srcOrd="1" destOrd="0" presId="urn:microsoft.com/office/officeart/2005/8/layout/orgChart1"/>
    <dgm:cxn modelId="{6E999773-77EE-4500-85B1-8A116A12A1EF}" type="presParOf" srcId="{0555C3FA-2B0F-4074-93CF-B38816189FF4}" destId="{5AE4A257-D9E2-49CE-B327-BCD41BCA4D6E}" srcOrd="0" destOrd="0" presId="urn:microsoft.com/office/officeart/2005/8/layout/orgChart1"/>
    <dgm:cxn modelId="{1B2C2F40-0525-40FE-8C17-A4F7D94A2B58}" type="presParOf" srcId="{0555C3FA-2B0F-4074-93CF-B38816189FF4}" destId="{41DD2EC8-0201-4F66-925D-F21F4696BD68}" srcOrd="1" destOrd="0" presId="urn:microsoft.com/office/officeart/2005/8/layout/orgChart1"/>
    <dgm:cxn modelId="{2D6FBE0B-703C-4905-9C92-0C035E122760}" type="presParOf" srcId="{41DD2EC8-0201-4F66-925D-F21F4696BD68}" destId="{7AABCDF7-8D2D-41E1-9679-8D2D777FF92A}" srcOrd="0" destOrd="0" presId="urn:microsoft.com/office/officeart/2005/8/layout/orgChart1"/>
    <dgm:cxn modelId="{26256201-F152-4750-A9E3-E94818E0F536}" type="presParOf" srcId="{7AABCDF7-8D2D-41E1-9679-8D2D777FF92A}" destId="{936390D8-B248-466F-84EE-39729FDD2EB8}" srcOrd="0" destOrd="0" presId="urn:microsoft.com/office/officeart/2005/8/layout/orgChart1"/>
    <dgm:cxn modelId="{504985A8-F6B4-4522-9090-6F5BCE157F8F}" type="presParOf" srcId="{7AABCDF7-8D2D-41E1-9679-8D2D777FF92A}" destId="{8CFBF2FB-380F-4FA1-B7F6-7E0E5F231B58}" srcOrd="1" destOrd="0" presId="urn:microsoft.com/office/officeart/2005/8/layout/orgChart1"/>
    <dgm:cxn modelId="{B61853ED-7783-4CC9-9D19-C5200E24C396}" type="presParOf" srcId="{41DD2EC8-0201-4F66-925D-F21F4696BD68}" destId="{185AD5AC-2AC1-446E-B25F-E2BC652E8B40}" srcOrd="1" destOrd="0" presId="urn:microsoft.com/office/officeart/2005/8/layout/orgChart1"/>
    <dgm:cxn modelId="{84B7207C-122E-4096-B91E-2A543A806CAA}" type="presParOf" srcId="{41DD2EC8-0201-4F66-925D-F21F4696BD68}" destId="{01DD2C9D-A740-41FA-B442-5F062CC50EC3}" srcOrd="2" destOrd="0" presId="urn:microsoft.com/office/officeart/2005/8/layout/orgChart1"/>
    <dgm:cxn modelId="{4800E310-1CE3-4383-90F9-FDEDF14009DB}" type="presParOf" srcId="{0555C3FA-2B0F-4074-93CF-B38816189FF4}" destId="{F850D60F-B456-410E-ADFE-E2884B9760F8}" srcOrd="2" destOrd="0" presId="urn:microsoft.com/office/officeart/2005/8/layout/orgChart1"/>
    <dgm:cxn modelId="{9042A4E0-4DE0-48A8-862A-6F5F8767B8C9}" type="presParOf" srcId="{0555C3FA-2B0F-4074-93CF-B38816189FF4}" destId="{013CF7F2-B122-4DD2-8F7F-50EF171E4129}" srcOrd="3" destOrd="0" presId="urn:microsoft.com/office/officeart/2005/8/layout/orgChart1"/>
    <dgm:cxn modelId="{112D76D1-B2CB-425E-A2C4-BDF1A7127166}" type="presParOf" srcId="{013CF7F2-B122-4DD2-8F7F-50EF171E4129}" destId="{03181560-D241-4DFA-BE14-835A19BAC25F}" srcOrd="0" destOrd="0" presId="urn:microsoft.com/office/officeart/2005/8/layout/orgChart1"/>
    <dgm:cxn modelId="{62DB0DCD-D885-4C9B-A91C-4DB2D5389C7E}" type="presParOf" srcId="{03181560-D241-4DFA-BE14-835A19BAC25F}" destId="{E6723412-741F-4F81-BD29-6401BF43E9F0}" srcOrd="0" destOrd="0" presId="urn:microsoft.com/office/officeart/2005/8/layout/orgChart1"/>
    <dgm:cxn modelId="{582DADB8-4A5B-4A3D-8B39-014EB1060220}" type="presParOf" srcId="{03181560-D241-4DFA-BE14-835A19BAC25F}" destId="{AAD7A37C-453A-48BB-A7E5-7475D250F1B1}" srcOrd="1" destOrd="0" presId="urn:microsoft.com/office/officeart/2005/8/layout/orgChart1"/>
    <dgm:cxn modelId="{B3378430-9FA8-46A8-AC44-6C0648419B9F}" type="presParOf" srcId="{013CF7F2-B122-4DD2-8F7F-50EF171E4129}" destId="{20DA17EB-9DD9-4A3F-967C-935C59C81E25}" srcOrd="1" destOrd="0" presId="urn:microsoft.com/office/officeart/2005/8/layout/orgChart1"/>
    <dgm:cxn modelId="{7CAA95E2-0BDC-4B53-8BD5-1F205E116769}" type="presParOf" srcId="{013CF7F2-B122-4DD2-8F7F-50EF171E4129}" destId="{EFAF4217-8CEA-4799-84DA-BB85232D37D9}" srcOrd="2" destOrd="0" presId="urn:microsoft.com/office/officeart/2005/8/layout/orgChart1"/>
    <dgm:cxn modelId="{67FAE246-89F8-4B73-A11E-69323DAF86D8}" type="presParOf" srcId="{0555C3FA-2B0F-4074-93CF-B38816189FF4}" destId="{47D2AE14-DFAC-446B-8073-2FBA436464A2}" srcOrd="4" destOrd="0" presId="urn:microsoft.com/office/officeart/2005/8/layout/orgChart1"/>
    <dgm:cxn modelId="{EE0196E6-B73E-4DD0-A9F3-9CF717318C11}" type="presParOf" srcId="{0555C3FA-2B0F-4074-93CF-B38816189FF4}" destId="{F73CFDE8-1A74-41E4-86C1-547A4534DF6E}" srcOrd="5" destOrd="0" presId="urn:microsoft.com/office/officeart/2005/8/layout/orgChart1"/>
    <dgm:cxn modelId="{C73E680C-329E-41B9-B5D7-20E968CA8E4B}" type="presParOf" srcId="{F73CFDE8-1A74-41E4-86C1-547A4534DF6E}" destId="{2BA6F7A2-1B80-46CF-8B5F-905AB0679A9E}" srcOrd="0" destOrd="0" presId="urn:microsoft.com/office/officeart/2005/8/layout/orgChart1"/>
    <dgm:cxn modelId="{407A0431-F681-4F56-BA90-312035E1952D}" type="presParOf" srcId="{2BA6F7A2-1B80-46CF-8B5F-905AB0679A9E}" destId="{AA8EB160-7252-43BD-8D03-99D12A9915D1}" srcOrd="0" destOrd="0" presId="urn:microsoft.com/office/officeart/2005/8/layout/orgChart1"/>
    <dgm:cxn modelId="{8301F7A6-ADAB-41CB-9098-36F9AFB40385}" type="presParOf" srcId="{2BA6F7A2-1B80-46CF-8B5F-905AB0679A9E}" destId="{4901B049-B607-4A2D-AD3C-896C9A3C5D9A}" srcOrd="1" destOrd="0" presId="urn:microsoft.com/office/officeart/2005/8/layout/orgChart1"/>
    <dgm:cxn modelId="{E96A3E3F-6506-48E8-81AF-4438103195B2}" type="presParOf" srcId="{F73CFDE8-1A74-41E4-86C1-547A4534DF6E}" destId="{47EE69B5-96C3-4DD3-B86F-6F27E6281A98}" srcOrd="1" destOrd="0" presId="urn:microsoft.com/office/officeart/2005/8/layout/orgChart1"/>
    <dgm:cxn modelId="{C77E5A52-9271-4740-98BF-34F7031FB1E6}" type="presParOf" srcId="{F73CFDE8-1A74-41E4-86C1-547A4534DF6E}" destId="{FF44D3AF-2456-461A-B40F-729D9F03B893}" srcOrd="2" destOrd="0" presId="urn:microsoft.com/office/officeart/2005/8/layout/orgChart1"/>
    <dgm:cxn modelId="{9167017F-5D49-428E-8BAB-F850D456BFBE}" type="presParOf" srcId="{0555C3FA-2B0F-4074-93CF-B38816189FF4}" destId="{FD530BD6-394B-4A06-A360-181EFD268A01}" srcOrd="6" destOrd="0" presId="urn:microsoft.com/office/officeart/2005/8/layout/orgChart1"/>
    <dgm:cxn modelId="{94C29BFE-6AA5-49C5-9A0E-EEAD691E0318}" type="presParOf" srcId="{0555C3FA-2B0F-4074-93CF-B38816189FF4}" destId="{BD6E0C7C-4505-46D8-8764-719638AFD899}" srcOrd="7" destOrd="0" presId="urn:microsoft.com/office/officeart/2005/8/layout/orgChart1"/>
    <dgm:cxn modelId="{7483C943-07F7-40EE-88EF-3B48DBFDE3FF}" type="presParOf" srcId="{BD6E0C7C-4505-46D8-8764-719638AFD899}" destId="{293F021C-2E2F-40DB-9E00-55AE16BAC81B}" srcOrd="0" destOrd="0" presId="urn:microsoft.com/office/officeart/2005/8/layout/orgChart1"/>
    <dgm:cxn modelId="{A3BB0F0F-168F-40C6-BC71-C0208F83FB92}" type="presParOf" srcId="{293F021C-2E2F-40DB-9E00-55AE16BAC81B}" destId="{93ED7401-F680-4CE7-9DDE-10172FFF4539}" srcOrd="0" destOrd="0" presId="urn:microsoft.com/office/officeart/2005/8/layout/orgChart1"/>
    <dgm:cxn modelId="{2491B688-A663-4406-AEFC-77C0EB206040}" type="presParOf" srcId="{293F021C-2E2F-40DB-9E00-55AE16BAC81B}" destId="{5A441F56-5191-46BA-A7EE-E8AF60EA03E4}" srcOrd="1" destOrd="0" presId="urn:microsoft.com/office/officeart/2005/8/layout/orgChart1"/>
    <dgm:cxn modelId="{EC77015C-E165-440F-BAC2-D09FA6985CEB}" type="presParOf" srcId="{BD6E0C7C-4505-46D8-8764-719638AFD899}" destId="{8D24C68B-6290-47DD-A475-BB5DD02BCA37}" srcOrd="1" destOrd="0" presId="urn:microsoft.com/office/officeart/2005/8/layout/orgChart1"/>
    <dgm:cxn modelId="{CC3F7A8A-C40D-47FD-B668-243257226FC2}" type="presParOf" srcId="{BD6E0C7C-4505-46D8-8764-719638AFD899}" destId="{86977D7E-A997-4088-9238-0C868EA43D7E}" srcOrd="2" destOrd="0" presId="urn:microsoft.com/office/officeart/2005/8/layout/orgChart1"/>
    <dgm:cxn modelId="{B746415F-BB6C-4CD9-B6BE-742369DEF498}" type="presParOf" srcId="{7C12179C-29DC-4951-8568-3308C8E33ECF}" destId="{E6D662FB-D56D-4E84-8E76-C9FD4C9389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30BD6-394B-4A06-A360-181EFD268A01}">
      <dsp:nvSpPr>
        <dsp:cNvPr id="0" name=""/>
        <dsp:cNvSpPr/>
      </dsp:nvSpPr>
      <dsp:spPr>
        <a:xfrm>
          <a:off x="5268382" y="2716159"/>
          <a:ext cx="4126229" cy="47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07"/>
              </a:lnTo>
              <a:lnTo>
                <a:pt x="4126229" y="238707"/>
              </a:lnTo>
              <a:lnTo>
                <a:pt x="4126229" y="4774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2AE14-DFAC-446B-8073-2FBA436464A2}">
      <dsp:nvSpPr>
        <dsp:cNvPr id="0" name=""/>
        <dsp:cNvSpPr/>
      </dsp:nvSpPr>
      <dsp:spPr>
        <a:xfrm>
          <a:off x="5268382" y="2716159"/>
          <a:ext cx="1375409" cy="47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07"/>
              </a:lnTo>
              <a:lnTo>
                <a:pt x="1375409" y="238707"/>
              </a:lnTo>
              <a:lnTo>
                <a:pt x="1375409" y="4774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0D60F-B456-410E-ADFE-E2884B9760F8}">
      <dsp:nvSpPr>
        <dsp:cNvPr id="0" name=""/>
        <dsp:cNvSpPr/>
      </dsp:nvSpPr>
      <dsp:spPr>
        <a:xfrm>
          <a:off x="3892972" y="2716159"/>
          <a:ext cx="1375409" cy="477415"/>
        </a:xfrm>
        <a:custGeom>
          <a:avLst/>
          <a:gdLst/>
          <a:ahLst/>
          <a:cxnLst/>
          <a:rect l="0" t="0" r="0" b="0"/>
          <a:pathLst>
            <a:path>
              <a:moveTo>
                <a:pt x="1375409" y="0"/>
              </a:moveTo>
              <a:lnTo>
                <a:pt x="1375409" y="238707"/>
              </a:lnTo>
              <a:lnTo>
                <a:pt x="0" y="238707"/>
              </a:lnTo>
              <a:lnTo>
                <a:pt x="0" y="4774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4A257-D9E2-49CE-B327-BCD41BCA4D6E}">
      <dsp:nvSpPr>
        <dsp:cNvPr id="0" name=""/>
        <dsp:cNvSpPr/>
      </dsp:nvSpPr>
      <dsp:spPr>
        <a:xfrm>
          <a:off x="1142152" y="2716159"/>
          <a:ext cx="4126229" cy="477415"/>
        </a:xfrm>
        <a:custGeom>
          <a:avLst/>
          <a:gdLst/>
          <a:ahLst/>
          <a:cxnLst/>
          <a:rect l="0" t="0" r="0" b="0"/>
          <a:pathLst>
            <a:path>
              <a:moveTo>
                <a:pt x="4126229" y="0"/>
              </a:moveTo>
              <a:lnTo>
                <a:pt x="4126229" y="238707"/>
              </a:lnTo>
              <a:lnTo>
                <a:pt x="0" y="238707"/>
              </a:lnTo>
              <a:lnTo>
                <a:pt x="0" y="4774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0EE66-9E8C-4394-966C-E73585535F50}">
      <dsp:nvSpPr>
        <dsp:cNvPr id="0" name=""/>
        <dsp:cNvSpPr/>
      </dsp:nvSpPr>
      <dsp:spPr>
        <a:xfrm>
          <a:off x="4131680" y="1579457"/>
          <a:ext cx="2273404" cy="1136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Types of VPN</a:t>
          </a:r>
          <a:endParaRPr lang="en-US" sz="3600" kern="1200" dirty="0"/>
        </a:p>
      </dsp:txBody>
      <dsp:txXfrm>
        <a:off x="4131680" y="1579457"/>
        <a:ext cx="2273404" cy="1136702"/>
      </dsp:txXfrm>
    </dsp:sp>
    <dsp:sp modelId="{936390D8-B248-466F-84EE-39729FDD2EB8}">
      <dsp:nvSpPr>
        <dsp:cNvPr id="0" name=""/>
        <dsp:cNvSpPr/>
      </dsp:nvSpPr>
      <dsp:spPr>
        <a:xfrm>
          <a:off x="5450" y="3193574"/>
          <a:ext cx="2273404" cy="1136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Personal VPN</a:t>
          </a:r>
          <a:endParaRPr lang="en-US" sz="3600" kern="1200" dirty="0"/>
        </a:p>
      </dsp:txBody>
      <dsp:txXfrm>
        <a:off x="5450" y="3193574"/>
        <a:ext cx="2273404" cy="1136702"/>
      </dsp:txXfrm>
    </dsp:sp>
    <dsp:sp modelId="{E6723412-741F-4F81-BD29-6401BF43E9F0}">
      <dsp:nvSpPr>
        <dsp:cNvPr id="0" name=""/>
        <dsp:cNvSpPr/>
      </dsp:nvSpPr>
      <dsp:spPr>
        <a:xfrm>
          <a:off x="2756270" y="3193574"/>
          <a:ext cx="2273404" cy="1136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Remote Access VPN</a:t>
          </a:r>
          <a:endParaRPr lang="en-US" sz="3600" kern="1200" dirty="0"/>
        </a:p>
      </dsp:txBody>
      <dsp:txXfrm>
        <a:off x="2756270" y="3193574"/>
        <a:ext cx="2273404" cy="1136702"/>
      </dsp:txXfrm>
    </dsp:sp>
    <dsp:sp modelId="{AA8EB160-7252-43BD-8D03-99D12A9915D1}">
      <dsp:nvSpPr>
        <dsp:cNvPr id="0" name=""/>
        <dsp:cNvSpPr/>
      </dsp:nvSpPr>
      <dsp:spPr>
        <a:xfrm>
          <a:off x="5507090" y="3193574"/>
          <a:ext cx="2273404" cy="1136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Mobile VPN</a:t>
          </a:r>
          <a:endParaRPr lang="en-US" sz="3600" kern="1200" dirty="0"/>
        </a:p>
      </dsp:txBody>
      <dsp:txXfrm>
        <a:off x="5507090" y="3193574"/>
        <a:ext cx="2273404" cy="1136702"/>
      </dsp:txXfrm>
    </dsp:sp>
    <dsp:sp modelId="{93ED7401-F680-4CE7-9DDE-10172FFF4539}">
      <dsp:nvSpPr>
        <dsp:cNvPr id="0" name=""/>
        <dsp:cNvSpPr/>
      </dsp:nvSpPr>
      <dsp:spPr>
        <a:xfrm>
          <a:off x="8257909" y="3193574"/>
          <a:ext cx="2273404" cy="1136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Site-to-Site VPN</a:t>
          </a:r>
        </a:p>
      </dsp:txBody>
      <dsp:txXfrm>
        <a:off x="8257909" y="3193574"/>
        <a:ext cx="2273404" cy="113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8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9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9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4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2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97514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What is a VPN?</a:t>
            </a:r>
          </a:p>
          <a:p>
            <a:pPr algn="l"/>
            <a:endParaRPr lang="en-US" sz="2000" b="1" dirty="0">
              <a:solidFill>
                <a:srgbClr val="C00000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Söhne"/>
              </a:rPr>
              <a:t>VPN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is a type of network that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imitates a private network on a public internet connection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 It establishes a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secure connection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by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masking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your IP address and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encrypting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your internet traffic. </a:t>
            </a:r>
            <a:r>
              <a:rPr lang="en-US" sz="2000" dirty="0">
                <a:solidFill>
                  <a:srgbClr val="FF0000"/>
                </a:solidFill>
                <a:latin typeface="Söhne"/>
              </a:rPr>
              <a:t>VPN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connections can also grant you access to geo-restricted content.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virtual private network (VPN) encrypts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personal data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hides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your real IP address on a public network. It is one of the most common solutions for protecting internet privacy and security.</a:t>
            </a:r>
          </a:p>
        </p:txBody>
      </p:sp>
      <p:pic>
        <p:nvPicPr>
          <p:cNvPr id="4" name="Picture 2" descr="The Best Laptop and Cell Phone Pairings | PCMag">
            <a:extLst>
              <a:ext uri="{FF2B5EF4-FFF2-40B4-BE49-F238E27FC236}">
                <a16:creationId xmlns:a16="http://schemas.microsoft.com/office/drawing/2014/main" id="{1EA63A4D-5A65-55D7-A457-11A7F187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5" y="387923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nternet cloud png - Clip Art Library">
            <a:extLst>
              <a:ext uri="{FF2B5EF4-FFF2-40B4-BE49-F238E27FC236}">
                <a16:creationId xmlns:a16="http://schemas.microsoft.com/office/drawing/2014/main" id="{36CD8E51-D435-7A1E-F77E-072D992C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500" y="3281720"/>
            <a:ext cx="3733800" cy="35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01554-C626-D301-4BEB-56564CEA2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663574"/>
            <a:ext cx="4724400" cy="182895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7395FFB-F6CC-8440-572D-1DD9899BF7B9}"/>
              </a:ext>
            </a:extLst>
          </p:cNvPr>
          <p:cNvSpPr/>
          <p:nvPr/>
        </p:nvSpPr>
        <p:spPr>
          <a:xfrm>
            <a:off x="5257800" y="3520574"/>
            <a:ext cx="2800350" cy="612648"/>
          </a:xfrm>
          <a:prstGeom prst="wedgeRoundRectCallout">
            <a:avLst>
              <a:gd name="adj1" fmla="val -46096"/>
              <a:gd name="adj2" fmla="val 1467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VPN Secures your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57052-57A1-A547-E470-3D20911968D1}"/>
              </a:ext>
            </a:extLst>
          </p:cNvPr>
          <p:cNvSpPr txBox="1"/>
          <p:nvPr/>
        </p:nvSpPr>
        <p:spPr>
          <a:xfrm>
            <a:off x="1889428" y="6257532"/>
            <a:ext cx="646844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E80A4-369C-AEA5-0F92-A93731E75046}"/>
              </a:ext>
            </a:extLst>
          </p:cNvPr>
          <p:cNvSpPr txBox="1"/>
          <p:nvPr/>
        </p:nvSpPr>
        <p:spPr>
          <a:xfrm>
            <a:off x="207436" y="1428958"/>
            <a:ext cx="401045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Why You Should Use a VPN Service?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7AB7D-C2AD-02FF-44F8-ADD70A887A35}"/>
              </a:ext>
            </a:extLst>
          </p:cNvPr>
          <p:cNvSpPr txBox="1"/>
          <p:nvPr/>
        </p:nvSpPr>
        <p:spPr>
          <a:xfrm>
            <a:off x="207436" y="1905000"/>
            <a:ext cx="11832164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Security: 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internet is unfortunately </a:t>
            </a:r>
            <a:r>
              <a:rPr lang="en-US" sz="1800" dirty="0">
                <a:solidFill>
                  <a:srgbClr val="FF0000"/>
                </a:solidFill>
              </a:rPr>
              <a:t>rife with security threats </a:t>
            </a:r>
            <a:r>
              <a:rPr lang="en-US" sz="1800" dirty="0"/>
              <a:t>targeting websites and users. </a:t>
            </a:r>
            <a:r>
              <a:rPr lang="en-US" sz="1800" dirty="0">
                <a:solidFill>
                  <a:srgbClr val="FF0000"/>
                </a:solidFill>
              </a:rPr>
              <a:t>VPN encryption and IP address masking </a:t>
            </a:r>
            <a:r>
              <a:rPr lang="en-US" sz="1800" dirty="0"/>
              <a:t>can add a layer of security to an individual’s online activity.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If you are browsing the internet using an </a:t>
            </a:r>
            <a:r>
              <a:rPr lang="en-US" sz="1800" dirty="0">
                <a:solidFill>
                  <a:srgbClr val="FF0000"/>
                </a:solidFill>
              </a:rPr>
              <a:t>untrustworthy connection like a public Wi-Fi network</a:t>
            </a:r>
            <a:r>
              <a:rPr lang="en-US" sz="1800" dirty="0"/>
              <a:t>, the risk of falling victim to a </a:t>
            </a:r>
            <a:r>
              <a:rPr lang="en-US" sz="1800" dirty="0">
                <a:solidFill>
                  <a:srgbClr val="FF0000"/>
                </a:solidFill>
              </a:rPr>
              <a:t>cyberattack</a:t>
            </a:r>
            <a:r>
              <a:rPr lang="en-US" sz="1800" dirty="0"/>
              <a:t> is high. </a:t>
            </a:r>
            <a:r>
              <a:rPr lang="en-US" sz="1800" dirty="0">
                <a:solidFill>
                  <a:srgbClr val="FF0000"/>
                </a:solidFill>
              </a:rPr>
              <a:t>Connecting to a VPN server will encrypt your internet connection and hide your IP </a:t>
            </a:r>
            <a:r>
              <a:rPr lang="en-US" sz="1800" dirty="0"/>
              <a:t>on such unsafe networks.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For remote workers, using 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is not only necessary to access company files. It also keeps sensitive company data safe from being read or stolen by third parties with malicious intent.</a:t>
            </a:r>
          </a:p>
        </p:txBody>
      </p:sp>
    </p:spTree>
    <p:extLst>
      <p:ext uri="{BB962C8B-B14F-4D97-AF65-F5344CB8AC3E}">
        <p14:creationId xmlns:p14="http://schemas.microsoft.com/office/powerpoint/2010/main" val="16676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E80A4-369C-AEA5-0F92-A93731E75046}"/>
              </a:ext>
            </a:extLst>
          </p:cNvPr>
          <p:cNvSpPr txBox="1"/>
          <p:nvPr/>
        </p:nvSpPr>
        <p:spPr>
          <a:xfrm>
            <a:off x="207436" y="1410379"/>
            <a:ext cx="303698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What VPN Services to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use?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7AB7D-C2AD-02FF-44F8-ADD70A887A35}"/>
              </a:ext>
            </a:extLst>
          </p:cNvPr>
          <p:cNvSpPr txBox="1"/>
          <p:nvPr/>
        </p:nvSpPr>
        <p:spPr>
          <a:xfrm>
            <a:off x="207436" y="1905000"/>
            <a:ext cx="11832164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As a rule of thumb, </a:t>
            </a:r>
            <a:r>
              <a:rPr lang="en-US" sz="1800" dirty="0">
                <a:solidFill>
                  <a:srgbClr val="FF0000"/>
                </a:solidFill>
              </a:rPr>
              <a:t>most free VPN services are not recommended</a:t>
            </a:r>
            <a:r>
              <a:rPr lang="en-US" sz="1800" dirty="0"/>
              <a:t>. Free </a:t>
            </a:r>
            <a:r>
              <a:rPr lang="en-US" sz="1800" dirty="0">
                <a:solidFill>
                  <a:srgbClr val="FF0000"/>
                </a:solidFill>
              </a:rPr>
              <a:t>VPNs</a:t>
            </a:r>
            <a:r>
              <a:rPr lang="en-US" sz="1800" dirty="0"/>
              <a:t> often collect logs of your online activity or contain malware. Knowing these risks, using a free service might defeat the purpose of using 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in the first place.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We recommend using a quality </a:t>
            </a:r>
            <a:r>
              <a:rPr lang="en-US" sz="1800" dirty="0">
                <a:solidFill>
                  <a:srgbClr val="FF0000"/>
                </a:solidFill>
              </a:rPr>
              <a:t>VPN service </a:t>
            </a:r>
            <a:r>
              <a:rPr lang="en-US" sz="1800" dirty="0"/>
              <a:t>such as </a:t>
            </a:r>
            <a:r>
              <a:rPr lang="en-US" sz="1800" dirty="0" err="1">
                <a:solidFill>
                  <a:srgbClr val="FF0000"/>
                </a:solidFill>
              </a:rPr>
              <a:t>NordVPN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ExpressVPN</a:t>
            </a:r>
            <a:r>
              <a:rPr lang="en-US" sz="1800" dirty="0">
                <a:solidFill>
                  <a:srgbClr val="FF0000"/>
                </a:solidFill>
              </a:rPr>
              <a:t>, or </a:t>
            </a:r>
            <a:r>
              <a:rPr lang="en-US" sz="1800" dirty="0" err="1">
                <a:solidFill>
                  <a:srgbClr val="FF0000"/>
                </a:solidFill>
              </a:rPr>
              <a:t>Surfshark</a:t>
            </a:r>
            <a:r>
              <a:rPr lang="en-US" sz="1800" dirty="0"/>
              <a:t>. A great VPN service keeps your connection fast, does not store logs of your online activity, and has many global server locations. On average, 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service costs $5-10/month.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Many </a:t>
            </a:r>
            <a:r>
              <a:rPr lang="en-US" sz="1800" dirty="0">
                <a:solidFill>
                  <a:srgbClr val="FF0000"/>
                </a:solidFill>
              </a:rPr>
              <a:t>VPN services </a:t>
            </a:r>
            <a:r>
              <a:rPr lang="en-US" sz="1800" dirty="0"/>
              <a:t>are easy to set up and use. With </a:t>
            </a:r>
            <a:r>
              <a:rPr lang="en-US" sz="1800" dirty="0">
                <a:solidFill>
                  <a:srgbClr val="FF0000"/>
                </a:solidFill>
              </a:rPr>
              <a:t>VPN client </a:t>
            </a:r>
            <a:r>
              <a:rPr lang="en-US" sz="1800" dirty="0"/>
              <a:t>software available on a wide range of computers and mobile devices, you will be able to maintain </a:t>
            </a:r>
            <a:r>
              <a:rPr lang="en-US" sz="1800" dirty="0">
                <a:solidFill>
                  <a:srgbClr val="FF0000"/>
                </a:solidFill>
              </a:rPr>
              <a:t>web privacy, security, and freedom </a:t>
            </a:r>
            <a:r>
              <a:rPr lang="en-US" sz="1800" dirty="0"/>
              <a:t>no matter what machine you use.</a:t>
            </a:r>
          </a:p>
        </p:txBody>
      </p:sp>
    </p:spTree>
    <p:extLst>
      <p:ext uri="{BB962C8B-B14F-4D97-AF65-F5344CB8AC3E}">
        <p14:creationId xmlns:p14="http://schemas.microsoft.com/office/powerpoint/2010/main" val="3910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E80A4-369C-AEA5-0F92-A93731E75046}"/>
              </a:ext>
            </a:extLst>
          </p:cNvPr>
          <p:cNvSpPr txBox="1"/>
          <p:nvPr/>
        </p:nvSpPr>
        <p:spPr>
          <a:xfrm>
            <a:off x="207436" y="1363218"/>
            <a:ext cx="134524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Conclusion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7AB7D-C2AD-02FF-44F8-ADD70A887A35}"/>
              </a:ext>
            </a:extLst>
          </p:cNvPr>
          <p:cNvSpPr txBox="1"/>
          <p:nvPr/>
        </p:nvSpPr>
        <p:spPr>
          <a:xfrm>
            <a:off x="207436" y="1905000"/>
            <a:ext cx="1183216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virtual private network </a:t>
            </a:r>
            <a:r>
              <a:rPr lang="en-US" sz="1800" dirty="0"/>
              <a:t>establishes a </a:t>
            </a:r>
            <a:r>
              <a:rPr lang="en-US" sz="1800" dirty="0">
                <a:solidFill>
                  <a:srgbClr val="FF0000"/>
                </a:solidFill>
              </a:rPr>
              <a:t>secure connection </a:t>
            </a:r>
            <a:r>
              <a:rPr lang="en-US" sz="1800" dirty="0"/>
              <a:t>to the public internet. It </a:t>
            </a:r>
            <a:r>
              <a:rPr lang="en-US" sz="1800" dirty="0">
                <a:solidFill>
                  <a:srgbClr val="FF0000"/>
                </a:solidFill>
              </a:rPr>
              <a:t>hides</a:t>
            </a:r>
            <a:r>
              <a:rPr lang="en-US" sz="1800" dirty="0"/>
              <a:t> your identifiable information, </a:t>
            </a:r>
            <a:r>
              <a:rPr lang="en-US" sz="1800" dirty="0">
                <a:solidFill>
                  <a:srgbClr val="FF0000"/>
                </a:solidFill>
              </a:rPr>
              <a:t>encrypts</a:t>
            </a:r>
            <a:r>
              <a:rPr lang="en-US" sz="1800" dirty="0"/>
              <a:t> your internet traffic, and lets you bypass </a:t>
            </a:r>
            <a:r>
              <a:rPr lang="en-US" sz="1800" dirty="0">
                <a:solidFill>
                  <a:srgbClr val="FF0000"/>
                </a:solidFill>
              </a:rPr>
              <a:t>geo-blocking.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works by routing all web requests from a device to a </a:t>
            </a:r>
            <a:r>
              <a:rPr lang="en-US" sz="1800" dirty="0">
                <a:solidFill>
                  <a:srgbClr val="FF0000"/>
                </a:solidFill>
              </a:rPr>
              <a:t>VPN server</a:t>
            </a:r>
            <a:r>
              <a:rPr lang="en-US" sz="1800" dirty="0"/>
              <a:t> through an </a:t>
            </a:r>
            <a:r>
              <a:rPr lang="en-US" sz="1800" dirty="0">
                <a:solidFill>
                  <a:srgbClr val="FF0000"/>
                </a:solidFill>
              </a:rPr>
              <a:t>encrypted tunnel </a:t>
            </a:r>
            <a:r>
              <a:rPr lang="en-US" sz="1800" dirty="0"/>
              <a:t>and delivering them to the target server. Once processed, the results are sent back to the device using the same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is a valuable and easy-to-use tool if you are concerned about </a:t>
            </a:r>
            <a:r>
              <a:rPr lang="en-US" sz="1800" dirty="0">
                <a:solidFill>
                  <a:srgbClr val="FF0000"/>
                </a:solidFill>
              </a:rPr>
              <a:t>web privacy, security, and freedom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99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127309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When connected to the internet without a virtual private network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,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internet service provider (ISP) 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is the main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intermediary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between your device and the internet.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ISP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assigns your device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unique IP address 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and tracks all the websites you visit.</a:t>
            </a:r>
            <a:br>
              <a:rPr lang="en-US" sz="2000" b="0" i="0" dirty="0">
                <a:solidFill>
                  <a:srgbClr val="36344D"/>
                </a:solidFill>
                <a:effectLst/>
              </a:rPr>
            </a:br>
            <a:endParaRPr lang="en-US" sz="2000" b="0" i="0" dirty="0">
              <a:solidFill>
                <a:srgbClr val="36344D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6344D"/>
                </a:solidFill>
                <a:effectLst/>
              </a:rPr>
              <a:t>On the other hand,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when a VPN connection is activated on a device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, all web requests travel through an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encrypted tunnel 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and are routed through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VPN server 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before reaching the target server.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6344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6344D"/>
                </a:solidFill>
                <a:effectLst/>
              </a:rPr>
              <a:t>After a request is processed, the data sent back to the device goes through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same encrypted VPN connection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and routing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07436" y="606131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DBD09-49C1-31BD-27C9-53FDC298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676812"/>
            <a:ext cx="6019800" cy="1721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C6224-3A08-488F-E207-A631D49D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4676811"/>
            <a:ext cx="5791200" cy="172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BBE3A6-6FFC-6CA9-3B43-7137543962A6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3874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081627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6344D"/>
                </a:solidFill>
                <a:effectLst/>
              </a:rPr>
              <a:t>When using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, your device’s internet connection still passes through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internet service provider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. However, since it’s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and routed via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VPN server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,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ISP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won’t see the websites you visit anymore. It just knows that you are connected to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and that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6344D"/>
                </a:solidFill>
                <a:effectLst/>
              </a:rPr>
              <a:t> traffic travels from your device to a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45088" y="459237"/>
            <a:ext cx="21436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How a VPN works: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DBD09-49C1-31BD-27C9-53FDC298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798377"/>
            <a:ext cx="6016848" cy="1721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C6224-3A08-488F-E207-A631D49D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88" y="2577893"/>
            <a:ext cx="6282431" cy="172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BBE3A6-6FFC-6CA9-3B43-7137543962A6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28785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127309"/>
            <a:ext cx="11788771" cy="55861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100" b="1" i="0" dirty="0">
                <a:solidFill>
                  <a:srgbClr val="FF0000"/>
                </a:solidFill>
                <a:effectLst/>
              </a:rPr>
              <a:t>Proxying</a:t>
            </a:r>
            <a:r>
              <a:rPr lang="en-US" sz="21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Like a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proxy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, a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hides your IP address and location to increase your online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anonymity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. The websites you visit only see the IP address and location of the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 server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instead.</a:t>
            </a:r>
            <a:br>
              <a:rPr lang="en-US" sz="2100" b="0" i="0" dirty="0">
                <a:solidFill>
                  <a:srgbClr val="36344D"/>
                </a:solidFill>
                <a:effectLst/>
              </a:rPr>
            </a:br>
            <a:endParaRPr lang="en-US" sz="2100" b="0" i="0" dirty="0">
              <a:solidFill>
                <a:srgbClr val="36344D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100" b="1" i="0" dirty="0">
                <a:solidFill>
                  <a:srgbClr val="FF0000"/>
                </a:solidFill>
                <a:effectLst/>
              </a:rPr>
              <a:t>Authentication</a:t>
            </a:r>
            <a:r>
              <a:rPr lang="en-US" sz="21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The authentication process ensures that your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 client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only interacts with the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server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you want to connect to. This prevents other third parties from intercepting your data.</a:t>
            </a:r>
            <a:br>
              <a:rPr lang="en-US" sz="2100" b="0" i="0" dirty="0">
                <a:solidFill>
                  <a:srgbClr val="36344D"/>
                </a:solidFill>
                <a:effectLst/>
              </a:rPr>
            </a:br>
            <a:endParaRPr lang="en-US" sz="2100" b="0" i="0" dirty="0">
              <a:solidFill>
                <a:srgbClr val="36344D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100" b="1" i="0" dirty="0">
                <a:solidFill>
                  <a:srgbClr val="FF0000"/>
                </a:solidFill>
                <a:effectLst/>
              </a:rPr>
              <a:t>Tunneling</a:t>
            </a:r>
            <a:r>
              <a:rPr lang="en-US" sz="21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A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connection activates an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encrypted tunnel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for the internet traffic. This process encapsulates each data packet inside another data packet, making it difficult for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malicious parties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to read it.</a:t>
            </a:r>
            <a:br>
              <a:rPr lang="en-US" sz="2100" b="0" i="0" dirty="0">
                <a:solidFill>
                  <a:srgbClr val="36344D"/>
                </a:solidFill>
                <a:effectLst/>
              </a:rPr>
            </a:br>
            <a:endParaRPr lang="en-US" sz="2100" b="0" i="0" dirty="0">
              <a:solidFill>
                <a:srgbClr val="36344D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100" b="1" i="0" dirty="0">
                <a:solidFill>
                  <a:srgbClr val="FF0000"/>
                </a:solidFill>
                <a:effectLst/>
              </a:rPr>
              <a:t>Encryption</a:t>
            </a:r>
            <a:r>
              <a:rPr lang="en-US" sz="21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Many websites that use an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SSL/TLS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, or an </a:t>
            </a:r>
            <a:r>
              <a:rPr lang="en-US" sz="2100" b="1" i="0" dirty="0">
                <a:solidFill>
                  <a:srgbClr val="FF0000"/>
                </a:solidFill>
                <a:effectLst/>
              </a:rPr>
              <a:t>HTTPS certificate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, will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encrypt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the data exchanged between your device and the target server. However, this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encryption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is limited to the websites you visit. Meanwhile, a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 tunnel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encrypts all traffic. Many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 providers use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military-grade encryption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, which is nearly impossible to be read by third parties.</a:t>
            </a:r>
            <a:br>
              <a:rPr lang="en-US" sz="2100" b="0" i="0" dirty="0">
                <a:solidFill>
                  <a:srgbClr val="36344D"/>
                </a:solidFill>
                <a:effectLst/>
              </a:rPr>
            </a:br>
            <a:endParaRPr lang="en-US" sz="2100" b="0" i="0" dirty="0">
              <a:solidFill>
                <a:srgbClr val="36344D"/>
              </a:solidFill>
              <a:effectLst/>
            </a:endParaRPr>
          </a:p>
          <a:p>
            <a:pPr algn="l"/>
            <a:r>
              <a:rPr lang="en-US" sz="2100" b="0" i="0" dirty="0">
                <a:solidFill>
                  <a:srgbClr val="36344D"/>
                </a:solidFill>
                <a:effectLst/>
              </a:rPr>
              <a:t>These processes work together to protect your data from your </a:t>
            </a:r>
            <a:r>
              <a:rPr lang="en-US" sz="2100" b="0" i="0" dirty="0">
                <a:solidFill>
                  <a:srgbClr val="FF0000"/>
                </a:solidFill>
                <a:effectLst/>
              </a:rPr>
              <a:t>internet service provider </a:t>
            </a:r>
            <a:r>
              <a:rPr lang="en-US" sz="2100" b="0" i="0" dirty="0">
                <a:solidFill>
                  <a:srgbClr val="36344D"/>
                </a:solidFill>
                <a:effectLst/>
              </a:rPr>
              <a:t>and other third parties who want to intercept your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07436" y="606131"/>
            <a:ext cx="4865499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key processes a VPN does and their 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28720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69889" y="1489699"/>
            <a:ext cx="11788771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</a:rPr>
              <a:t>IP address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. The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IP address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is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unique identifier 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of a device. It can infer sensitive information like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internet service provider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, country, city, or even home address.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 masks your IP address with its own.</a:t>
            </a:r>
            <a:br>
              <a:rPr lang="en-US" sz="2400" b="0" i="0" dirty="0">
                <a:solidFill>
                  <a:srgbClr val="36344D"/>
                </a:solidFill>
                <a:effectLst/>
              </a:rPr>
            </a:br>
            <a:endParaRPr lang="en-US" sz="2400" b="0" i="0" dirty="0">
              <a:solidFill>
                <a:srgbClr val="36344D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</a:rPr>
              <a:t>Location</a:t>
            </a:r>
            <a:r>
              <a:rPr lang="en-US" sz="24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Since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virtual private networks 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hide your actual IP address, it can appear as though you are browsing from a different location. For example, if you are located in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US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 but are connected to a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VPN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server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 in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UK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, other users will think your location is in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UK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.</a:t>
            </a:r>
            <a:br>
              <a:rPr lang="en-US" sz="2400" b="0" i="0" dirty="0">
                <a:solidFill>
                  <a:srgbClr val="36344D"/>
                </a:solidFill>
                <a:effectLst/>
              </a:rPr>
            </a:br>
            <a:endParaRPr lang="en-US" sz="2400" b="0" i="0" dirty="0">
              <a:solidFill>
                <a:srgbClr val="36344D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800" b="1" i="0" dirty="0">
                <a:solidFill>
                  <a:srgbClr val="FF0000"/>
                </a:solidFill>
                <a:effectLst/>
              </a:rPr>
              <a:t>Search and browsing history</a:t>
            </a:r>
            <a:r>
              <a:rPr lang="en-US" sz="2400" b="1" i="0" dirty="0">
                <a:solidFill>
                  <a:srgbClr val="36344D"/>
                </a:solidFill>
                <a:effectLst/>
              </a:rPr>
              <a:t>. 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Since your internet connection travels through an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encrypted VPN tunnel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, your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ISP or malicious third parties </a:t>
            </a:r>
            <a:r>
              <a:rPr lang="en-US" sz="2400" b="0" i="0" dirty="0">
                <a:solidFill>
                  <a:srgbClr val="36344D"/>
                </a:solidFill>
                <a:effectLst/>
              </a:rPr>
              <a:t>won’t know what you are searching and browsing online. This helps avoid targeted ads and protect your internet privacy in general.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34E-9C76-3B1A-01A0-5A08387D6506}"/>
              </a:ext>
            </a:extLst>
          </p:cNvPr>
          <p:cNvSpPr txBox="1"/>
          <p:nvPr/>
        </p:nvSpPr>
        <p:spPr>
          <a:xfrm>
            <a:off x="269889" y="947351"/>
            <a:ext cx="851855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Here are the personal details that VPN technology can hide when it’s activated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19773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563584-E631-4D24-BF1B-B5A0887A4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233828"/>
              </p:ext>
            </p:extLst>
          </p:nvPr>
        </p:nvGraphicFramePr>
        <p:xfrm>
          <a:off x="817034" y="713047"/>
          <a:ext cx="10536765" cy="590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8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524DAF-C5AF-AB17-FECE-52E9820571A0}"/>
              </a:ext>
            </a:extLst>
          </p:cNvPr>
          <p:cNvSpPr/>
          <p:nvPr/>
        </p:nvSpPr>
        <p:spPr>
          <a:xfrm>
            <a:off x="207437" y="1066800"/>
            <a:ext cx="11832164" cy="2065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Personal VPN </a:t>
            </a:r>
            <a:r>
              <a:rPr lang="en-US" sz="1800" dirty="0">
                <a:solidFill>
                  <a:srgbClr val="36344D"/>
                </a:solidFill>
              </a:rPr>
              <a:t>is also called a consumer or commercial VPN, </a:t>
            </a:r>
            <a:r>
              <a:rPr lang="en-US" sz="1800" dirty="0">
                <a:solidFill>
                  <a:srgbClr val="FF0000"/>
                </a:solidFill>
              </a:rPr>
              <a:t>a personal VPN connects its users to the public internet over an encrypted connection via a VPN server</a:t>
            </a:r>
            <a:r>
              <a:rPr lang="en-US" sz="1800" dirty="0">
                <a:solidFill>
                  <a:srgbClr val="36344D"/>
                </a:solidFill>
              </a:rPr>
              <a:t>. Its primary purpose is </a:t>
            </a:r>
            <a:r>
              <a:rPr lang="en-US" sz="1800" dirty="0">
                <a:solidFill>
                  <a:srgbClr val="FF0000"/>
                </a:solidFill>
              </a:rPr>
              <a:t>to protect online privacy </a:t>
            </a:r>
            <a:r>
              <a:rPr lang="en-US" sz="1800" dirty="0">
                <a:solidFill>
                  <a:srgbClr val="36344D"/>
                </a:solidFill>
              </a:rPr>
              <a:t>and </a:t>
            </a:r>
            <a:r>
              <a:rPr lang="en-US" sz="1800" dirty="0">
                <a:solidFill>
                  <a:srgbClr val="FF0000"/>
                </a:solidFill>
              </a:rPr>
              <a:t>bypass 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  geo-blocking.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6344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Personal VPNs </a:t>
            </a:r>
            <a:r>
              <a:rPr lang="en-US" sz="1800" dirty="0">
                <a:solidFill>
                  <a:srgbClr val="36344D"/>
                </a:solidFill>
              </a:rPr>
              <a:t>are easy to set up on different devices such as PCs, laptops, gaming consoles, and mobile devices. Some examples of </a:t>
            </a:r>
            <a:r>
              <a:rPr lang="en-US" sz="1800" dirty="0">
                <a:solidFill>
                  <a:srgbClr val="FF0000"/>
                </a:solidFill>
              </a:rPr>
              <a:t>personal VPN </a:t>
            </a:r>
            <a:r>
              <a:rPr lang="en-US" sz="1800" dirty="0">
                <a:solidFill>
                  <a:srgbClr val="36344D"/>
                </a:solidFill>
              </a:rPr>
              <a:t>services include </a:t>
            </a:r>
            <a:r>
              <a:rPr lang="en-US" sz="1800" dirty="0" err="1">
                <a:solidFill>
                  <a:srgbClr val="FF0000"/>
                </a:solidFill>
              </a:rPr>
              <a:t>NordVPN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ExpressVPN</a:t>
            </a:r>
            <a:r>
              <a:rPr lang="en-US" sz="1800" dirty="0">
                <a:solidFill>
                  <a:srgbClr val="FF0000"/>
                </a:solidFill>
              </a:rPr>
              <a:t>, and </a:t>
            </a:r>
            <a:r>
              <a:rPr lang="en-US" sz="1800" dirty="0" err="1">
                <a:solidFill>
                  <a:srgbClr val="FF0000"/>
                </a:solidFill>
              </a:rPr>
              <a:t>Surfshark</a:t>
            </a:r>
            <a:r>
              <a:rPr lang="en-US" sz="1800" dirty="0">
                <a:solidFill>
                  <a:srgbClr val="36344D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9EEA7-45F3-7E81-A865-A36EC4F40061}"/>
              </a:ext>
            </a:extLst>
          </p:cNvPr>
          <p:cNvSpPr txBox="1"/>
          <p:nvPr/>
        </p:nvSpPr>
        <p:spPr>
          <a:xfrm>
            <a:off x="533400" y="579940"/>
            <a:ext cx="1616918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Personal VPN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3CC17C-E323-0DB5-806F-87DC6F6DD0D0}"/>
              </a:ext>
            </a:extLst>
          </p:cNvPr>
          <p:cNvSpPr/>
          <p:nvPr/>
        </p:nvSpPr>
        <p:spPr>
          <a:xfrm>
            <a:off x="179918" y="4495800"/>
            <a:ext cx="11832164" cy="2065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 remote access VPN lets users connect to a private or local network</a:t>
            </a:r>
            <a:r>
              <a:rPr lang="en-US" sz="1800" dirty="0">
                <a:solidFill>
                  <a:srgbClr val="36344D"/>
                </a:solidFill>
              </a:rPr>
              <a:t>. This type of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>
                <a:solidFill>
                  <a:srgbClr val="36344D"/>
                </a:solidFill>
              </a:rPr>
              <a:t> is commonly used by employees to securely connect to their company’s office network and access its data and resources.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6344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Remote access VPNs </a:t>
            </a:r>
            <a:r>
              <a:rPr lang="en-US" sz="1800" dirty="0">
                <a:solidFill>
                  <a:srgbClr val="36344D"/>
                </a:solidFill>
              </a:rPr>
              <a:t>are beneficial for remote workers and employees working from home. With a </a:t>
            </a:r>
            <a:r>
              <a:rPr lang="en-US" sz="1800" dirty="0">
                <a:solidFill>
                  <a:srgbClr val="FF0000"/>
                </a:solidFill>
              </a:rPr>
              <a:t>remote access VPN</a:t>
            </a:r>
            <a:r>
              <a:rPr lang="en-US" sz="1800" dirty="0">
                <a:solidFill>
                  <a:srgbClr val="36344D"/>
                </a:solidFill>
              </a:rPr>
              <a:t>, they can access their work files as though they are physically at the office. Its </a:t>
            </a:r>
            <a:r>
              <a:rPr lang="en-US" sz="1800" dirty="0">
                <a:solidFill>
                  <a:srgbClr val="FF0000"/>
                </a:solidFill>
              </a:rPr>
              <a:t>encryption</a:t>
            </a:r>
            <a:r>
              <a:rPr lang="en-US" sz="1800" dirty="0">
                <a:solidFill>
                  <a:srgbClr val="36344D"/>
                </a:solidFill>
              </a:rPr>
              <a:t> is also crucial for protecting sensitive company data when using public Wi-Fi hotspots.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B215-E473-780E-6DDB-A494AA321D2F}"/>
              </a:ext>
            </a:extLst>
          </p:cNvPr>
          <p:cNvSpPr txBox="1"/>
          <p:nvPr/>
        </p:nvSpPr>
        <p:spPr>
          <a:xfrm>
            <a:off x="590527" y="3952554"/>
            <a:ext cx="229370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Remote Access VPN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4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524DAF-C5AF-AB17-FECE-52E9820571A0}"/>
              </a:ext>
            </a:extLst>
          </p:cNvPr>
          <p:cNvSpPr/>
          <p:nvPr/>
        </p:nvSpPr>
        <p:spPr>
          <a:xfrm>
            <a:off x="207437" y="1066800"/>
            <a:ext cx="11832164" cy="19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36344D"/>
                </a:solidFill>
              </a:rPr>
              <a:t>Similar to a </a:t>
            </a:r>
            <a:r>
              <a:rPr lang="en-US" sz="1800" dirty="0">
                <a:solidFill>
                  <a:srgbClr val="FF0000"/>
                </a:solidFill>
              </a:rPr>
              <a:t>remote access VPN</a:t>
            </a:r>
            <a:r>
              <a:rPr lang="en-US" sz="1800" dirty="0">
                <a:solidFill>
                  <a:srgbClr val="36344D"/>
                </a:solidFill>
              </a:rPr>
              <a:t>, a </a:t>
            </a:r>
            <a:r>
              <a:rPr lang="en-US" sz="1800" dirty="0">
                <a:solidFill>
                  <a:srgbClr val="FF0000"/>
                </a:solidFill>
              </a:rPr>
              <a:t>mobile VPN </a:t>
            </a:r>
            <a:r>
              <a:rPr lang="en-US" sz="1800" dirty="0">
                <a:solidFill>
                  <a:srgbClr val="36344D"/>
                </a:solidFill>
              </a:rPr>
              <a:t>is commonly used by employees to connect to their </a:t>
            </a:r>
            <a:r>
              <a:rPr lang="en-US" sz="1800" dirty="0">
                <a:solidFill>
                  <a:srgbClr val="FF0000"/>
                </a:solidFill>
              </a:rPr>
              <a:t>company’s business network </a:t>
            </a:r>
            <a:r>
              <a:rPr lang="en-US" sz="1800" dirty="0">
                <a:solidFill>
                  <a:srgbClr val="36344D"/>
                </a:solidFill>
              </a:rPr>
              <a:t>remotely.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6344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36344D"/>
                </a:solidFill>
              </a:rPr>
              <a:t>The key difference is that a </a:t>
            </a:r>
            <a:r>
              <a:rPr lang="en-US" sz="1800" dirty="0">
                <a:solidFill>
                  <a:srgbClr val="FF0000"/>
                </a:solidFill>
              </a:rPr>
              <a:t>mobile VPN </a:t>
            </a:r>
            <a:r>
              <a:rPr lang="en-US" sz="1800" dirty="0">
                <a:solidFill>
                  <a:srgbClr val="36344D"/>
                </a:solidFill>
              </a:rPr>
              <a:t>stays connected even if the user changes their network connection or loses their connectivity. For this reason, </a:t>
            </a:r>
            <a:r>
              <a:rPr lang="en-US" sz="1800" dirty="0">
                <a:solidFill>
                  <a:srgbClr val="FF0000"/>
                </a:solidFill>
              </a:rPr>
              <a:t>mobile VPNs</a:t>
            </a:r>
            <a:r>
              <a:rPr lang="en-US" sz="1800" dirty="0">
                <a:solidFill>
                  <a:srgbClr val="36344D"/>
                </a:solidFill>
              </a:rPr>
              <a:t> are recommended for highly mobile users or people with unstable internet connections.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9EEA7-45F3-7E81-A865-A36EC4F40061}"/>
              </a:ext>
            </a:extLst>
          </p:cNvPr>
          <p:cNvSpPr txBox="1"/>
          <p:nvPr/>
        </p:nvSpPr>
        <p:spPr>
          <a:xfrm>
            <a:off x="533400" y="579940"/>
            <a:ext cx="145424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Mobile VPN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3CC17C-E323-0DB5-806F-87DC6F6DD0D0}"/>
              </a:ext>
            </a:extLst>
          </p:cNvPr>
          <p:cNvSpPr/>
          <p:nvPr/>
        </p:nvSpPr>
        <p:spPr>
          <a:xfrm>
            <a:off x="179918" y="4579640"/>
            <a:ext cx="11832164" cy="1981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This type of VPN merges two networks on different sites</a:t>
            </a:r>
            <a:r>
              <a:rPr lang="en-US" sz="1800" dirty="0">
                <a:solidFill>
                  <a:srgbClr val="36344D"/>
                </a:solidFill>
              </a:rPr>
              <a:t>. For example, if a company has two offices in Europe and Asia, a </a:t>
            </a:r>
            <a:r>
              <a:rPr lang="en-US" sz="1800" dirty="0">
                <a:solidFill>
                  <a:srgbClr val="FF0000"/>
                </a:solidFill>
              </a:rPr>
              <a:t>site-to-site VPN </a:t>
            </a:r>
            <a:r>
              <a:rPr lang="en-US" sz="1800" dirty="0">
                <a:solidFill>
                  <a:srgbClr val="36344D"/>
                </a:solidFill>
              </a:rPr>
              <a:t>can merge the two private company networks.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6344D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Many global companies use a combination of site-to-site VPN and remote access VPN</a:t>
            </a:r>
            <a:r>
              <a:rPr lang="en-US" sz="1800" dirty="0">
                <a:solidFill>
                  <a:srgbClr val="36344D"/>
                </a:solidFill>
              </a:rPr>
              <a:t>. The </a:t>
            </a:r>
            <a:r>
              <a:rPr lang="en-US" sz="1800" dirty="0">
                <a:solidFill>
                  <a:srgbClr val="FF0000"/>
                </a:solidFill>
              </a:rPr>
              <a:t>site-to-site VPN </a:t>
            </a:r>
            <a:r>
              <a:rPr lang="en-US" sz="1800" dirty="0">
                <a:solidFill>
                  <a:srgbClr val="36344D"/>
                </a:solidFill>
              </a:rPr>
              <a:t>merges all of the company’s private networks across the globe, while the </a:t>
            </a:r>
            <a:r>
              <a:rPr lang="en-US" sz="1800" dirty="0">
                <a:solidFill>
                  <a:srgbClr val="FF0000"/>
                </a:solidFill>
              </a:rPr>
              <a:t>remote access VPN </a:t>
            </a:r>
            <a:r>
              <a:rPr lang="en-US" sz="1800" dirty="0">
                <a:solidFill>
                  <a:srgbClr val="36344D"/>
                </a:solidFill>
              </a:rPr>
              <a:t>allows employees to access all those networks at once.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B215-E473-780E-6DDB-A494AA321D2F}"/>
              </a:ext>
            </a:extLst>
          </p:cNvPr>
          <p:cNvSpPr txBox="1"/>
          <p:nvPr/>
        </p:nvSpPr>
        <p:spPr>
          <a:xfrm>
            <a:off x="505881" y="4092780"/>
            <a:ext cx="187827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Site-to-Site VPN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0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7BF52-C4E2-6E36-7868-88F6CC6D4482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E80A4-369C-AEA5-0F92-A93731E75046}"/>
              </a:ext>
            </a:extLst>
          </p:cNvPr>
          <p:cNvSpPr txBox="1"/>
          <p:nvPr/>
        </p:nvSpPr>
        <p:spPr>
          <a:xfrm>
            <a:off x="207436" y="1106715"/>
            <a:ext cx="401045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Why You Should Use a VPN Service?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7AB7D-C2AD-02FF-44F8-ADD70A887A35}"/>
              </a:ext>
            </a:extLst>
          </p:cNvPr>
          <p:cNvSpPr txBox="1"/>
          <p:nvPr/>
        </p:nvSpPr>
        <p:spPr>
          <a:xfrm>
            <a:off x="207436" y="1600200"/>
            <a:ext cx="11832164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Privacy: 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VPN encrypts your network traffic and routes your internet connection through a remote server</a:t>
            </a:r>
            <a:r>
              <a:rPr lang="en-US" sz="1800" dirty="0"/>
              <a:t>. It lets you hide online data like your IP address, location, search and browsing history, and downloads. As a result, your internet service provider, the websites you visit, and other third parties won’t be able to read 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r>
              <a:rPr lang="en-US" sz="2400" b="1" dirty="0">
                <a:solidFill>
                  <a:srgbClr val="C00000"/>
                </a:solidFill>
              </a:rPr>
              <a:t>2. Freedom</a:t>
            </a:r>
            <a:r>
              <a:rPr lang="en-US" sz="1800" b="1" dirty="0">
                <a:solidFill>
                  <a:srgbClr val="C00000"/>
                </a:solidFill>
              </a:rPr>
              <a:t>: </a:t>
            </a:r>
          </a:p>
          <a:p>
            <a:endParaRPr lang="en-US" sz="18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 VPN can change its user’s virtual location</a:t>
            </a:r>
            <a:r>
              <a:rPr lang="en-US" sz="1800" dirty="0"/>
              <a:t>. This feature gives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 users the freedom to </a:t>
            </a:r>
            <a:r>
              <a:rPr lang="en-US" sz="1800" dirty="0">
                <a:solidFill>
                  <a:srgbClr val="FF0000"/>
                </a:solidFill>
              </a:rPr>
              <a:t>access blocked content </a:t>
            </a:r>
            <a:r>
              <a:rPr lang="en-US" sz="1800" dirty="0"/>
              <a:t>in their region.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For instance, a TV show you want to watch on </a:t>
            </a:r>
            <a:r>
              <a:rPr lang="en-US" sz="1800" dirty="0">
                <a:solidFill>
                  <a:srgbClr val="FF0000"/>
                </a:solidFill>
              </a:rPr>
              <a:t>Netflix</a:t>
            </a:r>
            <a:r>
              <a:rPr lang="en-US" sz="1800" dirty="0"/>
              <a:t> may be only available in a specific location, or your country may be censoring a social media site. By changing your location to a different country with a </a:t>
            </a:r>
            <a:r>
              <a:rPr lang="en-US" sz="1800" dirty="0">
                <a:solidFill>
                  <a:srgbClr val="FF0000"/>
                </a:solidFill>
              </a:rPr>
              <a:t>VPN</a:t>
            </a:r>
            <a:r>
              <a:rPr lang="en-US" sz="1800" dirty="0"/>
              <a:t>, you will be able to access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geo-blocked content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3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91644</TotalTime>
  <Words>1696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9953</cp:revision>
  <dcterms:created xsi:type="dcterms:W3CDTF">2006-08-16T00:00:00Z</dcterms:created>
  <dcterms:modified xsi:type="dcterms:W3CDTF">2024-03-06T08:44:14Z</dcterms:modified>
</cp:coreProperties>
</file>