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7"/>
  </p:notesMasterIdLst>
  <p:sldIdLst>
    <p:sldId id="471" r:id="rId2"/>
    <p:sldId id="478" r:id="rId3"/>
    <p:sldId id="479" r:id="rId4"/>
    <p:sldId id="480" r:id="rId5"/>
    <p:sldId id="481" r:id="rId6"/>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291" autoAdjust="0"/>
  </p:normalViewPr>
  <p:slideViewPr>
    <p:cSldViewPr>
      <p:cViewPr>
        <p:scale>
          <a:sx n="70" d="100"/>
          <a:sy n="70" d="100"/>
        </p:scale>
        <p:origin x="1186" y="5"/>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7/20/2023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839886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59808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011177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4992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7/20/2023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5FE1BED-407C-129F-7A5E-87DB0CF52318}"/>
              </a:ext>
            </a:extLst>
          </p:cNvPr>
          <p:cNvPicPr>
            <a:picLocks noChangeAspect="1"/>
          </p:cNvPicPr>
          <p:nvPr/>
        </p:nvPicPr>
        <p:blipFill>
          <a:blip r:embed="rId3"/>
          <a:stretch>
            <a:fillRect/>
          </a:stretch>
        </p:blipFill>
        <p:spPr>
          <a:xfrm>
            <a:off x="2057400" y="2228718"/>
            <a:ext cx="8443692" cy="4557155"/>
          </a:xfrm>
          <a:prstGeom prst="rect">
            <a:avLst/>
          </a:prstGeom>
        </p:spPr>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621201" y="21824"/>
            <a:ext cx="2590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API gateway?</a:t>
            </a:r>
          </a:p>
        </p:txBody>
      </p:sp>
      <p:sp>
        <p:nvSpPr>
          <p:cNvPr id="11" name="TextBox 10">
            <a:extLst>
              <a:ext uri="{FF2B5EF4-FFF2-40B4-BE49-F238E27FC236}">
                <a16:creationId xmlns:a16="http://schemas.microsoft.com/office/drawing/2014/main" id="{11705DA6-4EF9-EB0E-94C5-017DBC9DCF70}"/>
              </a:ext>
            </a:extLst>
          </p:cNvPr>
          <p:cNvSpPr txBox="1"/>
          <p:nvPr/>
        </p:nvSpPr>
        <p:spPr>
          <a:xfrm>
            <a:off x="224369" y="534823"/>
            <a:ext cx="11679764" cy="1815882"/>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buFont typeface="Wingdings" panose="05000000000000000000" pitchFamily="2" charset="2"/>
              <a:buChar char="ü"/>
            </a:pPr>
            <a:r>
              <a:rPr lang="en-US" sz="1400" b="0" i="0" dirty="0">
                <a:solidFill>
                  <a:srgbClr val="374151"/>
                </a:solidFill>
                <a:effectLst/>
              </a:rPr>
              <a:t>Imagine you want to access multiple websites or services, but each one has a </a:t>
            </a:r>
            <a:r>
              <a:rPr lang="en-US" sz="1400" b="0" i="0" dirty="0">
                <a:solidFill>
                  <a:srgbClr val="FF0000"/>
                </a:solidFill>
                <a:effectLst/>
              </a:rPr>
              <a:t>different way of communicating </a:t>
            </a:r>
            <a:r>
              <a:rPr lang="en-US" sz="1400" b="0" i="0" dirty="0">
                <a:solidFill>
                  <a:srgbClr val="374151"/>
                </a:solidFill>
                <a:effectLst/>
              </a:rPr>
              <a:t>or </a:t>
            </a:r>
            <a:r>
              <a:rPr lang="en-US" sz="1400" b="0" i="0" dirty="0">
                <a:solidFill>
                  <a:srgbClr val="FF0000"/>
                </a:solidFill>
                <a:effectLst/>
              </a:rPr>
              <a:t>requires different permissions</a:t>
            </a:r>
            <a:r>
              <a:rPr lang="en-US" sz="1400" b="0" i="0" dirty="0">
                <a:solidFill>
                  <a:srgbClr val="374151"/>
                </a:solidFill>
                <a:effectLst/>
              </a:rPr>
              <a:t>. </a:t>
            </a:r>
            <a:br>
              <a:rPr lang="en-US" sz="1400" b="0" i="0" dirty="0">
                <a:solidFill>
                  <a:srgbClr val="374151"/>
                </a:solidFill>
                <a:effectLst/>
              </a:rPr>
            </a:br>
            <a:endParaRPr lang="en-US" sz="1400" b="0" i="0" dirty="0">
              <a:solidFill>
                <a:srgbClr val="374151"/>
              </a:solidFill>
              <a:effectLst/>
            </a:endParaRPr>
          </a:p>
          <a:p>
            <a:pPr marL="285750" indent="-285750">
              <a:buFont typeface="Wingdings" panose="05000000000000000000" pitchFamily="2" charset="2"/>
              <a:buChar char="ü"/>
            </a:pPr>
            <a:r>
              <a:rPr lang="en-US" sz="1400" dirty="0">
                <a:solidFill>
                  <a:srgbClr val="374151"/>
                </a:solidFill>
              </a:rPr>
              <a:t>It would be quite overwhelming and time-consuming to deal with all these </a:t>
            </a:r>
            <a:r>
              <a:rPr lang="en-US" sz="1400" dirty="0">
                <a:solidFill>
                  <a:srgbClr val="FF0000"/>
                </a:solidFill>
              </a:rPr>
              <a:t>different rules and formats</a:t>
            </a:r>
            <a:r>
              <a:rPr lang="en-US" sz="1400" dirty="0">
                <a:solidFill>
                  <a:srgbClr val="374151"/>
                </a:solidFill>
              </a:rPr>
              <a:t>. Here's where an </a:t>
            </a:r>
            <a:r>
              <a:rPr lang="en-US" sz="1400" dirty="0">
                <a:solidFill>
                  <a:srgbClr val="FF0000"/>
                </a:solidFill>
              </a:rPr>
              <a:t>API Gateway </a:t>
            </a:r>
            <a:r>
              <a:rPr lang="en-US" sz="1400" dirty="0">
                <a:solidFill>
                  <a:srgbClr val="374151"/>
                </a:solidFill>
              </a:rPr>
              <a:t>comes in. Think of it as a helpful assistant that simplifies the process for you. It acts as a </a:t>
            </a:r>
            <a:r>
              <a:rPr lang="en-US" sz="1400" dirty="0">
                <a:solidFill>
                  <a:srgbClr val="FF0000"/>
                </a:solidFill>
              </a:rPr>
              <a:t>single doorway</a:t>
            </a:r>
            <a:r>
              <a:rPr lang="en-US" sz="1400" dirty="0">
                <a:solidFill>
                  <a:srgbClr val="374151"/>
                </a:solidFill>
              </a:rPr>
              <a:t>, or a </a:t>
            </a:r>
            <a:r>
              <a:rPr lang="en-US" sz="1400" dirty="0">
                <a:solidFill>
                  <a:srgbClr val="FF0000"/>
                </a:solidFill>
              </a:rPr>
              <a:t>central hub</a:t>
            </a:r>
            <a:r>
              <a:rPr lang="en-US" sz="1400" dirty="0">
                <a:solidFill>
                  <a:srgbClr val="374151"/>
                </a:solidFill>
              </a:rPr>
              <a:t>, that you can interact with to access all those websites or services.</a:t>
            </a:r>
            <a:br>
              <a:rPr lang="en-US" sz="1400" dirty="0">
                <a:solidFill>
                  <a:srgbClr val="374151"/>
                </a:solidFill>
              </a:rPr>
            </a:br>
            <a:endParaRPr lang="en-US" sz="1400" dirty="0">
              <a:solidFill>
                <a:srgbClr val="374151"/>
              </a:solidFill>
            </a:endParaRPr>
          </a:p>
          <a:p>
            <a:pPr marL="285750" indent="-285750">
              <a:buFont typeface="Wingdings" panose="05000000000000000000" pitchFamily="2" charset="2"/>
              <a:buChar char="ü"/>
            </a:pPr>
            <a:r>
              <a:rPr lang="en-US" sz="1400" dirty="0">
                <a:solidFill>
                  <a:srgbClr val="374151"/>
                </a:solidFill>
              </a:rPr>
              <a:t>Instead of having to understand and follow the rules and protocols of each website or service, you only need to understand how to communicate with the </a:t>
            </a:r>
            <a:r>
              <a:rPr lang="en-US" sz="1400" dirty="0">
                <a:solidFill>
                  <a:srgbClr val="FF0000"/>
                </a:solidFill>
              </a:rPr>
              <a:t>API Gateway</a:t>
            </a:r>
            <a:r>
              <a:rPr lang="en-US" sz="1400" dirty="0">
                <a:solidFill>
                  <a:srgbClr val="374151"/>
                </a:solidFill>
              </a:rPr>
              <a:t>. It takes care of the rest!</a:t>
            </a:r>
          </a:p>
        </p:txBody>
      </p:sp>
    </p:spTree>
    <p:extLst>
      <p:ext uri="{BB962C8B-B14F-4D97-AF65-F5344CB8AC3E}">
        <p14:creationId xmlns:p14="http://schemas.microsoft.com/office/powerpoint/2010/main" val="3165863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621201" y="21824"/>
            <a:ext cx="2590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API gateway?</a:t>
            </a:r>
          </a:p>
        </p:txBody>
      </p:sp>
      <p:sp>
        <p:nvSpPr>
          <p:cNvPr id="11" name="TextBox 10">
            <a:extLst>
              <a:ext uri="{FF2B5EF4-FFF2-40B4-BE49-F238E27FC236}">
                <a16:creationId xmlns:a16="http://schemas.microsoft.com/office/drawing/2014/main" id="{11705DA6-4EF9-EB0E-94C5-017DBC9DCF70}"/>
              </a:ext>
            </a:extLst>
          </p:cNvPr>
          <p:cNvSpPr txBox="1"/>
          <p:nvPr/>
        </p:nvSpPr>
        <p:spPr>
          <a:xfrm>
            <a:off x="224369" y="534823"/>
            <a:ext cx="11679764" cy="1569660"/>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lgn="l">
              <a:buFont typeface="Wingdings" panose="05000000000000000000" pitchFamily="2" charset="2"/>
              <a:buChar char="ü"/>
            </a:pPr>
            <a:r>
              <a:rPr lang="en-US" sz="1600" b="0" i="0" dirty="0">
                <a:solidFill>
                  <a:srgbClr val="374151"/>
                </a:solidFill>
                <a:effectLst/>
              </a:rPr>
              <a:t>When you want to interact with a website or service, you send your request to the </a:t>
            </a:r>
            <a:r>
              <a:rPr lang="en-US" sz="1600" b="0" i="0" dirty="0">
                <a:solidFill>
                  <a:srgbClr val="FF0000"/>
                </a:solidFill>
                <a:effectLst/>
              </a:rPr>
              <a:t>API Gateway</a:t>
            </a:r>
            <a:r>
              <a:rPr lang="en-US" sz="1600" b="0" i="0" dirty="0">
                <a:solidFill>
                  <a:srgbClr val="374151"/>
                </a:solidFill>
                <a:effectLst/>
              </a:rPr>
              <a:t>. The </a:t>
            </a:r>
            <a:r>
              <a:rPr lang="en-US" sz="1600" b="0" i="0" dirty="0">
                <a:solidFill>
                  <a:srgbClr val="FF0000"/>
                </a:solidFill>
                <a:effectLst/>
              </a:rPr>
              <a:t>API Gateway </a:t>
            </a:r>
            <a:r>
              <a:rPr lang="en-US" sz="1600" b="0" i="0" dirty="0">
                <a:solidFill>
                  <a:srgbClr val="374151"/>
                </a:solidFill>
                <a:effectLst/>
              </a:rPr>
              <a:t>then takes your request and translates it into a format that the specific website or service understands. It knows the specific rules and formats needed for each one, so you don't have to worry about it.</a:t>
            </a:r>
          </a:p>
          <a:p>
            <a:pPr marL="285750" indent="-285750" algn="l">
              <a:buFont typeface="Wingdings" panose="05000000000000000000" pitchFamily="2" charset="2"/>
              <a:buChar char="ü"/>
            </a:pPr>
            <a:endParaRPr lang="en-US" sz="1600" b="0" i="0" dirty="0">
              <a:solidFill>
                <a:srgbClr val="374151"/>
              </a:solidFill>
              <a:effectLst/>
            </a:endParaRPr>
          </a:p>
          <a:p>
            <a:pPr marL="285750" indent="-285750" algn="l">
              <a:buFont typeface="Wingdings" panose="05000000000000000000" pitchFamily="2" charset="2"/>
              <a:buChar char="ü"/>
            </a:pPr>
            <a:r>
              <a:rPr lang="en-US" sz="1600" b="0" i="0" dirty="0">
                <a:solidFill>
                  <a:srgbClr val="374151"/>
                </a:solidFill>
                <a:effectLst/>
              </a:rPr>
              <a:t>Additionally, the </a:t>
            </a:r>
            <a:r>
              <a:rPr lang="en-US" sz="1600" b="0" i="0" dirty="0">
                <a:solidFill>
                  <a:srgbClr val="FF0000"/>
                </a:solidFill>
                <a:effectLst/>
              </a:rPr>
              <a:t>API Gateway </a:t>
            </a:r>
            <a:r>
              <a:rPr lang="en-US" sz="1600" b="0" i="0" dirty="0">
                <a:solidFill>
                  <a:srgbClr val="374151"/>
                </a:solidFill>
                <a:effectLst/>
              </a:rPr>
              <a:t>can help ensure that you have the right permissions to access the requested website or service. It handles the </a:t>
            </a:r>
            <a:r>
              <a:rPr lang="en-US" sz="1600" b="0" i="0" dirty="0">
                <a:solidFill>
                  <a:srgbClr val="FF0000"/>
                </a:solidFill>
                <a:effectLst/>
              </a:rPr>
              <a:t>security and authentication process</a:t>
            </a:r>
            <a:r>
              <a:rPr lang="en-US" sz="1600" b="0" i="0" dirty="0">
                <a:solidFill>
                  <a:srgbClr val="374151"/>
                </a:solidFill>
                <a:effectLst/>
              </a:rPr>
              <a:t>, making sure you're authorized to access the resources.</a:t>
            </a:r>
          </a:p>
        </p:txBody>
      </p:sp>
      <p:pic>
        <p:nvPicPr>
          <p:cNvPr id="7" name="Picture 6">
            <a:extLst>
              <a:ext uri="{FF2B5EF4-FFF2-40B4-BE49-F238E27FC236}">
                <a16:creationId xmlns:a16="http://schemas.microsoft.com/office/drawing/2014/main" id="{389C6B1A-45C5-9A13-41BC-78CAE5D4A465}"/>
              </a:ext>
            </a:extLst>
          </p:cNvPr>
          <p:cNvPicPr>
            <a:picLocks noChangeAspect="1"/>
          </p:cNvPicPr>
          <p:nvPr/>
        </p:nvPicPr>
        <p:blipFill>
          <a:blip r:embed="rId3"/>
          <a:stretch>
            <a:fillRect/>
          </a:stretch>
        </p:blipFill>
        <p:spPr>
          <a:xfrm>
            <a:off x="2057400" y="2160226"/>
            <a:ext cx="8443692" cy="4557155"/>
          </a:xfrm>
          <a:prstGeom prst="rect">
            <a:avLst/>
          </a:prstGeom>
        </p:spPr>
      </p:pic>
    </p:spTree>
    <p:extLst>
      <p:ext uri="{BB962C8B-B14F-4D97-AF65-F5344CB8AC3E}">
        <p14:creationId xmlns:p14="http://schemas.microsoft.com/office/powerpoint/2010/main" val="394966558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621201" y="21824"/>
            <a:ext cx="2590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API gateway?</a:t>
            </a:r>
          </a:p>
        </p:txBody>
      </p:sp>
      <p:sp>
        <p:nvSpPr>
          <p:cNvPr id="11" name="TextBox 10">
            <a:extLst>
              <a:ext uri="{FF2B5EF4-FFF2-40B4-BE49-F238E27FC236}">
                <a16:creationId xmlns:a16="http://schemas.microsoft.com/office/drawing/2014/main" id="{11705DA6-4EF9-EB0E-94C5-017DBC9DCF70}"/>
              </a:ext>
            </a:extLst>
          </p:cNvPr>
          <p:cNvSpPr txBox="1"/>
          <p:nvPr/>
        </p:nvSpPr>
        <p:spPr>
          <a:xfrm>
            <a:off x="224369" y="534823"/>
            <a:ext cx="11679764" cy="1815882"/>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lgn="l">
              <a:buFont typeface="Wingdings" panose="05000000000000000000" pitchFamily="2" charset="2"/>
              <a:buChar char="ü"/>
            </a:pPr>
            <a:r>
              <a:rPr lang="en-US" sz="1600" dirty="0">
                <a:solidFill>
                  <a:srgbClr val="374151"/>
                </a:solidFill>
              </a:rPr>
              <a:t>T</a:t>
            </a:r>
            <a:r>
              <a:rPr lang="en-US" sz="1600" b="0" i="0" dirty="0">
                <a:solidFill>
                  <a:srgbClr val="374151"/>
                </a:solidFill>
                <a:effectLst/>
              </a:rPr>
              <a:t>he </a:t>
            </a:r>
            <a:r>
              <a:rPr lang="en-US" sz="1600" b="0" i="0" dirty="0">
                <a:solidFill>
                  <a:srgbClr val="FF0000"/>
                </a:solidFill>
                <a:effectLst/>
              </a:rPr>
              <a:t>API Gateway </a:t>
            </a:r>
            <a:r>
              <a:rPr lang="en-US" sz="1600" b="0" i="0" dirty="0">
                <a:solidFill>
                  <a:srgbClr val="374151"/>
                </a:solidFill>
                <a:effectLst/>
              </a:rPr>
              <a:t>can also help improve </a:t>
            </a:r>
            <a:r>
              <a:rPr lang="en-US" sz="1600" b="0" i="0" dirty="0">
                <a:solidFill>
                  <a:srgbClr val="FF0000"/>
                </a:solidFill>
                <a:effectLst/>
              </a:rPr>
              <a:t>performance</a:t>
            </a:r>
            <a:r>
              <a:rPr lang="en-US" sz="1600" b="0" i="0" dirty="0">
                <a:solidFill>
                  <a:srgbClr val="374151"/>
                </a:solidFill>
                <a:effectLst/>
              </a:rPr>
              <a:t>. It can </a:t>
            </a:r>
            <a:r>
              <a:rPr lang="en-US" sz="1600" b="0" i="0" dirty="0">
                <a:solidFill>
                  <a:srgbClr val="FF0000"/>
                </a:solidFill>
                <a:effectLst/>
              </a:rPr>
              <a:t>cache</a:t>
            </a:r>
            <a:r>
              <a:rPr lang="en-US" sz="1600" b="0" i="0" dirty="0">
                <a:solidFill>
                  <a:srgbClr val="374151"/>
                </a:solidFill>
                <a:effectLst/>
              </a:rPr>
              <a:t> certain responses from the websites or services so that if multiple people request the same thing, it can provide the answer quickly without having to go back to the original website or service every time.</a:t>
            </a:r>
            <a:br>
              <a:rPr lang="en-US" sz="1600" b="0" i="0" dirty="0">
                <a:solidFill>
                  <a:srgbClr val="374151"/>
                </a:solidFill>
                <a:effectLst/>
              </a:rPr>
            </a:br>
            <a:endParaRPr lang="en-US" sz="1600" b="0" i="0" dirty="0">
              <a:solidFill>
                <a:srgbClr val="374151"/>
              </a:solidFill>
              <a:effectLst/>
            </a:endParaRPr>
          </a:p>
          <a:p>
            <a:pPr marL="285750" indent="-285750" algn="l">
              <a:buFont typeface="Wingdings" panose="05000000000000000000" pitchFamily="2" charset="2"/>
              <a:buChar char="ü"/>
            </a:pPr>
            <a:r>
              <a:rPr lang="en-US" sz="1600" b="0" i="0" dirty="0">
                <a:solidFill>
                  <a:srgbClr val="374151"/>
                </a:solidFill>
                <a:effectLst/>
              </a:rPr>
              <a:t>Overall, an </a:t>
            </a:r>
            <a:r>
              <a:rPr lang="en-US" sz="1600" b="0" i="0" dirty="0">
                <a:solidFill>
                  <a:srgbClr val="FF0000"/>
                </a:solidFill>
                <a:effectLst/>
              </a:rPr>
              <a:t>API Gateway </a:t>
            </a:r>
            <a:r>
              <a:rPr lang="en-US" sz="1600" b="0" i="0" dirty="0">
                <a:solidFill>
                  <a:srgbClr val="374151"/>
                </a:solidFill>
                <a:effectLst/>
              </a:rPr>
              <a:t>simplifies the process of accessing different websites or services. It acts as a </a:t>
            </a:r>
            <a:r>
              <a:rPr lang="en-US" sz="1600" b="0" i="0" dirty="0">
                <a:solidFill>
                  <a:srgbClr val="FF0000"/>
                </a:solidFill>
                <a:effectLst/>
              </a:rPr>
              <a:t>middleman</a:t>
            </a:r>
            <a:r>
              <a:rPr lang="en-US" sz="1600" b="0" i="0" dirty="0">
                <a:solidFill>
                  <a:srgbClr val="374151"/>
                </a:solidFill>
                <a:effectLst/>
              </a:rPr>
              <a:t> that understands the specific rules and formats of each website or service, allowing you to communicate with them all through a single, easy-to-use interface. It takes care of the complexity behind the scenes, making your life much simpler as a user.</a:t>
            </a:r>
          </a:p>
        </p:txBody>
      </p:sp>
      <p:pic>
        <p:nvPicPr>
          <p:cNvPr id="7" name="Picture 6">
            <a:extLst>
              <a:ext uri="{FF2B5EF4-FFF2-40B4-BE49-F238E27FC236}">
                <a16:creationId xmlns:a16="http://schemas.microsoft.com/office/drawing/2014/main" id="{038734E4-4923-813E-EFB4-FE1B89652D2F}"/>
              </a:ext>
            </a:extLst>
          </p:cNvPr>
          <p:cNvPicPr>
            <a:picLocks noChangeAspect="1"/>
          </p:cNvPicPr>
          <p:nvPr/>
        </p:nvPicPr>
        <p:blipFill>
          <a:blip r:embed="rId3"/>
          <a:stretch>
            <a:fillRect/>
          </a:stretch>
        </p:blipFill>
        <p:spPr>
          <a:xfrm>
            <a:off x="1842405" y="2392337"/>
            <a:ext cx="8443692" cy="4557155"/>
          </a:xfrm>
          <a:prstGeom prst="rect">
            <a:avLst/>
          </a:prstGeom>
        </p:spPr>
      </p:pic>
    </p:spTree>
    <p:extLst>
      <p:ext uri="{BB962C8B-B14F-4D97-AF65-F5344CB8AC3E}">
        <p14:creationId xmlns:p14="http://schemas.microsoft.com/office/powerpoint/2010/main" val="25796652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621201" y="21824"/>
            <a:ext cx="2590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API gateway?</a:t>
            </a:r>
          </a:p>
        </p:txBody>
      </p:sp>
      <p:sp>
        <p:nvSpPr>
          <p:cNvPr id="11" name="TextBox 10">
            <a:extLst>
              <a:ext uri="{FF2B5EF4-FFF2-40B4-BE49-F238E27FC236}">
                <a16:creationId xmlns:a16="http://schemas.microsoft.com/office/drawing/2014/main" id="{11705DA6-4EF9-EB0E-94C5-017DBC9DCF70}"/>
              </a:ext>
            </a:extLst>
          </p:cNvPr>
          <p:cNvSpPr txBox="1"/>
          <p:nvPr/>
        </p:nvSpPr>
        <p:spPr>
          <a:xfrm>
            <a:off x="224369" y="534823"/>
            <a:ext cx="11679764" cy="1477328"/>
          </a:xfrm>
          <a:prstGeom prst="rect">
            <a:avLst/>
          </a:prstGeom>
          <a:ln w="3175"/>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lgn="l">
              <a:buFont typeface="Wingdings" panose="05000000000000000000" pitchFamily="2" charset="2"/>
              <a:buChar char="ü"/>
            </a:pPr>
            <a:r>
              <a:rPr lang="en-US" sz="1800" b="0" i="0" dirty="0">
                <a:solidFill>
                  <a:srgbClr val="374151"/>
                </a:solidFill>
                <a:effectLst/>
              </a:rPr>
              <a:t>An </a:t>
            </a:r>
            <a:r>
              <a:rPr lang="en-US" sz="1800" b="0" i="0" dirty="0">
                <a:solidFill>
                  <a:srgbClr val="FF0000"/>
                </a:solidFill>
                <a:effectLst/>
              </a:rPr>
              <a:t>API Gateway</a:t>
            </a:r>
            <a:r>
              <a:rPr lang="en-US" sz="1800" b="0" i="0" dirty="0">
                <a:solidFill>
                  <a:srgbClr val="374151"/>
                </a:solidFill>
                <a:effectLst/>
              </a:rPr>
              <a:t> is a central component in a system that acts as a </a:t>
            </a:r>
            <a:r>
              <a:rPr lang="en-US" sz="1800" b="0" i="0" dirty="0">
                <a:solidFill>
                  <a:srgbClr val="FF0000"/>
                </a:solidFill>
                <a:effectLst/>
              </a:rPr>
              <a:t>middleman</a:t>
            </a:r>
            <a:r>
              <a:rPr lang="en-US" sz="1800" b="0" i="0" dirty="0">
                <a:solidFill>
                  <a:srgbClr val="374151"/>
                </a:solidFill>
                <a:effectLst/>
              </a:rPr>
              <a:t> between clients (such as applications or devices) and backend services or APIs. </a:t>
            </a:r>
          </a:p>
          <a:p>
            <a:pPr marL="285750" indent="-285750" algn="l">
              <a:buFont typeface="Wingdings" panose="05000000000000000000" pitchFamily="2" charset="2"/>
              <a:buChar char="ü"/>
            </a:pPr>
            <a:endParaRPr lang="en-US" sz="1800" dirty="0">
              <a:solidFill>
                <a:srgbClr val="374151"/>
              </a:solidFill>
            </a:endParaRPr>
          </a:p>
          <a:p>
            <a:pPr marL="285750" indent="-285750" algn="l">
              <a:buFont typeface="Wingdings" panose="05000000000000000000" pitchFamily="2" charset="2"/>
              <a:buChar char="ü"/>
            </a:pPr>
            <a:r>
              <a:rPr lang="en-US" sz="1800" b="0" i="0" dirty="0">
                <a:solidFill>
                  <a:srgbClr val="FF0000"/>
                </a:solidFill>
                <a:effectLst/>
              </a:rPr>
              <a:t>API Gateway</a:t>
            </a:r>
            <a:r>
              <a:rPr lang="en-US" sz="1800" b="0" i="0" dirty="0">
                <a:solidFill>
                  <a:srgbClr val="374151"/>
                </a:solidFill>
                <a:effectLst/>
              </a:rPr>
              <a:t> serves as a single entry point for clients to access multiple services, providing a simplified and unified interface.</a:t>
            </a:r>
            <a:endParaRPr lang="en-US" sz="2800" b="0" i="0" dirty="0">
              <a:solidFill>
                <a:srgbClr val="374151"/>
              </a:solidFill>
              <a:effectLst/>
            </a:endParaRPr>
          </a:p>
        </p:txBody>
      </p:sp>
      <p:pic>
        <p:nvPicPr>
          <p:cNvPr id="7" name="Picture 6">
            <a:extLst>
              <a:ext uri="{FF2B5EF4-FFF2-40B4-BE49-F238E27FC236}">
                <a16:creationId xmlns:a16="http://schemas.microsoft.com/office/drawing/2014/main" id="{038734E4-4923-813E-EFB4-FE1B89652D2F}"/>
              </a:ext>
            </a:extLst>
          </p:cNvPr>
          <p:cNvPicPr>
            <a:picLocks noChangeAspect="1"/>
          </p:cNvPicPr>
          <p:nvPr/>
        </p:nvPicPr>
        <p:blipFill>
          <a:blip r:embed="rId3"/>
          <a:stretch>
            <a:fillRect/>
          </a:stretch>
        </p:blipFill>
        <p:spPr>
          <a:xfrm>
            <a:off x="1842405" y="2235213"/>
            <a:ext cx="8443692" cy="4557155"/>
          </a:xfrm>
          <a:prstGeom prst="rect">
            <a:avLst/>
          </a:prstGeom>
        </p:spPr>
      </p:pic>
    </p:spTree>
    <p:extLst>
      <p:ext uri="{BB962C8B-B14F-4D97-AF65-F5344CB8AC3E}">
        <p14:creationId xmlns:p14="http://schemas.microsoft.com/office/powerpoint/2010/main" val="315110938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4621201" y="21824"/>
            <a:ext cx="2590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API gateway?</a:t>
            </a:r>
          </a:p>
        </p:txBody>
      </p:sp>
      <p:pic>
        <p:nvPicPr>
          <p:cNvPr id="8" name="Picture 7">
            <a:extLst>
              <a:ext uri="{FF2B5EF4-FFF2-40B4-BE49-F238E27FC236}">
                <a16:creationId xmlns:a16="http://schemas.microsoft.com/office/drawing/2014/main" id="{24FECFDC-2868-C83E-78A1-8CBEBEEB7105}"/>
              </a:ext>
            </a:extLst>
          </p:cNvPr>
          <p:cNvPicPr>
            <a:picLocks noChangeAspect="1"/>
          </p:cNvPicPr>
          <p:nvPr/>
        </p:nvPicPr>
        <p:blipFill>
          <a:blip r:embed="rId3"/>
          <a:stretch>
            <a:fillRect/>
          </a:stretch>
        </p:blipFill>
        <p:spPr>
          <a:xfrm>
            <a:off x="232836" y="1460773"/>
            <a:ext cx="6066046" cy="5107239"/>
          </a:xfrm>
          <a:prstGeom prst="rect">
            <a:avLst/>
          </a:prstGeom>
        </p:spPr>
        <p:style>
          <a:lnRef idx="1">
            <a:schemeClr val="accent4"/>
          </a:lnRef>
          <a:fillRef idx="2">
            <a:schemeClr val="accent4"/>
          </a:fillRef>
          <a:effectRef idx="1">
            <a:schemeClr val="accent4"/>
          </a:effectRef>
          <a:fontRef idx="minor">
            <a:schemeClr val="dk1"/>
          </a:fontRef>
        </p:style>
      </p:pic>
      <p:pic>
        <p:nvPicPr>
          <p:cNvPr id="9" name="Picture 8">
            <a:extLst>
              <a:ext uri="{FF2B5EF4-FFF2-40B4-BE49-F238E27FC236}">
                <a16:creationId xmlns:a16="http://schemas.microsoft.com/office/drawing/2014/main" id="{3BF2A1EB-FE4F-B0EE-853F-A14723B2D560}"/>
              </a:ext>
            </a:extLst>
          </p:cNvPr>
          <p:cNvPicPr>
            <a:picLocks noChangeAspect="1"/>
          </p:cNvPicPr>
          <p:nvPr/>
        </p:nvPicPr>
        <p:blipFill>
          <a:blip r:embed="rId4"/>
          <a:stretch>
            <a:fillRect/>
          </a:stretch>
        </p:blipFill>
        <p:spPr>
          <a:xfrm>
            <a:off x="6441859" y="504478"/>
            <a:ext cx="5136306" cy="2772122"/>
          </a:xfrm>
          <a:prstGeom prst="rect">
            <a:avLst/>
          </a:prstGeom>
        </p:spPr>
      </p:pic>
      <p:pic>
        <p:nvPicPr>
          <p:cNvPr id="12" name="Picture 11">
            <a:extLst>
              <a:ext uri="{FF2B5EF4-FFF2-40B4-BE49-F238E27FC236}">
                <a16:creationId xmlns:a16="http://schemas.microsoft.com/office/drawing/2014/main" id="{34403067-0460-D83A-8046-77B054EDFE6D}"/>
              </a:ext>
            </a:extLst>
          </p:cNvPr>
          <p:cNvPicPr>
            <a:picLocks noChangeAspect="1"/>
          </p:cNvPicPr>
          <p:nvPr/>
        </p:nvPicPr>
        <p:blipFill>
          <a:blip r:embed="rId5"/>
          <a:stretch>
            <a:fillRect/>
          </a:stretch>
        </p:blipFill>
        <p:spPr>
          <a:xfrm>
            <a:off x="6433821" y="4648200"/>
            <a:ext cx="5552442" cy="1226926"/>
          </a:xfrm>
          <a:prstGeom prst="rect">
            <a:avLst/>
          </a:prstGeom>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8895251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91434</TotalTime>
  <Words>426</Words>
  <Application>Microsoft Office PowerPoint</Application>
  <PresentationFormat>Widescreen</PresentationFormat>
  <Paragraphs>21</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9787</cp:revision>
  <dcterms:created xsi:type="dcterms:W3CDTF">2006-08-16T00:00:00Z</dcterms:created>
  <dcterms:modified xsi:type="dcterms:W3CDTF">2023-07-20T08:21:12Z</dcterms:modified>
</cp:coreProperties>
</file>