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0"/>
  </p:notesMasterIdLst>
  <p:sldIdLst>
    <p:sldId id="483" r:id="rId2"/>
    <p:sldId id="484" r:id="rId3"/>
    <p:sldId id="485" r:id="rId4"/>
    <p:sldId id="486" r:id="rId5"/>
    <p:sldId id="487" r:id="rId6"/>
    <p:sldId id="488" r:id="rId7"/>
    <p:sldId id="489" r:id="rId8"/>
    <p:sldId id="490" r:id="rId9"/>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3111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71905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25632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57975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4009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98309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65958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10/21/2023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400" b="0" i="0" dirty="0">
                <a:solidFill>
                  <a:srgbClr val="C00000"/>
                </a:solidFill>
                <a:effectLst/>
                <a:latin typeface="Söhne"/>
              </a:rPr>
              <a:t>HTTP headers </a:t>
            </a:r>
            <a:r>
              <a:rPr lang="en-US" sz="2400" b="0" i="0" dirty="0">
                <a:solidFill>
                  <a:srgbClr val="374151"/>
                </a:solidFill>
                <a:effectLst/>
                <a:latin typeface="Söhne"/>
              </a:rPr>
              <a:t>are a fundamental part of the Hypertext Transfer Protocol (HTTP), which is the foundation of data communication on the internet. </a:t>
            </a:r>
          </a:p>
          <a:p>
            <a:pPr marL="342900" indent="-342900" algn="l">
              <a:buFont typeface="Wingdings" panose="05000000000000000000" pitchFamily="2" charset="2"/>
              <a:buChar char="ü"/>
            </a:pPr>
            <a:endParaRPr lang="en-US" sz="2400" dirty="0">
              <a:solidFill>
                <a:srgbClr val="374151"/>
              </a:solidFill>
              <a:latin typeface="Söhne"/>
            </a:endParaRPr>
          </a:p>
          <a:p>
            <a:pPr marL="342900" indent="-342900" algn="l">
              <a:buFont typeface="Wingdings" panose="05000000000000000000" pitchFamily="2" charset="2"/>
              <a:buChar char="ü"/>
            </a:pPr>
            <a:r>
              <a:rPr lang="en-US" sz="2400" b="0" i="0" dirty="0">
                <a:solidFill>
                  <a:srgbClr val="C00000"/>
                </a:solidFill>
                <a:effectLst/>
                <a:latin typeface="Söhne"/>
              </a:rPr>
              <a:t>HTTP headers </a:t>
            </a:r>
            <a:r>
              <a:rPr lang="en-US" sz="2400" b="0" i="0" dirty="0">
                <a:solidFill>
                  <a:srgbClr val="374151"/>
                </a:solidFill>
                <a:effectLst/>
                <a:latin typeface="Söhne"/>
              </a:rPr>
              <a:t>provide </a:t>
            </a:r>
            <a:r>
              <a:rPr lang="en-US" sz="2400" b="0" i="0" dirty="0">
                <a:solidFill>
                  <a:srgbClr val="C00000"/>
                </a:solidFill>
                <a:effectLst/>
                <a:latin typeface="Söhne"/>
              </a:rPr>
              <a:t>important information </a:t>
            </a:r>
            <a:r>
              <a:rPr lang="en-US" sz="2400" b="0" i="0" dirty="0">
                <a:solidFill>
                  <a:srgbClr val="374151"/>
                </a:solidFill>
                <a:effectLst/>
                <a:latin typeface="Söhne"/>
              </a:rPr>
              <a:t>about a request or response being sent between a web browser (client) and a web server. </a:t>
            </a:r>
            <a:endParaRPr lang="en-US" sz="48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429000"/>
            <a:ext cx="7838539" cy="3156252"/>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400" b="1" i="0" dirty="0">
                <a:solidFill>
                  <a:srgbClr val="C00000"/>
                </a:solidFill>
                <a:effectLst/>
                <a:latin typeface="Söhne"/>
              </a:rPr>
              <a:t>What Are HTTP Headers?</a:t>
            </a:r>
          </a:p>
          <a:p>
            <a:pPr algn="l"/>
            <a:endParaRPr lang="en-US" sz="2400" b="0" i="0" dirty="0">
              <a:solidFill>
                <a:srgbClr val="374151"/>
              </a:solidFill>
              <a:effectLst/>
              <a:latin typeface="Söhne"/>
            </a:endParaRPr>
          </a:p>
          <a:p>
            <a:pPr algn="l"/>
            <a:r>
              <a:rPr lang="en-US" sz="2400" b="0" i="0" dirty="0">
                <a:solidFill>
                  <a:srgbClr val="374151"/>
                </a:solidFill>
                <a:effectLst/>
                <a:latin typeface="Söhne"/>
              </a:rPr>
              <a:t>	</a:t>
            </a:r>
            <a:r>
              <a:rPr lang="en-US" sz="2400" b="0" i="0" dirty="0">
                <a:solidFill>
                  <a:srgbClr val="C00000"/>
                </a:solidFill>
                <a:effectLst/>
                <a:latin typeface="Söhne"/>
              </a:rPr>
              <a:t>HTTP headers </a:t>
            </a:r>
            <a:r>
              <a:rPr lang="en-US" sz="2400" b="0" i="0" dirty="0">
                <a:solidFill>
                  <a:srgbClr val="374151"/>
                </a:solidFill>
                <a:effectLst/>
                <a:latin typeface="Söhne"/>
              </a:rPr>
              <a:t>are </a:t>
            </a:r>
            <a:r>
              <a:rPr lang="en-US" sz="2400" b="0" i="0" dirty="0">
                <a:solidFill>
                  <a:srgbClr val="C00000"/>
                </a:solidFill>
                <a:effectLst/>
                <a:latin typeface="Söhne"/>
              </a:rPr>
              <a:t>additional pieces of information </a:t>
            </a:r>
            <a:r>
              <a:rPr lang="en-US" sz="2400" b="0" i="0" dirty="0">
                <a:solidFill>
                  <a:srgbClr val="374151"/>
                </a:solidFill>
                <a:effectLst/>
                <a:latin typeface="Söhne"/>
              </a:rPr>
              <a:t>that are sent along with the main content of an HTTP request or response. They consist of </a:t>
            </a:r>
            <a:r>
              <a:rPr lang="en-US" sz="2400" b="0" i="0" dirty="0">
                <a:solidFill>
                  <a:srgbClr val="C00000"/>
                </a:solidFill>
                <a:effectLst/>
                <a:latin typeface="Söhne"/>
              </a:rPr>
              <a:t>key-value pairs </a:t>
            </a:r>
            <a:r>
              <a:rPr lang="en-US" sz="2400" b="0" i="0" dirty="0">
                <a:solidFill>
                  <a:srgbClr val="374151"/>
                </a:solidFill>
                <a:effectLst/>
                <a:latin typeface="Söhne"/>
              </a:rPr>
              <a:t>and are used to transmit various types of information about the communication between a client and a server.</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429000"/>
            <a:ext cx="7838539" cy="3156252"/>
          </a:xfrm>
          <a:prstGeom prst="rect">
            <a:avLst/>
          </a:prstGeom>
        </p:spPr>
      </p:pic>
    </p:spTree>
    <p:extLst>
      <p:ext uri="{BB962C8B-B14F-4D97-AF65-F5344CB8AC3E}">
        <p14:creationId xmlns:p14="http://schemas.microsoft.com/office/powerpoint/2010/main" val="6879370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Request Headers:</a:t>
            </a:r>
            <a:endParaRPr lang="en-US" sz="2000" b="0" i="0" dirty="0">
              <a:solidFill>
                <a:srgbClr val="C00000"/>
              </a:solidFill>
              <a:effectLst/>
              <a:latin typeface="Söhne"/>
            </a:endParaRPr>
          </a:p>
          <a:p>
            <a:pPr algn="l"/>
            <a:endParaRPr lang="en-US" sz="2000" b="0" i="0" dirty="0">
              <a:solidFill>
                <a:srgbClr val="374151"/>
              </a:solidFill>
              <a:effectLst/>
              <a:latin typeface="Söhne"/>
            </a:endParaRPr>
          </a:p>
          <a:p>
            <a:pPr algn="l"/>
            <a:r>
              <a:rPr lang="en-US" sz="2000" dirty="0">
                <a:solidFill>
                  <a:srgbClr val="374151"/>
                </a:solidFill>
                <a:latin typeface="Söhne"/>
              </a:rPr>
              <a:t>	</a:t>
            </a:r>
            <a:r>
              <a:rPr lang="en-US" sz="2000" b="0" i="0" dirty="0">
                <a:solidFill>
                  <a:srgbClr val="374151"/>
                </a:solidFill>
                <a:effectLst/>
                <a:latin typeface="Söhne"/>
              </a:rPr>
              <a:t>When you visit a website, your web browser sends an </a:t>
            </a:r>
            <a:r>
              <a:rPr lang="en-US" sz="2000" b="0" i="0" dirty="0">
                <a:solidFill>
                  <a:srgbClr val="C00000"/>
                </a:solidFill>
                <a:effectLst/>
                <a:latin typeface="Söhne"/>
              </a:rPr>
              <a:t>HTTP request </a:t>
            </a:r>
            <a:r>
              <a:rPr lang="en-US" sz="2000" b="0" i="0" dirty="0">
                <a:solidFill>
                  <a:srgbClr val="374151"/>
                </a:solidFill>
                <a:effectLst/>
                <a:latin typeface="Söhne"/>
              </a:rPr>
              <a:t>to the server to retrieve a web page or other resources. </a:t>
            </a:r>
            <a:r>
              <a:rPr lang="en-US" sz="2000" b="0" i="0" dirty="0">
                <a:solidFill>
                  <a:srgbClr val="C00000"/>
                </a:solidFill>
                <a:effectLst/>
                <a:latin typeface="Söhne"/>
              </a:rPr>
              <a:t>Request headers </a:t>
            </a:r>
            <a:r>
              <a:rPr lang="en-US" sz="2000" b="0" i="0" dirty="0">
                <a:solidFill>
                  <a:srgbClr val="374151"/>
                </a:solidFill>
                <a:effectLst/>
                <a:latin typeface="Söhne"/>
              </a:rPr>
              <a:t>contain information about the request itself. Common request headers include:</a:t>
            </a:r>
          </a:p>
          <a:p>
            <a:pPr algn="l"/>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1" i="0" dirty="0">
                <a:solidFill>
                  <a:srgbClr val="374151"/>
                </a:solidFill>
                <a:effectLst/>
                <a:latin typeface="Söhne"/>
              </a:rPr>
              <a:t>User-Agent:</a:t>
            </a:r>
            <a:r>
              <a:rPr lang="en-US" sz="2000" b="0" i="0" dirty="0">
                <a:solidFill>
                  <a:srgbClr val="374151"/>
                </a:solidFill>
                <a:effectLst/>
                <a:latin typeface="Söhne"/>
              </a:rPr>
              <a:t> This header tells the server what browser and operating system you are using.</a:t>
            </a:r>
          </a:p>
          <a:p>
            <a:pPr marL="742950" lvl="1" indent="-285750" algn="l">
              <a:buFont typeface="Arial" panose="020B0604020202020204" pitchFamily="34" charset="0"/>
              <a:buChar char="•"/>
            </a:pPr>
            <a:r>
              <a:rPr lang="en-US" sz="2000" b="1" i="0" dirty="0">
                <a:solidFill>
                  <a:srgbClr val="374151"/>
                </a:solidFill>
                <a:effectLst/>
                <a:latin typeface="Söhne"/>
              </a:rPr>
              <a:t>Accept:</a:t>
            </a:r>
            <a:r>
              <a:rPr lang="en-US" sz="2000" b="0" i="0" dirty="0">
                <a:solidFill>
                  <a:srgbClr val="374151"/>
                </a:solidFill>
                <a:effectLst/>
                <a:latin typeface="Söhne"/>
              </a:rPr>
              <a:t> It indicates the types of content your browser can handle, such as HTML, images, or JSON.</a:t>
            </a:r>
          </a:p>
          <a:p>
            <a:pPr marL="742950" lvl="1" indent="-285750" algn="l">
              <a:buFont typeface="Arial" panose="020B0604020202020204" pitchFamily="34" charset="0"/>
              <a:buChar char="•"/>
            </a:pPr>
            <a:r>
              <a:rPr lang="en-US" sz="2000" b="1" i="0" dirty="0">
                <a:solidFill>
                  <a:srgbClr val="374151"/>
                </a:solidFill>
                <a:effectLst/>
                <a:latin typeface="Söhne"/>
              </a:rPr>
              <a:t>Host:</a:t>
            </a:r>
            <a:r>
              <a:rPr lang="en-US" sz="2000" b="0" i="0" dirty="0">
                <a:solidFill>
                  <a:srgbClr val="374151"/>
                </a:solidFill>
                <a:effectLst/>
                <a:latin typeface="Söhne"/>
              </a:rPr>
              <a:t> This header specifies the domain name of the server you want to connect to.</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286000" y="3918150"/>
            <a:ext cx="7162800" cy="2884160"/>
          </a:xfrm>
          <a:prstGeom prst="rect">
            <a:avLst/>
          </a:prstGeom>
        </p:spPr>
      </p:pic>
    </p:spTree>
    <p:extLst>
      <p:ext uri="{BB962C8B-B14F-4D97-AF65-F5344CB8AC3E}">
        <p14:creationId xmlns:p14="http://schemas.microsoft.com/office/powerpoint/2010/main" val="7615035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Response Headers:</a:t>
            </a:r>
          </a:p>
          <a:p>
            <a:pPr algn="l"/>
            <a:endParaRPr lang="en-US" sz="2000" b="0" i="0" dirty="0">
              <a:solidFill>
                <a:srgbClr val="C00000"/>
              </a:solidFill>
              <a:effectLst/>
              <a:latin typeface="Söhne"/>
            </a:endParaRPr>
          </a:p>
          <a:p>
            <a:pPr algn="l"/>
            <a:r>
              <a:rPr lang="en-US" sz="2000" b="0" i="0" dirty="0">
                <a:solidFill>
                  <a:srgbClr val="374151"/>
                </a:solidFill>
                <a:effectLst/>
                <a:latin typeface="Söhne"/>
              </a:rPr>
              <a:t>After receiving an </a:t>
            </a:r>
            <a:r>
              <a:rPr lang="en-US" sz="2000" b="0" i="0" dirty="0">
                <a:solidFill>
                  <a:srgbClr val="C00000"/>
                </a:solidFill>
                <a:effectLst/>
                <a:latin typeface="Söhne"/>
              </a:rPr>
              <a:t>HTTP request</a:t>
            </a:r>
            <a:r>
              <a:rPr lang="en-US" sz="2000" b="0" i="0" dirty="0">
                <a:solidFill>
                  <a:srgbClr val="374151"/>
                </a:solidFill>
                <a:effectLst/>
                <a:latin typeface="Söhne"/>
              </a:rPr>
              <a:t>, the web server sends back an </a:t>
            </a:r>
            <a:r>
              <a:rPr lang="en-US" sz="2000" b="0" i="0" dirty="0">
                <a:solidFill>
                  <a:srgbClr val="C00000"/>
                </a:solidFill>
                <a:effectLst/>
                <a:latin typeface="Söhne"/>
              </a:rPr>
              <a:t>HTTP response </a:t>
            </a:r>
            <a:r>
              <a:rPr lang="en-US" sz="2000" b="0" i="0" dirty="0">
                <a:solidFill>
                  <a:srgbClr val="374151"/>
                </a:solidFill>
                <a:effectLst/>
                <a:latin typeface="Söhne"/>
              </a:rPr>
              <a:t>containing the requested content. </a:t>
            </a:r>
            <a:r>
              <a:rPr lang="en-US" sz="2000" b="0" i="0" dirty="0">
                <a:solidFill>
                  <a:srgbClr val="C00000"/>
                </a:solidFill>
                <a:effectLst/>
                <a:latin typeface="Söhne"/>
              </a:rPr>
              <a:t>Response headers </a:t>
            </a:r>
            <a:r>
              <a:rPr lang="en-US" sz="2000" b="0" i="0" dirty="0">
                <a:solidFill>
                  <a:srgbClr val="374151"/>
                </a:solidFill>
                <a:effectLst/>
                <a:latin typeface="Söhne"/>
              </a:rPr>
              <a:t>provide additional information about the response, including:</a:t>
            </a:r>
            <a:br>
              <a:rPr lang="en-US" sz="2000" b="0" i="0" dirty="0">
                <a:solidFill>
                  <a:srgbClr val="374151"/>
                </a:solidFill>
                <a:effectLst/>
                <a:latin typeface="Söhne"/>
              </a:rPr>
            </a:b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1" i="0" dirty="0">
                <a:solidFill>
                  <a:srgbClr val="374151"/>
                </a:solidFill>
                <a:effectLst/>
                <a:latin typeface="Söhne"/>
              </a:rPr>
              <a:t>Content-Type:</a:t>
            </a:r>
            <a:r>
              <a:rPr lang="en-US" sz="2000" b="0" i="0" dirty="0">
                <a:solidFill>
                  <a:srgbClr val="374151"/>
                </a:solidFill>
                <a:effectLst/>
                <a:latin typeface="Söhne"/>
              </a:rPr>
              <a:t> This header informs the browser about the type of content being sent, such as HTML, text, images, or videos.</a:t>
            </a:r>
          </a:p>
          <a:p>
            <a:pPr marL="742950" lvl="1" indent="-285750" algn="l">
              <a:buFont typeface="Arial" panose="020B0604020202020204" pitchFamily="34" charset="0"/>
              <a:buChar char="•"/>
            </a:pPr>
            <a:r>
              <a:rPr lang="en-US" sz="2000" b="1" i="0" dirty="0">
                <a:solidFill>
                  <a:srgbClr val="374151"/>
                </a:solidFill>
                <a:effectLst/>
                <a:latin typeface="Söhne"/>
              </a:rPr>
              <a:t>HTTP Status Code:</a:t>
            </a:r>
            <a:r>
              <a:rPr lang="en-US" sz="2000" b="0" i="0" dirty="0">
                <a:solidFill>
                  <a:srgbClr val="374151"/>
                </a:solidFill>
                <a:effectLst/>
                <a:latin typeface="Söhne"/>
              </a:rPr>
              <a:t> It indicates the outcome of the request, such as success (e.g., 200 OK), redirection (e.g., 301 Moved Permanently), or error (e.g., 404 Not Found).</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176729" y="3682747"/>
            <a:ext cx="7838539" cy="3156252"/>
          </a:xfrm>
          <a:prstGeom prst="rect">
            <a:avLst/>
          </a:prstGeom>
        </p:spPr>
      </p:pic>
    </p:spTree>
    <p:extLst>
      <p:ext uri="{BB962C8B-B14F-4D97-AF65-F5344CB8AC3E}">
        <p14:creationId xmlns:p14="http://schemas.microsoft.com/office/powerpoint/2010/main" val="2100431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5696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400" b="1" i="0" dirty="0">
                <a:solidFill>
                  <a:srgbClr val="C00000"/>
                </a:solidFill>
                <a:effectLst/>
                <a:latin typeface="Söhne"/>
              </a:rPr>
              <a:t>Cookies:</a:t>
            </a:r>
            <a:endParaRPr lang="en-US" sz="2400" b="0" i="0" dirty="0">
              <a:solidFill>
                <a:srgbClr val="C00000"/>
              </a:solidFill>
              <a:effectLst/>
              <a:latin typeface="Söhne"/>
            </a:endParaRPr>
          </a:p>
          <a:p>
            <a:pPr algn="l"/>
            <a:r>
              <a:rPr lang="en-US" sz="2400" dirty="0">
                <a:solidFill>
                  <a:srgbClr val="374151"/>
                </a:solidFill>
                <a:latin typeface="Söhne"/>
              </a:rPr>
              <a:t>	</a:t>
            </a:r>
            <a:r>
              <a:rPr lang="en-US" sz="2400" b="0" i="0" dirty="0">
                <a:solidFill>
                  <a:srgbClr val="C00000"/>
                </a:solidFill>
                <a:effectLst/>
                <a:latin typeface="Söhne"/>
              </a:rPr>
              <a:t>Cookies</a:t>
            </a:r>
            <a:r>
              <a:rPr lang="en-US" sz="2400" b="0" i="0" dirty="0">
                <a:solidFill>
                  <a:srgbClr val="374151"/>
                </a:solidFill>
                <a:effectLst/>
                <a:latin typeface="Söhne"/>
              </a:rPr>
              <a:t> are a specific type of </a:t>
            </a:r>
            <a:r>
              <a:rPr lang="en-US" sz="2400" b="0" i="0" dirty="0">
                <a:solidFill>
                  <a:srgbClr val="C00000"/>
                </a:solidFill>
                <a:effectLst/>
                <a:latin typeface="Söhne"/>
              </a:rPr>
              <a:t>header</a:t>
            </a:r>
            <a:r>
              <a:rPr lang="en-US" sz="2400" b="0" i="0" dirty="0">
                <a:solidFill>
                  <a:srgbClr val="374151"/>
                </a:solidFill>
                <a:effectLst/>
                <a:latin typeface="Söhne"/>
              </a:rPr>
              <a:t> that stores data on the user's computer. They are often used to remember user sessions, track preferences, and provide a personalized browsing experience.</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1911441" y="3039874"/>
            <a:ext cx="7838539" cy="3156252"/>
          </a:xfrm>
          <a:prstGeom prst="rect">
            <a:avLst/>
          </a:prstGeom>
        </p:spPr>
      </p:pic>
    </p:spTree>
    <p:extLst>
      <p:ext uri="{BB962C8B-B14F-4D97-AF65-F5344CB8AC3E}">
        <p14:creationId xmlns:p14="http://schemas.microsoft.com/office/powerpoint/2010/main" val="1580504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34778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Why Are HTTP Headers Important?</a:t>
            </a:r>
          </a:p>
          <a:p>
            <a:pPr algn="l"/>
            <a:endParaRPr lang="en-US" sz="2000" b="0" i="0" dirty="0">
              <a:solidFill>
                <a:srgbClr val="C00000"/>
              </a:solidFill>
              <a:effectLst/>
              <a:latin typeface="Söhne"/>
            </a:endParaRPr>
          </a:p>
          <a:p>
            <a:pPr algn="l"/>
            <a:r>
              <a:rPr lang="en-US" sz="2000" b="0" i="0" dirty="0">
                <a:solidFill>
                  <a:srgbClr val="374151"/>
                </a:solidFill>
                <a:effectLst/>
                <a:latin typeface="Söhne"/>
              </a:rPr>
              <a:t>	</a:t>
            </a:r>
            <a:r>
              <a:rPr lang="en-US" sz="2000" b="0" i="0" dirty="0">
                <a:solidFill>
                  <a:srgbClr val="C00000"/>
                </a:solidFill>
                <a:effectLst/>
                <a:latin typeface="Söhne"/>
              </a:rPr>
              <a:t>HTTP headers </a:t>
            </a:r>
            <a:r>
              <a:rPr lang="en-US" sz="2000" b="0" i="0" dirty="0">
                <a:solidFill>
                  <a:srgbClr val="374151"/>
                </a:solidFill>
                <a:effectLst/>
                <a:latin typeface="Söhne"/>
              </a:rPr>
              <a:t>play a crucial role in enabling effective communication between clients (e.g., browsers) and servers. They help ensure that the content is delivered correctly and that the server and client understand each other's capabilities and requirements.</a:t>
            </a:r>
            <a:br>
              <a:rPr lang="en-US" sz="2000" b="0" i="0" dirty="0">
                <a:solidFill>
                  <a:srgbClr val="374151"/>
                </a:solidFill>
                <a:effectLst/>
                <a:latin typeface="Söhne"/>
              </a:rPr>
            </a:br>
            <a:endParaRPr lang="en-US" sz="2000" b="0" i="0" dirty="0">
              <a:solidFill>
                <a:srgbClr val="374151"/>
              </a:solidFill>
              <a:effectLst/>
              <a:latin typeface="Söhne"/>
            </a:endParaRPr>
          </a:p>
          <a:p>
            <a:pPr algn="l"/>
            <a:r>
              <a:rPr lang="en-US" sz="2000" b="1" i="0" dirty="0">
                <a:solidFill>
                  <a:srgbClr val="374151"/>
                </a:solidFill>
                <a:effectLst/>
                <a:latin typeface="Söhne"/>
              </a:rPr>
              <a:t> </a:t>
            </a:r>
            <a:r>
              <a:rPr lang="en-US" sz="2000" b="1" i="0" dirty="0">
                <a:solidFill>
                  <a:srgbClr val="C00000"/>
                </a:solidFill>
                <a:effectLst/>
                <a:latin typeface="Söhne"/>
              </a:rPr>
              <a:t>Custom Headers:</a:t>
            </a:r>
          </a:p>
          <a:p>
            <a:pPr algn="l"/>
            <a:endParaRPr lang="en-US" sz="2000" b="0" i="0" dirty="0">
              <a:solidFill>
                <a:srgbClr val="C00000"/>
              </a:solidFill>
              <a:effectLst/>
              <a:latin typeface="Söhne"/>
            </a:endParaRPr>
          </a:p>
          <a:p>
            <a:pPr algn="l"/>
            <a:r>
              <a:rPr lang="en-US" sz="2000" b="0" i="0" dirty="0">
                <a:solidFill>
                  <a:srgbClr val="374151"/>
                </a:solidFill>
                <a:effectLst/>
                <a:latin typeface="Söhne"/>
              </a:rPr>
              <a:t>	In addition to </a:t>
            </a:r>
            <a:r>
              <a:rPr lang="en-US" sz="2000" b="0" i="0" dirty="0">
                <a:solidFill>
                  <a:srgbClr val="C00000"/>
                </a:solidFill>
                <a:effectLst/>
                <a:latin typeface="Söhne"/>
              </a:rPr>
              <a:t>standard headers</a:t>
            </a:r>
            <a:r>
              <a:rPr lang="en-US" sz="2000" b="0" i="0" dirty="0">
                <a:solidFill>
                  <a:srgbClr val="374151"/>
                </a:solidFill>
                <a:effectLst/>
                <a:latin typeface="Söhne"/>
              </a:rPr>
              <a:t>, developers can create </a:t>
            </a:r>
            <a:r>
              <a:rPr lang="en-US" sz="2000" b="0" i="0" dirty="0">
                <a:solidFill>
                  <a:srgbClr val="C00000"/>
                </a:solidFill>
                <a:effectLst/>
                <a:latin typeface="Söhne"/>
              </a:rPr>
              <a:t>custom headers </a:t>
            </a:r>
            <a:r>
              <a:rPr lang="en-US" sz="2000" b="0" i="0" dirty="0">
                <a:solidFill>
                  <a:srgbClr val="374151"/>
                </a:solidFill>
                <a:effectLst/>
                <a:latin typeface="Söhne"/>
              </a:rPr>
              <a:t>to include specific information relevant to their applications. These </a:t>
            </a:r>
            <a:r>
              <a:rPr lang="en-US" sz="2000" b="0" i="0" dirty="0">
                <a:solidFill>
                  <a:srgbClr val="C00000"/>
                </a:solidFill>
                <a:effectLst/>
                <a:latin typeface="Söhne"/>
              </a:rPr>
              <a:t>headers</a:t>
            </a:r>
            <a:r>
              <a:rPr lang="en-US" sz="2000" b="0" i="0" dirty="0">
                <a:solidFill>
                  <a:srgbClr val="374151"/>
                </a:solidFill>
                <a:effectLst/>
                <a:latin typeface="Söhne"/>
              </a:rPr>
              <a:t> can be used to pass data or instructions between the client and server.</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3001631" y="4310365"/>
            <a:ext cx="6188737" cy="2491945"/>
          </a:xfrm>
          <a:prstGeom prst="rect">
            <a:avLst/>
          </a:prstGeom>
        </p:spPr>
      </p:pic>
    </p:spTree>
    <p:extLst>
      <p:ext uri="{BB962C8B-B14F-4D97-AF65-F5344CB8AC3E}">
        <p14:creationId xmlns:p14="http://schemas.microsoft.com/office/powerpoint/2010/main" val="31932241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Security and Privacy:</a:t>
            </a:r>
          </a:p>
          <a:p>
            <a:pPr algn="l"/>
            <a:endParaRPr lang="en-US" sz="2000" b="0" i="0" dirty="0">
              <a:solidFill>
                <a:srgbClr val="374151"/>
              </a:solidFill>
              <a:effectLst/>
              <a:latin typeface="Söhne"/>
            </a:endParaRPr>
          </a:p>
          <a:p>
            <a:pPr algn="l"/>
            <a:r>
              <a:rPr lang="en-US" sz="2000" b="0" i="0" dirty="0">
                <a:solidFill>
                  <a:srgbClr val="374151"/>
                </a:solidFill>
                <a:effectLst/>
                <a:latin typeface="Söhne"/>
              </a:rPr>
              <a:t>	Some </a:t>
            </a:r>
            <a:r>
              <a:rPr lang="en-US" sz="2000" b="0" i="0" dirty="0">
                <a:solidFill>
                  <a:srgbClr val="C00000"/>
                </a:solidFill>
                <a:effectLst/>
                <a:latin typeface="Söhne"/>
              </a:rPr>
              <a:t>headers</a:t>
            </a:r>
            <a:r>
              <a:rPr lang="en-US" sz="2000" b="0" i="0" dirty="0">
                <a:solidFill>
                  <a:srgbClr val="374151"/>
                </a:solidFill>
                <a:effectLst/>
                <a:latin typeface="Söhne"/>
              </a:rPr>
              <a:t>, like the </a:t>
            </a:r>
            <a:r>
              <a:rPr lang="en-US" sz="2000" b="0" i="0" dirty="0">
                <a:solidFill>
                  <a:srgbClr val="C00000"/>
                </a:solidFill>
                <a:effectLst/>
                <a:latin typeface="Söhne"/>
              </a:rPr>
              <a:t>"Content-Security-Policy" </a:t>
            </a:r>
            <a:r>
              <a:rPr lang="en-US" sz="2000" b="0" i="0" dirty="0">
                <a:solidFill>
                  <a:srgbClr val="374151"/>
                </a:solidFill>
                <a:effectLst/>
                <a:latin typeface="Söhne"/>
              </a:rPr>
              <a:t>and </a:t>
            </a:r>
            <a:r>
              <a:rPr lang="en-US" sz="2000" b="0" i="0" dirty="0">
                <a:solidFill>
                  <a:srgbClr val="C00000"/>
                </a:solidFill>
                <a:effectLst/>
                <a:latin typeface="Söhne"/>
              </a:rPr>
              <a:t>"Strict-Transport-Security," </a:t>
            </a:r>
            <a:r>
              <a:rPr lang="en-US" sz="2000" b="0" i="0" dirty="0">
                <a:solidFill>
                  <a:srgbClr val="374151"/>
                </a:solidFill>
                <a:effectLst/>
                <a:latin typeface="Söhne"/>
              </a:rPr>
              <a:t>are used to enhance security and privacy on the web. They help protect against security vulnerabilities and ensure secure connections.</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200400"/>
            <a:ext cx="7838539" cy="3156252"/>
          </a:xfrm>
          <a:prstGeom prst="rect">
            <a:avLst/>
          </a:prstGeom>
        </p:spPr>
      </p:pic>
    </p:spTree>
    <p:extLst>
      <p:ext uri="{BB962C8B-B14F-4D97-AF65-F5344CB8AC3E}">
        <p14:creationId xmlns:p14="http://schemas.microsoft.com/office/powerpoint/2010/main" val="24870141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0" i="0" dirty="0">
                <a:solidFill>
                  <a:srgbClr val="C00000"/>
                </a:solidFill>
                <a:effectLst/>
                <a:latin typeface="Söhne"/>
              </a:rPr>
              <a:t>In summary, HTTP headers </a:t>
            </a:r>
            <a:r>
              <a:rPr lang="en-US" sz="2000" b="0" i="0" dirty="0">
                <a:solidFill>
                  <a:srgbClr val="374151"/>
                </a:solidFill>
                <a:effectLst/>
                <a:latin typeface="Söhne"/>
              </a:rPr>
              <a:t>are a critical part of web communication, helping browsers and servers exchange information, understand each other's capabilities, and ensure the correct handling of web content. While some </a:t>
            </a:r>
            <a:r>
              <a:rPr lang="en-US" sz="2000" b="0" i="0" dirty="0">
                <a:solidFill>
                  <a:srgbClr val="C00000"/>
                </a:solidFill>
                <a:effectLst/>
                <a:latin typeface="Söhne"/>
              </a:rPr>
              <a:t>headers</a:t>
            </a:r>
            <a:r>
              <a:rPr lang="en-US" sz="2000" b="0" i="0" dirty="0">
                <a:solidFill>
                  <a:srgbClr val="374151"/>
                </a:solidFill>
                <a:effectLst/>
                <a:latin typeface="Söhne"/>
              </a:rPr>
              <a:t> are standard and well-known, others can be customized to meet specific needs in web development. Understanding </a:t>
            </a:r>
            <a:r>
              <a:rPr lang="en-US" sz="2000" b="0" i="0" dirty="0">
                <a:solidFill>
                  <a:srgbClr val="C00000"/>
                </a:solidFill>
                <a:effectLst/>
                <a:latin typeface="Söhne"/>
              </a:rPr>
              <a:t>HTTP</a:t>
            </a:r>
            <a:r>
              <a:rPr lang="en-US" sz="2000" b="0" i="0" dirty="0">
                <a:solidFill>
                  <a:srgbClr val="374151"/>
                </a:solidFill>
                <a:effectLst/>
                <a:latin typeface="Söhne"/>
              </a:rPr>
              <a:t> </a:t>
            </a:r>
            <a:r>
              <a:rPr lang="en-US" sz="2000" b="0" i="0" dirty="0">
                <a:solidFill>
                  <a:srgbClr val="C00000"/>
                </a:solidFill>
                <a:effectLst/>
                <a:latin typeface="Söhne"/>
              </a:rPr>
              <a:t>headers</a:t>
            </a:r>
            <a:r>
              <a:rPr lang="en-US" sz="2000" b="0" i="0" dirty="0">
                <a:solidFill>
                  <a:srgbClr val="374151"/>
                </a:solidFill>
                <a:effectLst/>
                <a:latin typeface="Söhne"/>
              </a:rPr>
              <a:t> is essential for web developers and anyone interested in how the internet works.</a:t>
            </a:r>
            <a:endParaRPr lang="en-US" sz="44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176729" y="3200400"/>
            <a:ext cx="7838539" cy="3156252"/>
          </a:xfrm>
          <a:prstGeom prst="rect">
            <a:avLst/>
          </a:prstGeom>
        </p:spPr>
      </p:pic>
    </p:spTree>
    <p:extLst>
      <p:ext uri="{BB962C8B-B14F-4D97-AF65-F5344CB8AC3E}">
        <p14:creationId xmlns:p14="http://schemas.microsoft.com/office/powerpoint/2010/main" val="37392107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91788</TotalTime>
  <Words>631</Words>
  <Application>Microsoft Office PowerPoint</Application>
  <PresentationFormat>Widescreen</PresentationFormat>
  <Paragraphs>46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9860</cp:revision>
  <dcterms:created xsi:type="dcterms:W3CDTF">2006-08-16T00:00:00Z</dcterms:created>
  <dcterms:modified xsi:type="dcterms:W3CDTF">2023-10-21T02:12:51Z</dcterms:modified>
</cp:coreProperties>
</file>