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7"/>
  </p:notesMasterIdLst>
  <p:sldIdLst>
    <p:sldId id="471" r:id="rId2"/>
    <p:sldId id="472" r:id="rId3"/>
    <p:sldId id="473" r:id="rId4"/>
    <p:sldId id="476" r:id="rId5"/>
    <p:sldId id="480" r:id="rId6"/>
    <p:sldId id="481" r:id="rId7"/>
    <p:sldId id="482" r:id="rId8"/>
    <p:sldId id="484" r:id="rId9"/>
    <p:sldId id="483" r:id="rId10"/>
    <p:sldId id="486" r:id="rId11"/>
    <p:sldId id="485" r:id="rId12"/>
    <p:sldId id="487" r:id="rId13"/>
    <p:sldId id="488" r:id="rId14"/>
    <p:sldId id="489" r:id="rId15"/>
    <p:sldId id="490" r:id="rId16"/>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8/28/2022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10</a:t>
            </a:fld>
            <a:endParaRPr lang="en-US" dirty="0"/>
          </a:p>
        </p:txBody>
      </p:sp>
    </p:spTree>
    <p:extLst>
      <p:ext uri="{BB962C8B-B14F-4D97-AF65-F5344CB8AC3E}">
        <p14:creationId xmlns:p14="http://schemas.microsoft.com/office/powerpoint/2010/main" val="1782242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11</a:t>
            </a:fld>
            <a:endParaRPr lang="en-US" dirty="0"/>
          </a:p>
        </p:txBody>
      </p:sp>
    </p:spTree>
    <p:extLst>
      <p:ext uri="{BB962C8B-B14F-4D97-AF65-F5344CB8AC3E}">
        <p14:creationId xmlns:p14="http://schemas.microsoft.com/office/powerpoint/2010/main" val="104147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12</a:t>
            </a:fld>
            <a:endParaRPr lang="en-US" dirty="0"/>
          </a:p>
        </p:txBody>
      </p:sp>
    </p:spTree>
    <p:extLst>
      <p:ext uri="{BB962C8B-B14F-4D97-AF65-F5344CB8AC3E}">
        <p14:creationId xmlns:p14="http://schemas.microsoft.com/office/powerpoint/2010/main" val="3398921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13</a:t>
            </a:fld>
            <a:endParaRPr lang="en-US" dirty="0"/>
          </a:p>
        </p:txBody>
      </p:sp>
    </p:spTree>
    <p:extLst>
      <p:ext uri="{BB962C8B-B14F-4D97-AF65-F5344CB8AC3E}">
        <p14:creationId xmlns:p14="http://schemas.microsoft.com/office/powerpoint/2010/main" val="2505419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14</a:t>
            </a:fld>
            <a:endParaRPr lang="en-US" dirty="0"/>
          </a:p>
        </p:txBody>
      </p:sp>
    </p:spTree>
    <p:extLst>
      <p:ext uri="{BB962C8B-B14F-4D97-AF65-F5344CB8AC3E}">
        <p14:creationId xmlns:p14="http://schemas.microsoft.com/office/powerpoint/2010/main" val="3995672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15</a:t>
            </a:fld>
            <a:endParaRPr lang="en-US" dirty="0"/>
          </a:p>
        </p:txBody>
      </p:sp>
    </p:spTree>
    <p:extLst>
      <p:ext uri="{BB962C8B-B14F-4D97-AF65-F5344CB8AC3E}">
        <p14:creationId xmlns:p14="http://schemas.microsoft.com/office/powerpoint/2010/main" val="303507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159483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834698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039557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615857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1685265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1807042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686209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235123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8/28/2022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pache Kafka-icon | Brands AP - AZ">
            <a:extLst>
              <a:ext uri="{FF2B5EF4-FFF2-40B4-BE49-F238E27FC236}">
                <a16:creationId xmlns:a16="http://schemas.microsoft.com/office/drawing/2014/main" id="{34F8F0FE-F802-44EB-B324-7C0C824AF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218" y="3926785"/>
            <a:ext cx="3124200" cy="1466850"/>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
        <p:nvSpPr>
          <p:cNvPr id="5" name="Speech Bubble: Rectangle with Corners Rounded 4">
            <a:extLst>
              <a:ext uri="{FF2B5EF4-FFF2-40B4-BE49-F238E27FC236}">
                <a16:creationId xmlns:a16="http://schemas.microsoft.com/office/drawing/2014/main" id="{6B0C02C0-1C24-4212-900C-F9930FEFB46A}"/>
              </a:ext>
            </a:extLst>
          </p:cNvPr>
          <p:cNvSpPr/>
          <p:nvPr/>
        </p:nvSpPr>
        <p:spPr>
          <a:xfrm>
            <a:off x="4329274" y="1676400"/>
            <a:ext cx="7704985" cy="3201959"/>
          </a:xfrm>
          <a:prstGeom prst="wedgeRoundRectCallout">
            <a:avLst>
              <a:gd name="adj1" fmla="val -55375"/>
              <a:gd name="adj2" fmla="val 29916"/>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1800" dirty="0"/>
              <a:t>Apache Kafka is a fast, scalable, fault-tolerant messaging system which enables communication between producers and consumers using message-based topics.</a:t>
            </a:r>
            <a:br>
              <a:rPr lang="en-US" sz="1800" dirty="0"/>
            </a:br>
            <a:endParaRPr lang="en-US" sz="1800" dirty="0"/>
          </a:p>
          <a:p>
            <a:pPr marL="342900" indent="-342900">
              <a:buFont typeface="Wingdings" panose="05000000000000000000" pitchFamily="2" charset="2"/>
              <a:buChar char="ü"/>
            </a:pPr>
            <a:r>
              <a:rPr lang="en-US" sz="1800" dirty="0"/>
              <a:t>Also, it allows a large number of permanent or ad-hoc consumers. One of the best features of Kafka is, it is highly available and resilient to node failures and supports automatic recovery. This feature makes Apache Kafka ideal for communication and integration between components of large-scale data systems in real-world data systems.</a:t>
            </a:r>
          </a:p>
        </p:txBody>
      </p:sp>
      <p:sp>
        <p:nvSpPr>
          <p:cNvPr id="7" name="TextBox 6">
            <a:extLst>
              <a:ext uri="{FF2B5EF4-FFF2-40B4-BE49-F238E27FC236}">
                <a16:creationId xmlns:a16="http://schemas.microsoft.com/office/drawing/2014/main" id="{DE9FE779-36FA-4DE8-A8A0-AA7C5BE8B01A}"/>
              </a:ext>
            </a:extLst>
          </p:cNvPr>
          <p:cNvSpPr txBox="1"/>
          <p:nvPr/>
        </p:nvSpPr>
        <p:spPr>
          <a:xfrm>
            <a:off x="790531" y="3393385"/>
            <a:ext cx="2057615" cy="470000"/>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pPr fontAlgn="base"/>
            <a:r>
              <a:rPr lang="en-US" dirty="0"/>
              <a:t>What is Kafka?</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5" name="TextBox 14">
            <a:extLst>
              <a:ext uri="{FF2B5EF4-FFF2-40B4-BE49-F238E27FC236}">
                <a16:creationId xmlns:a16="http://schemas.microsoft.com/office/drawing/2014/main" id="{2E09274D-84EA-40B1-B453-8C513D89F933}"/>
              </a:ext>
            </a:extLst>
          </p:cNvPr>
          <p:cNvSpPr txBox="1"/>
          <p:nvPr/>
        </p:nvSpPr>
        <p:spPr>
          <a:xfrm>
            <a:off x="4973960" y="2292169"/>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55395" y="1377769"/>
            <a:ext cx="184731" cy="470000"/>
          </a:xfrm>
          <a:prstGeom prst="rect">
            <a:avLst/>
          </a:prstGeom>
          <a:noFill/>
        </p:spPr>
        <p:txBody>
          <a:bodyPr wrap="none" rtlCol="0">
            <a:spAutoFit/>
          </a:bodyPr>
          <a:lstStyle/>
          <a:p>
            <a:endParaRPr lang="en-US" dirty="0"/>
          </a:p>
        </p:txBody>
      </p:sp>
      <p:sp>
        <p:nvSpPr>
          <p:cNvPr id="20" name="Rectangle 19">
            <a:extLst>
              <a:ext uri="{FF2B5EF4-FFF2-40B4-BE49-F238E27FC236}">
                <a16:creationId xmlns:a16="http://schemas.microsoft.com/office/drawing/2014/main" id="{D903384F-83FD-4A58-9FCE-A5AC80961649}"/>
              </a:ext>
            </a:extLst>
          </p:cNvPr>
          <p:cNvSpPr/>
          <p:nvPr/>
        </p:nvSpPr>
        <p:spPr>
          <a:xfrm>
            <a:off x="4616204" y="576369"/>
            <a:ext cx="2578591" cy="47000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wrap="none">
            <a:spAutoFit/>
          </a:bodyPr>
          <a:lstStyle/>
          <a:p>
            <a:pPr fontAlgn="base"/>
            <a:r>
              <a:rPr lang="en-US" dirty="0"/>
              <a:t>Kafka Components</a:t>
            </a:r>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
        <p:nvSpPr>
          <p:cNvPr id="11" name="TextBox 10">
            <a:extLst>
              <a:ext uri="{FF2B5EF4-FFF2-40B4-BE49-F238E27FC236}">
                <a16:creationId xmlns:a16="http://schemas.microsoft.com/office/drawing/2014/main" id="{AA553EEB-4837-4EA7-848A-78338ECD4682}"/>
              </a:ext>
            </a:extLst>
          </p:cNvPr>
          <p:cNvSpPr txBox="1"/>
          <p:nvPr/>
        </p:nvSpPr>
        <p:spPr>
          <a:xfrm>
            <a:off x="4973960" y="2292169"/>
            <a:ext cx="184731" cy="470000"/>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A86D97D2-B153-4DF6-8886-1E2D2137E00F}"/>
              </a:ext>
            </a:extLst>
          </p:cNvPr>
          <p:cNvSpPr txBox="1"/>
          <p:nvPr/>
        </p:nvSpPr>
        <p:spPr>
          <a:xfrm>
            <a:off x="355395" y="1377769"/>
            <a:ext cx="184731" cy="470000"/>
          </a:xfrm>
          <a:prstGeom prst="rect">
            <a:avLst/>
          </a:prstGeom>
          <a:noFill/>
        </p:spPr>
        <p:txBody>
          <a:bodyPr wrap="none" rtlCol="0">
            <a:spAutoFit/>
          </a:bodyPr>
          <a:lstStyle/>
          <a:p>
            <a:endParaRPr lang="en-US" dirty="0"/>
          </a:p>
        </p:txBody>
      </p:sp>
      <p:sp>
        <p:nvSpPr>
          <p:cNvPr id="13" name="Rectangle 12">
            <a:extLst>
              <a:ext uri="{FF2B5EF4-FFF2-40B4-BE49-F238E27FC236}">
                <a16:creationId xmlns:a16="http://schemas.microsoft.com/office/drawing/2014/main" id="{D9261831-2414-4C0E-A85B-6D4E29D72AFC}"/>
              </a:ext>
            </a:extLst>
          </p:cNvPr>
          <p:cNvSpPr/>
          <p:nvPr/>
        </p:nvSpPr>
        <p:spPr>
          <a:xfrm>
            <a:off x="218018" y="1250122"/>
            <a:ext cx="11755963" cy="1941515"/>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fontAlgn="base">
              <a:buFont typeface="Wingdings" panose="05000000000000000000" pitchFamily="2" charset="2"/>
              <a:buChar char="ü"/>
            </a:pPr>
            <a:endParaRPr lang="en-US" sz="1400" dirty="0"/>
          </a:p>
          <a:p>
            <a:pPr marL="342900" indent="-342900" fontAlgn="base">
              <a:buFont typeface="Wingdings" panose="05000000000000000000" pitchFamily="2" charset="2"/>
              <a:buChar char="ü"/>
            </a:pPr>
            <a:r>
              <a:rPr lang="en-US" sz="1400" dirty="0"/>
              <a:t>A bunch of messages that belong to a particular category is known as a Topic. Data stores in topics. </a:t>
            </a:r>
          </a:p>
          <a:p>
            <a:pPr marL="342900" indent="-342900" fontAlgn="base">
              <a:buFont typeface="Wingdings" panose="05000000000000000000" pitchFamily="2" charset="2"/>
              <a:buChar char="ü"/>
            </a:pPr>
            <a:endParaRPr lang="en-US" sz="1400" dirty="0"/>
          </a:p>
          <a:p>
            <a:pPr marL="342900" indent="-342900" fontAlgn="base">
              <a:buFont typeface="Wingdings" panose="05000000000000000000" pitchFamily="2" charset="2"/>
              <a:buChar char="ü"/>
            </a:pPr>
            <a:r>
              <a:rPr lang="en-US" sz="1400" dirty="0"/>
              <a:t>In addition, we can replicate and partition Topics. Here, replicate refers to copies and partition refers </a:t>
            </a:r>
          </a:p>
          <a:p>
            <a:pPr fontAlgn="base"/>
            <a:r>
              <a:rPr lang="en-US" sz="1400" dirty="0"/>
              <a:t>         to the division.</a:t>
            </a:r>
            <a:br>
              <a:rPr lang="en-US" sz="1400" dirty="0"/>
            </a:br>
            <a:endParaRPr lang="en-US" sz="1400" dirty="0"/>
          </a:p>
          <a:p>
            <a:pPr marL="342900" indent="-342900" fontAlgn="base">
              <a:buFont typeface="Wingdings" panose="05000000000000000000" pitchFamily="2" charset="2"/>
              <a:buChar char="ü"/>
            </a:pPr>
            <a:r>
              <a:rPr lang="en-US" sz="1400" dirty="0"/>
              <a:t> Also, visualize them as logs wherein, Kafka stores messages. </a:t>
            </a:r>
            <a:br>
              <a:rPr lang="en-US" sz="1400" dirty="0"/>
            </a:br>
            <a:endParaRPr lang="en-US" sz="1400" dirty="0"/>
          </a:p>
          <a:p>
            <a:pPr marL="342900" indent="-342900" fontAlgn="base">
              <a:buFont typeface="Wingdings" panose="05000000000000000000" pitchFamily="2" charset="2"/>
              <a:buChar char="ü"/>
            </a:pPr>
            <a:r>
              <a:rPr lang="en-US" sz="1400" dirty="0"/>
              <a:t>However, this ability to replicate and partitioning topics is one of the factors that enable Kafka’s fault tolerance and scalability.</a:t>
            </a:r>
            <a:endParaRPr lang="en-US" sz="1050" dirty="0"/>
          </a:p>
        </p:txBody>
      </p:sp>
      <p:sp>
        <p:nvSpPr>
          <p:cNvPr id="14" name="Rectangle 13">
            <a:extLst>
              <a:ext uri="{FF2B5EF4-FFF2-40B4-BE49-F238E27FC236}">
                <a16:creationId xmlns:a16="http://schemas.microsoft.com/office/drawing/2014/main" id="{0C67ED92-C171-4560-B51D-1685B682C659}"/>
              </a:ext>
            </a:extLst>
          </p:cNvPr>
          <p:cNvSpPr/>
          <p:nvPr/>
        </p:nvSpPr>
        <p:spPr>
          <a:xfrm>
            <a:off x="218018" y="838200"/>
            <a:ext cx="1458220"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1800" dirty="0"/>
              <a:t>1. Kafka Topic</a:t>
            </a:r>
            <a:endParaRPr lang="en-US" sz="1400" dirty="0"/>
          </a:p>
        </p:txBody>
      </p:sp>
      <p:sp>
        <p:nvSpPr>
          <p:cNvPr id="4" name="Rectangle: Rounded Corners 3">
            <a:extLst>
              <a:ext uri="{FF2B5EF4-FFF2-40B4-BE49-F238E27FC236}">
                <a16:creationId xmlns:a16="http://schemas.microsoft.com/office/drawing/2014/main" id="{62F4BE43-27CF-4073-BE94-520C1F27AA70}"/>
              </a:ext>
            </a:extLst>
          </p:cNvPr>
          <p:cNvSpPr/>
          <p:nvPr/>
        </p:nvSpPr>
        <p:spPr>
          <a:xfrm>
            <a:off x="650278" y="3352800"/>
            <a:ext cx="1524000" cy="273261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Topic</a:t>
            </a:r>
          </a:p>
        </p:txBody>
      </p:sp>
      <p:graphicFrame>
        <p:nvGraphicFramePr>
          <p:cNvPr id="5" name="Table 6">
            <a:extLst>
              <a:ext uri="{FF2B5EF4-FFF2-40B4-BE49-F238E27FC236}">
                <a16:creationId xmlns:a16="http://schemas.microsoft.com/office/drawing/2014/main" id="{625BD6AD-FEFB-4247-9054-78F5CE640236}"/>
              </a:ext>
            </a:extLst>
          </p:cNvPr>
          <p:cNvGraphicFramePr>
            <a:graphicFrameLocks noGrp="1"/>
          </p:cNvGraphicFramePr>
          <p:nvPr/>
        </p:nvGraphicFramePr>
        <p:xfrm>
          <a:off x="4114800" y="3810001"/>
          <a:ext cx="5029199" cy="457200"/>
        </p:xfrm>
        <a:graphic>
          <a:graphicData uri="http://schemas.openxmlformats.org/drawingml/2006/table">
            <a:tbl>
              <a:tblPr firstRow="1" bandRow="1">
                <a:tableStyleId>{21E4AEA4-8DFA-4A89-87EB-49C32662AFE0}</a:tableStyleId>
              </a:tblPr>
              <a:tblGrid>
                <a:gridCol w="718457">
                  <a:extLst>
                    <a:ext uri="{9D8B030D-6E8A-4147-A177-3AD203B41FA5}">
                      <a16:colId xmlns:a16="http://schemas.microsoft.com/office/drawing/2014/main" val="4229524348"/>
                    </a:ext>
                  </a:extLst>
                </a:gridCol>
                <a:gridCol w="718457">
                  <a:extLst>
                    <a:ext uri="{9D8B030D-6E8A-4147-A177-3AD203B41FA5}">
                      <a16:colId xmlns:a16="http://schemas.microsoft.com/office/drawing/2014/main" val="401973506"/>
                    </a:ext>
                  </a:extLst>
                </a:gridCol>
                <a:gridCol w="718457">
                  <a:extLst>
                    <a:ext uri="{9D8B030D-6E8A-4147-A177-3AD203B41FA5}">
                      <a16:colId xmlns:a16="http://schemas.microsoft.com/office/drawing/2014/main" val="2949907319"/>
                    </a:ext>
                  </a:extLst>
                </a:gridCol>
                <a:gridCol w="718457">
                  <a:extLst>
                    <a:ext uri="{9D8B030D-6E8A-4147-A177-3AD203B41FA5}">
                      <a16:colId xmlns:a16="http://schemas.microsoft.com/office/drawing/2014/main" val="2031380025"/>
                    </a:ext>
                  </a:extLst>
                </a:gridCol>
                <a:gridCol w="718457">
                  <a:extLst>
                    <a:ext uri="{9D8B030D-6E8A-4147-A177-3AD203B41FA5}">
                      <a16:colId xmlns:a16="http://schemas.microsoft.com/office/drawing/2014/main" val="3986912448"/>
                    </a:ext>
                  </a:extLst>
                </a:gridCol>
                <a:gridCol w="718457">
                  <a:extLst>
                    <a:ext uri="{9D8B030D-6E8A-4147-A177-3AD203B41FA5}">
                      <a16:colId xmlns:a16="http://schemas.microsoft.com/office/drawing/2014/main" val="36076189"/>
                    </a:ext>
                  </a:extLst>
                </a:gridCol>
                <a:gridCol w="718457">
                  <a:extLst>
                    <a:ext uri="{9D8B030D-6E8A-4147-A177-3AD203B41FA5}">
                      <a16:colId xmlns:a16="http://schemas.microsoft.com/office/drawing/2014/main" val="3130607298"/>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657546511"/>
                  </a:ext>
                </a:extLst>
              </a:tr>
            </a:tbl>
          </a:graphicData>
        </a:graphic>
      </p:graphicFrame>
      <p:graphicFrame>
        <p:nvGraphicFramePr>
          <p:cNvPr id="21" name="Table 6">
            <a:extLst>
              <a:ext uri="{FF2B5EF4-FFF2-40B4-BE49-F238E27FC236}">
                <a16:creationId xmlns:a16="http://schemas.microsoft.com/office/drawing/2014/main" id="{25C7A321-D9A9-4390-A5D4-75BC666E9750}"/>
              </a:ext>
            </a:extLst>
          </p:cNvPr>
          <p:cNvGraphicFramePr>
            <a:graphicFrameLocks noGrp="1"/>
          </p:cNvGraphicFramePr>
          <p:nvPr/>
        </p:nvGraphicFramePr>
        <p:xfrm>
          <a:off x="4114800" y="4495326"/>
          <a:ext cx="4310742" cy="457200"/>
        </p:xfrm>
        <a:graphic>
          <a:graphicData uri="http://schemas.openxmlformats.org/drawingml/2006/table">
            <a:tbl>
              <a:tblPr firstRow="1" bandRow="1">
                <a:tableStyleId>{21E4AEA4-8DFA-4A89-87EB-49C32662AFE0}</a:tableStyleId>
              </a:tblPr>
              <a:tblGrid>
                <a:gridCol w="718457">
                  <a:extLst>
                    <a:ext uri="{9D8B030D-6E8A-4147-A177-3AD203B41FA5}">
                      <a16:colId xmlns:a16="http://schemas.microsoft.com/office/drawing/2014/main" val="4229524348"/>
                    </a:ext>
                  </a:extLst>
                </a:gridCol>
                <a:gridCol w="718457">
                  <a:extLst>
                    <a:ext uri="{9D8B030D-6E8A-4147-A177-3AD203B41FA5}">
                      <a16:colId xmlns:a16="http://schemas.microsoft.com/office/drawing/2014/main" val="401973506"/>
                    </a:ext>
                  </a:extLst>
                </a:gridCol>
                <a:gridCol w="718457">
                  <a:extLst>
                    <a:ext uri="{9D8B030D-6E8A-4147-A177-3AD203B41FA5}">
                      <a16:colId xmlns:a16="http://schemas.microsoft.com/office/drawing/2014/main" val="2949907319"/>
                    </a:ext>
                  </a:extLst>
                </a:gridCol>
                <a:gridCol w="718457">
                  <a:extLst>
                    <a:ext uri="{9D8B030D-6E8A-4147-A177-3AD203B41FA5}">
                      <a16:colId xmlns:a16="http://schemas.microsoft.com/office/drawing/2014/main" val="2031380025"/>
                    </a:ext>
                  </a:extLst>
                </a:gridCol>
                <a:gridCol w="718457">
                  <a:extLst>
                    <a:ext uri="{9D8B030D-6E8A-4147-A177-3AD203B41FA5}">
                      <a16:colId xmlns:a16="http://schemas.microsoft.com/office/drawing/2014/main" val="3986912448"/>
                    </a:ext>
                  </a:extLst>
                </a:gridCol>
                <a:gridCol w="718457">
                  <a:extLst>
                    <a:ext uri="{9D8B030D-6E8A-4147-A177-3AD203B41FA5}">
                      <a16:colId xmlns:a16="http://schemas.microsoft.com/office/drawing/2014/main" val="36076189"/>
                    </a:ext>
                  </a:extLst>
                </a:gridCol>
              </a:tblGrid>
              <a:tr h="370840">
                <a:tc>
                  <a:txBody>
                    <a:bodyPr/>
                    <a:lstStyle/>
                    <a:p>
                      <a:pPr algn="ctr"/>
                      <a:r>
                        <a:rPr lang="en-US" dirty="0"/>
                        <a:t>1</a:t>
                      </a:r>
                    </a:p>
                  </a:txBody>
                  <a:tcPr>
                    <a:solidFill>
                      <a:srgbClr val="0070C0"/>
                    </a:solidFill>
                  </a:tcPr>
                </a:tc>
                <a:tc>
                  <a:txBody>
                    <a:bodyPr/>
                    <a:lstStyle/>
                    <a:p>
                      <a:pPr algn="ctr"/>
                      <a:r>
                        <a:rPr lang="en-US" dirty="0"/>
                        <a:t>2</a:t>
                      </a:r>
                    </a:p>
                  </a:txBody>
                  <a:tcPr>
                    <a:solidFill>
                      <a:srgbClr val="0070C0"/>
                    </a:solidFill>
                  </a:tcPr>
                </a:tc>
                <a:tc>
                  <a:txBody>
                    <a:bodyPr/>
                    <a:lstStyle/>
                    <a:p>
                      <a:pPr algn="ctr"/>
                      <a:r>
                        <a:rPr lang="en-US" dirty="0"/>
                        <a:t>3</a:t>
                      </a:r>
                    </a:p>
                  </a:txBody>
                  <a:tcPr>
                    <a:solidFill>
                      <a:srgbClr val="0070C0"/>
                    </a:solidFill>
                  </a:tcPr>
                </a:tc>
                <a:tc>
                  <a:txBody>
                    <a:bodyPr/>
                    <a:lstStyle/>
                    <a:p>
                      <a:pPr algn="ctr"/>
                      <a:r>
                        <a:rPr lang="en-US" dirty="0"/>
                        <a:t>4</a:t>
                      </a:r>
                    </a:p>
                  </a:txBody>
                  <a:tcPr>
                    <a:solidFill>
                      <a:srgbClr val="0070C0"/>
                    </a:solidFill>
                  </a:tcPr>
                </a:tc>
                <a:tc>
                  <a:txBody>
                    <a:bodyPr/>
                    <a:lstStyle/>
                    <a:p>
                      <a:pPr algn="ctr"/>
                      <a:r>
                        <a:rPr lang="en-US" dirty="0"/>
                        <a:t>5</a:t>
                      </a:r>
                    </a:p>
                  </a:txBody>
                  <a:tcPr>
                    <a:solidFill>
                      <a:srgbClr val="0070C0"/>
                    </a:solidFill>
                  </a:tcPr>
                </a:tc>
                <a:tc>
                  <a:txBody>
                    <a:bodyPr/>
                    <a:lstStyle/>
                    <a:p>
                      <a:pPr algn="ctr"/>
                      <a:r>
                        <a:rPr lang="en-US" dirty="0"/>
                        <a:t>6</a:t>
                      </a:r>
                    </a:p>
                  </a:txBody>
                  <a:tcPr>
                    <a:solidFill>
                      <a:srgbClr val="0070C0"/>
                    </a:solidFill>
                  </a:tcPr>
                </a:tc>
                <a:extLst>
                  <a:ext uri="{0D108BD9-81ED-4DB2-BD59-A6C34878D82A}">
                    <a16:rowId xmlns:a16="http://schemas.microsoft.com/office/drawing/2014/main" val="657546511"/>
                  </a:ext>
                </a:extLst>
              </a:tr>
            </a:tbl>
          </a:graphicData>
        </a:graphic>
      </p:graphicFrame>
      <p:graphicFrame>
        <p:nvGraphicFramePr>
          <p:cNvPr id="22" name="Table 6">
            <a:extLst>
              <a:ext uri="{FF2B5EF4-FFF2-40B4-BE49-F238E27FC236}">
                <a16:creationId xmlns:a16="http://schemas.microsoft.com/office/drawing/2014/main" id="{87347365-B002-4259-929B-ACAEA09761AC}"/>
              </a:ext>
            </a:extLst>
          </p:cNvPr>
          <p:cNvGraphicFramePr>
            <a:graphicFrameLocks noGrp="1"/>
          </p:cNvGraphicFramePr>
          <p:nvPr/>
        </p:nvGraphicFramePr>
        <p:xfrm>
          <a:off x="4191001" y="5334001"/>
          <a:ext cx="5029199" cy="457200"/>
        </p:xfrm>
        <a:graphic>
          <a:graphicData uri="http://schemas.openxmlformats.org/drawingml/2006/table">
            <a:tbl>
              <a:tblPr firstRow="1" bandRow="1">
                <a:tableStyleId>{21E4AEA4-8DFA-4A89-87EB-49C32662AFE0}</a:tableStyleId>
              </a:tblPr>
              <a:tblGrid>
                <a:gridCol w="718457">
                  <a:extLst>
                    <a:ext uri="{9D8B030D-6E8A-4147-A177-3AD203B41FA5}">
                      <a16:colId xmlns:a16="http://schemas.microsoft.com/office/drawing/2014/main" val="4229524348"/>
                    </a:ext>
                  </a:extLst>
                </a:gridCol>
                <a:gridCol w="718457">
                  <a:extLst>
                    <a:ext uri="{9D8B030D-6E8A-4147-A177-3AD203B41FA5}">
                      <a16:colId xmlns:a16="http://schemas.microsoft.com/office/drawing/2014/main" val="401973506"/>
                    </a:ext>
                  </a:extLst>
                </a:gridCol>
                <a:gridCol w="718457">
                  <a:extLst>
                    <a:ext uri="{9D8B030D-6E8A-4147-A177-3AD203B41FA5}">
                      <a16:colId xmlns:a16="http://schemas.microsoft.com/office/drawing/2014/main" val="2949907319"/>
                    </a:ext>
                  </a:extLst>
                </a:gridCol>
                <a:gridCol w="718457">
                  <a:extLst>
                    <a:ext uri="{9D8B030D-6E8A-4147-A177-3AD203B41FA5}">
                      <a16:colId xmlns:a16="http://schemas.microsoft.com/office/drawing/2014/main" val="2031380025"/>
                    </a:ext>
                  </a:extLst>
                </a:gridCol>
                <a:gridCol w="718457">
                  <a:extLst>
                    <a:ext uri="{9D8B030D-6E8A-4147-A177-3AD203B41FA5}">
                      <a16:colId xmlns:a16="http://schemas.microsoft.com/office/drawing/2014/main" val="3986912448"/>
                    </a:ext>
                  </a:extLst>
                </a:gridCol>
                <a:gridCol w="718457">
                  <a:extLst>
                    <a:ext uri="{9D8B030D-6E8A-4147-A177-3AD203B41FA5}">
                      <a16:colId xmlns:a16="http://schemas.microsoft.com/office/drawing/2014/main" val="36076189"/>
                    </a:ext>
                  </a:extLst>
                </a:gridCol>
                <a:gridCol w="718457">
                  <a:extLst>
                    <a:ext uri="{9D8B030D-6E8A-4147-A177-3AD203B41FA5}">
                      <a16:colId xmlns:a16="http://schemas.microsoft.com/office/drawing/2014/main" val="3130607298"/>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extLst>
                  <a:ext uri="{0D108BD9-81ED-4DB2-BD59-A6C34878D82A}">
                    <a16:rowId xmlns:a16="http://schemas.microsoft.com/office/drawing/2014/main" val="657546511"/>
                  </a:ext>
                </a:extLst>
              </a:tr>
            </a:tbl>
          </a:graphicData>
        </a:graphic>
      </p:graphicFrame>
      <p:sp>
        <p:nvSpPr>
          <p:cNvPr id="8" name="TextBox 7">
            <a:extLst>
              <a:ext uri="{FF2B5EF4-FFF2-40B4-BE49-F238E27FC236}">
                <a16:creationId xmlns:a16="http://schemas.microsoft.com/office/drawing/2014/main" id="{DC795375-A451-4311-8AA2-88E60423642B}"/>
              </a:ext>
            </a:extLst>
          </p:cNvPr>
          <p:cNvSpPr txBox="1"/>
          <p:nvPr/>
        </p:nvSpPr>
        <p:spPr>
          <a:xfrm>
            <a:off x="2368952" y="3797201"/>
            <a:ext cx="1518044" cy="470000"/>
          </a:xfrm>
          <a:prstGeom prst="rect">
            <a:avLst/>
          </a:prstGeom>
          <a:noFill/>
        </p:spPr>
        <p:txBody>
          <a:bodyPr wrap="none" rtlCol="0">
            <a:spAutoFit/>
          </a:bodyPr>
          <a:lstStyle/>
          <a:p>
            <a:r>
              <a:rPr lang="en-US" dirty="0"/>
              <a:t>Partition 0</a:t>
            </a:r>
          </a:p>
        </p:txBody>
      </p:sp>
      <p:sp>
        <p:nvSpPr>
          <p:cNvPr id="23" name="TextBox 22">
            <a:extLst>
              <a:ext uri="{FF2B5EF4-FFF2-40B4-BE49-F238E27FC236}">
                <a16:creationId xmlns:a16="http://schemas.microsoft.com/office/drawing/2014/main" id="{CC5C306B-A90E-4C5B-A635-767D7712314D}"/>
              </a:ext>
            </a:extLst>
          </p:cNvPr>
          <p:cNvSpPr txBox="1"/>
          <p:nvPr/>
        </p:nvSpPr>
        <p:spPr>
          <a:xfrm>
            <a:off x="2368952" y="4495326"/>
            <a:ext cx="1518044" cy="470000"/>
          </a:xfrm>
          <a:prstGeom prst="rect">
            <a:avLst/>
          </a:prstGeom>
          <a:noFill/>
        </p:spPr>
        <p:txBody>
          <a:bodyPr wrap="none" rtlCol="0">
            <a:spAutoFit/>
          </a:bodyPr>
          <a:lstStyle/>
          <a:p>
            <a:r>
              <a:rPr lang="en-US" dirty="0"/>
              <a:t>Partition 1</a:t>
            </a:r>
          </a:p>
        </p:txBody>
      </p:sp>
      <p:sp>
        <p:nvSpPr>
          <p:cNvPr id="24" name="TextBox 23">
            <a:extLst>
              <a:ext uri="{FF2B5EF4-FFF2-40B4-BE49-F238E27FC236}">
                <a16:creationId xmlns:a16="http://schemas.microsoft.com/office/drawing/2014/main" id="{EA81E65E-803D-4F59-9546-FD7A0AE4FC86}"/>
              </a:ext>
            </a:extLst>
          </p:cNvPr>
          <p:cNvSpPr txBox="1"/>
          <p:nvPr/>
        </p:nvSpPr>
        <p:spPr>
          <a:xfrm>
            <a:off x="2359809" y="5321201"/>
            <a:ext cx="1518044" cy="470000"/>
          </a:xfrm>
          <a:prstGeom prst="rect">
            <a:avLst/>
          </a:prstGeom>
          <a:noFill/>
        </p:spPr>
        <p:txBody>
          <a:bodyPr wrap="none" rtlCol="0">
            <a:spAutoFit/>
          </a:bodyPr>
          <a:lstStyle/>
          <a:p>
            <a:r>
              <a:rPr lang="en-US" dirty="0"/>
              <a:t>Partition 2</a:t>
            </a:r>
          </a:p>
        </p:txBody>
      </p:sp>
      <p:cxnSp>
        <p:nvCxnSpPr>
          <p:cNvPr id="25" name="Straight Arrow Connector 24">
            <a:extLst>
              <a:ext uri="{FF2B5EF4-FFF2-40B4-BE49-F238E27FC236}">
                <a16:creationId xmlns:a16="http://schemas.microsoft.com/office/drawing/2014/main" id="{15153C7B-DF4E-45D9-815C-A430B72394E9}"/>
              </a:ext>
            </a:extLst>
          </p:cNvPr>
          <p:cNvCxnSpPr>
            <a:cxnSpLocks/>
            <a:endCxn id="5" idx="3"/>
          </p:cNvCxnSpPr>
          <p:nvPr/>
        </p:nvCxnSpPr>
        <p:spPr>
          <a:xfrm flipH="1" flipV="1">
            <a:off x="9143999" y="4038601"/>
            <a:ext cx="1524001" cy="762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31C1B0D3-26BD-4A18-B265-AE285CD3D0B5}"/>
              </a:ext>
            </a:extLst>
          </p:cNvPr>
          <p:cNvCxnSpPr>
            <a:cxnSpLocks/>
          </p:cNvCxnSpPr>
          <p:nvPr/>
        </p:nvCxnSpPr>
        <p:spPr>
          <a:xfrm flipH="1">
            <a:off x="9216888" y="4800601"/>
            <a:ext cx="1451112" cy="7239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D6B95894-0145-4454-9D6F-16B35BC7C1E5}"/>
              </a:ext>
            </a:extLst>
          </p:cNvPr>
          <p:cNvCxnSpPr>
            <a:cxnSpLocks/>
          </p:cNvCxnSpPr>
          <p:nvPr/>
        </p:nvCxnSpPr>
        <p:spPr>
          <a:xfrm flipH="1" flipV="1">
            <a:off x="8442108" y="4730326"/>
            <a:ext cx="2225892" cy="70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9D986A3C-5B06-43CE-A4BC-62A8D772D592}"/>
              </a:ext>
            </a:extLst>
          </p:cNvPr>
          <p:cNvSpPr txBox="1"/>
          <p:nvPr/>
        </p:nvSpPr>
        <p:spPr>
          <a:xfrm>
            <a:off x="10833052" y="4565601"/>
            <a:ext cx="1020023" cy="470000"/>
          </a:xfrm>
          <a:prstGeom prst="rect">
            <a:avLst/>
          </a:prstGeom>
          <a:noFill/>
        </p:spPr>
        <p:txBody>
          <a:bodyPr wrap="none" rtlCol="0">
            <a:spAutoFit/>
          </a:bodyPr>
          <a:lstStyle/>
          <a:p>
            <a:r>
              <a:rPr lang="en-US" dirty="0"/>
              <a:t>Writes</a:t>
            </a:r>
          </a:p>
        </p:txBody>
      </p:sp>
      <p:pic>
        <p:nvPicPr>
          <p:cNvPr id="32" name="Picture 31">
            <a:extLst>
              <a:ext uri="{FF2B5EF4-FFF2-40B4-BE49-F238E27FC236}">
                <a16:creationId xmlns:a16="http://schemas.microsoft.com/office/drawing/2014/main" id="{727960C3-7EAA-4BC0-96AA-133944382181}"/>
              </a:ext>
            </a:extLst>
          </p:cNvPr>
          <p:cNvPicPr>
            <a:picLocks noChangeAspect="1"/>
          </p:cNvPicPr>
          <p:nvPr/>
        </p:nvPicPr>
        <p:blipFill>
          <a:blip r:embed="rId3"/>
          <a:stretch>
            <a:fillRect/>
          </a:stretch>
        </p:blipFill>
        <p:spPr>
          <a:xfrm>
            <a:off x="4114800" y="5962651"/>
            <a:ext cx="5181599" cy="723900"/>
          </a:xfrm>
          <a:prstGeom prst="rect">
            <a:avLst/>
          </a:prstGeom>
        </p:spPr>
      </p:pic>
      <p:pic>
        <p:nvPicPr>
          <p:cNvPr id="9" name="Picture 8">
            <a:extLst>
              <a:ext uri="{FF2B5EF4-FFF2-40B4-BE49-F238E27FC236}">
                <a16:creationId xmlns:a16="http://schemas.microsoft.com/office/drawing/2014/main" id="{44700BF4-FDBB-BEFF-D298-A32B5B23A1B5}"/>
              </a:ext>
            </a:extLst>
          </p:cNvPr>
          <p:cNvPicPr>
            <a:picLocks noChangeAspect="1"/>
          </p:cNvPicPr>
          <p:nvPr/>
        </p:nvPicPr>
        <p:blipFill>
          <a:blip r:embed="rId4"/>
          <a:stretch>
            <a:fillRect/>
          </a:stretch>
        </p:blipFill>
        <p:spPr>
          <a:xfrm>
            <a:off x="8188342" y="66356"/>
            <a:ext cx="3905236" cy="2245396"/>
          </a:xfrm>
          <a:prstGeom prst="rect">
            <a:avLst/>
          </a:prstGeom>
        </p:spPr>
      </p:pic>
    </p:spTree>
    <p:extLst>
      <p:ext uri="{BB962C8B-B14F-4D97-AF65-F5344CB8AC3E}">
        <p14:creationId xmlns:p14="http://schemas.microsoft.com/office/powerpoint/2010/main" val="36075330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5" name="TextBox 14">
            <a:extLst>
              <a:ext uri="{FF2B5EF4-FFF2-40B4-BE49-F238E27FC236}">
                <a16:creationId xmlns:a16="http://schemas.microsoft.com/office/drawing/2014/main" id="{2E09274D-84EA-40B1-B453-8C513D89F933}"/>
              </a:ext>
            </a:extLst>
          </p:cNvPr>
          <p:cNvSpPr txBox="1"/>
          <p:nvPr/>
        </p:nvSpPr>
        <p:spPr>
          <a:xfrm>
            <a:off x="4973960" y="2292169"/>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31561" y="1820611"/>
            <a:ext cx="184731" cy="470000"/>
          </a:xfrm>
          <a:prstGeom prst="rect">
            <a:avLst/>
          </a:prstGeom>
          <a:noFill/>
        </p:spPr>
        <p:txBody>
          <a:bodyPr wrap="none" rtlCol="0">
            <a:spAutoFit/>
          </a:bodyPr>
          <a:lstStyle/>
          <a:p>
            <a:endParaRPr lang="en-US" dirty="0"/>
          </a:p>
        </p:txBody>
      </p:sp>
      <p:sp>
        <p:nvSpPr>
          <p:cNvPr id="20" name="Rectangle 19">
            <a:extLst>
              <a:ext uri="{FF2B5EF4-FFF2-40B4-BE49-F238E27FC236}">
                <a16:creationId xmlns:a16="http://schemas.microsoft.com/office/drawing/2014/main" id="{D903384F-83FD-4A58-9FCE-A5AC80961649}"/>
              </a:ext>
            </a:extLst>
          </p:cNvPr>
          <p:cNvSpPr/>
          <p:nvPr/>
        </p:nvSpPr>
        <p:spPr>
          <a:xfrm>
            <a:off x="4616204" y="576369"/>
            <a:ext cx="2578591" cy="47000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wrap="none">
            <a:spAutoFit/>
          </a:bodyPr>
          <a:lstStyle/>
          <a:p>
            <a:pPr fontAlgn="base"/>
            <a:r>
              <a:rPr lang="en-US" dirty="0"/>
              <a:t>Kafka Components</a:t>
            </a:r>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
        <p:nvSpPr>
          <p:cNvPr id="11" name="TextBox 10">
            <a:extLst>
              <a:ext uri="{FF2B5EF4-FFF2-40B4-BE49-F238E27FC236}">
                <a16:creationId xmlns:a16="http://schemas.microsoft.com/office/drawing/2014/main" id="{AA553EEB-4837-4EA7-848A-78338ECD4682}"/>
              </a:ext>
            </a:extLst>
          </p:cNvPr>
          <p:cNvSpPr txBox="1"/>
          <p:nvPr/>
        </p:nvSpPr>
        <p:spPr>
          <a:xfrm>
            <a:off x="4973960" y="2292169"/>
            <a:ext cx="184731" cy="470000"/>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A86D97D2-B153-4DF6-8886-1E2D2137E00F}"/>
              </a:ext>
            </a:extLst>
          </p:cNvPr>
          <p:cNvSpPr txBox="1"/>
          <p:nvPr/>
        </p:nvSpPr>
        <p:spPr>
          <a:xfrm>
            <a:off x="331561" y="1820611"/>
            <a:ext cx="184731" cy="470000"/>
          </a:xfrm>
          <a:prstGeom prst="rect">
            <a:avLst/>
          </a:prstGeom>
          <a:noFill/>
        </p:spPr>
        <p:txBody>
          <a:bodyPr wrap="none" rtlCol="0">
            <a:spAutoFit/>
          </a:bodyPr>
          <a:lstStyle/>
          <a:p>
            <a:endParaRPr lang="en-US" dirty="0"/>
          </a:p>
        </p:txBody>
      </p:sp>
      <p:sp>
        <p:nvSpPr>
          <p:cNvPr id="13" name="Rectangle 12">
            <a:extLst>
              <a:ext uri="{FF2B5EF4-FFF2-40B4-BE49-F238E27FC236}">
                <a16:creationId xmlns:a16="http://schemas.microsoft.com/office/drawing/2014/main" id="{D9261831-2414-4C0E-A85B-6D4E29D72AFC}"/>
              </a:ext>
            </a:extLst>
          </p:cNvPr>
          <p:cNvSpPr/>
          <p:nvPr/>
        </p:nvSpPr>
        <p:spPr>
          <a:xfrm>
            <a:off x="194185" y="1692964"/>
            <a:ext cx="11312016" cy="59764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2000" dirty="0"/>
              <a:t>The producers publish the messages on one or more Kafka topics.</a:t>
            </a:r>
            <a:endParaRPr lang="en-US" sz="900" dirty="0"/>
          </a:p>
        </p:txBody>
      </p:sp>
      <p:sp>
        <p:nvSpPr>
          <p:cNvPr id="14" name="Rectangle 13">
            <a:extLst>
              <a:ext uri="{FF2B5EF4-FFF2-40B4-BE49-F238E27FC236}">
                <a16:creationId xmlns:a16="http://schemas.microsoft.com/office/drawing/2014/main" id="{0C67ED92-C171-4560-B51D-1685B682C659}"/>
              </a:ext>
            </a:extLst>
          </p:cNvPr>
          <p:cNvSpPr/>
          <p:nvPr/>
        </p:nvSpPr>
        <p:spPr>
          <a:xfrm>
            <a:off x="194184" y="1281042"/>
            <a:ext cx="1826077"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1800" dirty="0"/>
              <a:t>2. Kafka Producer</a:t>
            </a:r>
          </a:p>
        </p:txBody>
      </p:sp>
      <p:sp>
        <p:nvSpPr>
          <p:cNvPr id="28" name="TextBox 27">
            <a:extLst>
              <a:ext uri="{FF2B5EF4-FFF2-40B4-BE49-F238E27FC236}">
                <a16:creationId xmlns:a16="http://schemas.microsoft.com/office/drawing/2014/main" id="{6FB3B978-20F3-4A60-A249-3DD89596822C}"/>
              </a:ext>
            </a:extLst>
          </p:cNvPr>
          <p:cNvSpPr txBox="1"/>
          <p:nvPr/>
        </p:nvSpPr>
        <p:spPr>
          <a:xfrm>
            <a:off x="4987211" y="3729381"/>
            <a:ext cx="184731" cy="470000"/>
          </a:xfrm>
          <a:prstGeom prst="rect">
            <a:avLst/>
          </a:prstGeom>
          <a:noFill/>
        </p:spPr>
        <p:txBody>
          <a:bodyPr wrap="none" rtlCol="0">
            <a:spAutoFit/>
          </a:bodyPr>
          <a:lstStyle/>
          <a:p>
            <a:endParaRPr lang="en-US" dirty="0"/>
          </a:p>
        </p:txBody>
      </p:sp>
      <p:sp>
        <p:nvSpPr>
          <p:cNvPr id="29" name="TextBox 28">
            <a:extLst>
              <a:ext uri="{FF2B5EF4-FFF2-40B4-BE49-F238E27FC236}">
                <a16:creationId xmlns:a16="http://schemas.microsoft.com/office/drawing/2014/main" id="{878427B4-58D0-4287-843F-570AC913A61E}"/>
              </a:ext>
            </a:extLst>
          </p:cNvPr>
          <p:cNvSpPr txBox="1"/>
          <p:nvPr/>
        </p:nvSpPr>
        <p:spPr>
          <a:xfrm>
            <a:off x="344812" y="3257823"/>
            <a:ext cx="184731" cy="470000"/>
          </a:xfrm>
          <a:prstGeom prst="rect">
            <a:avLst/>
          </a:prstGeom>
          <a:noFill/>
        </p:spPr>
        <p:txBody>
          <a:bodyPr wrap="none" rtlCol="0">
            <a:spAutoFit/>
          </a:bodyPr>
          <a:lstStyle/>
          <a:p>
            <a:endParaRPr lang="en-US" dirty="0"/>
          </a:p>
        </p:txBody>
      </p:sp>
      <p:sp>
        <p:nvSpPr>
          <p:cNvPr id="30" name="TextBox 29">
            <a:extLst>
              <a:ext uri="{FF2B5EF4-FFF2-40B4-BE49-F238E27FC236}">
                <a16:creationId xmlns:a16="http://schemas.microsoft.com/office/drawing/2014/main" id="{947C67CB-3079-4A71-9E8E-EF35FCF9C2FD}"/>
              </a:ext>
            </a:extLst>
          </p:cNvPr>
          <p:cNvSpPr txBox="1"/>
          <p:nvPr/>
        </p:nvSpPr>
        <p:spPr>
          <a:xfrm>
            <a:off x="4987211" y="3729381"/>
            <a:ext cx="184731" cy="470000"/>
          </a:xfrm>
          <a:prstGeom prst="rect">
            <a:avLst/>
          </a:prstGeom>
          <a:noFill/>
        </p:spPr>
        <p:txBody>
          <a:bodyPr wrap="none" rtlCol="0">
            <a:spAutoFit/>
          </a:bodyPr>
          <a:lstStyle/>
          <a:p>
            <a:endParaRPr lang="en-US" dirty="0"/>
          </a:p>
        </p:txBody>
      </p:sp>
      <p:sp>
        <p:nvSpPr>
          <p:cNvPr id="33" name="TextBox 32">
            <a:extLst>
              <a:ext uri="{FF2B5EF4-FFF2-40B4-BE49-F238E27FC236}">
                <a16:creationId xmlns:a16="http://schemas.microsoft.com/office/drawing/2014/main" id="{802F4DEE-9622-43EC-B95F-DF41DC354C21}"/>
              </a:ext>
            </a:extLst>
          </p:cNvPr>
          <p:cNvSpPr txBox="1"/>
          <p:nvPr/>
        </p:nvSpPr>
        <p:spPr>
          <a:xfrm>
            <a:off x="344812" y="3257823"/>
            <a:ext cx="184731" cy="470000"/>
          </a:xfrm>
          <a:prstGeom prst="rect">
            <a:avLst/>
          </a:prstGeom>
          <a:noFill/>
        </p:spPr>
        <p:txBody>
          <a:bodyPr wrap="none" rtlCol="0">
            <a:spAutoFit/>
          </a:bodyPr>
          <a:lstStyle/>
          <a:p>
            <a:endParaRPr lang="en-US" dirty="0"/>
          </a:p>
        </p:txBody>
      </p:sp>
      <p:sp>
        <p:nvSpPr>
          <p:cNvPr id="34" name="Rectangle 33">
            <a:extLst>
              <a:ext uri="{FF2B5EF4-FFF2-40B4-BE49-F238E27FC236}">
                <a16:creationId xmlns:a16="http://schemas.microsoft.com/office/drawing/2014/main" id="{5422264A-63A9-4FEB-82BD-CFA2BF6B0ACE}"/>
              </a:ext>
            </a:extLst>
          </p:cNvPr>
          <p:cNvSpPr/>
          <p:nvPr/>
        </p:nvSpPr>
        <p:spPr>
          <a:xfrm>
            <a:off x="207436" y="3130176"/>
            <a:ext cx="11312016" cy="59764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800" dirty="0"/>
              <a:t>Consumers take one or more topics and consume messages that are already published through extracting data from the brokers.</a:t>
            </a:r>
            <a:endParaRPr lang="en-US" sz="600" dirty="0"/>
          </a:p>
        </p:txBody>
      </p:sp>
      <p:sp>
        <p:nvSpPr>
          <p:cNvPr id="35" name="Rectangle 34">
            <a:extLst>
              <a:ext uri="{FF2B5EF4-FFF2-40B4-BE49-F238E27FC236}">
                <a16:creationId xmlns:a16="http://schemas.microsoft.com/office/drawing/2014/main" id="{BDEFEA7A-200F-47DC-A397-B23B8B489B77}"/>
              </a:ext>
            </a:extLst>
          </p:cNvPr>
          <p:cNvSpPr/>
          <p:nvPr/>
        </p:nvSpPr>
        <p:spPr>
          <a:xfrm>
            <a:off x="207435" y="2718254"/>
            <a:ext cx="1930785"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1800" dirty="0"/>
              <a:t>3. Kafka Consumer</a:t>
            </a:r>
          </a:p>
        </p:txBody>
      </p:sp>
      <p:sp>
        <p:nvSpPr>
          <p:cNvPr id="19" name="TextBox 18">
            <a:extLst>
              <a:ext uri="{FF2B5EF4-FFF2-40B4-BE49-F238E27FC236}">
                <a16:creationId xmlns:a16="http://schemas.microsoft.com/office/drawing/2014/main" id="{4FD466DC-8C14-4214-A6CC-90CD31AC6CF9}"/>
              </a:ext>
            </a:extLst>
          </p:cNvPr>
          <p:cNvSpPr txBox="1"/>
          <p:nvPr/>
        </p:nvSpPr>
        <p:spPr>
          <a:xfrm>
            <a:off x="4987211" y="5208296"/>
            <a:ext cx="184731" cy="470000"/>
          </a:xfrm>
          <a:prstGeom prst="rect">
            <a:avLst/>
          </a:prstGeom>
          <a:noFill/>
        </p:spPr>
        <p:txBody>
          <a:bodyPr wrap="none" rtlCol="0">
            <a:spAutoFit/>
          </a:bodyPr>
          <a:lstStyle/>
          <a:p>
            <a:endParaRPr lang="en-US" dirty="0"/>
          </a:p>
        </p:txBody>
      </p:sp>
      <p:sp>
        <p:nvSpPr>
          <p:cNvPr id="21" name="TextBox 20">
            <a:extLst>
              <a:ext uri="{FF2B5EF4-FFF2-40B4-BE49-F238E27FC236}">
                <a16:creationId xmlns:a16="http://schemas.microsoft.com/office/drawing/2014/main" id="{0C26BA2C-E1FD-43CD-8230-8337123699FF}"/>
              </a:ext>
            </a:extLst>
          </p:cNvPr>
          <p:cNvSpPr txBox="1"/>
          <p:nvPr/>
        </p:nvSpPr>
        <p:spPr>
          <a:xfrm>
            <a:off x="344812" y="4736738"/>
            <a:ext cx="184731" cy="470000"/>
          </a:xfrm>
          <a:prstGeom prst="rect">
            <a:avLst/>
          </a:prstGeom>
          <a:noFill/>
        </p:spPr>
        <p:txBody>
          <a:bodyPr wrap="none" rtlCol="0">
            <a:spAutoFit/>
          </a:bodyPr>
          <a:lstStyle/>
          <a:p>
            <a:endParaRPr lang="en-US" dirty="0"/>
          </a:p>
        </p:txBody>
      </p:sp>
      <p:sp>
        <p:nvSpPr>
          <p:cNvPr id="22" name="TextBox 21">
            <a:extLst>
              <a:ext uri="{FF2B5EF4-FFF2-40B4-BE49-F238E27FC236}">
                <a16:creationId xmlns:a16="http://schemas.microsoft.com/office/drawing/2014/main" id="{DCA8BE82-03AA-4EBC-9901-0DE0F43CD489}"/>
              </a:ext>
            </a:extLst>
          </p:cNvPr>
          <p:cNvSpPr txBox="1"/>
          <p:nvPr/>
        </p:nvSpPr>
        <p:spPr>
          <a:xfrm>
            <a:off x="4987211" y="5208296"/>
            <a:ext cx="184731" cy="470000"/>
          </a:xfrm>
          <a:prstGeom prst="rect">
            <a:avLst/>
          </a:prstGeom>
          <a:noFill/>
        </p:spPr>
        <p:txBody>
          <a:bodyPr wrap="none" rtlCol="0">
            <a:spAutoFit/>
          </a:bodyPr>
          <a:lstStyle/>
          <a:p>
            <a:endParaRPr lang="en-US" dirty="0"/>
          </a:p>
        </p:txBody>
      </p:sp>
      <p:sp>
        <p:nvSpPr>
          <p:cNvPr id="23" name="TextBox 22">
            <a:extLst>
              <a:ext uri="{FF2B5EF4-FFF2-40B4-BE49-F238E27FC236}">
                <a16:creationId xmlns:a16="http://schemas.microsoft.com/office/drawing/2014/main" id="{E2EF21C9-966F-4EF4-8791-A16A4B1C64E5}"/>
              </a:ext>
            </a:extLst>
          </p:cNvPr>
          <p:cNvSpPr txBox="1"/>
          <p:nvPr/>
        </p:nvSpPr>
        <p:spPr>
          <a:xfrm>
            <a:off x="344812" y="4736738"/>
            <a:ext cx="184731" cy="470000"/>
          </a:xfrm>
          <a:prstGeom prst="rect">
            <a:avLst/>
          </a:prstGeom>
          <a:noFill/>
        </p:spPr>
        <p:txBody>
          <a:bodyPr wrap="none" rtlCol="0">
            <a:spAutoFit/>
          </a:bodyPr>
          <a:lstStyle/>
          <a:p>
            <a:endParaRPr lang="en-US" dirty="0"/>
          </a:p>
        </p:txBody>
      </p:sp>
      <p:sp>
        <p:nvSpPr>
          <p:cNvPr id="24" name="Rectangle 23">
            <a:extLst>
              <a:ext uri="{FF2B5EF4-FFF2-40B4-BE49-F238E27FC236}">
                <a16:creationId xmlns:a16="http://schemas.microsoft.com/office/drawing/2014/main" id="{8532F777-0889-42F1-AF0F-7543454455CC}"/>
              </a:ext>
            </a:extLst>
          </p:cNvPr>
          <p:cNvSpPr/>
          <p:nvPr/>
        </p:nvSpPr>
        <p:spPr>
          <a:xfrm>
            <a:off x="207436" y="4609091"/>
            <a:ext cx="11312016" cy="59764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800" dirty="0"/>
              <a:t>These are basically systems which maintain the published data. A single broker can have zero or more partitions per topic</a:t>
            </a:r>
          </a:p>
        </p:txBody>
      </p:sp>
      <p:sp>
        <p:nvSpPr>
          <p:cNvPr id="25" name="Rectangle 24">
            <a:extLst>
              <a:ext uri="{FF2B5EF4-FFF2-40B4-BE49-F238E27FC236}">
                <a16:creationId xmlns:a16="http://schemas.microsoft.com/office/drawing/2014/main" id="{1A69B3B7-7EA2-42DE-9309-7FE298082071}"/>
              </a:ext>
            </a:extLst>
          </p:cNvPr>
          <p:cNvSpPr/>
          <p:nvPr/>
        </p:nvSpPr>
        <p:spPr>
          <a:xfrm>
            <a:off x="207435" y="4197169"/>
            <a:ext cx="1587807"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1800" dirty="0"/>
              <a:t>4. Kafka Broker</a:t>
            </a:r>
          </a:p>
        </p:txBody>
      </p:sp>
      <p:sp>
        <p:nvSpPr>
          <p:cNvPr id="26" name="TextBox 25">
            <a:extLst>
              <a:ext uri="{FF2B5EF4-FFF2-40B4-BE49-F238E27FC236}">
                <a16:creationId xmlns:a16="http://schemas.microsoft.com/office/drawing/2014/main" id="{73F28696-B84C-493D-BE07-6F1DD03FB282}"/>
              </a:ext>
            </a:extLst>
          </p:cNvPr>
          <p:cNvSpPr txBox="1"/>
          <p:nvPr/>
        </p:nvSpPr>
        <p:spPr>
          <a:xfrm>
            <a:off x="344811" y="6098012"/>
            <a:ext cx="184731" cy="470000"/>
          </a:xfrm>
          <a:prstGeom prst="rect">
            <a:avLst/>
          </a:prstGeom>
          <a:noFill/>
        </p:spPr>
        <p:txBody>
          <a:bodyPr wrap="none" rtlCol="0">
            <a:spAutoFit/>
          </a:bodyPr>
          <a:lstStyle/>
          <a:p>
            <a:endParaRPr lang="en-US" dirty="0"/>
          </a:p>
        </p:txBody>
      </p:sp>
      <p:sp>
        <p:nvSpPr>
          <p:cNvPr id="27" name="TextBox 26">
            <a:extLst>
              <a:ext uri="{FF2B5EF4-FFF2-40B4-BE49-F238E27FC236}">
                <a16:creationId xmlns:a16="http://schemas.microsoft.com/office/drawing/2014/main" id="{FE8D51F4-D3BE-4E00-A995-6AB5794BBD79}"/>
              </a:ext>
            </a:extLst>
          </p:cNvPr>
          <p:cNvSpPr txBox="1"/>
          <p:nvPr/>
        </p:nvSpPr>
        <p:spPr>
          <a:xfrm>
            <a:off x="344811" y="6098012"/>
            <a:ext cx="184731" cy="470000"/>
          </a:xfrm>
          <a:prstGeom prst="rect">
            <a:avLst/>
          </a:prstGeom>
          <a:noFill/>
        </p:spPr>
        <p:txBody>
          <a:bodyPr wrap="none" rtlCol="0">
            <a:spAutoFit/>
          </a:bodyPr>
          <a:lstStyle/>
          <a:p>
            <a:endParaRPr lang="en-US" dirty="0"/>
          </a:p>
        </p:txBody>
      </p:sp>
      <p:sp>
        <p:nvSpPr>
          <p:cNvPr id="31" name="Rectangle 30">
            <a:extLst>
              <a:ext uri="{FF2B5EF4-FFF2-40B4-BE49-F238E27FC236}">
                <a16:creationId xmlns:a16="http://schemas.microsoft.com/office/drawing/2014/main" id="{3D2F4E9E-1048-4AF5-B5E7-CCA1D52D71C5}"/>
              </a:ext>
            </a:extLst>
          </p:cNvPr>
          <p:cNvSpPr/>
          <p:nvPr/>
        </p:nvSpPr>
        <p:spPr>
          <a:xfrm>
            <a:off x="207435" y="5970365"/>
            <a:ext cx="11312016" cy="59764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800" dirty="0"/>
              <a:t>With the help of zookeeper, Kafka provides the brokers with metadata regarding the processes running in the system and grants health checking and broker leadership election.</a:t>
            </a:r>
            <a:endParaRPr lang="en-US" sz="1200" dirty="0"/>
          </a:p>
        </p:txBody>
      </p:sp>
      <p:sp>
        <p:nvSpPr>
          <p:cNvPr id="32" name="Rectangle 31">
            <a:extLst>
              <a:ext uri="{FF2B5EF4-FFF2-40B4-BE49-F238E27FC236}">
                <a16:creationId xmlns:a16="http://schemas.microsoft.com/office/drawing/2014/main" id="{23A68717-90FA-4629-BD6D-3A838E2CC9BA}"/>
              </a:ext>
            </a:extLst>
          </p:cNvPr>
          <p:cNvSpPr/>
          <p:nvPr/>
        </p:nvSpPr>
        <p:spPr>
          <a:xfrm>
            <a:off x="207434" y="5558443"/>
            <a:ext cx="1964961"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1800" dirty="0"/>
              <a:t>5. Kafka Zookeeper</a:t>
            </a:r>
          </a:p>
        </p:txBody>
      </p:sp>
      <p:pic>
        <p:nvPicPr>
          <p:cNvPr id="4" name="Picture 3">
            <a:extLst>
              <a:ext uri="{FF2B5EF4-FFF2-40B4-BE49-F238E27FC236}">
                <a16:creationId xmlns:a16="http://schemas.microsoft.com/office/drawing/2014/main" id="{8E5100DF-5637-4D8F-77AC-DD748B68DA81}"/>
              </a:ext>
            </a:extLst>
          </p:cNvPr>
          <p:cNvPicPr>
            <a:picLocks noChangeAspect="1"/>
          </p:cNvPicPr>
          <p:nvPr/>
        </p:nvPicPr>
        <p:blipFill>
          <a:blip r:embed="rId3"/>
          <a:stretch>
            <a:fillRect/>
          </a:stretch>
        </p:blipFill>
        <p:spPr>
          <a:xfrm>
            <a:off x="7220248" y="69856"/>
            <a:ext cx="4914588" cy="2901944"/>
          </a:xfrm>
          <a:prstGeom prst="rect">
            <a:avLst/>
          </a:prstGeom>
        </p:spPr>
      </p:pic>
    </p:spTree>
    <p:extLst>
      <p:ext uri="{BB962C8B-B14F-4D97-AF65-F5344CB8AC3E}">
        <p14:creationId xmlns:p14="http://schemas.microsoft.com/office/powerpoint/2010/main" val="38794377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20" name="Rectangle 19">
            <a:extLst>
              <a:ext uri="{FF2B5EF4-FFF2-40B4-BE49-F238E27FC236}">
                <a16:creationId xmlns:a16="http://schemas.microsoft.com/office/drawing/2014/main" id="{D903384F-83FD-4A58-9FCE-A5AC80961649}"/>
              </a:ext>
            </a:extLst>
          </p:cNvPr>
          <p:cNvSpPr/>
          <p:nvPr/>
        </p:nvSpPr>
        <p:spPr>
          <a:xfrm>
            <a:off x="613835" y="664589"/>
            <a:ext cx="1855957" cy="47000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wrap="none">
            <a:spAutoFit/>
          </a:bodyPr>
          <a:lstStyle/>
          <a:p>
            <a:pPr fontAlgn="base"/>
            <a:r>
              <a:rPr lang="en-US" dirty="0"/>
              <a:t>Log Anatomy</a:t>
            </a:r>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graphicFrame>
        <p:nvGraphicFramePr>
          <p:cNvPr id="4" name="Table 4">
            <a:extLst>
              <a:ext uri="{FF2B5EF4-FFF2-40B4-BE49-F238E27FC236}">
                <a16:creationId xmlns:a16="http://schemas.microsoft.com/office/drawing/2014/main" id="{D7C27575-2C77-43F3-B001-D6B61EE64B6F}"/>
              </a:ext>
            </a:extLst>
          </p:cNvPr>
          <p:cNvGraphicFramePr>
            <a:graphicFrameLocks noGrp="1"/>
          </p:cNvGraphicFramePr>
          <p:nvPr>
            <p:extLst>
              <p:ext uri="{D42A27DB-BD31-4B8C-83A1-F6EECF244321}">
                <p14:modId xmlns:p14="http://schemas.microsoft.com/office/powerpoint/2010/main" val="3931765165"/>
              </p:ext>
            </p:extLst>
          </p:nvPr>
        </p:nvGraphicFramePr>
        <p:xfrm>
          <a:off x="2133600" y="3505200"/>
          <a:ext cx="8305801" cy="470000"/>
        </p:xfrm>
        <a:graphic>
          <a:graphicData uri="http://schemas.openxmlformats.org/drawingml/2006/table">
            <a:tbl>
              <a:tblPr firstRow="1" bandRow="1">
                <a:tableStyleId>{F5AB1C69-6EDB-4FF4-983F-18BD219EF322}</a:tableStyleId>
              </a:tblPr>
              <a:tblGrid>
                <a:gridCol w="1186543">
                  <a:extLst>
                    <a:ext uri="{9D8B030D-6E8A-4147-A177-3AD203B41FA5}">
                      <a16:colId xmlns:a16="http://schemas.microsoft.com/office/drawing/2014/main" val="2523802208"/>
                    </a:ext>
                  </a:extLst>
                </a:gridCol>
                <a:gridCol w="1186543">
                  <a:extLst>
                    <a:ext uri="{9D8B030D-6E8A-4147-A177-3AD203B41FA5}">
                      <a16:colId xmlns:a16="http://schemas.microsoft.com/office/drawing/2014/main" val="4265285089"/>
                    </a:ext>
                  </a:extLst>
                </a:gridCol>
                <a:gridCol w="1186543">
                  <a:extLst>
                    <a:ext uri="{9D8B030D-6E8A-4147-A177-3AD203B41FA5}">
                      <a16:colId xmlns:a16="http://schemas.microsoft.com/office/drawing/2014/main" val="1620263240"/>
                    </a:ext>
                  </a:extLst>
                </a:gridCol>
                <a:gridCol w="1186543">
                  <a:extLst>
                    <a:ext uri="{9D8B030D-6E8A-4147-A177-3AD203B41FA5}">
                      <a16:colId xmlns:a16="http://schemas.microsoft.com/office/drawing/2014/main" val="3563235805"/>
                    </a:ext>
                  </a:extLst>
                </a:gridCol>
                <a:gridCol w="1186543">
                  <a:extLst>
                    <a:ext uri="{9D8B030D-6E8A-4147-A177-3AD203B41FA5}">
                      <a16:colId xmlns:a16="http://schemas.microsoft.com/office/drawing/2014/main" val="2716154185"/>
                    </a:ext>
                  </a:extLst>
                </a:gridCol>
                <a:gridCol w="1186543">
                  <a:extLst>
                    <a:ext uri="{9D8B030D-6E8A-4147-A177-3AD203B41FA5}">
                      <a16:colId xmlns:a16="http://schemas.microsoft.com/office/drawing/2014/main" val="3162918637"/>
                    </a:ext>
                  </a:extLst>
                </a:gridCol>
                <a:gridCol w="1186543">
                  <a:extLst>
                    <a:ext uri="{9D8B030D-6E8A-4147-A177-3AD203B41FA5}">
                      <a16:colId xmlns:a16="http://schemas.microsoft.com/office/drawing/2014/main" val="2910808030"/>
                    </a:ext>
                  </a:extLst>
                </a:gridCol>
              </a:tblGrid>
              <a:tr h="470000">
                <a:tc>
                  <a:txBody>
                    <a:bodyPr/>
                    <a:lstStyle/>
                    <a:p>
                      <a:pPr algn="ctr"/>
                      <a:r>
                        <a:rPr lang="en-US" sz="2000" dirty="0"/>
                        <a:t> Order 1</a:t>
                      </a:r>
                    </a:p>
                  </a:txBody>
                  <a:tcPr>
                    <a:solidFill>
                      <a:schemeClr val="accent1">
                        <a:lumMod val="75000"/>
                      </a:schemeClr>
                    </a:solidFill>
                  </a:tcPr>
                </a:tc>
                <a:tc>
                  <a:txBody>
                    <a:bodyPr/>
                    <a:lstStyle/>
                    <a:p>
                      <a:pPr algn="ctr"/>
                      <a:r>
                        <a:rPr lang="en-US" sz="2000" dirty="0"/>
                        <a:t>Order 2</a:t>
                      </a:r>
                    </a:p>
                  </a:txBody>
                  <a:tcPr>
                    <a:solidFill>
                      <a:schemeClr val="accent1">
                        <a:lumMod val="75000"/>
                      </a:schemeClr>
                    </a:solidFill>
                  </a:tcPr>
                </a:tc>
                <a:tc>
                  <a:txBody>
                    <a:bodyPr/>
                    <a:lstStyle/>
                    <a:p>
                      <a:pPr algn="ctr"/>
                      <a:r>
                        <a:rPr lang="en-US" sz="2000" dirty="0"/>
                        <a:t>Order 3</a:t>
                      </a:r>
                    </a:p>
                  </a:txBody>
                  <a:tcPr>
                    <a:solidFill>
                      <a:schemeClr val="accent1">
                        <a:lumMod val="75000"/>
                      </a:schemeClr>
                    </a:solidFill>
                  </a:tcPr>
                </a:tc>
                <a:tc>
                  <a:txBody>
                    <a:bodyPr/>
                    <a:lstStyle/>
                    <a:p>
                      <a:pPr algn="ctr"/>
                      <a:r>
                        <a:rPr lang="en-US" sz="2000" dirty="0"/>
                        <a:t>Order 4</a:t>
                      </a:r>
                    </a:p>
                  </a:txBody>
                  <a:tcPr>
                    <a:solidFill>
                      <a:schemeClr val="accent1">
                        <a:lumMod val="75000"/>
                      </a:schemeClr>
                    </a:solidFill>
                  </a:tcPr>
                </a:tc>
                <a:tc>
                  <a:txBody>
                    <a:bodyPr/>
                    <a:lstStyle/>
                    <a:p>
                      <a:pPr algn="ctr"/>
                      <a:r>
                        <a:rPr lang="en-US" sz="2000" dirty="0"/>
                        <a:t>Order 5</a:t>
                      </a:r>
                    </a:p>
                  </a:txBody>
                  <a:tcPr>
                    <a:solidFill>
                      <a:schemeClr val="accent1">
                        <a:lumMod val="75000"/>
                      </a:schemeClr>
                    </a:solidFill>
                  </a:tcPr>
                </a:tc>
                <a:tc>
                  <a:txBody>
                    <a:bodyPr/>
                    <a:lstStyle/>
                    <a:p>
                      <a:pPr algn="ctr"/>
                      <a:r>
                        <a:rPr lang="en-US" sz="2000" dirty="0"/>
                        <a:t>Order 6</a:t>
                      </a:r>
                    </a:p>
                  </a:txBody>
                  <a:tcPr>
                    <a:solidFill>
                      <a:schemeClr val="accent1">
                        <a:lumMod val="75000"/>
                      </a:schemeClr>
                    </a:solidFill>
                  </a:tcPr>
                </a:tc>
                <a:tc>
                  <a:txBody>
                    <a:bodyPr/>
                    <a:lstStyle/>
                    <a:p>
                      <a:pPr algn="ctr"/>
                      <a:r>
                        <a:rPr lang="en-US" sz="2000" dirty="0"/>
                        <a:t>Order 7</a:t>
                      </a:r>
                    </a:p>
                  </a:txBody>
                  <a:tcPr>
                    <a:solidFill>
                      <a:schemeClr val="accent1">
                        <a:lumMod val="75000"/>
                      </a:schemeClr>
                    </a:solidFill>
                  </a:tcPr>
                </a:tc>
                <a:extLst>
                  <a:ext uri="{0D108BD9-81ED-4DB2-BD59-A6C34878D82A}">
                    <a16:rowId xmlns:a16="http://schemas.microsoft.com/office/drawing/2014/main" val="1656949243"/>
                  </a:ext>
                </a:extLst>
              </a:tr>
            </a:tbl>
          </a:graphicData>
        </a:graphic>
      </p:graphicFrame>
      <p:sp>
        <p:nvSpPr>
          <p:cNvPr id="7" name="Flowchart: Terminator 6">
            <a:extLst>
              <a:ext uri="{FF2B5EF4-FFF2-40B4-BE49-F238E27FC236}">
                <a16:creationId xmlns:a16="http://schemas.microsoft.com/office/drawing/2014/main" id="{E3C9DD99-B129-490F-AE58-5923F7AD33E6}"/>
              </a:ext>
            </a:extLst>
          </p:cNvPr>
          <p:cNvSpPr/>
          <p:nvPr/>
        </p:nvSpPr>
        <p:spPr>
          <a:xfrm>
            <a:off x="8534400" y="1828800"/>
            <a:ext cx="2057400" cy="609600"/>
          </a:xfrm>
          <a:prstGeom prst="flowChartTerminator">
            <a:avLst/>
          </a:prstGeom>
          <a:solidFill>
            <a:srgbClr val="7030A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Data Source</a:t>
            </a:r>
          </a:p>
        </p:txBody>
      </p:sp>
      <p:cxnSp>
        <p:nvCxnSpPr>
          <p:cNvPr id="9" name="Straight Arrow Connector 8">
            <a:extLst>
              <a:ext uri="{FF2B5EF4-FFF2-40B4-BE49-F238E27FC236}">
                <a16:creationId xmlns:a16="http://schemas.microsoft.com/office/drawing/2014/main" id="{4D1357D4-7401-415A-A334-FCB86B9D0744}"/>
              </a:ext>
            </a:extLst>
          </p:cNvPr>
          <p:cNvCxnSpPr/>
          <p:nvPr/>
        </p:nvCxnSpPr>
        <p:spPr>
          <a:xfrm>
            <a:off x="9753600" y="2438400"/>
            <a:ext cx="0" cy="1066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8E6CF3F1-5E56-4763-80B0-DBDDDD29A62D}"/>
              </a:ext>
            </a:extLst>
          </p:cNvPr>
          <p:cNvSpPr txBox="1"/>
          <p:nvPr/>
        </p:nvSpPr>
        <p:spPr>
          <a:xfrm>
            <a:off x="9753600" y="2730400"/>
            <a:ext cx="1020023" cy="470000"/>
          </a:xfrm>
          <a:prstGeom prst="rect">
            <a:avLst/>
          </a:prstGeom>
          <a:noFill/>
        </p:spPr>
        <p:txBody>
          <a:bodyPr wrap="none" rtlCol="0">
            <a:spAutoFit/>
          </a:bodyPr>
          <a:lstStyle/>
          <a:p>
            <a:r>
              <a:rPr lang="en-US" dirty="0"/>
              <a:t>Writes</a:t>
            </a:r>
          </a:p>
        </p:txBody>
      </p:sp>
      <p:sp>
        <p:nvSpPr>
          <p:cNvPr id="18" name="TextBox 17">
            <a:extLst>
              <a:ext uri="{FF2B5EF4-FFF2-40B4-BE49-F238E27FC236}">
                <a16:creationId xmlns:a16="http://schemas.microsoft.com/office/drawing/2014/main" id="{C3011F4A-832E-4D63-AB3E-9D5D9022BDE0}"/>
              </a:ext>
            </a:extLst>
          </p:cNvPr>
          <p:cNvSpPr txBox="1"/>
          <p:nvPr/>
        </p:nvSpPr>
        <p:spPr>
          <a:xfrm>
            <a:off x="2226363" y="2975339"/>
            <a:ext cx="631904" cy="470000"/>
          </a:xfrm>
          <a:prstGeom prst="rect">
            <a:avLst/>
          </a:prstGeom>
          <a:noFill/>
        </p:spPr>
        <p:txBody>
          <a:bodyPr wrap="none" rtlCol="0">
            <a:spAutoFit/>
          </a:bodyPr>
          <a:lstStyle/>
          <a:p>
            <a:r>
              <a:rPr lang="en-US" dirty="0"/>
              <a:t>Log</a:t>
            </a:r>
          </a:p>
        </p:txBody>
      </p:sp>
      <p:cxnSp>
        <p:nvCxnSpPr>
          <p:cNvPr id="37" name="Straight Arrow Connector 36">
            <a:extLst>
              <a:ext uri="{FF2B5EF4-FFF2-40B4-BE49-F238E27FC236}">
                <a16:creationId xmlns:a16="http://schemas.microsoft.com/office/drawing/2014/main" id="{33DAFD35-49A6-4723-AA45-1F10810E0EDE}"/>
              </a:ext>
            </a:extLst>
          </p:cNvPr>
          <p:cNvCxnSpPr/>
          <p:nvPr/>
        </p:nvCxnSpPr>
        <p:spPr>
          <a:xfrm>
            <a:off x="2858267" y="3975200"/>
            <a:ext cx="0" cy="9080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161A7A57-7C2D-4B1D-A8FB-863CECD5D2AD}"/>
              </a:ext>
            </a:extLst>
          </p:cNvPr>
          <p:cNvSpPr txBox="1"/>
          <p:nvPr/>
        </p:nvSpPr>
        <p:spPr>
          <a:xfrm>
            <a:off x="2436998" y="4929357"/>
            <a:ext cx="842538" cy="338554"/>
          </a:xfrm>
          <a:prstGeom prst="rect">
            <a:avLst/>
          </a:prstGeom>
          <a:noFill/>
        </p:spPr>
        <p:txBody>
          <a:bodyPr wrap="none" rtlCol="0">
            <a:spAutoFit/>
          </a:bodyPr>
          <a:lstStyle/>
          <a:p>
            <a:r>
              <a:rPr lang="en-US" sz="1600" dirty="0"/>
              <a:t>Offset 1</a:t>
            </a:r>
          </a:p>
        </p:txBody>
      </p:sp>
      <p:cxnSp>
        <p:nvCxnSpPr>
          <p:cNvPr id="39" name="Straight Arrow Connector 38">
            <a:extLst>
              <a:ext uri="{FF2B5EF4-FFF2-40B4-BE49-F238E27FC236}">
                <a16:creationId xmlns:a16="http://schemas.microsoft.com/office/drawing/2014/main" id="{1F19B5F1-8058-49BD-BEF3-33BC8716337E}"/>
              </a:ext>
            </a:extLst>
          </p:cNvPr>
          <p:cNvCxnSpPr/>
          <p:nvPr/>
        </p:nvCxnSpPr>
        <p:spPr>
          <a:xfrm>
            <a:off x="3850269" y="3981374"/>
            <a:ext cx="0" cy="9080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TextBox 39">
            <a:extLst>
              <a:ext uri="{FF2B5EF4-FFF2-40B4-BE49-F238E27FC236}">
                <a16:creationId xmlns:a16="http://schemas.microsoft.com/office/drawing/2014/main" id="{CA6ED2A0-0477-4973-94EE-5F600A1B0183}"/>
              </a:ext>
            </a:extLst>
          </p:cNvPr>
          <p:cNvSpPr txBox="1"/>
          <p:nvPr/>
        </p:nvSpPr>
        <p:spPr>
          <a:xfrm>
            <a:off x="3429000" y="4935531"/>
            <a:ext cx="842538" cy="338554"/>
          </a:xfrm>
          <a:prstGeom prst="rect">
            <a:avLst/>
          </a:prstGeom>
          <a:noFill/>
        </p:spPr>
        <p:txBody>
          <a:bodyPr wrap="none" rtlCol="0">
            <a:spAutoFit/>
          </a:bodyPr>
          <a:lstStyle/>
          <a:p>
            <a:r>
              <a:rPr lang="en-US" sz="1600" dirty="0"/>
              <a:t>Offset 2</a:t>
            </a:r>
          </a:p>
        </p:txBody>
      </p:sp>
      <p:cxnSp>
        <p:nvCxnSpPr>
          <p:cNvPr id="41" name="Straight Arrow Connector 40">
            <a:extLst>
              <a:ext uri="{FF2B5EF4-FFF2-40B4-BE49-F238E27FC236}">
                <a16:creationId xmlns:a16="http://schemas.microsoft.com/office/drawing/2014/main" id="{F0EE9641-8487-40C3-8A4C-A6F3D9E0C15F}"/>
              </a:ext>
            </a:extLst>
          </p:cNvPr>
          <p:cNvCxnSpPr/>
          <p:nvPr/>
        </p:nvCxnSpPr>
        <p:spPr>
          <a:xfrm>
            <a:off x="5145669" y="3975200"/>
            <a:ext cx="0" cy="9080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TextBox 41">
            <a:extLst>
              <a:ext uri="{FF2B5EF4-FFF2-40B4-BE49-F238E27FC236}">
                <a16:creationId xmlns:a16="http://schemas.microsoft.com/office/drawing/2014/main" id="{E141621C-4D98-494D-B0C7-4025459AF3D9}"/>
              </a:ext>
            </a:extLst>
          </p:cNvPr>
          <p:cNvSpPr txBox="1"/>
          <p:nvPr/>
        </p:nvSpPr>
        <p:spPr>
          <a:xfrm>
            <a:off x="4724400" y="4929357"/>
            <a:ext cx="842538" cy="338554"/>
          </a:xfrm>
          <a:prstGeom prst="rect">
            <a:avLst/>
          </a:prstGeom>
          <a:noFill/>
        </p:spPr>
        <p:txBody>
          <a:bodyPr wrap="none" rtlCol="0">
            <a:spAutoFit/>
          </a:bodyPr>
          <a:lstStyle/>
          <a:p>
            <a:r>
              <a:rPr lang="en-US" sz="1600" dirty="0"/>
              <a:t>Offset 3</a:t>
            </a:r>
          </a:p>
        </p:txBody>
      </p:sp>
      <p:cxnSp>
        <p:nvCxnSpPr>
          <p:cNvPr id="43" name="Straight Arrow Connector 42">
            <a:extLst>
              <a:ext uri="{FF2B5EF4-FFF2-40B4-BE49-F238E27FC236}">
                <a16:creationId xmlns:a16="http://schemas.microsoft.com/office/drawing/2014/main" id="{FA6325D6-67D8-4D1F-A200-D14141136FEA}"/>
              </a:ext>
            </a:extLst>
          </p:cNvPr>
          <p:cNvCxnSpPr/>
          <p:nvPr/>
        </p:nvCxnSpPr>
        <p:spPr>
          <a:xfrm>
            <a:off x="6289557" y="3981374"/>
            <a:ext cx="0" cy="9080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4" name="TextBox 43">
            <a:extLst>
              <a:ext uri="{FF2B5EF4-FFF2-40B4-BE49-F238E27FC236}">
                <a16:creationId xmlns:a16="http://schemas.microsoft.com/office/drawing/2014/main" id="{E2E67D19-34A1-4CB7-AC5D-6EE3146D3FA3}"/>
              </a:ext>
            </a:extLst>
          </p:cNvPr>
          <p:cNvSpPr txBox="1"/>
          <p:nvPr/>
        </p:nvSpPr>
        <p:spPr>
          <a:xfrm>
            <a:off x="5868288" y="4935531"/>
            <a:ext cx="842538" cy="338554"/>
          </a:xfrm>
          <a:prstGeom prst="rect">
            <a:avLst/>
          </a:prstGeom>
          <a:noFill/>
        </p:spPr>
        <p:txBody>
          <a:bodyPr wrap="none" rtlCol="0">
            <a:spAutoFit/>
          </a:bodyPr>
          <a:lstStyle/>
          <a:p>
            <a:r>
              <a:rPr lang="en-US" sz="1600" dirty="0"/>
              <a:t>Offset 4</a:t>
            </a:r>
          </a:p>
        </p:txBody>
      </p:sp>
      <p:cxnSp>
        <p:nvCxnSpPr>
          <p:cNvPr id="45" name="Straight Arrow Connector 44">
            <a:extLst>
              <a:ext uri="{FF2B5EF4-FFF2-40B4-BE49-F238E27FC236}">
                <a16:creationId xmlns:a16="http://schemas.microsoft.com/office/drawing/2014/main" id="{3DF92E22-5FE1-47D8-B085-E3B547DCBA02}"/>
              </a:ext>
            </a:extLst>
          </p:cNvPr>
          <p:cNvCxnSpPr/>
          <p:nvPr/>
        </p:nvCxnSpPr>
        <p:spPr>
          <a:xfrm>
            <a:off x="7505581" y="3975200"/>
            <a:ext cx="0" cy="9080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6" name="TextBox 45">
            <a:extLst>
              <a:ext uri="{FF2B5EF4-FFF2-40B4-BE49-F238E27FC236}">
                <a16:creationId xmlns:a16="http://schemas.microsoft.com/office/drawing/2014/main" id="{EFBB5B47-E122-41CE-B793-F7C1C8B657AD}"/>
              </a:ext>
            </a:extLst>
          </p:cNvPr>
          <p:cNvSpPr txBox="1"/>
          <p:nvPr/>
        </p:nvSpPr>
        <p:spPr>
          <a:xfrm>
            <a:off x="7084312" y="4929357"/>
            <a:ext cx="842538" cy="338554"/>
          </a:xfrm>
          <a:prstGeom prst="rect">
            <a:avLst/>
          </a:prstGeom>
          <a:noFill/>
        </p:spPr>
        <p:txBody>
          <a:bodyPr wrap="none" rtlCol="0">
            <a:spAutoFit/>
          </a:bodyPr>
          <a:lstStyle/>
          <a:p>
            <a:r>
              <a:rPr lang="en-US" sz="1600" dirty="0"/>
              <a:t>Offset 5</a:t>
            </a:r>
          </a:p>
        </p:txBody>
      </p:sp>
      <p:cxnSp>
        <p:nvCxnSpPr>
          <p:cNvPr id="47" name="Straight Arrow Connector 46">
            <a:extLst>
              <a:ext uri="{FF2B5EF4-FFF2-40B4-BE49-F238E27FC236}">
                <a16:creationId xmlns:a16="http://schemas.microsoft.com/office/drawing/2014/main" id="{9C16EC28-4E14-4DEE-9713-1CE5ACE5EAC5}"/>
              </a:ext>
            </a:extLst>
          </p:cNvPr>
          <p:cNvCxnSpPr/>
          <p:nvPr/>
        </p:nvCxnSpPr>
        <p:spPr>
          <a:xfrm>
            <a:off x="8714602" y="3975200"/>
            <a:ext cx="0" cy="9080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TextBox 47">
            <a:extLst>
              <a:ext uri="{FF2B5EF4-FFF2-40B4-BE49-F238E27FC236}">
                <a16:creationId xmlns:a16="http://schemas.microsoft.com/office/drawing/2014/main" id="{D014E60F-130D-4215-8144-C40B1D23BB8F}"/>
              </a:ext>
            </a:extLst>
          </p:cNvPr>
          <p:cNvSpPr txBox="1"/>
          <p:nvPr/>
        </p:nvSpPr>
        <p:spPr>
          <a:xfrm>
            <a:off x="8293333" y="4929357"/>
            <a:ext cx="842538" cy="338554"/>
          </a:xfrm>
          <a:prstGeom prst="rect">
            <a:avLst/>
          </a:prstGeom>
          <a:noFill/>
        </p:spPr>
        <p:txBody>
          <a:bodyPr wrap="none" rtlCol="0">
            <a:spAutoFit/>
          </a:bodyPr>
          <a:lstStyle/>
          <a:p>
            <a:r>
              <a:rPr lang="en-US" sz="1600" dirty="0"/>
              <a:t>Offset 6</a:t>
            </a:r>
          </a:p>
        </p:txBody>
      </p:sp>
      <p:cxnSp>
        <p:nvCxnSpPr>
          <p:cNvPr id="49" name="Straight Arrow Connector 48">
            <a:extLst>
              <a:ext uri="{FF2B5EF4-FFF2-40B4-BE49-F238E27FC236}">
                <a16:creationId xmlns:a16="http://schemas.microsoft.com/office/drawing/2014/main" id="{71B30CBD-EC2E-40E9-BA5A-2FF7A24B351D}"/>
              </a:ext>
            </a:extLst>
          </p:cNvPr>
          <p:cNvCxnSpPr/>
          <p:nvPr/>
        </p:nvCxnSpPr>
        <p:spPr>
          <a:xfrm>
            <a:off x="9929872" y="3975200"/>
            <a:ext cx="0" cy="9080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0" name="TextBox 49">
            <a:extLst>
              <a:ext uri="{FF2B5EF4-FFF2-40B4-BE49-F238E27FC236}">
                <a16:creationId xmlns:a16="http://schemas.microsoft.com/office/drawing/2014/main" id="{A2BB0435-51A8-4AE4-98B4-509B3749E0C9}"/>
              </a:ext>
            </a:extLst>
          </p:cNvPr>
          <p:cNvSpPr txBox="1"/>
          <p:nvPr/>
        </p:nvSpPr>
        <p:spPr>
          <a:xfrm>
            <a:off x="9508603" y="4929357"/>
            <a:ext cx="842538" cy="338554"/>
          </a:xfrm>
          <a:prstGeom prst="rect">
            <a:avLst/>
          </a:prstGeom>
          <a:noFill/>
        </p:spPr>
        <p:txBody>
          <a:bodyPr wrap="none" rtlCol="0">
            <a:spAutoFit/>
          </a:bodyPr>
          <a:lstStyle/>
          <a:p>
            <a:r>
              <a:rPr lang="en-US" sz="1600" dirty="0"/>
              <a:t>Offset 7</a:t>
            </a:r>
          </a:p>
        </p:txBody>
      </p:sp>
      <p:cxnSp>
        <p:nvCxnSpPr>
          <p:cNvPr id="52" name="Straight Arrow Connector 51">
            <a:extLst>
              <a:ext uri="{FF2B5EF4-FFF2-40B4-BE49-F238E27FC236}">
                <a16:creationId xmlns:a16="http://schemas.microsoft.com/office/drawing/2014/main" id="{B83B65DB-56DF-4CBA-9199-7086A0DA7698}"/>
              </a:ext>
            </a:extLst>
          </p:cNvPr>
          <p:cNvCxnSpPr>
            <a:cxnSpLocks/>
            <a:endCxn id="53" idx="0"/>
          </p:cNvCxnSpPr>
          <p:nvPr/>
        </p:nvCxnSpPr>
        <p:spPr>
          <a:xfrm flipH="1">
            <a:off x="6710826" y="3975200"/>
            <a:ext cx="486239" cy="202826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3" name="Flowchart: Terminator 52">
            <a:extLst>
              <a:ext uri="{FF2B5EF4-FFF2-40B4-BE49-F238E27FC236}">
                <a16:creationId xmlns:a16="http://schemas.microsoft.com/office/drawing/2014/main" id="{60452CD4-5F80-4ED0-B45A-9CB487F6B640}"/>
              </a:ext>
            </a:extLst>
          </p:cNvPr>
          <p:cNvSpPr/>
          <p:nvPr/>
        </p:nvSpPr>
        <p:spPr>
          <a:xfrm>
            <a:off x="5682126" y="6003461"/>
            <a:ext cx="2057400" cy="609600"/>
          </a:xfrm>
          <a:prstGeom prst="flowChartTerminator">
            <a:avLst/>
          </a:prstGeom>
          <a:solidFill>
            <a:srgbClr val="7030A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Consumer</a:t>
            </a:r>
          </a:p>
        </p:txBody>
      </p:sp>
      <p:sp>
        <p:nvSpPr>
          <p:cNvPr id="57" name="TextBox 56">
            <a:extLst>
              <a:ext uri="{FF2B5EF4-FFF2-40B4-BE49-F238E27FC236}">
                <a16:creationId xmlns:a16="http://schemas.microsoft.com/office/drawing/2014/main" id="{2EC2310C-BA93-41F0-904B-A0BDE83C5CDA}"/>
              </a:ext>
            </a:extLst>
          </p:cNvPr>
          <p:cNvSpPr txBox="1"/>
          <p:nvPr/>
        </p:nvSpPr>
        <p:spPr>
          <a:xfrm>
            <a:off x="6096000" y="5379705"/>
            <a:ext cx="705962" cy="400110"/>
          </a:xfrm>
          <a:prstGeom prst="rect">
            <a:avLst/>
          </a:prstGeom>
          <a:noFill/>
        </p:spPr>
        <p:txBody>
          <a:bodyPr wrap="none" rtlCol="0">
            <a:spAutoFit/>
          </a:bodyPr>
          <a:lstStyle/>
          <a:p>
            <a:r>
              <a:rPr lang="en-US" sz="2000" dirty="0"/>
              <a:t>Read</a:t>
            </a:r>
          </a:p>
        </p:txBody>
      </p:sp>
      <p:cxnSp>
        <p:nvCxnSpPr>
          <p:cNvPr id="58" name="Straight Arrow Connector 57">
            <a:extLst>
              <a:ext uri="{FF2B5EF4-FFF2-40B4-BE49-F238E27FC236}">
                <a16:creationId xmlns:a16="http://schemas.microsoft.com/office/drawing/2014/main" id="{6C861359-1B6B-4A66-B829-450FA71ECE0C}"/>
              </a:ext>
            </a:extLst>
          </p:cNvPr>
          <p:cNvCxnSpPr>
            <a:cxnSpLocks/>
            <a:endCxn id="59" idx="0"/>
          </p:cNvCxnSpPr>
          <p:nvPr/>
        </p:nvCxnSpPr>
        <p:spPr>
          <a:xfrm flipH="1">
            <a:off x="9204552" y="3975200"/>
            <a:ext cx="486239" cy="202826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9" name="Flowchart: Terminator 58">
            <a:extLst>
              <a:ext uri="{FF2B5EF4-FFF2-40B4-BE49-F238E27FC236}">
                <a16:creationId xmlns:a16="http://schemas.microsoft.com/office/drawing/2014/main" id="{673AC261-3771-451D-9510-F9803D92F8EA}"/>
              </a:ext>
            </a:extLst>
          </p:cNvPr>
          <p:cNvSpPr/>
          <p:nvPr/>
        </p:nvSpPr>
        <p:spPr>
          <a:xfrm>
            <a:off x="8175852" y="6003461"/>
            <a:ext cx="2057400" cy="609600"/>
          </a:xfrm>
          <a:prstGeom prst="flowChartTerminator">
            <a:avLst/>
          </a:prstGeom>
          <a:solidFill>
            <a:srgbClr val="7030A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Consumer</a:t>
            </a:r>
          </a:p>
        </p:txBody>
      </p:sp>
      <p:sp>
        <p:nvSpPr>
          <p:cNvPr id="60" name="TextBox 59">
            <a:extLst>
              <a:ext uri="{FF2B5EF4-FFF2-40B4-BE49-F238E27FC236}">
                <a16:creationId xmlns:a16="http://schemas.microsoft.com/office/drawing/2014/main" id="{FFBE901F-7CA1-495E-8C03-656725268027}"/>
              </a:ext>
            </a:extLst>
          </p:cNvPr>
          <p:cNvSpPr txBox="1"/>
          <p:nvPr/>
        </p:nvSpPr>
        <p:spPr>
          <a:xfrm>
            <a:off x="8589726" y="5379705"/>
            <a:ext cx="705962" cy="400110"/>
          </a:xfrm>
          <a:prstGeom prst="rect">
            <a:avLst/>
          </a:prstGeom>
          <a:noFill/>
        </p:spPr>
        <p:txBody>
          <a:bodyPr wrap="none" rtlCol="0">
            <a:spAutoFit/>
          </a:bodyPr>
          <a:lstStyle/>
          <a:p>
            <a:r>
              <a:rPr lang="en-US" sz="2000" dirty="0"/>
              <a:t>Read</a:t>
            </a:r>
          </a:p>
        </p:txBody>
      </p:sp>
      <p:sp>
        <p:nvSpPr>
          <p:cNvPr id="61" name="Rectangle 60">
            <a:extLst>
              <a:ext uri="{FF2B5EF4-FFF2-40B4-BE49-F238E27FC236}">
                <a16:creationId xmlns:a16="http://schemas.microsoft.com/office/drawing/2014/main" id="{D19DF807-3266-4259-8B94-74E15AC2F936}"/>
              </a:ext>
            </a:extLst>
          </p:cNvPr>
          <p:cNvSpPr/>
          <p:nvPr/>
        </p:nvSpPr>
        <p:spPr>
          <a:xfrm>
            <a:off x="613835" y="1260499"/>
            <a:ext cx="7679498" cy="1136601"/>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600" dirty="0"/>
              <a:t>We view log as the partitions. Basically, a data source writes messages to the log. One of the advantages is, at any time one or more consumers can read from the log they select. Here, the below diagram shows a log is being written by the data source and read by consumers at different offsets.</a:t>
            </a:r>
          </a:p>
        </p:txBody>
      </p:sp>
    </p:spTree>
    <p:extLst>
      <p:ext uri="{BB962C8B-B14F-4D97-AF65-F5344CB8AC3E}">
        <p14:creationId xmlns:p14="http://schemas.microsoft.com/office/powerpoint/2010/main" val="23801306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20" name="Rectangle 19">
            <a:extLst>
              <a:ext uri="{FF2B5EF4-FFF2-40B4-BE49-F238E27FC236}">
                <a16:creationId xmlns:a16="http://schemas.microsoft.com/office/drawing/2014/main" id="{D903384F-83FD-4A58-9FCE-A5AC80961649}"/>
              </a:ext>
            </a:extLst>
          </p:cNvPr>
          <p:cNvSpPr/>
          <p:nvPr/>
        </p:nvSpPr>
        <p:spPr>
          <a:xfrm>
            <a:off x="304800" y="1811128"/>
            <a:ext cx="1327761" cy="47000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wrap="square">
            <a:spAutoFit/>
          </a:bodyPr>
          <a:lstStyle/>
          <a:p>
            <a:pPr fontAlgn="base"/>
            <a:r>
              <a:rPr lang="en-US" dirty="0"/>
              <a:t>Data Log</a:t>
            </a:r>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
        <p:nvSpPr>
          <p:cNvPr id="36" name="Rectangle 35">
            <a:extLst>
              <a:ext uri="{FF2B5EF4-FFF2-40B4-BE49-F238E27FC236}">
                <a16:creationId xmlns:a16="http://schemas.microsoft.com/office/drawing/2014/main" id="{DA80E48F-D59A-4F53-9D80-90A1663084A1}"/>
              </a:ext>
            </a:extLst>
          </p:cNvPr>
          <p:cNvSpPr/>
          <p:nvPr/>
        </p:nvSpPr>
        <p:spPr>
          <a:xfrm>
            <a:off x="304800" y="2332382"/>
            <a:ext cx="11582400" cy="2193236"/>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fontAlgn="base">
              <a:buFont typeface="Wingdings" panose="05000000000000000000" pitchFamily="2" charset="2"/>
              <a:buChar char="ü"/>
            </a:pPr>
            <a:r>
              <a:rPr lang="en-US" sz="2000" dirty="0"/>
              <a:t>By Kafka, messages are retained for a considerable amount of time. Also, consumers can read as per their convenience. However, if Kafka is configured to keep messages for 24 hours and a consumer is down for greater than 24 hours, the consumer will lose messages.</a:t>
            </a:r>
            <a:br>
              <a:rPr lang="en-US" sz="2000" dirty="0"/>
            </a:br>
            <a:endParaRPr lang="en-US" sz="2000" dirty="0"/>
          </a:p>
          <a:p>
            <a:pPr marL="342900" indent="-342900" fontAlgn="base">
              <a:buFont typeface="Wingdings" panose="05000000000000000000" pitchFamily="2" charset="2"/>
              <a:buChar char="ü"/>
            </a:pPr>
            <a:r>
              <a:rPr lang="en-US" sz="2000" dirty="0"/>
              <a:t>And, messages can be read from last known offset, if the downtime on part of the consumer is just 60 minutes. Kafka doesn’t keep a track on what consumers are reading from a topic.</a:t>
            </a:r>
          </a:p>
        </p:txBody>
      </p:sp>
    </p:spTree>
    <p:extLst>
      <p:ext uri="{BB962C8B-B14F-4D97-AF65-F5344CB8AC3E}">
        <p14:creationId xmlns:p14="http://schemas.microsoft.com/office/powerpoint/2010/main" val="58726241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20" name="Rectangle 19">
            <a:extLst>
              <a:ext uri="{FF2B5EF4-FFF2-40B4-BE49-F238E27FC236}">
                <a16:creationId xmlns:a16="http://schemas.microsoft.com/office/drawing/2014/main" id="{D903384F-83FD-4A58-9FCE-A5AC80961649}"/>
              </a:ext>
            </a:extLst>
          </p:cNvPr>
          <p:cNvSpPr/>
          <p:nvPr/>
        </p:nvSpPr>
        <p:spPr>
          <a:xfrm>
            <a:off x="194428" y="92096"/>
            <a:ext cx="2357965" cy="47000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wrap="square">
            <a:spAutoFit/>
          </a:bodyPr>
          <a:lstStyle/>
          <a:p>
            <a:pPr fontAlgn="base"/>
            <a:r>
              <a:rPr lang="en-US" dirty="0"/>
              <a:t>Partition in Kafka</a:t>
            </a:r>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
        <p:nvSpPr>
          <p:cNvPr id="8" name="Rectangle 7">
            <a:extLst>
              <a:ext uri="{FF2B5EF4-FFF2-40B4-BE49-F238E27FC236}">
                <a16:creationId xmlns:a16="http://schemas.microsoft.com/office/drawing/2014/main" id="{1D732349-F1E9-42CA-96D2-EC4093709FB9}"/>
              </a:ext>
            </a:extLst>
          </p:cNvPr>
          <p:cNvSpPr/>
          <p:nvPr/>
        </p:nvSpPr>
        <p:spPr>
          <a:xfrm>
            <a:off x="401188" y="5415946"/>
            <a:ext cx="11787990" cy="138499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285750" indent="-285750">
              <a:buFont typeface="Wingdings" panose="05000000000000000000" pitchFamily="2" charset="2"/>
              <a:buChar char="ü"/>
            </a:pPr>
            <a:r>
              <a:rPr lang="en-US" sz="1400" dirty="0">
                <a:solidFill>
                  <a:schemeClr val="bg1"/>
                </a:solidFill>
                <a:latin typeface="Georgia" panose="02040502050405020303" pitchFamily="18" charset="0"/>
              </a:rPr>
              <a:t>When a client writes something to a topic at a position for which Partition in Broker 0 is the leader, this data is then replicated across the brokers/nodes so that message remains safe</a:t>
            </a:r>
          </a:p>
          <a:p>
            <a:pPr marL="285750" indent="-285750">
              <a:buFont typeface="Wingdings" panose="05000000000000000000" pitchFamily="2" charset="2"/>
              <a:buChar char="ü"/>
            </a:pPr>
            <a:endParaRPr lang="en-US" sz="1400" dirty="0">
              <a:solidFill>
                <a:schemeClr val="bg1"/>
              </a:solidFill>
              <a:latin typeface="Georgia" panose="02040502050405020303" pitchFamily="18" charset="0"/>
            </a:endParaRPr>
          </a:p>
          <a:p>
            <a:pPr marL="285750" indent="-285750">
              <a:buFont typeface="Wingdings" panose="05000000000000000000" pitchFamily="2" charset="2"/>
              <a:buChar char="ü"/>
            </a:pPr>
            <a:r>
              <a:rPr lang="en-US" sz="1400" dirty="0">
                <a:solidFill>
                  <a:schemeClr val="bg1"/>
                </a:solidFill>
                <a:latin typeface="Georgia" panose="02040502050405020303" pitchFamily="18" charset="0"/>
              </a:rPr>
              <a:t>There are few partitions in every Kafka broker. Each partition can be either a leader or a replica of a topic. In addition, along with updating of replicas with new data, Leader is responsible for all writes and reads to a topic. The replica takes over as the new leader if somehow the leader fails.</a:t>
            </a:r>
            <a:endParaRPr lang="en-US" sz="1400" dirty="0">
              <a:solidFill>
                <a:schemeClr val="bg1"/>
              </a:solidFill>
            </a:endParaRPr>
          </a:p>
        </p:txBody>
      </p:sp>
      <p:pic>
        <p:nvPicPr>
          <p:cNvPr id="25" name="Picture 24">
            <a:extLst>
              <a:ext uri="{FF2B5EF4-FFF2-40B4-BE49-F238E27FC236}">
                <a16:creationId xmlns:a16="http://schemas.microsoft.com/office/drawing/2014/main" id="{6876127F-ED88-113F-FF74-E39D95AC8820}"/>
              </a:ext>
            </a:extLst>
          </p:cNvPr>
          <p:cNvPicPr>
            <a:picLocks noChangeAspect="1"/>
          </p:cNvPicPr>
          <p:nvPr/>
        </p:nvPicPr>
        <p:blipFill>
          <a:blip r:embed="rId3"/>
          <a:stretch>
            <a:fillRect/>
          </a:stretch>
        </p:blipFill>
        <p:spPr>
          <a:xfrm>
            <a:off x="914400" y="753254"/>
            <a:ext cx="7087214" cy="4366638"/>
          </a:xfrm>
          <a:prstGeom prst="rect">
            <a:avLst/>
          </a:prstGeom>
        </p:spPr>
      </p:pic>
      <p:pic>
        <p:nvPicPr>
          <p:cNvPr id="27" name="Picture 26">
            <a:extLst>
              <a:ext uri="{FF2B5EF4-FFF2-40B4-BE49-F238E27FC236}">
                <a16:creationId xmlns:a16="http://schemas.microsoft.com/office/drawing/2014/main" id="{6BC61B90-B495-2FFE-CF44-4FC88CB09EB3}"/>
              </a:ext>
            </a:extLst>
          </p:cNvPr>
          <p:cNvPicPr>
            <a:picLocks noChangeAspect="1"/>
          </p:cNvPicPr>
          <p:nvPr/>
        </p:nvPicPr>
        <p:blipFill>
          <a:blip r:embed="rId4"/>
          <a:stretch>
            <a:fillRect/>
          </a:stretch>
        </p:blipFill>
        <p:spPr>
          <a:xfrm>
            <a:off x="8610600" y="2908351"/>
            <a:ext cx="2507197" cy="655377"/>
          </a:xfrm>
          <a:prstGeom prst="rect">
            <a:avLst/>
          </a:prstGeom>
        </p:spPr>
      </p:pic>
    </p:spTree>
    <p:extLst>
      <p:ext uri="{BB962C8B-B14F-4D97-AF65-F5344CB8AC3E}">
        <p14:creationId xmlns:p14="http://schemas.microsoft.com/office/powerpoint/2010/main" val="358204590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20" name="Rectangle 19">
            <a:extLst>
              <a:ext uri="{FF2B5EF4-FFF2-40B4-BE49-F238E27FC236}">
                <a16:creationId xmlns:a16="http://schemas.microsoft.com/office/drawing/2014/main" id="{D903384F-83FD-4A58-9FCE-A5AC80961649}"/>
              </a:ext>
            </a:extLst>
          </p:cNvPr>
          <p:cNvSpPr/>
          <p:nvPr/>
        </p:nvSpPr>
        <p:spPr>
          <a:xfrm>
            <a:off x="304800" y="1483137"/>
            <a:ext cx="2362200" cy="47000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wrap="square">
            <a:spAutoFit/>
          </a:bodyPr>
          <a:lstStyle/>
          <a:p>
            <a:pPr fontAlgn="base"/>
            <a:r>
              <a:rPr lang="en-US" dirty="0"/>
              <a:t>Kafka Use Cases</a:t>
            </a:r>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
        <p:nvSpPr>
          <p:cNvPr id="36" name="Rectangle 35">
            <a:extLst>
              <a:ext uri="{FF2B5EF4-FFF2-40B4-BE49-F238E27FC236}">
                <a16:creationId xmlns:a16="http://schemas.microsoft.com/office/drawing/2014/main" id="{DA80E48F-D59A-4F53-9D80-90A1663084A1}"/>
              </a:ext>
            </a:extLst>
          </p:cNvPr>
          <p:cNvSpPr/>
          <p:nvPr/>
        </p:nvSpPr>
        <p:spPr>
          <a:xfrm>
            <a:off x="304800" y="2004391"/>
            <a:ext cx="11582400" cy="2849218"/>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800" b="1" dirty="0"/>
              <a:t>Messaging</a:t>
            </a:r>
            <a:endParaRPr lang="en-US" sz="1800" dirty="0"/>
          </a:p>
          <a:p>
            <a:pPr fontAlgn="base"/>
            <a:r>
              <a:rPr lang="en-US" sz="1800" dirty="0"/>
              <a:t>Kafka is the best substitute for traditional message brokers. We can say Kafka has better throughput, replication, fault-tolerance and built-in partitioning which makes it a better solution for large-scale message processing applications.</a:t>
            </a:r>
            <a:br>
              <a:rPr lang="en-US" sz="1800" dirty="0"/>
            </a:br>
            <a:endParaRPr lang="en-US" sz="1800" dirty="0"/>
          </a:p>
          <a:p>
            <a:pPr fontAlgn="base"/>
            <a:r>
              <a:rPr lang="en-US" sz="1800" b="1" dirty="0"/>
              <a:t>Metrics</a:t>
            </a:r>
            <a:endParaRPr lang="en-US" sz="1800" dirty="0"/>
          </a:p>
          <a:p>
            <a:pPr fontAlgn="base"/>
            <a:r>
              <a:rPr lang="en-US" sz="1800" dirty="0"/>
              <a:t>Kafka is mostly utilized for operational monitoring data. It includes aggregating statistics from distributed applications to generate centralized feeds of operational data.</a:t>
            </a:r>
            <a:br>
              <a:rPr lang="en-US" sz="1800" dirty="0"/>
            </a:br>
            <a:endParaRPr lang="en-US" sz="1800" dirty="0"/>
          </a:p>
          <a:p>
            <a:pPr fontAlgn="base"/>
            <a:r>
              <a:rPr lang="en-US" sz="1800" b="1" dirty="0"/>
              <a:t>Event Sourcing</a:t>
            </a:r>
            <a:endParaRPr lang="en-US" sz="1800" dirty="0"/>
          </a:p>
          <a:p>
            <a:pPr fontAlgn="base"/>
            <a:r>
              <a:rPr lang="en-US" sz="1800" dirty="0"/>
              <a:t>Kafka is a great backend for applications of event sourcing since it supports very large stored log data.</a:t>
            </a:r>
          </a:p>
        </p:txBody>
      </p:sp>
    </p:spTree>
    <p:extLst>
      <p:ext uri="{BB962C8B-B14F-4D97-AF65-F5344CB8AC3E}">
        <p14:creationId xmlns:p14="http://schemas.microsoft.com/office/powerpoint/2010/main" val="50407170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Rounded Corners 3">
            <a:extLst>
              <a:ext uri="{FF2B5EF4-FFF2-40B4-BE49-F238E27FC236}">
                <a16:creationId xmlns:a16="http://schemas.microsoft.com/office/drawing/2014/main" id="{116CF96F-86FF-47E1-8B67-1928B79EECED}"/>
              </a:ext>
            </a:extLst>
          </p:cNvPr>
          <p:cNvSpPr/>
          <p:nvPr/>
        </p:nvSpPr>
        <p:spPr>
          <a:xfrm>
            <a:off x="4910161" y="5208098"/>
            <a:ext cx="2586383" cy="70899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Messaging System</a:t>
            </a:r>
          </a:p>
        </p:txBody>
      </p:sp>
      <p:sp>
        <p:nvSpPr>
          <p:cNvPr id="5" name="Oval 4">
            <a:extLst>
              <a:ext uri="{FF2B5EF4-FFF2-40B4-BE49-F238E27FC236}">
                <a16:creationId xmlns:a16="http://schemas.microsoft.com/office/drawing/2014/main" id="{57B948A6-7886-4844-A7FB-EC20002D9A13}"/>
              </a:ext>
            </a:extLst>
          </p:cNvPr>
          <p:cNvSpPr/>
          <p:nvPr/>
        </p:nvSpPr>
        <p:spPr>
          <a:xfrm>
            <a:off x="1631353" y="5105394"/>
            <a:ext cx="19050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 1</a:t>
            </a:r>
          </a:p>
        </p:txBody>
      </p:sp>
      <p:sp>
        <p:nvSpPr>
          <p:cNvPr id="9" name="Oval 8">
            <a:extLst>
              <a:ext uri="{FF2B5EF4-FFF2-40B4-BE49-F238E27FC236}">
                <a16:creationId xmlns:a16="http://schemas.microsoft.com/office/drawing/2014/main" id="{C1F68850-FDE5-4C07-84AB-E1641A14C137}"/>
              </a:ext>
            </a:extLst>
          </p:cNvPr>
          <p:cNvSpPr/>
          <p:nvPr/>
        </p:nvSpPr>
        <p:spPr>
          <a:xfrm>
            <a:off x="8849139" y="5105394"/>
            <a:ext cx="19050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 2</a:t>
            </a:r>
          </a:p>
        </p:txBody>
      </p:sp>
      <p:cxnSp>
        <p:nvCxnSpPr>
          <p:cNvPr id="8" name="Straight Arrow Connector 7">
            <a:extLst>
              <a:ext uri="{FF2B5EF4-FFF2-40B4-BE49-F238E27FC236}">
                <a16:creationId xmlns:a16="http://schemas.microsoft.com/office/drawing/2014/main" id="{84921FB1-7661-4BEE-AD2E-D0AB89B04D14}"/>
              </a:ext>
            </a:extLst>
          </p:cNvPr>
          <p:cNvCxnSpPr>
            <a:stCxn id="5" idx="6"/>
            <a:endCxn id="4" idx="1"/>
          </p:cNvCxnSpPr>
          <p:nvPr/>
        </p:nvCxnSpPr>
        <p:spPr>
          <a:xfrm>
            <a:off x="3536353" y="5562594"/>
            <a:ext cx="1373808"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0818612B-CEF0-40AC-B697-C81B00839E92}"/>
              </a:ext>
            </a:extLst>
          </p:cNvPr>
          <p:cNvCxnSpPr/>
          <p:nvPr/>
        </p:nvCxnSpPr>
        <p:spPr>
          <a:xfrm>
            <a:off x="7462079" y="5565905"/>
            <a:ext cx="1373808"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A062EC12-7E84-45FC-8293-AF2A4317EBCB}"/>
              </a:ext>
            </a:extLst>
          </p:cNvPr>
          <p:cNvSpPr txBox="1"/>
          <p:nvPr/>
        </p:nvSpPr>
        <p:spPr>
          <a:xfrm>
            <a:off x="3877118" y="5145150"/>
            <a:ext cx="778996" cy="470000"/>
          </a:xfrm>
          <a:prstGeom prst="rect">
            <a:avLst/>
          </a:prstGeom>
          <a:noFill/>
        </p:spPr>
        <p:txBody>
          <a:bodyPr wrap="none" rtlCol="0">
            <a:spAutoFit/>
          </a:bodyPr>
          <a:lstStyle/>
          <a:p>
            <a:r>
              <a:rPr lang="en-US" dirty="0"/>
              <a:t>Data</a:t>
            </a:r>
          </a:p>
        </p:txBody>
      </p:sp>
      <p:sp>
        <p:nvSpPr>
          <p:cNvPr id="15" name="TextBox 14">
            <a:extLst>
              <a:ext uri="{FF2B5EF4-FFF2-40B4-BE49-F238E27FC236}">
                <a16:creationId xmlns:a16="http://schemas.microsoft.com/office/drawing/2014/main" id="{6A5FAEDF-39CD-4EB8-B20C-63581DDD124E}"/>
              </a:ext>
            </a:extLst>
          </p:cNvPr>
          <p:cNvSpPr txBox="1"/>
          <p:nvPr/>
        </p:nvSpPr>
        <p:spPr>
          <a:xfrm>
            <a:off x="7759485" y="5125272"/>
            <a:ext cx="778996" cy="470000"/>
          </a:xfrm>
          <a:prstGeom prst="rect">
            <a:avLst/>
          </a:prstGeom>
          <a:noFill/>
        </p:spPr>
        <p:txBody>
          <a:bodyPr wrap="none" rtlCol="0">
            <a:spAutoFit/>
          </a:bodyPr>
          <a:lstStyle/>
          <a:p>
            <a:r>
              <a:rPr lang="en-US" dirty="0"/>
              <a:t>Data</a:t>
            </a:r>
          </a:p>
        </p:txBody>
      </p:sp>
      <p:sp>
        <p:nvSpPr>
          <p:cNvPr id="11" name="Speech Bubble: Rectangle with Corners Rounded 10">
            <a:extLst>
              <a:ext uri="{FF2B5EF4-FFF2-40B4-BE49-F238E27FC236}">
                <a16:creationId xmlns:a16="http://schemas.microsoft.com/office/drawing/2014/main" id="{37EE2E95-15F7-4FFB-855A-053777657931}"/>
              </a:ext>
            </a:extLst>
          </p:cNvPr>
          <p:cNvSpPr/>
          <p:nvPr/>
        </p:nvSpPr>
        <p:spPr>
          <a:xfrm>
            <a:off x="217375" y="1676400"/>
            <a:ext cx="11832163" cy="2589921"/>
          </a:xfrm>
          <a:prstGeom prst="wedgeRoundRectCallout">
            <a:avLst>
              <a:gd name="adj1" fmla="val 1619"/>
              <a:gd name="adj2" fmla="val 85874"/>
              <a:gd name="adj3" fmla="val 16667"/>
            </a:avLst>
          </a:prstGeom>
          <a:ln w="3175"/>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main task of managing system is to transfer data from one application to another so that the applications can mainly work on data without worrying about sharing it.</a:t>
            </a:r>
            <a:br>
              <a:rPr lang="en-US" sz="1600" dirty="0"/>
            </a:br>
            <a:endParaRPr lang="en-US" sz="1600" dirty="0"/>
          </a:p>
          <a:p>
            <a:pPr marL="285750" indent="-285750">
              <a:buFont typeface="Wingdings" panose="05000000000000000000" pitchFamily="2" charset="2"/>
              <a:buChar char="ü"/>
            </a:pPr>
            <a:r>
              <a:rPr lang="en-US" sz="1600" dirty="0"/>
              <a:t>Distributed messaging is based on the reliable message queuing process. Messages are queued non-synchronously between the messaging system and client applications.</a:t>
            </a:r>
            <a:br>
              <a:rPr lang="en-US" sz="1600" dirty="0"/>
            </a:br>
            <a:endParaRPr lang="en-US" sz="1600" dirty="0"/>
          </a:p>
          <a:p>
            <a:pPr lvl="1" fontAlgn="base"/>
            <a:r>
              <a:rPr lang="en-US" sz="1600" dirty="0"/>
              <a:t>There are two types of messaging patterns available:</a:t>
            </a:r>
          </a:p>
          <a:p>
            <a:pPr marL="1532626" lvl="2" indent="-285750" fontAlgn="base">
              <a:buFont typeface="Wingdings" panose="05000000000000000000" pitchFamily="2" charset="2"/>
              <a:buChar char="v"/>
            </a:pPr>
            <a:r>
              <a:rPr lang="en-US" sz="1600" dirty="0"/>
              <a:t>Point to point messaging system</a:t>
            </a:r>
          </a:p>
          <a:p>
            <a:pPr marL="1532626" lvl="2" indent="-285750" fontAlgn="base">
              <a:buFont typeface="Wingdings" panose="05000000000000000000" pitchFamily="2" charset="2"/>
              <a:buChar char="v"/>
            </a:pPr>
            <a:r>
              <a:rPr lang="en-US" sz="1600" dirty="0"/>
              <a:t>Publish-subscribe messaging system</a:t>
            </a:r>
          </a:p>
          <a:p>
            <a:pPr marL="285750" indent="-285750">
              <a:buFont typeface="Wingdings" panose="05000000000000000000" pitchFamily="2" charset="2"/>
              <a:buChar char="ü"/>
            </a:pPr>
            <a:endParaRPr lang="en-US" sz="1600" dirty="0"/>
          </a:p>
        </p:txBody>
      </p:sp>
      <p:sp>
        <p:nvSpPr>
          <p:cNvPr id="16" name="Rectangle 15">
            <a:extLst>
              <a:ext uri="{FF2B5EF4-FFF2-40B4-BE49-F238E27FC236}">
                <a16:creationId xmlns:a16="http://schemas.microsoft.com/office/drawing/2014/main" id="{071729AC-A8D3-40B1-AE3E-7E34305B189E}"/>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
        <p:nvSpPr>
          <p:cNvPr id="7" name="Rectangle 6">
            <a:extLst>
              <a:ext uri="{FF2B5EF4-FFF2-40B4-BE49-F238E27FC236}">
                <a16:creationId xmlns:a16="http://schemas.microsoft.com/office/drawing/2014/main" id="{D9D152CF-1123-1C03-5897-69F71C731E1A}"/>
              </a:ext>
            </a:extLst>
          </p:cNvPr>
          <p:cNvSpPr/>
          <p:nvPr/>
        </p:nvSpPr>
        <p:spPr>
          <a:xfrm>
            <a:off x="433213" y="1216931"/>
            <a:ext cx="3288080"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800" dirty="0">
                <a:latin typeface="Arial" panose="020B0604020202020204" pitchFamily="34" charset="0"/>
              </a:rPr>
              <a:t>What is a Messaging System?</a:t>
            </a:r>
            <a:endParaRPr lang="en-US" sz="1800" b="0" i="0" dirty="0">
              <a:effectLst/>
              <a:latin typeface="Arial" panose="020B0604020202020204" pitchFamily="34" charset="0"/>
            </a:endParaRPr>
          </a:p>
        </p:txBody>
      </p:sp>
    </p:spTree>
    <p:extLst>
      <p:ext uri="{BB962C8B-B14F-4D97-AF65-F5344CB8AC3E}">
        <p14:creationId xmlns:p14="http://schemas.microsoft.com/office/powerpoint/2010/main" val="13294796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94034AFF-A9C5-4F98-BC55-39B0E065C6A9}"/>
              </a:ext>
            </a:extLst>
          </p:cNvPr>
          <p:cNvSpPr txBox="1"/>
          <p:nvPr/>
        </p:nvSpPr>
        <p:spPr>
          <a:xfrm>
            <a:off x="5321665" y="4170475"/>
            <a:ext cx="1040670" cy="470000"/>
          </a:xfrm>
          <a:prstGeom prst="rect">
            <a:avLst/>
          </a:prstGeom>
          <a:noFill/>
        </p:spPr>
        <p:txBody>
          <a:bodyPr wrap="none" rtlCol="0">
            <a:spAutoFit/>
          </a:bodyPr>
          <a:lstStyle/>
          <a:p>
            <a:r>
              <a:rPr lang="en-US" dirty="0"/>
              <a:t>Queue</a:t>
            </a:r>
          </a:p>
        </p:txBody>
      </p:sp>
      <p:pic>
        <p:nvPicPr>
          <p:cNvPr id="3076" name="Picture 4" descr="Point-to-Point Messaging Domain (The Java EE 6 Tutorial)">
            <a:extLst>
              <a:ext uri="{FF2B5EF4-FFF2-40B4-BE49-F238E27FC236}">
                <a16:creationId xmlns:a16="http://schemas.microsoft.com/office/drawing/2014/main" id="{0AF07923-B1B2-41B2-8473-4EDA9F453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339911"/>
            <a:ext cx="6577910" cy="267988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7A60BF9A-2ADA-497D-913B-84C800418026}"/>
              </a:ext>
            </a:extLst>
          </p:cNvPr>
          <p:cNvSpPr/>
          <p:nvPr/>
        </p:nvSpPr>
        <p:spPr>
          <a:xfrm>
            <a:off x="8077200" y="5021475"/>
            <a:ext cx="1600200" cy="6096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Receiver</a:t>
            </a:r>
          </a:p>
        </p:txBody>
      </p:sp>
      <p:sp>
        <p:nvSpPr>
          <p:cNvPr id="4" name="Rectangle: Rounded Corners 3">
            <a:extLst>
              <a:ext uri="{FF2B5EF4-FFF2-40B4-BE49-F238E27FC236}">
                <a16:creationId xmlns:a16="http://schemas.microsoft.com/office/drawing/2014/main" id="{44E7A4AA-95B8-4532-B8B8-DA23499379C0}"/>
              </a:ext>
            </a:extLst>
          </p:cNvPr>
          <p:cNvSpPr/>
          <p:nvPr/>
        </p:nvSpPr>
        <p:spPr>
          <a:xfrm>
            <a:off x="2270953" y="5021475"/>
            <a:ext cx="1600200" cy="6096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Sender</a:t>
            </a:r>
          </a:p>
        </p:txBody>
      </p:sp>
      <p:sp>
        <p:nvSpPr>
          <p:cNvPr id="15" name="TextBox 14">
            <a:extLst>
              <a:ext uri="{FF2B5EF4-FFF2-40B4-BE49-F238E27FC236}">
                <a16:creationId xmlns:a16="http://schemas.microsoft.com/office/drawing/2014/main" id="{2E09274D-84EA-40B1-B453-8C513D89F933}"/>
              </a:ext>
            </a:extLst>
          </p:cNvPr>
          <p:cNvSpPr txBox="1"/>
          <p:nvPr/>
        </p:nvSpPr>
        <p:spPr>
          <a:xfrm>
            <a:off x="5010979" y="2407873"/>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92414" y="1493473"/>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27314" y="1548070"/>
            <a:ext cx="11755963" cy="1329803"/>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fontAlgn="base">
              <a:buFont typeface="Wingdings" panose="05000000000000000000" pitchFamily="2" charset="2"/>
              <a:buChar char="ü"/>
            </a:pPr>
            <a:r>
              <a:rPr lang="en-US" sz="1800" dirty="0"/>
              <a:t>In this messaging system, messages continue to remain in a queue. More than one consumer can consume the messages in the queue but only one consumer can consume a particular message.</a:t>
            </a:r>
            <a:br>
              <a:rPr lang="en-US" sz="1800" dirty="0"/>
            </a:br>
            <a:endParaRPr lang="en-US" sz="1800" dirty="0"/>
          </a:p>
          <a:p>
            <a:pPr marL="285750" indent="-285750" fontAlgn="base">
              <a:buFont typeface="Wingdings" panose="05000000000000000000" pitchFamily="2" charset="2"/>
              <a:buChar char="ü"/>
            </a:pPr>
            <a:r>
              <a:rPr lang="en-US" sz="1800" dirty="0"/>
              <a:t>After the consumer reads the message in the queue, the message disappears from that queue.</a:t>
            </a:r>
          </a:p>
        </p:txBody>
      </p:sp>
      <p:sp>
        <p:nvSpPr>
          <p:cNvPr id="20" name="Rectangle 19">
            <a:extLst>
              <a:ext uri="{FF2B5EF4-FFF2-40B4-BE49-F238E27FC236}">
                <a16:creationId xmlns:a16="http://schemas.microsoft.com/office/drawing/2014/main" id="{D903384F-83FD-4A58-9FCE-A5AC80961649}"/>
              </a:ext>
            </a:extLst>
          </p:cNvPr>
          <p:cNvSpPr/>
          <p:nvPr/>
        </p:nvSpPr>
        <p:spPr>
          <a:xfrm>
            <a:off x="252471" y="1096843"/>
            <a:ext cx="3225498"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800" dirty="0"/>
              <a:t>Point to Point Messaging System</a:t>
            </a:r>
          </a:p>
        </p:txBody>
      </p:sp>
      <p:sp>
        <p:nvSpPr>
          <p:cNvPr id="18" name="Rectangle 17">
            <a:extLst>
              <a:ext uri="{FF2B5EF4-FFF2-40B4-BE49-F238E27FC236}">
                <a16:creationId xmlns:a16="http://schemas.microsoft.com/office/drawing/2014/main" id="{918113BC-6683-4CAB-90DD-A92A12070B32}"/>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Tree>
    <p:extLst>
      <p:ext uri="{BB962C8B-B14F-4D97-AF65-F5344CB8AC3E}">
        <p14:creationId xmlns:p14="http://schemas.microsoft.com/office/powerpoint/2010/main" val="38829199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1" name="TextBox 10">
            <a:extLst>
              <a:ext uri="{FF2B5EF4-FFF2-40B4-BE49-F238E27FC236}">
                <a16:creationId xmlns:a16="http://schemas.microsoft.com/office/drawing/2014/main" id="{94034AFF-A9C5-4F98-BC55-39B0E065C6A9}"/>
              </a:ext>
            </a:extLst>
          </p:cNvPr>
          <p:cNvSpPr txBox="1"/>
          <p:nvPr/>
        </p:nvSpPr>
        <p:spPr>
          <a:xfrm>
            <a:off x="5275721" y="4729437"/>
            <a:ext cx="1040670" cy="470000"/>
          </a:xfrm>
          <a:prstGeom prst="rect">
            <a:avLst/>
          </a:prstGeom>
          <a:noFill/>
        </p:spPr>
        <p:txBody>
          <a:bodyPr wrap="none" rtlCol="0">
            <a:spAutoFit/>
          </a:bodyPr>
          <a:lstStyle/>
          <a:p>
            <a:r>
              <a:rPr lang="en-US" dirty="0"/>
              <a:t>Queue</a:t>
            </a:r>
          </a:p>
        </p:txBody>
      </p:sp>
      <p:sp>
        <p:nvSpPr>
          <p:cNvPr id="15" name="TextBox 14">
            <a:extLst>
              <a:ext uri="{FF2B5EF4-FFF2-40B4-BE49-F238E27FC236}">
                <a16:creationId xmlns:a16="http://schemas.microsoft.com/office/drawing/2014/main" id="{2E09274D-84EA-40B1-B453-8C513D89F933}"/>
              </a:ext>
            </a:extLst>
          </p:cNvPr>
          <p:cNvSpPr txBox="1"/>
          <p:nvPr/>
        </p:nvSpPr>
        <p:spPr>
          <a:xfrm>
            <a:off x="4983256" y="2368369"/>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64691" y="1453969"/>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27314" y="1406939"/>
            <a:ext cx="11755963" cy="171901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000" dirty="0"/>
              <a:t>In this messaging system, messages continue to remain in a Topic. Contrary to Point to point messaging system, consumers can take more than one topic and consume every message in that topic. </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Message producers are known as publishers and </a:t>
            </a:r>
            <a:r>
              <a:rPr lang="en-US" sz="2000" b="1" dirty="0"/>
              <a:t>Kafka consumers</a:t>
            </a:r>
            <a:r>
              <a:rPr lang="en-US" sz="2000" dirty="0"/>
              <a:t> are known as subscribers.</a:t>
            </a:r>
            <a:endParaRPr lang="en-US" sz="800" dirty="0"/>
          </a:p>
        </p:txBody>
      </p:sp>
      <p:sp>
        <p:nvSpPr>
          <p:cNvPr id="20" name="Rectangle 19">
            <a:extLst>
              <a:ext uri="{FF2B5EF4-FFF2-40B4-BE49-F238E27FC236}">
                <a16:creationId xmlns:a16="http://schemas.microsoft.com/office/drawing/2014/main" id="{D903384F-83FD-4A58-9FCE-A5AC80961649}"/>
              </a:ext>
            </a:extLst>
          </p:cNvPr>
          <p:cNvSpPr/>
          <p:nvPr/>
        </p:nvSpPr>
        <p:spPr>
          <a:xfrm>
            <a:off x="227314" y="914400"/>
            <a:ext cx="3995389" cy="40011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2000" dirty="0"/>
              <a:t>Publish-Subscribe Messaging System</a:t>
            </a:r>
          </a:p>
        </p:txBody>
      </p:sp>
      <p:pic>
        <p:nvPicPr>
          <p:cNvPr id="1026" name="Picture 2" descr="JMS Publish/Subscribe Message Example - HowToDoInJava">
            <a:extLst>
              <a:ext uri="{FF2B5EF4-FFF2-40B4-BE49-F238E27FC236}">
                <a16:creationId xmlns:a16="http://schemas.microsoft.com/office/drawing/2014/main" id="{46EB4FB9-30A6-4777-B9B3-CF2520CC0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403" y="4178567"/>
            <a:ext cx="5103953" cy="207348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7A60BF9A-2ADA-497D-913B-84C800418026}"/>
              </a:ext>
            </a:extLst>
          </p:cNvPr>
          <p:cNvSpPr/>
          <p:nvPr/>
        </p:nvSpPr>
        <p:spPr>
          <a:xfrm>
            <a:off x="7854770" y="4289885"/>
            <a:ext cx="1600200" cy="6096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Subscriber1</a:t>
            </a:r>
          </a:p>
        </p:txBody>
      </p:sp>
      <p:sp>
        <p:nvSpPr>
          <p:cNvPr id="4" name="Rectangle: Rounded Corners 3">
            <a:extLst>
              <a:ext uri="{FF2B5EF4-FFF2-40B4-BE49-F238E27FC236}">
                <a16:creationId xmlns:a16="http://schemas.microsoft.com/office/drawing/2014/main" id="{44E7A4AA-95B8-4532-B8B8-DA23499379C0}"/>
              </a:ext>
            </a:extLst>
          </p:cNvPr>
          <p:cNvSpPr/>
          <p:nvPr/>
        </p:nvSpPr>
        <p:spPr>
          <a:xfrm>
            <a:off x="3154456" y="4964437"/>
            <a:ext cx="1600200" cy="6096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Publisher</a:t>
            </a:r>
          </a:p>
        </p:txBody>
      </p:sp>
      <p:sp>
        <p:nvSpPr>
          <p:cNvPr id="18" name="Rectangle: Rounded Corners 17">
            <a:extLst>
              <a:ext uri="{FF2B5EF4-FFF2-40B4-BE49-F238E27FC236}">
                <a16:creationId xmlns:a16="http://schemas.microsoft.com/office/drawing/2014/main" id="{08A53FC8-519B-495F-BEB9-1E9C5BEBFB07}"/>
              </a:ext>
            </a:extLst>
          </p:cNvPr>
          <p:cNvSpPr/>
          <p:nvPr/>
        </p:nvSpPr>
        <p:spPr>
          <a:xfrm>
            <a:off x="7864709" y="5528946"/>
            <a:ext cx="1600200" cy="6096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Subscriber2</a:t>
            </a:r>
          </a:p>
        </p:txBody>
      </p:sp>
      <p:sp>
        <p:nvSpPr>
          <p:cNvPr id="19" name="Rectangle 18">
            <a:extLst>
              <a:ext uri="{FF2B5EF4-FFF2-40B4-BE49-F238E27FC236}">
                <a16:creationId xmlns:a16="http://schemas.microsoft.com/office/drawing/2014/main" id="{B72640BA-0163-4A87-A3F0-E54CFC0496DC}"/>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Tree>
    <p:extLst>
      <p:ext uri="{BB962C8B-B14F-4D97-AF65-F5344CB8AC3E}">
        <p14:creationId xmlns:p14="http://schemas.microsoft.com/office/powerpoint/2010/main" val="39878310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5" name="TextBox 14">
            <a:extLst>
              <a:ext uri="{FF2B5EF4-FFF2-40B4-BE49-F238E27FC236}">
                <a16:creationId xmlns:a16="http://schemas.microsoft.com/office/drawing/2014/main" id="{2E09274D-84EA-40B1-B453-8C513D89F933}"/>
              </a:ext>
            </a:extLst>
          </p:cNvPr>
          <p:cNvSpPr txBox="1"/>
          <p:nvPr/>
        </p:nvSpPr>
        <p:spPr>
          <a:xfrm>
            <a:off x="4983256" y="2825569"/>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64691" y="1911169"/>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27314" y="1864139"/>
            <a:ext cx="11755963" cy="3241261"/>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fontAlgn="base">
              <a:buFont typeface="Wingdings" panose="05000000000000000000" pitchFamily="2" charset="2"/>
              <a:buChar char="ü"/>
            </a:pPr>
            <a:r>
              <a:rPr lang="en-US" sz="2000" dirty="0"/>
              <a:t>Previously, LinkedIn was facing the issue of low latency ingestion of huge amount of data from the website into a lambda architecture which could be able to process real-time events.</a:t>
            </a:r>
            <a:br>
              <a:rPr lang="en-US" sz="2000" dirty="0"/>
            </a:br>
            <a:endParaRPr lang="en-US" sz="2000" dirty="0"/>
          </a:p>
          <a:p>
            <a:pPr marL="342900" indent="-342900" fontAlgn="base">
              <a:buFont typeface="Wingdings" panose="05000000000000000000" pitchFamily="2" charset="2"/>
              <a:buChar char="ü"/>
            </a:pPr>
            <a:r>
              <a:rPr lang="en-US" sz="2000" dirty="0"/>
              <a:t>As a solution, Apache Kafka was developed in the year 2010, since none of the solutions was available to deal with this drawback, before.</a:t>
            </a:r>
            <a:br>
              <a:rPr lang="en-US" sz="2000" dirty="0"/>
            </a:br>
            <a:endParaRPr lang="en-US" sz="2000" dirty="0"/>
          </a:p>
          <a:p>
            <a:pPr marL="342900" indent="-342900" fontAlgn="base">
              <a:buFont typeface="Wingdings" panose="05000000000000000000" pitchFamily="2" charset="2"/>
              <a:buChar char="ü"/>
            </a:pPr>
            <a:r>
              <a:rPr lang="en-US" sz="2000" dirty="0"/>
              <a:t>However, there were technologies available for batch processing, but the deployment details of those technologies were shared with the downstream users. Hence, while it comes to Real-time Processing, those technologies were not enough suitable. Then, in the year 2011 Kafka was made public.</a:t>
            </a:r>
          </a:p>
        </p:txBody>
      </p:sp>
      <p:sp>
        <p:nvSpPr>
          <p:cNvPr id="20" name="Rectangle 19">
            <a:extLst>
              <a:ext uri="{FF2B5EF4-FFF2-40B4-BE49-F238E27FC236}">
                <a16:creationId xmlns:a16="http://schemas.microsoft.com/office/drawing/2014/main" id="{D903384F-83FD-4A58-9FCE-A5AC80961649}"/>
              </a:ext>
            </a:extLst>
          </p:cNvPr>
          <p:cNvSpPr/>
          <p:nvPr/>
        </p:nvSpPr>
        <p:spPr>
          <a:xfrm>
            <a:off x="227314" y="1371600"/>
            <a:ext cx="2658356" cy="40011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2000" dirty="0"/>
              <a:t>History of Apache Kafka</a:t>
            </a:r>
          </a:p>
        </p:txBody>
      </p:sp>
      <p:sp>
        <p:nvSpPr>
          <p:cNvPr id="19" name="Rectangle 18">
            <a:extLst>
              <a:ext uri="{FF2B5EF4-FFF2-40B4-BE49-F238E27FC236}">
                <a16:creationId xmlns:a16="http://schemas.microsoft.com/office/drawing/2014/main" id="{C7F00A49-50AB-4916-98CC-6CDD906C3BA9}"/>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Tree>
    <p:extLst>
      <p:ext uri="{BB962C8B-B14F-4D97-AF65-F5344CB8AC3E}">
        <p14:creationId xmlns:p14="http://schemas.microsoft.com/office/powerpoint/2010/main" val="27223559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5" name="TextBox 14">
            <a:extLst>
              <a:ext uri="{FF2B5EF4-FFF2-40B4-BE49-F238E27FC236}">
                <a16:creationId xmlns:a16="http://schemas.microsoft.com/office/drawing/2014/main" id="{2E09274D-84EA-40B1-B453-8C513D89F933}"/>
              </a:ext>
            </a:extLst>
          </p:cNvPr>
          <p:cNvSpPr txBox="1"/>
          <p:nvPr/>
        </p:nvSpPr>
        <p:spPr>
          <a:xfrm>
            <a:off x="4983256" y="2596969"/>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64691" y="1682569"/>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27314" y="1635539"/>
            <a:ext cx="11755963" cy="4308061"/>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endParaRPr lang="en-US" sz="1800" dirty="0"/>
          </a:p>
          <a:p>
            <a:pPr fontAlgn="base"/>
            <a:r>
              <a:rPr lang="en-US" sz="1800" dirty="0"/>
              <a:t>As we all know, there is an enormous volume of data used in Big Data. For data, there are two main challenges. </a:t>
            </a:r>
          </a:p>
          <a:p>
            <a:pPr marL="966338" lvl="1" indent="-342900" fontAlgn="base">
              <a:buFont typeface="+mj-lt"/>
              <a:buAutoNum type="arabicPeriod"/>
            </a:pPr>
            <a:r>
              <a:rPr lang="en-US" sz="1800" dirty="0"/>
              <a:t>One is how to collect and manage a large volume of data</a:t>
            </a:r>
          </a:p>
          <a:p>
            <a:pPr marL="966338" lvl="1" indent="-342900" fontAlgn="base">
              <a:buFont typeface="+mj-lt"/>
              <a:buAutoNum type="arabicPeriod"/>
            </a:pPr>
            <a:r>
              <a:rPr lang="en-US" sz="1800" dirty="0"/>
              <a:t>the other one is the analysis of the collected data. </a:t>
            </a:r>
            <a:br>
              <a:rPr lang="en-US" sz="1800" dirty="0"/>
            </a:br>
            <a:endParaRPr lang="en-US" sz="1800" dirty="0"/>
          </a:p>
          <a:p>
            <a:pPr fontAlgn="base"/>
            <a:r>
              <a:rPr lang="en-US" sz="1800" dirty="0"/>
              <a:t>For dealing with such challenges, you need to have a messaging system.</a:t>
            </a:r>
            <a:br>
              <a:rPr lang="en-US" sz="1800" dirty="0"/>
            </a:br>
            <a:endParaRPr lang="en-US" sz="1800" dirty="0"/>
          </a:p>
          <a:p>
            <a:pPr fontAlgn="base"/>
            <a:r>
              <a:rPr lang="en-US" sz="1800" dirty="0"/>
              <a:t>There are many benefits of Apache Kafka that justifies the usage of Apache Kafka:</a:t>
            </a:r>
            <a:br>
              <a:rPr lang="en-US" sz="1800" dirty="0"/>
            </a:br>
            <a:endParaRPr lang="en-US" sz="1800" dirty="0"/>
          </a:p>
          <a:p>
            <a:pPr marL="966338" lvl="1" indent="-342900" fontAlgn="base">
              <a:buFont typeface="+mj-lt"/>
              <a:buAutoNum type="arabicPeriod"/>
            </a:pPr>
            <a:r>
              <a:rPr lang="en-US" sz="1800" dirty="0"/>
              <a:t>Tracking web activities by storing/sending the events for real-time processes.</a:t>
            </a:r>
          </a:p>
          <a:p>
            <a:pPr marL="966338" lvl="1" indent="-342900" fontAlgn="base">
              <a:buFont typeface="+mj-lt"/>
              <a:buAutoNum type="arabicPeriod"/>
            </a:pPr>
            <a:r>
              <a:rPr lang="en-US" sz="1800" dirty="0"/>
              <a:t>Alerting and reporting the operational metrics.</a:t>
            </a:r>
          </a:p>
          <a:p>
            <a:pPr marL="966338" lvl="1" indent="-342900" fontAlgn="base">
              <a:buFont typeface="+mj-lt"/>
              <a:buAutoNum type="arabicPeriod"/>
            </a:pPr>
            <a:r>
              <a:rPr lang="en-US" sz="1800" dirty="0"/>
              <a:t>Transforming data into the standard format.</a:t>
            </a:r>
          </a:p>
          <a:p>
            <a:pPr marL="966338" lvl="1" indent="-342900" fontAlgn="base">
              <a:buFont typeface="+mj-lt"/>
              <a:buAutoNum type="arabicPeriod"/>
            </a:pPr>
            <a:r>
              <a:rPr lang="en-US" sz="1800" dirty="0"/>
              <a:t>Continuous processing of streaming data to the topics.</a:t>
            </a:r>
          </a:p>
          <a:p>
            <a:pPr lvl="1" fontAlgn="base"/>
            <a:endParaRPr lang="en-US" sz="1800" dirty="0"/>
          </a:p>
          <a:p>
            <a:pPr fontAlgn="base"/>
            <a:r>
              <a:rPr lang="en-US" sz="1800" dirty="0"/>
              <a:t>Therefore, this technology is giving a tough competition to some of the most popular applications like ActiveMQ, RabbitMQ, AWS, etc. because of its wide use.</a:t>
            </a:r>
          </a:p>
          <a:p>
            <a:pPr marL="966338" lvl="1" indent="-342900" fontAlgn="base">
              <a:buFont typeface="+mj-lt"/>
              <a:buAutoNum type="arabicPeriod"/>
            </a:pPr>
            <a:endParaRPr lang="en-US" sz="1800" dirty="0"/>
          </a:p>
        </p:txBody>
      </p:sp>
      <p:sp>
        <p:nvSpPr>
          <p:cNvPr id="20" name="Rectangle 19">
            <a:extLst>
              <a:ext uri="{FF2B5EF4-FFF2-40B4-BE49-F238E27FC236}">
                <a16:creationId xmlns:a16="http://schemas.microsoft.com/office/drawing/2014/main" id="{D903384F-83FD-4A58-9FCE-A5AC80961649}"/>
              </a:ext>
            </a:extLst>
          </p:cNvPr>
          <p:cNvSpPr/>
          <p:nvPr/>
        </p:nvSpPr>
        <p:spPr>
          <a:xfrm>
            <a:off x="227314" y="1143000"/>
            <a:ext cx="3259547" cy="40011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2000" dirty="0"/>
              <a:t>Need of Apache Kafka Cluster</a:t>
            </a:r>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Tree>
    <p:extLst>
      <p:ext uri="{BB962C8B-B14F-4D97-AF65-F5344CB8AC3E}">
        <p14:creationId xmlns:p14="http://schemas.microsoft.com/office/powerpoint/2010/main" val="22811016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
        <p:nvSpPr>
          <p:cNvPr id="11" name="Rectangle 10">
            <a:extLst>
              <a:ext uri="{FF2B5EF4-FFF2-40B4-BE49-F238E27FC236}">
                <a16:creationId xmlns:a16="http://schemas.microsoft.com/office/drawing/2014/main" id="{CDFF74DB-C6D2-4862-BD5E-5C4700261635}"/>
              </a:ext>
            </a:extLst>
          </p:cNvPr>
          <p:cNvSpPr/>
          <p:nvPr/>
        </p:nvSpPr>
        <p:spPr>
          <a:xfrm>
            <a:off x="4813634" y="3631853"/>
            <a:ext cx="2007265" cy="75715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Kafka Cluster</a:t>
            </a:r>
          </a:p>
        </p:txBody>
      </p:sp>
      <p:sp>
        <p:nvSpPr>
          <p:cNvPr id="12" name="Flowchart: Terminator 11">
            <a:extLst>
              <a:ext uri="{FF2B5EF4-FFF2-40B4-BE49-F238E27FC236}">
                <a16:creationId xmlns:a16="http://schemas.microsoft.com/office/drawing/2014/main" id="{C5AE496D-9C17-4B59-89F1-B98788AFFB09}"/>
              </a:ext>
            </a:extLst>
          </p:cNvPr>
          <p:cNvSpPr/>
          <p:nvPr/>
        </p:nvSpPr>
        <p:spPr>
          <a:xfrm>
            <a:off x="3963064" y="2488099"/>
            <a:ext cx="888334" cy="5334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App</a:t>
            </a:r>
          </a:p>
        </p:txBody>
      </p:sp>
      <p:sp>
        <p:nvSpPr>
          <p:cNvPr id="13" name="Flowchart: Terminator 12">
            <a:extLst>
              <a:ext uri="{FF2B5EF4-FFF2-40B4-BE49-F238E27FC236}">
                <a16:creationId xmlns:a16="http://schemas.microsoft.com/office/drawing/2014/main" id="{49723EA3-27EF-474B-BD4E-1F6F17040306}"/>
              </a:ext>
            </a:extLst>
          </p:cNvPr>
          <p:cNvSpPr/>
          <p:nvPr/>
        </p:nvSpPr>
        <p:spPr>
          <a:xfrm>
            <a:off x="6783557" y="2488099"/>
            <a:ext cx="888334" cy="5334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App</a:t>
            </a:r>
          </a:p>
        </p:txBody>
      </p:sp>
      <p:sp>
        <p:nvSpPr>
          <p:cNvPr id="14" name="Flowchart: Terminator 13">
            <a:extLst>
              <a:ext uri="{FF2B5EF4-FFF2-40B4-BE49-F238E27FC236}">
                <a16:creationId xmlns:a16="http://schemas.microsoft.com/office/drawing/2014/main" id="{D5448405-317E-4093-9EC6-07C6065190F1}"/>
              </a:ext>
            </a:extLst>
          </p:cNvPr>
          <p:cNvSpPr/>
          <p:nvPr/>
        </p:nvSpPr>
        <p:spPr>
          <a:xfrm>
            <a:off x="5379045" y="2494617"/>
            <a:ext cx="888334" cy="5334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App</a:t>
            </a:r>
          </a:p>
        </p:txBody>
      </p:sp>
      <p:sp>
        <p:nvSpPr>
          <p:cNvPr id="18" name="Flowchart: Terminator 17">
            <a:extLst>
              <a:ext uri="{FF2B5EF4-FFF2-40B4-BE49-F238E27FC236}">
                <a16:creationId xmlns:a16="http://schemas.microsoft.com/office/drawing/2014/main" id="{5DB07ED0-9BF1-456A-A17C-672022D10D06}"/>
              </a:ext>
            </a:extLst>
          </p:cNvPr>
          <p:cNvSpPr/>
          <p:nvPr/>
        </p:nvSpPr>
        <p:spPr>
          <a:xfrm>
            <a:off x="9447244" y="3326676"/>
            <a:ext cx="888334" cy="533400"/>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App</a:t>
            </a:r>
          </a:p>
        </p:txBody>
      </p:sp>
      <p:sp>
        <p:nvSpPr>
          <p:cNvPr id="19" name="Flowchart: Terminator 18">
            <a:extLst>
              <a:ext uri="{FF2B5EF4-FFF2-40B4-BE49-F238E27FC236}">
                <a16:creationId xmlns:a16="http://schemas.microsoft.com/office/drawing/2014/main" id="{E2FE80BB-0D1C-4DE5-8B77-FE3171462939}"/>
              </a:ext>
            </a:extLst>
          </p:cNvPr>
          <p:cNvSpPr/>
          <p:nvPr/>
        </p:nvSpPr>
        <p:spPr>
          <a:xfrm>
            <a:off x="9417427" y="4365420"/>
            <a:ext cx="888334" cy="533400"/>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App</a:t>
            </a:r>
          </a:p>
        </p:txBody>
      </p:sp>
      <p:sp>
        <p:nvSpPr>
          <p:cNvPr id="21" name="Flowchart: Terminator 20">
            <a:extLst>
              <a:ext uri="{FF2B5EF4-FFF2-40B4-BE49-F238E27FC236}">
                <a16:creationId xmlns:a16="http://schemas.microsoft.com/office/drawing/2014/main" id="{8CA5B148-1A33-4035-B691-55226FB32FBC}"/>
              </a:ext>
            </a:extLst>
          </p:cNvPr>
          <p:cNvSpPr/>
          <p:nvPr/>
        </p:nvSpPr>
        <p:spPr>
          <a:xfrm>
            <a:off x="6703187" y="5003452"/>
            <a:ext cx="888334" cy="533400"/>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App</a:t>
            </a:r>
          </a:p>
        </p:txBody>
      </p:sp>
      <p:sp>
        <p:nvSpPr>
          <p:cNvPr id="22" name="Flowchart: Terminator 21">
            <a:extLst>
              <a:ext uri="{FF2B5EF4-FFF2-40B4-BE49-F238E27FC236}">
                <a16:creationId xmlns:a16="http://schemas.microsoft.com/office/drawing/2014/main" id="{81D020FC-EC17-443F-8924-46D8AF264A1C}"/>
              </a:ext>
            </a:extLst>
          </p:cNvPr>
          <p:cNvSpPr/>
          <p:nvPr/>
        </p:nvSpPr>
        <p:spPr>
          <a:xfrm>
            <a:off x="5288281" y="5063283"/>
            <a:ext cx="888334" cy="533400"/>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App</a:t>
            </a:r>
          </a:p>
        </p:txBody>
      </p:sp>
      <p:sp>
        <p:nvSpPr>
          <p:cNvPr id="23" name="Flowchart: Terminator 22">
            <a:extLst>
              <a:ext uri="{FF2B5EF4-FFF2-40B4-BE49-F238E27FC236}">
                <a16:creationId xmlns:a16="http://schemas.microsoft.com/office/drawing/2014/main" id="{4516A7CB-F74D-4A23-8EBF-4826DA0C587D}"/>
              </a:ext>
            </a:extLst>
          </p:cNvPr>
          <p:cNvSpPr/>
          <p:nvPr/>
        </p:nvSpPr>
        <p:spPr>
          <a:xfrm>
            <a:off x="3963064" y="5063283"/>
            <a:ext cx="888334" cy="533400"/>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App</a:t>
            </a:r>
          </a:p>
        </p:txBody>
      </p:sp>
      <p:sp>
        <p:nvSpPr>
          <p:cNvPr id="24" name="Flowchart: Magnetic Disk 23">
            <a:extLst>
              <a:ext uri="{FF2B5EF4-FFF2-40B4-BE49-F238E27FC236}">
                <a16:creationId xmlns:a16="http://schemas.microsoft.com/office/drawing/2014/main" id="{48B246E3-6319-4156-B1FB-09E6A86B48C2}"/>
              </a:ext>
            </a:extLst>
          </p:cNvPr>
          <p:cNvSpPr/>
          <p:nvPr/>
        </p:nvSpPr>
        <p:spPr>
          <a:xfrm>
            <a:off x="1569726" y="3251473"/>
            <a:ext cx="914400" cy="61264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DB</a:t>
            </a:r>
          </a:p>
        </p:txBody>
      </p:sp>
      <p:sp>
        <p:nvSpPr>
          <p:cNvPr id="25" name="Flowchart: Magnetic Disk 24">
            <a:extLst>
              <a:ext uri="{FF2B5EF4-FFF2-40B4-BE49-F238E27FC236}">
                <a16:creationId xmlns:a16="http://schemas.microsoft.com/office/drawing/2014/main" id="{4DDD73E2-8853-4B59-8237-EC489500207B}"/>
              </a:ext>
            </a:extLst>
          </p:cNvPr>
          <p:cNvSpPr/>
          <p:nvPr/>
        </p:nvSpPr>
        <p:spPr>
          <a:xfrm>
            <a:off x="1567885" y="4537206"/>
            <a:ext cx="914400" cy="541717"/>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DB</a:t>
            </a:r>
          </a:p>
        </p:txBody>
      </p:sp>
      <p:cxnSp>
        <p:nvCxnSpPr>
          <p:cNvPr id="26" name="Straight Arrow Connector 25">
            <a:extLst>
              <a:ext uri="{FF2B5EF4-FFF2-40B4-BE49-F238E27FC236}">
                <a16:creationId xmlns:a16="http://schemas.microsoft.com/office/drawing/2014/main" id="{D6D49AB0-4D87-44D4-A5A0-780D65EC86F3}"/>
              </a:ext>
            </a:extLst>
          </p:cNvPr>
          <p:cNvCxnSpPr>
            <a:stCxn id="24" idx="4"/>
            <a:endCxn id="11" idx="1"/>
          </p:cNvCxnSpPr>
          <p:nvPr/>
        </p:nvCxnSpPr>
        <p:spPr>
          <a:xfrm>
            <a:off x="2484126" y="3557797"/>
            <a:ext cx="2329508" cy="452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579BA21D-6E59-42B7-8542-EE9786327F93}"/>
              </a:ext>
            </a:extLst>
          </p:cNvPr>
          <p:cNvCxnSpPr>
            <a:cxnSpLocks/>
            <a:endCxn id="25" idx="4"/>
          </p:cNvCxnSpPr>
          <p:nvPr/>
        </p:nvCxnSpPr>
        <p:spPr>
          <a:xfrm flipH="1">
            <a:off x="2482285" y="4194636"/>
            <a:ext cx="2298219" cy="6134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82C77982-0C57-4423-89DA-0ABA8757D625}"/>
              </a:ext>
            </a:extLst>
          </p:cNvPr>
          <p:cNvCxnSpPr>
            <a:stCxn id="12" idx="2"/>
          </p:cNvCxnSpPr>
          <p:nvPr/>
        </p:nvCxnSpPr>
        <p:spPr>
          <a:xfrm>
            <a:off x="4407231" y="3021499"/>
            <a:ext cx="881050" cy="6103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D5FFBAC6-EEB7-445D-A03E-B78EA9A0E994}"/>
              </a:ext>
            </a:extLst>
          </p:cNvPr>
          <p:cNvCxnSpPr>
            <a:stCxn id="14" idx="2"/>
            <a:endCxn id="11" idx="0"/>
          </p:cNvCxnSpPr>
          <p:nvPr/>
        </p:nvCxnSpPr>
        <p:spPr>
          <a:xfrm flipH="1">
            <a:off x="5817267" y="3028017"/>
            <a:ext cx="5945" cy="6038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6CDB7173-F60B-4FB5-98F9-6DF98762B979}"/>
              </a:ext>
            </a:extLst>
          </p:cNvPr>
          <p:cNvCxnSpPr>
            <a:cxnSpLocks/>
            <a:stCxn id="13" idx="2"/>
          </p:cNvCxnSpPr>
          <p:nvPr/>
        </p:nvCxnSpPr>
        <p:spPr>
          <a:xfrm flipH="1">
            <a:off x="6424209" y="3021499"/>
            <a:ext cx="803515" cy="6185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2F2EE14F-0A71-4534-9D95-6354A335265E}"/>
              </a:ext>
            </a:extLst>
          </p:cNvPr>
          <p:cNvCxnSpPr>
            <a:cxnSpLocks/>
            <a:stCxn id="11" idx="2"/>
          </p:cNvCxnSpPr>
          <p:nvPr/>
        </p:nvCxnSpPr>
        <p:spPr>
          <a:xfrm>
            <a:off x="5817267" y="4389010"/>
            <a:ext cx="5945" cy="6701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8C7B1DA2-E080-45BC-8D42-6F08BBCE65C9}"/>
              </a:ext>
            </a:extLst>
          </p:cNvPr>
          <p:cNvCxnSpPr>
            <a:cxnSpLocks/>
            <a:endCxn id="21" idx="0"/>
          </p:cNvCxnSpPr>
          <p:nvPr/>
        </p:nvCxnSpPr>
        <p:spPr>
          <a:xfrm>
            <a:off x="6195471" y="4355003"/>
            <a:ext cx="951883" cy="6484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4847E5A8-2B7F-499C-9F4E-01679587CC95}"/>
              </a:ext>
            </a:extLst>
          </p:cNvPr>
          <p:cNvCxnSpPr>
            <a:cxnSpLocks/>
            <a:endCxn id="23" idx="0"/>
          </p:cNvCxnSpPr>
          <p:nvPr/>
        </p:nvCxnSpPr>
        <p:spPr>
          <a:xfrm flipH="1">
            <a:off x="4407231" y="4355003"/>
            <a:ext cx="1031832" cy="7082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7C1C708A-4B32-4303-AC02-5D5E1BD20D27}"/>
              </a:ext>
            </a:extLst>
          </p:cNvPr>
          <p:cNvCxnSpPr>
            <a:stCxn id="11" idx="3"/>
            <a:endCxn id="18" idx="1"/>
          </p:cNvCxnSpPr>
          <p:nvPr/>
        </p:nvCxnSpPr>
        <p:spPr>
          <a:xfrm flipV="1">
            <a:off x="6820899" y="3593376"/>
            <a:ext cx="2626345" cy="417056"/>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BBE2257E-A490-4111-BEE7-92CF937248BA}"/>
              </a:ext>
            </a:extLst>
          </p:cNvPr>
          <p:cNvCxnSpPr>
            <a:cxnSpLocks/>
            <a:endCxn id="19" idx="1"/>
          </p:cNvCxnSpPr>
          <p:nvPr/>
        </p:nvCxnSpPr>
        <p:spPr>
          <a:xfrm>
            <a:off x="6812686" y="4206382"/>
            <a:ext cx="2604741" cy="425738"/>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36" name="TextBox 35">
            <a:extLst>
              <a:ext uri="{FF2B5EF4-FFF2-40B4-BE49-F238E27FC236}">
                <a16:creationId xmlns:a16="http://schemas.microsoft.com/office/drawing/2014/main" id="{EDCC7B4C-BE24-4045-8091-CEB73C3B621D}"/>
              </a:ext>
            </a:extLst>
          </p:cNvPr>
          <p:cNvSpPr txBox="1"/>
          <p:nvPr/>
        </p:nvSpPr>
        <p:spPr>
          <a:xfrm>
            <a:off x="4465053" y="1447800"/>
            <a:ext cx="2762671" cy="76944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400" dirty="0"/>
              <a:t>Producers</a:t>
            </a:r>
          </a:p>
        </p:txBody>
      </p:sp>
      <p:sp>
        <p:nvSpPr>
          <p:cNvPr id="40" name="Rectangle 39">
            <a:extLst>
              <a:ext uri="{FF2B5EF4-FFF2-40B4-BE49-F238E27FC236}">
                <a16:creationId xmlns:a16="http://schemas.microsoft.com/office/drawing/2014/main" id="{14D312A0-8E44-49AE-B0CC-57428F7A358C}"/>
              </a:ext>
            </a:extLst>
          </p:cNvPr>
          <p:cNvSpPr/>
          <p:nvPr/>
        </p:nvSpPr>
        <p:spPr>
          <a:xfrm>
            <a:off x="207436" y="650819"/>
            <a:ext cx="4752198" cy="47000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dirty="0"/>
              <a:t>Kafka Architecture – Four Core API’s</a:t>
            </a:r>
          </a:p>
        </p:txBody>
      </p:sp>
      <p:sp>
        <p:nvSpPr>
          <p:cNvPr id="41" name="TextBox 40">
            <a:extLst>
              <a:ext uri="{FF2B5EF4-FFF2-40B4-BE49-F238E27FC236}">
                <a16:creationId xmlns:a16="http://schemas.microsoft.com/office/drawing/2014/main" id="{03B6EA81-5DED-4A2C-A063-2318A16E4D02}"/>
              </a:ext>
            </a:extLst>
          </p:cNvPr>
          <p:cNvSpPr txBox="1"/>
          <p:nvPr/>
        </p:nvSpPr>
        <p:spPr>
          <a:xfrm>
            <a:off x="4524164" y="5768438"/>
            <a:ext cx="2762671" cy="76944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400" dirty="0"/>
              <a:t>Consumers</a:t>
            </a:r>
          </a:p>
        </p:txBody>
      </p:sp>
      <p:sp>
        <p:nvSpPr>
          <p:cNvPr id="42" name="TextBox 41">
            <a:extLst>
              <a:ext uri="{FF2B5EF4-FFF2-40B4-BE49-F238E27FC236}">
                <a16:creationId xmlns:a16="http://schemas.microsoft.com/office/drawing/2014/main" id="{D44A6E6A-2CB1-4AE2-83D5-B63CB341AE57}"/>
              </a:ext>
            </a:extLst>
          </p:cNvPr>
          <p:cNvSpPr txBox="1"/>
          <p:nvPr/>
        </p:nvSpPr>
        <p:spPr>
          <a:xfrm>
            <a:off x="8548421" y="2632478"/>
            <a:ext cx="2626345"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2400" dirty="0"/>
              <a:t>Stream Processors</a:t>
            </a:r>
          </a:p>
        </p:txBody>
      </p:sp>
      <p:sp>
        <p:nvSpPr>
          <p:cNvPr id="43" name="TextBox 42">
            <a:extLst>
              <a:ext uri="{FF2B5EF4-FFF2-40B4-BE49-F238E27FC236}">
                <a16:creationId xmlns:a16="http://schemas.microsoft.com/office/drawing/2014/main" id="{B281BE42-55A3-4F10-B32A-A7ACEAAB1DB4}"/>
              </a:ext>
            </a:extLst>
          </p:cNvPr>
          <p:cNvSpPr txBox="1"/>
          <p:nvPr/>
        </p:nvSpPr>
        <p:spPr>
          <a:xfrm>
            <a:off x="1122743" y="2611066"/>
            <a:ext cx="1773765"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2400" dirty="0"/>
              <a:t>Connectors</a:t>
            </a:r>
          </a:p>
        </p:txBody>
      </p:sp>
    </p:spTree>
    <p:extLst>
      <p:ext uri="{BB962C8B-B14F-4D97-AF65-F5344CB8AC3E}">
        <p14:creationId xmlns:p14="http://schemas.microsoft.com/office/powerpoint/2010/main" val="5492163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5" name="TextBox 14">
            <a:extLst>
              <a:ext uri="{FF2B5EF4-FFF2-40B4-BE49-F238E27FC236}">
                <a16:creationId xmlns:a16="http://schemas.microsoft.com/office/drawing/2014/main" id="{2E09274D-84EA-40B1-B453-8C513D89F933}"/>
              </a:ext>
            </a:extLst>
          </p:cNvPr>
          <p:cNvSpPr txBox="1"/>
          <p:nvPr/>
        </p:nvSpPr>
        <p:spPr>
          <a:xfrm>
            <a:off x="4983256" y="2596969"/>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64691" y="1682569"/>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27314" y="1635539"/>
            <a:ext cx="11755963" cy="3774661"/>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457200" indent="-457200" fontAlgn="base">
              <a:buFont typeface="+mj-lt"/>
              <a:buAutoNum type="arabicPeriod"/>
            </a:pPr>
            <a:r>
              <a:rPr lang="en-US" sz="1800" b="1" dirty="0"/>
              <a:t>Kafka Producer API: </a:t>
            </a:r>
            <a:r>
              <a:rPr lang="en-US" sz="1800" dirty="0"/>
              <a:t>This Kafka Producer API permits an application to publish a stream of records to one or more Kafka topics.</a:t>
            </a:r>
            <a:br>
              <a:rPr lang="en-US" sz="1800" dirty="0"/>
            </a:br>
            <a:endParaRPr lang="en-US" sz="1800" dirty="0"/>
          </a:p>
          <a:p>
            <a:pPr marL="457200" indent="-457200" fontAlgn="base">
              <a:buFont typeface="+mj-lt"/>
              <a:buAutoNum type="arabicPeriod"/>
            </a:pPr>
            <a:r>
              <a:rPr lang="en-US" sz="1800" b="1" dirty="0"/>
              <a:t>Kafka Consumer API: </a:t>
            </a:r>
            <a:r>
              <a:rPr lang="en-US" sz="1800" dirty="0"/>
              <a:t>The Consumer API permits an application to take one or more topics and process the </a:t>
            </a:r>
            <a:r>
              <a:rPr lang="en-US" sz="1800" dirty="0" err="1"/>
              <a:t>continous</a:t>
            </a:r>
            <a:r>
              <a:rPr lang="en-US" sz="1800" dirty="0"/>
              <a:t> flow of records produced to them.</a:t>
            </a:r>
          </a:p>
          <a:p>
            <a:pPr marL="457200" indent="-457200" fontAlgn="base">
              <a:buFont typeface="+mj-lt"/>
              <a:buAutoNum type="arabicPeriod"/>
            </a:pPr>
            <a:endParaRPr lang="en-US" sz="1800" dirty="0"/>
          </a:p>
          <a:p>
            <a:pPr marL="457200" indent="-457200" fontAlgn="base">
              <a:buFont typeface="+mj-lt"/>
              <a:buAutoNum type="arabicPeriod"/>
            </a:pPr>
            <a:r>
              <a:rPr lang="en-US" sz="1800" b="1" dirty="0"/>
              <a:t>Kafka Streams API: </a:t>
            </a:r>
            <a:r>
              <a:rPr lang="en-US" sz="1800" dirty="0"/>
              <a:t>The Streams API permits an application to behave as a stream processor, consuming an input stream from one or more topics and generating an output stream to one or more output topics, efficiently modifying the input streams to output streams.</a:t>
            </a:r>
            <a:br>
              <a:rPr lang="en-US" sz="1800" dirty="0"/>
            </a:br>
            <a:endParaRPr lang="en-US" sz="1800" dirty="0"/>
          </a:p>
          <a:p>
            <a:pPr marL="457200" indent="-457200" fontAlgn="base">
              <a:buFont typeface="+mj-lt"/>
              <a:buAutoNum type="arabicPeriod"/>
            </a:pPr>
            <a:r>
              <a:rPr lang="en-US" sz="1800" b="1" dirty="0"/>
              <a:t>Kafka Connector API: </a:t>
            </a:r>
            <a:r>
              <a:rPr lang="en-US" sz="1800" dirty="0"/>
              <a:t>The Connector API permits creating and running reusable producers or consumers that enables connection between Kafka topics and existing applications or data systems.</a:t>
            </a:r>
          </a:p>
          <a:p>
            <a:pPr marL="457200" indent="-457200" fontAlgn="base">
              <a:buFont typeface="+mj-lt"/>
              <a:buAutoNum type="arabicPeriod"/>
            </a:pPr>
            <a:endParaRPr lang="en-US" sz="1200" dirty="0"/>
          </a:p>
        </p:txBody>
      </p:sp>
      <p:sp>
        <p:nvSpPr>
          <p:cNvPr id="20" name="Rectangle 19">
            <a:extLst>
              <a:ext uri="{FF2B5EF4-FFF2-40B4-BE49-F238E27FC236}">
                <a16:creationId xmlns:a16="http://schemas.microsoft.com/office/drawing/2014/main" id="{D903384F-83FD-4A58-9FCE-A5AC80961649}"/>
              </a:ext>
            </a:extLst>
          </p:cNvPr>
          <p:cNvSpPr/>
          <p:nvPr/>
        </p:nvSpPr>
        <p:spPr>
          <a:xfrm>
            <a:off x="260444" y="1028146"/>
            <a:ext cx="4752198" cy="47000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dirty="0"/>
              <a:t>Kafka Architecture – Four Core API’s</a:t>
            </a:r>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Tree>
    <p:extLst>
      <p:ext uri="{BB962C8B-B14F-4D97-AF65-F5344CB8AC3E}">
        <p14:creationId xmlns:p14="http://schemas.microsoft.com/office/powerpoint/2010/main" val="18430274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20" name="Rectangle 19">
            <a:extLst>
              <a:ext uri="{FF2B5EF4-FFF2-40B4-BE49-F238E27FC236}">
                <a16:creationId xmlns:a16="http://schemas.microsoft.com/office/drawing/2014/main" id="{D903384F-83FD-4A58-9FCE-A5AC80961649}"/>
              </a:ext>
            </a:extLst>
          </p:cNvPr>
          <p:cNvSpPr/>
          <p:nvPr/>
        </p:nvSpPr>
        <p:spPr>
          <a:xfrm>
            <a:off x="4616204" y="576369"/>
            <a:ext cx="2578591" cy="470000"/>
          </a:xfrm>
          <a:prstGeom prst="rect">
            <a:avLst/>
          </a:prstGeom>
          <a:solidFill>
            <a:srgbClr val="FF0000"/>
          </a:solidFill>
        </p:spPr>
        <p:style>
          <a:lnRef idx="1">
            <a:schemeClr val="accent6"/>
          </a:lnRef>
          <a:fillRef idx="3">
            <a:schemeClr val="accent6"/>
          </a:fillRef>
          <a:effectRef idx="2">
            <a:schemeClr val="accent6"/>
          </a:effectRef>
          <a:fontRef idx="minor">
            <a:schemeClr val="lt1"/>
          </a:fontRef>
        </p:style>
        <p:txBody>
          <a:bodyPr wrap="none">
            <a:spAutoFit/>
          </a:bodyPr>
          <a:lstStyle/>
          <a:p>
            <a:pPr fontAlgn="base"/>
            <a:r>
              <a:rPr lang="en-US" dirty="0"/>
              <a:t>Kafka Components</a:t>
            </a:r>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pic>
        <p:nvPicPr>
          <p:cNvPr id="1026" name="Picture 2" descr="Understanding Apache Kafka Architecture| JavaInUse">
            <a:extLst>
              <a:ext uri="{FF2B5EF4-FFF2-40B4-BE49-F238E27FC236}">
                <a16:creationId xmlns:a16="http://schemas.microsoft.com/office/drawing/2014/main" id="{2E0E1DFF-68A5-4B78-92EF-37D8964FD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65538"/>
            <a:ext cx="9210675" cy="519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55470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90785</TotalTime>
  <Words>1358</Words>
  <Application>Microsoft Office PowerPoint</Application>
  <PresentationFormat>Widescreen</PresentationFormat>
  <Paragraphs>179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9741</cp:revision>
  <dcterms:created xsi:type="dcterms:W3CDTF">2006-08-16T00:00:00Z</dcterms:created>
  <dcterms:modified xsi:type="dcterms:W3CDTF">2022-08-28T01:15:19Z</dcterms:modified>
</cp:coreProperties>
</file>