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71" r:id="rId2"/>
    <p:sldId id="485" r:id="rId3"/>
    <p:sldId id="486"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58"/>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899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96398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8/21/2023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pic>
        <p:nvPicPr>
          <p:cNvPr id="1028" name="Picture 4" descr="Amazon.com: PHYNEDI Medieval Series Castle Bricks Model, Creative  Construction Collection Building Toy Compatible with Lego, MOC Designer Set  (4,363 Pieces) : Toys &amp; Games">
            <a:extLst>
              <a:ext uri="{FF2B5EF4-FFF2-40B4-BE49-F238E27FC236}">
                <a16:creationId xmlns:a16="http://schemas.microsoft.com/office/drawing/2014/main" id="{91ED63EE-0E69-A7A3-3538-195A013C9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22" y="3063841"/>
            <a:ext cx="5024965" cy="3760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4AD4E2B-B8B1-7D33-3CDA-1644FA665C3F}"/>
              </a:ext>
            </a:extLst>
          </p:cNvPr>
          <p:cNvSpPr/>
          <p:nvPr/>
        </p:nvSpPr>
        <p:spPr>
          <a:xfrm>
            <a:off x="7696200" y="3669534"/>
            <a:ext cx="4267200" cy="274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06CFBF8-A5E3-2491-9FA3-C9B5C495F624}"/>
              </a:ext>
            </a:extLst>
          </p:cNvPr>
          <p:cNvSpPr/>
          <p:nvPr/>
        </p:nvSpPr>
        <p:spPr>
          <a:xfrm>
            <a:off x="8001000" y="3974334"/>
            <a:ext cx="1524000" cy="914400"/>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Service</a:t>
            </a:r>
          </a:p>
        </p:txBody>
      </p:sp>
      <p:sp>
        <p:nvSpPr>
          <p:cNvPr id="9" name="Oval 8">
            <a:extLst>
              <a:ext uri="{FF2B5EF4-FFF2-40B4-BE49-F238E27FC236}">
                <a16:creationId xmlns:a16="http://schemas.microsoft.com/office/drawing/2014/main" id="{C751BD49-C950-0BC6-71CA-A4E8AF7C3C36}"/>
              </a:ext>
            </a:extLst>
          </p:cNvPr>
          <p:cNvSpPr/>
          <p:nvPr/>
        </p:nvSpPr>
        <p:spPr>
          <a:xfrm>
            <a:off x="10134600" y="3974334"/>
            <a:ext cx="1524000" cy="9144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Product Service</a:t>
            </a:r>
          </a:p>
        </p:txBody>
      </p:sp>
      <p:sp>
        <p:nvSpPr>
          <p:cNvPr id="14" name="Oval 13">
            <a:extLst>
              <a:ext uri="{FF2B5EF4-FFF2-40B4-BE49-F238E27FC236}">
                <a16:creationId xmlns:a16="http://schemas.microsoft.com/office/drawing/2014/main" id="{A464F5C9-092F-2950-1754-CD5217478B1C}"/>
              </a:ext>
            </a:extLst>
          </p:cNvPr>
          <p:cNvSpPr/>
          <p:nvPr/>
        </p:nvSpPr>
        <p:spPr>
          <a:xfrm>
            <a:off x="8077200" y="5193534"/>
            <a:ext cx="1524000" cy="9144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Payment Service</a:t>
            </a:r>
          </a:p>
        </p:txBody>
      </p:sp>
      <p:sp>
        <p:nvSpPr>
          <p:cNvPr id="15" name="Oval 14">
            <a:extLst>
              <a:ext uri="{FF2B5EF4-FFF2-40B4-BE49-F238E27FC236}">
                <a16:creationId xmlns:a16="http://schemas.microsoft.com/office/drawing/2014/main" id="{8162F21B-80C9-E81A-9307-BD98EB3738C6}"/>
              </a:ext>
            </a:extLst>
          </p:cNvPr>
          <p:cNvSpPr/>
          <p:nvPr/>
        </p:nvSpPr>
        <p:spPr>
          <a:xfrm>
            <a:off x="10151533" y="5193534"/>
            <a:ext cx="1524000" cy="9144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Order Service</a:t>
            </a:r>
          </a:p>
        </p:txBody>
      </p:sp>
      <p:sp>
        <p:nvSpPr>
          <p:cNvPr id="16" name="TextBox 15">
            <a:extLst>
              <a:ext uri="{FF2B5EF4-FFF2-40B4-BE49-F238E27FC236}">
                <a16:creationId xmlns:a16="http://schemas.microsoft.com/office/drawing/2014/main" id="{0BFEA1A0-EBB1-9A11-7A09-AD00424087F7}"/>
              </a:ext>
            </a:extLst>
          </p:cNvPr>
          <p:cNvSpPr txBox="1"/>
          <p:nvPr/>
        </p:nvSpPr>
        <p:spPr>
          <a:xfrm>
            <a:off x="8382000" y="3188466"/>
            <a:ext cx="2728879" cy="400110"/>
          </a:xfrm>
          <a:prstGeom prst="rect">
            <a:avLst/>
          </a:prstGeom>
          <a:solidFill>
            <a:schemeClr val="accent2">
              <a:lumMod val="20000"/>
              <a:lumOff val="80000"/>
            </a:schemeClr>
          </a:solidFill>
        </p:spPr>
        <p:txBody>
          <a:bodyPr wrap="square" rtlCol="0">
            <a:spAutoFit/>
          </a:bodyPr>
          <a:lstStyle/>
          <a:p>
            <a:pPr algn="ctr"/>
            <a:r>
              <a:rPr lang="en-US" sz="2000" dirty="0"/>
              <a:t>Software Application</a:t>
            </a:r>
          </a:p>
        </p:txBody>
      </p:sp>
      <p:sp>
        <p:nvSpPr>
          <p:cNvPr id="22" name="Equals 21">
            <a:extLst>
              <a:ext uri="{FF2B5EF4-FFF2-40B4-BE49-F238E27FC236}">
                <a16:creationId xmlns:a16="http://schemas.microsoft.com/office/drawing/2014/main" id="{B849C763-F0F7-5A2A-F0DA-DA6E1A501C20}"/>
              </a:ext>
            </a:extLst>
          </p:cNvPr>
          <p:cNvSpPr/>
          <p:nvPr/>
        </p:nvSpPr>
        <p:spPr>
          <a:xfrm>
            <a:off x="6096000" y="4660134"/>
            <a:ext cx="914400" cy="914400"/>
          </a:xfrm>
          <a:prstGeom prst="math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BE802DE-9274-7E3A-4AF8-A6FA5BCAC963}"/>
              </a:ext>
            </a:extLst>
          </p:cNvPr>
          <p:cNvSpPr/>
          <p:nvPr/>
        </p:nvSpPr>
        <p:spPr>
          <a:xfrm>
            <a:off x="228601" y="714689"/>
            <a:ext cx="11734800" cy="20443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lgn="l">
              <a:buFont typeface="Wingdings" panose="05000000000000000000" pitchFamily="2" charset="2"/>
              <a:buChar char="ü"/>
            </a:pPr>
            <a:r>
              <a:rPr lang="en-US" sz="2000" b="0" i="0" dirty="0">
                <a:solidFill>
                  <a:srgbClr val="374151"/>
                </a:solidFill>
                <a:effectLst/>
              </a:rPr>
              <a:t>Imagine you have a big, complex task to complete, like building a </a:t>
            </a:r>
            <a:r>
              <a:rPr lang="en-US" sz="2000" b="0" i="0" dirty="0">
                <a:solidFill>
                  <a:srgbClr val="FF0000"/>
                </a:solidFill>
                <a:effectLst/>
              </a:rPr>
              <a:t>huge LEGO castle</a:t>
            </a:r>
            <a:r>
              <a:rPr lang="en-US" sz="2000" b="0" i="0" dirty="0">
                <a:solidFill>
                  <a:srgbClr val="374151"/>
                </a:solidFill>
                <a:effectLst/>
              </a:rPr>
              <a:t>. If you were to do it all by yourself, it might take a very long time, and if anything goes wrong, fixing it could be quite challenging.</a:t>
            </a:r>
            <a:br>
              <a:rPr lang="en-US" sz="2000" b="0" i="0" dirty="0">
                <a:solidFill>
                  <a:srgbClr val="374151"/>
                </a:solidFill>
                <a:effectLst/>
              </a:rPr>
            </a:br>
            <a:endParaRPr lang="en-US" sz="2000" b="0" i="0" dirty="0">
              <a:solidFill>
                <a:srgbClr val="374151"/>
              </a:solidFill>
              <a:effectLst/>
            </a:endParaRPr>
          </a:p>
          <a:p>
            <a:pPr marL="342900" indent="-342900" algn="l">
              <a:buFont typeface="Wingdings" panose="05000000000000000000" pitchFamily="2" charset="2"/>
              <a:buChar char="ü"/>
            </a:pPr>
            <a:r>
              <a:rPr lang="en-US" sz="2000" b="0" i="0" dirty="0">
                <a:solidFill>
                  <a:srgbClr val="374151"/>
                </a:solidFill>
                <a:effectLst/>
              </a:rPr>
              <a:t>Now, let's think of the </a:t>
            </a:r>
            <a:r>
              <a:rPr lang="en-US" sz="2000" b="0" i="0" dirty="0">
                <a:solidFill>
                  <a:srgbClr val="FF0000"/>
                </a:solidFill>
                <a:effectLst/>
              </a:rPr>
              <a:t>LEGO castle </a:t>
            </a:r>
            <a:r>
              <a:rPr lang="en-US" sz="2000" b="0" i="0" dirty="0">
                <a:solidFill>
                  <a:schemeClr val="tx1"/>
                </a:solidFill>
                <a:effectLst/>
              </a:rPr>
              <a:t>as a </a:t>
            </a:r>
            <a:r>
              <a:rPr lang="en-US" sz="2000" b="0" i="0" dirty="0">
                <a:solidFill>
                  <a:srgbClr val="FF0000"/>
                </a:solidFill>
                <a:effectLst/>
              </a:rPr>
              <a:t>large software application</a:t>
            </a:r>
            <a:r>
              <a:rPr lang="en-US" sz="2000" b="0" i="0" dirty="0">
                <a:solidFill>
                  <a:srgbClr val="374151"/>
                </a:solidFill>
                <a:effectLst/>
              </a:rPr>
              <a:t>. Traditionally, developers would try to build the entire application as one big piece, just like constructing the entire castle at once. This approach can be difficult to manage, and if something breaks, it can affect the whole system.</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pic>
        <p:nvPicPr>
          <p:cNvPr id="1028" name="Picture 4" descr="Amazon.com: PHYNEDI Medieval Series Castle Bricks Model, Creative  Construction Collection Building Toy Compatible with Lego, MOC Designer Set  (4,363 Pieces) : Toys &amp; Games">
            <a:extLst>
              <a:ext uri="{FF2B5EF4-FFF2-40B4-BE49-F238E27FC236}">
                <a16:creationId xmlns:a16="http://schemas.microsoft.com/office/drawing/2014/main" id="{91ED63EE-0E69-A7A3-3538-195A013C9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22" y="3063841"/>
            <a:ext cx="5024965" cy="3760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4AD4E2B-B8B1-7D33-3CDA-1644FA665C3F}"/>
              </a:ext>
            </a:extLst>
          </p:cNvPr>
          <p:cNvSpPr/>
          <p:nvPr/>
        </p:nvSpPr>
        <p:spPr>
          <a:xfrm>
            <a:off x="7696200" y="3669534"/>
            <a:ext cx="4267200" cy="274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06CFBF8-A5E3-2491-9FA3-C9B5C495F624}"/>
              </a:ext>
            </a:extLst>
          </p:cNvPr>
          <p:cNvSpPr/>
          <p:nvPr/>
        </p:nvSpPr>
        <p:spPr>
          <a:xfrm>
            <a:off x="8001000" y="3974334"/>
            <a:ext cx="1524000" cy="914400"/>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Service</a:t>
            </a:r>
          </a:p>
        </p:txBody>
      </p:sp>
      <p:sp>
        <p:nvSpPr>
          <p:cNvPr id="9" name="Oval 8">
            <a:extLst>
              <a:ext uri="{FF2B5EF4-FFF2-40B4-BE49-F238E27FC236}">
                <a16:creationId xmlns:a16="http://schemas.microsoft.com/office/drawing/2014/main" id="{C751BD49-C950-0BC6-71CA-A4E8AF7C3C36}"/>
              </a:ext>
            </a:extLst>
          </p:cNvPr>
          <p:cNvSpPr/>
          <p:nvPr/>
        </p:nvSpPr>
        <p:spPr>
          <a:xfrm>
            <a:off x="10134600" y="3974334"/>
            <a:ext cx="1524000" cy="9144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Product Service</a:t>
            </a:r>
          </a:p>
        </p:txBody>
      </p:sp>
      <p:sp>
        <p:nvSpPr>
          <p:cNvPr id="14" name="Oval 13">
            <a:extLst>
              <a:ext uri="{FF2B5EF4-FFF2-40B4-BE49-F238E27FC236}">
                <a16:creationId xmlns:a16="http://schemas.microsoft.com/office/drawing/2014/main" id="{A464F5C9-092F-2950-1754-CD5217478B1C}"/>
              </a:ext>
            </a:extLst>
          </p:cNvPr>
          <p:cNvSpPr/>
          <p:nvPr/>
        </p:nvSpPr>
        <p:spPr>
          <a:xfrm>
            <a:off x="8077200" y="5193534"/>
            <a:ext cx="1524000" cy="9144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Payment Service</a:t>
            </a:r>
          </a:p>
        </p:txBody>
      </p:sp>
      <p:sp>
        <p:nvSpPr>
          <p:cNvPr id="15" name="Oval 14">
            <a:extLst>
              <a:ext uri="{FF2B5EF4-FFF2-40B4-BE49-F238E27FC236}">
                <a16:creationId xmlns:a16="http://schemas.microsoft.com/office/drawing/2014/main" id="{8162F21B-80C9-E81A-9307-BD98EB3738C6}"/>
              </a:ext>
            </a:extLst>
          </p:cNvPr>
          <p:cNvSpPr/>
          <p:nvPr/>
        </p:nvSpPr>
        <p:spPr>
          <a:xfrm>
            <a:off x="10151533" y="5193534"/>
            <a:ext cx="1524000" cy="9144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Order Service</a:t>
            </a:r>
          </a:p>
        </p:txBody>
      </p:sp>
      <p:sp>
        <p:nvSpPr>
          <p:cNvPr id="22" name="Equals 21">
            <a:extLst>
              <a:ext uri="{FF2B5EF4-FFF2-40B4-BE49-F238E27FC236}">
                <a16:creationId xmlns:a16="http://schemas.microsoft.com/office/drawing/2014/main" id="{B849C763-F0F7-5A2A-F0DA-DA6E1A501C20}"/>
              </a:ext>
            </a:extLst>
          </p:cNvPr>
          <p:cNvSpPr/>
          <p:nvPr/>
        </p:nvSpPr>
        <p:spPr>
          <a:xfrm>
            <a:off x="6096000" y="4660134"/>
            <a:ext cx="914400" cy="914400"/>
          </a:xfrm>
          <a:prstGeom prst="math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BE802DE-9274-7E3A-4AF8-A6FA5BCAC963}"/>
              </a:ext>
            </a:extLst>
          </p:cNvPr>
          <p:cNvSpPr/>
          <p:nvPr/>
        </p:nvSpPr>
        <p:spPr>
          <a:xfrm>
            <a:off x="228601" y="714689"/>
            <a:ext cx="11734800" cy="20443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lgn="l">
              <a:buFont typeface="Wingdings" panose="05000000000000000000" pitchFamily="2" charset="2"/>
              <a:buChar char="ü"/>
            </a:pPr>
            <a:r>
              <a:rPr lang="en-US" sz="1800" b="0" i="0" dirty="0">
                <a:solidFill>
                  <a:srgbClr val="FF0000"/>
                </a:solidFill>
                <a:effectLst/>
              </a:rPr>
              <a:t>Microservices</a:t>
            </a:r>
            <a:r>
              <a:rPr lang="en-US" sz="1800" b="0" i="0" dirty="0">
                <a:solidFill>
                  <a:srgbClr val="374151"/>
                </a:solidFill>
                <a:effectLst/>
              </a:rPr>
              <a:t>, on the other hand, is a different way of building software, and it's like having a </a:t>
            </a:r>
            <a:r>
              <a:rPr lang="en-US" sz="1800" b="0" i="0" dirty="0">
                <a:solidFill>
                  <a:srgbClr val="FF0000"/>
                </a:solidFill>
                <a:effectLst/>
              </a:rPr>
              <a:t>team of friends </a:t>
            </a:r>
            <a:r>
              <a:rPr lang="en-US" sz="1800" b="0" i="0" dirty="0">
                <a:solidFill>
                  <a:srgbClr val="374151"/>
                </a:solidFill>
                <a:effectLst/>
              </a:rPr>
              <a:t>helping you build the </a:t>
            </a:r>
            <a:r>
              <a:rPr lang="en-US" sz="1800" b="0" i="0" dirty="0">
                <a:solidFill>
                  <a:srgbClr val="FF0000"/>
                </a:solidFill>
                <a:effectLst/>
              </a:rPr>
              <a:t>LEGO castle</a:t>
            </a:r>
            <a:r>
              <a:rPr lang="en-US" sz="1800" b="0" i="0" dirty="0">
                <a:solidFill>
                  <a:srgbClr val="374151"/>
                </a:solidFill>
                <a:effectLst/>
              </a:rPr>
              <a:t>. Instead of creating </a:t>
            </a:r>
            <a:r>
              <a:rPr lang="en-US" sz="1800" b="0" i="0" dirty="0">
                <a:solidFill>
                  <a:srgbClr val="FF0000"/>
                </a:solidFill>
                <a:effectLst/>
              </a:rPr>
              <a:t>one massive castle, each friend </a:t>
            </a:r>
            <a:r>
              <a:rPr lang="en-US" sz="1800" b="0" i="0" dirty="0">
                <a:solidFill>
                  <a:srgbClr val="374151"/>
                </a:solidFill>
                <a:effectLst/>
              </a:rPr>
              <a:t>works on building their </a:t>
            </a:r>
            <a:r>
              <a:rPr lang="en-US" sz="1800" b="0" i="0" dirty="0">
                <a:solidFill>
                  <a:srgbClr val="FF0000"/>
                </a:solidFill>
                <a:effectLst/>
              </a:rPr>
              <a:t>own smaller part</a:t>
            </a:r>
            <a:r>
              <a:rPr lang="en-US" sz="1800" b="0" i="0" dirty="0">
                <a:solidFill>
                  <a:srgbClr val="374151"/>
                </a:solidFill>
                <a:effectLst/>
              </a:rPr>
              <a:t>. One friend might work on the tower, another on the drawbridge, and so on.</a:t>
            </a:r>
          </a:p>
          <a:p>
            <a:pPr marL="342900" indent="-342900" algn="l">
              <a:buFont typeface="Wingdings" panose="05000000000000000000" pitchFamily="2" charset="2"/>
              <a:buChar char="ü"/>
            </a:pPr>
            <a:endParaRPr lang="en-US" sz="1800" b="0" i="0" dirty="0">
              <a:solidFill>
                <a:srgbClr val="374151"/>
              </a:solidFill>
              <a:effectLst/>
            </a:endParaRPr>
          </a:p>
          <a:p>
            <a:pPr marL="342900" indent="-342900" algn="l">
              <a:buFont typeface="Wingdings" panose="05000000000000000000" pitchFamily="2" charset="2"/>
              <a:buChar char="ü"/>
            </a:pPr>
            <a:r>
              <a:rPr lang="en-US" sz="1800" b="0" i="0" dirty="0">
                <a:solidFill>
                  <a:srgbClr val="374151"/>
                </a:solidFill>
                <a:effectLst/>
              </a:rPr>
              <a:t>In the same way, with </a:t>
            </a:r>
            <a:r>
              <a:rPr lang="en-US" sz="1800" b="0" i="0" dirty="0">
                <a:solidFill>
                  <a:srgbClr val="FF0000"/>
                </a:solidFill>
                <a:effectLst/>
              </a:rPr>
              <a:t>microservices</a:t>
            </a:r>
            <a:r>
              <a:rPr lang="en-US" sz="1800" b="0" i="0" dirty="0">
                <a:solidFill>
                  <a:srgbClr val="374151"/>
                </a:solidFill>
                <a:effectLst/>
              </a:rPr>
              <a:t>, a large software application is broken down into many smaller, </a:t>
            </a:r>
            <a:r>
              <a:rPr lang="en-US" sz="1800" b="0" i="0" dirty="0">
                <a:solidFill>
                  <a:srgbClr val="FF0000"/>
                </a:solidFill>
                <a:effectLst/>
              </a:rPr>
              <a:t>individual services</a:t>
            </a:r>
            <a:r>
              <a:rPr lang="en-US" sz="1800" b="0" i="0" dirty="0">
                <a:solidFill>
                  <a:srgbClr val="374151"/>
                </a:solidFill>
                <a:effectLst/>
              </a:rPr>
              <a:t>. Each service handles a specific task or function, like handling user accounts, managing product inventory, or processing payments. These individual services can work independently and communicate with each other when needed.</a:t>
            </a:r>
          </a:p>
        </p:txBody>
      </p:sp>
      <p:sp>
        <p:nvSpPr>
          <p:cNvPr id="3" name="TextBox 2">
            <a:extLst>
              <a:ext uri="{FF2B5EF4-FFF2-40B4-BE49-F238E27FC236}">
                <a16:creationId xmlns:a16="http://schemas.microsoft.com/office/drawing/2014/main" id="{AE38CC01-78D3-84F9-DBF6-673BF5588BAC}"/>
              </a:ext>
            </a:extLst>
          </p:cNvPr>
          <p:cNvSpPr txBox="1"/>
          <p:nvPr/>
        </p:nvSpPr>
        <p:spPr>
          <a:xfrm>
            <a:off x="8382000" y="3188466"/>
            <a:ext cx="2728879" cy="400110"/>
          </a:xfrm>
          <a:prstGeom prst="rect">
            <a:avLst/>
          </a:prstGeom>
          <a:solidFill>
            <a:schemeClr val="accent2">
              <a:lumMod val="20000"/>
              <a:lumOff val="80000"/>
            </a:schemeClr>
          </a:solidFill>
        </p:spPr>
        <p:txBody>
          <a:bodyPr wrap="square" rtlCol="0">
            <a:spAutoFit/>
          </a:bodyPr>
          <a:lstStyle/>
          <a:p>
            <a:pPr algn="ctr"/>
            <a:r>
              <a:rPr lang="en-US" sz="2000" dirty="0"/>
              <a:t>Software Application</a:t>
            </a:r>
          </a:p>
        </p:txBody>
      </p:sp>
    </p:spTree>
    <p:extLst>
      <p:ext uri="{BB962C8B-B14F-4D97-AF65-F5344CB8AC3E}">
        <p14:creationId xmlns:p14="http://schemas.microsoft.com/office/powerpoint/2010/main" val="16792515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pic>
        <p:nvPicPr>
          <p:cNvPr id="1028" name="Picture 4" descr="Amazon.com: PHYNEDI Medieval Series Castle Bricks Model, Creative  Construction Collection Building Toy Compatible with Lego, MOC Designer Set  (4,363 Pieces) : Toys &amp; Games">
            <a:extLst>
              <a:ext uri="{FF2B5EF4-FFF2-40B4-BE49-F238E27FC236}">
                <a16:creationId xmlns:a16="http://schemas.microsoft.com/office/drawing/2014/main" id="{91ED63EE-0E69-A7A3-3538-195A013C9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22" y="3063841"/>
            <a:ext cx="5024965" cy="3760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4AD4E2B-B8B1-7D33-3CDA-1644FA665C3F}"/>
              </a:ext>
            </a:extLst>
          </p:cNvPr>
          <p:cNvSpPr/>
          <p:nvPr/>
        </p:nvSpPr>
        <p:spPr>
          <a:xfrm>
            <a:off x="7696200" y="3669534"/>
            <a:ext cx="4267200" cy="274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06CFBF8-A5E3-2491-9FA3-C9B5C495F624}"/>
              </a:ext>
            </a:extLst>
          </p:cNvPr>
          <p:cNvSpPr/>
          <p:nvPr/>
        </p:nvSpPr>
        <p:spPr>
          <a:xfrm>
            <a:off x="8001000" y="3974334"/>
            <a:ext cx="1524000" cy="914400"/>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Service</a:t>
            </a:r>
          </a:p>
        </p:txBody>
      </p:sp>
      <p:sp>
        <p:nvSpPr>
          <p:cNvPr id="9" name="Oval 8">
            <a:extLst>
              <a:ext uri="{FF2B5EF4-FFF2-40B4-BE49-F238E27FC236}">
                <a16:creationId xmlns:a16="http://schemas.microsoft.com/office/drawing/2014/main" id="{C751BD49-C950-0BC6-71CA-A4E8AF7C3C36}"/>
              </a:ext>
            </a:extLst>
          </p:cNvPr>
          <p:cNvSpPr/>
          <p:nvPr/>
        </p:nvSpPr>
        <p:spPr>
          <a:xfrm>
            <a:off x="10134600" y="3974334"/>
            <a:ext cx="1524000" cy="9144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Product Service</a:t>
            </a:r>
          </a:p>
        </p:txBody>
      </p:sp>
      <p:sp>
        <p:nvSpPr>
          <p:cNvPr id="14" name="Oval 13">
            <a:extLst>
              <a:ext uri="{FF2B5EF4-FFF2-40B4-BE49-F238E27FC236}">
                <a16:creationId xmlns:a16="http://schemas.microsoft.com/office/drawing/2014/main" id="{A464F5C9-092F-2950-1754-CD5217478B1C}"/>
              </a:ext>
            </a:extLst>
          </p:cNvPr>
          <p:cNvSpPr/>
          <p:nvPr/>
        </p:nvSpPr>
        <p:spPr>
          <a:xfrm>
            <a:off x="8077200" y="5193534"/>
            <a:ext cx="1524000" cy="9144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Payment Service</a:t>
            </a:r>
          </a:p>
        </p:txBody>
      </p:sp>
      <p:sp>
        <p:nvSpPr>
          <p:cNvPr id="15" name="Oval 14">
            <a:extLst>
              <a:ext uri="{FF2B5EF4-FFF2-40B4-BE49-F238E27FC236}">
                <a16:creationId xmlns:a16="http://schemas.microsoft.com/office/drawing/2014/main" id="{8162F21B-80C9-E81A-9307-BD98EB3738C6}"/>
              </a:ext>
            </a:extLst>
          </p:cNvPr>
          <p:cNvSpPr/>
          <p:nvPr/>
        </p:nvSpPr>
        <p:spPr>
          <a:xfrm>
            <a:off x="10151533" y="5193534"/>
            <a:ext cx="1524000" cy="9144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Order Service</a:t>
            </a:r>
          </a:p>
        </p:txBody>
      </p:sp>
      <p:sp>
        <p:nvSpPr>
          <p:cNvPr id="22" name="Equals 21">
            <a:extLst>
              <a:ext uri="{FF2B5EF4-FFF2-40B4-BE49-F238E27FC236}">
                <a16:creationId xmlns:a16="http://schemas.microsoft.com/office/drawing/2014/main" id="{B849C763-F0F7-5A2A-F0DA-DA6E1A501C20}"/>
              </a:ext>
            </a:extLst>
          </p:cNvPr>
          <p:cNvSpPr/>
          <p:nvPr/>
        </p:nvSpPr>
        <p:spPr>
          <a:xfrm>
            <a:off x="6096000" y="4660134"/>
            <a:ext cx="914400" cy="914400"/>
          </a:xfrm>
          <a:prstGeom prst="math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BE802DE-9274-7E3A-4AF8-A6FA5BCAC963}"/>
              </a:ext>
            </a:extLst>
          </p:cNvPr>
          <p:cNvSpPr/>
          <p:nvPr/>
        </p:nvSpPr>
        <p:spPr>
          <a:xfrm>
            <a:off x="114300" y="644939"/>
            <a:ext cx="11963399" cy="2197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lgn="l">
              <a:buFont typeface="Wingdings" panose="05000000000000000000" pitchFamily="2" charset="2"/>
              <a:buChar char="ü"/>
            </a:pPr>
            <a:r>
              <a:rPr lang="en-US" sz="2000" b="0" i="0" dirty="0">
                <a:solidFill>
                  <a:srgbClr val="374151"/>
                </a:solidFill>
                <a:effectLst/>
              </a:rPr>
              <a:t>The beauty of </a:t>
            </a:r>
            <a:r>
              <a:rPr lang="en-US" sz="2000" b="0" i="0" dirty="0">
                <a:solidFill>
                  <a:srgbClr val="FF0000"/>
                </a:solidFill>
                <a:effectLst/>
              </a:rPr>
              <a:t>microservices</a:t>
            </a:r>
            <a:r>
              <a:rPr lang="en-US" sz="2000" b="0" i="0" dirty="0">
                <a:solidFill>
                  <a:srgbClr val="374151"/>
                </a:solidFill>
                <a:effectLst/>
              </a:rPr>
              <a:t> is that if something goes wrong with one service, it doesn't affect the whole application. It's like if one friend's tower falls, the rest of the castle remains standing. Plus, because </a:t>
            </a:r>
            <a:r>
              <a:rPr lang="en-US" sz="2000" b="0" i="0" dirty="0">
                <a:solidFill>
                  <a:srgbClr val="FF0000"/>
                </a:solidFill>
                <a:effectLst/>
              </a:rPr>
              <a:t>each service is small and focused</a:t>
            </a:r>
            <a:r>
              <a:rPr lang="en-US" sz="2000" b="0" i="0" dirty="0">
                <a:solidFill>
                  <a:srgbClr val="374151"/>
                </a:solidFill>
                <a:effectLst/>
              </a:rPr>
              <a:t>, developers can work on them separately, making it easier and faster to build and maintain the entire software system.</a:t>
            </a:r>
          </a:p>
          <a:p>
            <a:pPr marL="342900" indent="-342900" algn="l">
              <a:buFont typeface="Wingdings" panose="05000000000000000000" pitchFamily="2" charset="2"/>
              <a:buChar char="ü"/>
            </a:pPr>
            <a:endParaRPr lang="en-US" sz="2000" b="0" i="0" dirty="0">
              <a:solidFill>
                <a:srgbClr val="374151"/>
              </a:solidFill>
              <a:effectLst/>
            </a:endParaRPr>
          </a:p>
          <a:p>
            <a:pPr marL="342900" indent="-342900" algn="l">
              <a:buFont typeface="Wingdings" panose="05000000000000000000" pitchFamily="2" charset="2"/>
              <a:buChar char="ü"/>
            </a:pPr>
            <a:r>
              <a:rPr lang="en-US" sz="2000" b="0" i="0" dirty="0">
                <a:solidFill>
                  <a:srgbClr val="374151"/>
                </a:solidFill>
                <a:effectLst/>
              </a:rPr>
              <a:t>So, in simple terms, </a:t>
            </a:r>
            <a:r>
              <a:rPr lang="en-US" sz="2000" b="0" i="0" dirty="0">
                <a:solidFill>
                  <a:srgbClr val="FF0000"/>
                </a:solidFill>
                <a:effectLst/>
              </a:rPr>
              <a:t>microservices</a:t>
            </a:r>
            <a:r>
              <a:rPr lang="en-US" sz="2000" b="0" i="0" dirty="0">
                <a:solidFill>
                  <a:srgbClr val="374151"/>
                </a:solidFill>
                <a:effectLst/>
              </a:rPr>
              <a:t> is like building a big software application with the help of small, specialized teams (services) that work together independently to create a more flexible, manageable, and robust system.</a:t>
            </a:r>
          </a:p>
        </p:txBody>
      </p:sp>
      <p:sp>
        <p:nvSpPr>
          <p:cNvPr id="3" name="TextBox 2">
            <a:extLst>
              <a:ext uri="{FF2B5EF4-FFF2-40B4-BE49-F238E27FC236}">
                <a16:creationId xmlns:a16="http://schemas.microsoft.com/office/drawing/2014/main" id="{8590C635-619B-2B2B-DB1E-571C401CC6E2}"/>
              </a:ext>
            </a:extLst>
          </p:cNvPr>
          <p:cNvSpPr txBox="1"/>
          <p:nvPr/>
        </p:nvSpPr>
        <p:spPr>
          <a:xfrm>
            <a:off x="8382000" y="3188466"/>
            <a:ext cx="2728879" cy="400110"/>
          </a:xfrm>
          <a:prstGeom prst="rect">
            <a:avLst/>
          </a:prstGeom>
          <a:solidFill>
            <a:schemeClr val="accent2">
              <a:lumMod val="20000"/>
              <a:lumOff val="80000"/>
            </a:schemeClr>
          </a:solidFill>
        </p:spPr>
        <p:txBody>
          <a:bodyPr wrap="square" rtlCol="0">
            <a:spAutoFit/>
          </a:bodyPr>
          <a:lstStyle/>
          <a:p>
            <a:pPr algn="ctr"/>
            <a:r>
              <a:rPr lang="en-US" sz="2000" dirty="0"/>
              <a:t>Software Application</a:t>
            </a:r>
          </a:p>
        </p:txBody>
      </p:sp>
    </p:spTree>
    <p:extLst>
      <p:ext uri="{BB962C8B-B14F-4D97-AF65-F5344CB8AC3E}">
        <p14:creationId xmlns:p14="http://schemas.microsoft.com/office/powerpoint/2010/main" val="40383843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90682</TotalTime>
  <Words>384</Words>
  <Application>Microsoft Office PowerPoint</Application>
  <PresentationFormat>Widescreen</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9729</cp:revision>
  <dcterms:created xsi:type="dcterms:W3CDTF">2006-08-16T00:00:00Z</dcterms:created>
  <dcterms:modified xsi:type="dcterms:W3CDTF">2023-08-21T08:58:38Z</dcterms:modified>
</cp:coreProperties>
</file>