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7"/>
  </p:notesMasterIdLst>
  <p:sldIdLst>
    <p:sldId id="473" r:id="rId2"/>
    <p:sldId id="477" r:id="rId3"/>
    <p:sldId id="478" r:id="rId4"/>
    <p:sldId id="479" r:id="rId5"/>
    <p:sldId id="480" r:id="rId6"/>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4291" autoAdjust="0"/>
  </p:normalViewPr>
  <p:slideViewPr>
    <p:cSldViewPr>
      <p:cViewPr varScale="1">
        <p:scale>
          <a:sx n="68" d="100"/>
          <a:sy n="68" d="100"/>
        </p:scale>
        <p:origin x="1282" y="77"/>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10/11/2023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5183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3206940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350768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2132642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3226912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10/11/2023</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3124200" y="57090"/>
            <a:ext cx="5638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JMS Explained: Java Message Service for Beginners</a:t>
            </a:r>
          </a:p>
        </p:txBody>
      </p:sp>
      <p:sp>
        <p:nvSpPr>
          <p:cNvPr id="11" name="TextBox 10">
            <a:extLst>
              <a:ext uri="{FF2B5EF4-FFF2-40B4-BE49-F238E27FC236}">
                <a16:creationId xmlns:a16="http://schemas.microsoft.com/office/drawing/2014/main" id="{11705DA6-4EF9-EB0E-94C5-017DBC9DCF70}"/>
              </a:ext>
            </a:extLst>
          </p:cNvPr>
          <p:cNvSpPr txBox="1"/>
          <p:nvPr/>
        </p:nvSpPr>
        <p:spPr>
          <a:xfrm>
            <a:off x="114300" y="630481"/>
            <a:ext cx="11963399" cy="1631216"/>
          </a:xfrm>
          <a:prstGeom prst="rect">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pPr marL="342900" indent="-342900">
              <a:buFont typeface="Wingdings" panose="05000000000000000000" pitchFamily="2" charset="2"/>
              <a:buChar char="ü"/>
            </a:pPr>
            <a:r>
              <a:rPr lang="en-US" sz="2000" b="0" i="0" dirty="0">
                <a:solidFill>
                  <a:srgbClr val="374151"/>
                </a:solidFill>
                <a:effectLst/>
              </a:rPr>
              <a:t>"</a:t>
            </a:r>
            <a:r>
              <a:rPr lang="en-US" sz="2000" b="0" i="0" dirty="0">
                <a:solidFill>
                  <a:srgbClr val="C00000"/>
                </a:solidFill>
                <a:effectLst/>
              </a:rPr>
              <a:t>JMS</a:t>
            </a:r>
            <a:r>
              <a:rPr lang="en-US" sz="2000" b="0" i="0" dirty="0">
                <a:solidFill>
                  <a:srgbClr val="374151"/>
                </a:solidFill>
                <a:effectLst/>
              </a:rPr>
              <a:t>" stands for </a:t>
            </a:r>
            <a:r>
              <a:rPr lang="en-US" sz="2000" b="0" i="0" dirty="0">
                <a:solidFill>
                  <a:srgbClr val="C00000"/>
                </a:solidFill>
                <a:effectLst/>
              </a:rPr>
              <a:t>Java Message Service</a:t>
            </a:r>
            <a:r>
              <a:rPr lang="en-US" sz="2000" b="0" i="0" dirty="0">
                <a:solidFill>
                  <a:srgbClr val="374151"/>
                </a:solidFill>
                <a:effectLst/>
              </a:rPr>
              <a:t>, and it's a Java-based messaging standard that allows different software components to communicate with each other through messages. </a:t>
            </a:r>
          </a:p>
          <a:p>
            <a:pPr marL="342900" indent="-342900">
              <a:buFont typeface="Wingdings" panose="05000000000000000000" pitchFamily="2" charset="2"/>
              <a:buChar char="ü"/>
            </a:pPr>
            <a:endParaRPr lang="en-US" sz="2000" dirty="0">
              <a:solidFill>
                <a:srgbClr val="374151"/>
              </a:solidFill>
            </a:endParaRPr>
          </a:p>
          <a:p>
            <a:pPr marL="342900" indent="-342900">
              <a:buFont typeface="Wingdings" panose="05000000000000000000" pitchFamily="2" charset="2"/>
              <a:buChar char="ü"/>
            </a:pPr>
            <a:r>
              <a:rPr lang="en-US" sz="2000" b="0" i="0" dirty="0">
                <a:solidFill>
                  <a:srgbClr val="374151"/>
                </a:solidFill>
                <a:effectLst/>
              </a:rPr>
              <a:t>Think of it like sending messages between different parts of a program or even between different applications, just like sending emails or text messages between people.</a:t>
            </a:r>
            <a:endParaRPr lang="en-US" sz="4400" dirty="0">
              <a:solidFill>
                <a:srgbClr val="374151"/>
              </a:solidFill>
            </a:endParaRPr>
          </a:p>
        </p:txBody>
      </p:sp>
      <p:pic>
        <p:nvPicPr>
          <p:cNvPr id="8" name="Picture 7">
            <a:extLst>
              <a:ext uri="{FF2B5EF4-FFF2-40B4-BE49-F238E27FC236}">
                <a16:creationId xmlns:a16="http://schemas.microsoft.com/office/drawing/2014/main" id="{67954FF2-77F3-287D-2C1B-FC78CD645E8E}"/>
              </a:ext>
            </a:extLst>
          </p:cNvPr>
          <p:cNvPicPr>
            <a:picLocks noChangeAspect="1"/>
          </p:cNvPicPr>
          <p:nvPr/>
        </p:nvPicPr>
        <p:blipFill>
          <a:blip r:embed="rId3"/>
          <a:stretch>
            <a:fillRect/>
          </a:stretch>
        </p:blipFill>
        <p:spPr>
          <a:xfrm>
            <a:off x="2362200" y="2437517"/>
            <a:ext cx="7467600" cy="4200525"/>
          </a:xfrm>
          <a:prstGeom prst="rect">
            <a:avLst/>
          </a:prstGeom>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337430821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3124200" y="57090"/>
            <a:ext cx="5638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JMS Explained: Java Message Service for Beginners</a:t>
            </a:r>
          </a:p>
        </p:txBody>
      </p:sp>
      <p:sp>
        <p:nvSpPr>
          <p:cNvPr id="11" name="TextBox 10">
            <a:extLst>
              <a:ext uri="{FF2B5EF4-FFF2-40B4-BE49-F238E27FC236}">
                <a16:creationId xmlns:a16="http://schemas.microsoft.com/office/drawing/2014/main" id="{11705DA6-4EF9-EB0E-94C5-017DBC9DCF70}"/>
              </a:ext>
            </a:extLst>
          </p:cNvPr>
          <p:cNvSpPr txBox="1"/>
          <p:nvPr/>
        </p:nvSpPr>
        <p:spPr>
          <a:xfrm>
            <a:off x="114300" y="563648"/>
            <a:ext cx="11963399" cy="2246769"/>
          </a:xfrm>
          <a:prstGeom prst="rect">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pPr marL="342900" indent="-342900" algn="l">
              <a:buFont typeface="Wingdings" panose="05000000000000000000" pitchFamily="2" charset="2"/>
              <a:buChar char="ü"/>
            </a:pPr>
            <a:r>
              <a:rPr lang="en-US" sz="2000" b="0" i="0" dirty="0">
                <a:solidFill>
                  <a:srgbClr val="374151"/>
                </a:solidFill>
                <a:effectLst/>
              </a:rPr>
              <a:t>Imagine you have a team of workers in a big office building. These workers need to communicate with each other to get their tasks done. Instead of shouting across the room or walking to each other's desks every time they need something, they use a </a:t>
            </a:r>
            <a:r>
              <a:rPr lang="en-US" sz="2000" b="0" i="0" dirty="0">
                <a:solidFill>
                  <a:srgbClr val="C00000"/>
                </a:solidFill>
                <a:effectLst/>
              </a:rPr>
              <a:t>message board</a:t>
            </a:r>
            <a:r>
              <a:rPr lang="en-US" sz="2000" b="0" i="0" dirty="0">
                <a:solidFill>
                  <a:srgbClr val="374151"/>
                </a:solidFill>
                <a:effectLst/>
              </a:rPr>
              <a:t>. This </a:t>
            </a:r>
            <a:r>
              <a:rPr lang="en-US" sz="2000" b="0" i="0" dirty="0">
                <a:solidFill>
                  <a:srgbClr val="C00000"/>
                </a:solidFill>
                <a:effectLst/>
              </a:rPr>
              <a:t>message board </a:t>
            </a:r>
            <a:r>
              <a:rPr lang="en-US" sz="2000" b="0" i="0" dirty="0">
                <a:solidFill>
                  <a:srgbClr val="374151"/>
                </a:solidFill>
                <a:effectLst/>
              </a:rPr>
              <a:t>is like the </a:t>
            </a:r>
            <a:r>
              <a:rPr lang="en-US" sz="2000" b="0" i="0" dirty="0">
                <a:solidFill>
                  <a:srgbClr val="C00000"/>
                </a:solidFill>
                <a:effectLst/>
              </a:rPr>
              <a:t>JMS</a:t>
            </a:r>
            <a:r>
              <a:rPr lang="en-US" sz="2000" b="0" i="0" dirty="0">
                <a:solidFill>
                  <a:srgbClr val="374151"/>
                </a:solidFill>
                <a:effectLst/>
              </a:rPr>
              <a:t> system.</a:t>
            </a:r>
            <a:br>
              <a:rPr lang="en-US" sz="2000" b="0" i="0" dirty="0">
                <a:solidFill>
                  <a:srgbClr val="374151"/>
                </a:solidFill>
                <a:effectLst/>
              </a:rPr>
            </a:br>
            <a:endParaRPr lang="en-US" sz="2000" b="0" i="0" dirty="0">
              <a:solidFill>
                <a:srgbClr val="374151"/>
              </a:solidFill>
              <a:effectLst/>
            </a:endParaRPr>
          </a:p>
          <a:p>
            <a:pPr marL="342900" indent="-342900" algn="l">
              <a:buFont typeface="Wingdings" panose="05000000000000000000" pitchFamily="2" charset="2"/>
              <a:buChar char="ü"/>
            </a:pPr>
            <a:r>
              <a:rPr lang="en-US" sz="2000" b="0" i="0" dirty="0">
                <a:solidFill>
                  <a:srgbClr val="374151"/>
                </a:solidFill>
                <a:effectLst/>
              </a:rPr>
              <a:t>When a worker has a task or information to share, they write a message on a sticky note and attach it to the </a:t>
            </a:r>
            <a:r>
              <a:rPr lang="en-US" sz="2000" b="0" i="0" dirty="0">
                <a:solidFill>
                  <a:srgbClr val="C00000"/>
                </a:solidFill>
                <a:effectLst/>
              </a:rPr>
              <a:t>message board</a:t>
            </a:r>
            <a:r>
              <a:rPr lang="en-US" sz="2000" b="0" i="0" dirty="0">
                <a:solidFill>
                  <a:srgbClr val="374151"/>
                </a:solidFill>
                <a:effectLst/>
              </a:rPr>
              <a:t>. Other workers can see the message, read it, and take action accordingly. This way, everyone stays updated on what's happening, and they can work together efficiently without interrupting each other.</a:t>
            </a:r>
          </a:p>
        </p:txBody>
      </p:sp>
      <p:pic>
        <p:nvPicPr>
          <p:cNvPr id="5" name="Picture 2">
            <a:extLst>
              <a:ext uri="{FF2B5EF4-FFF2-40B4-BE49-F238E27FC236}">
                <a16:creationId xmlns:a16="http://schemas.microsoft.com/office/drawing/2014/main" id="{78AFA5AB-2B29-212E-49BE-ECDBE969B8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2600" y="3218034"/>
            <a:ext cx="2591435" cy="3352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Download Royaltyfree Man Drawing Cartoon Free Photo PNG HQ PNG Image |  FreePNGImg">
            <a:extLst>
              <a:ext uri="{FF2B5EF4-FFF2-40B4-BE49-F238E27FC236}">
                <a16:creationId xmlns:a16="http://schemas.microsoft.com/office/drawing/2014/main" id="{C0E1E038-DE3B-7EE1-2F65-42B9790030F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3835" y="3408699"/>
            <a:ext cx="2390775" cy="31306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chool Clipart-simple school bulletin board clip art">
            <a:extLst>
              <a:ext uri="{FF2B5EF4-FFF2-40B4-BE49-F238E27FC236}">
                <a16:creationId xmlns:a16="http://schemas.microsoft.com/office/drawing/2014/main" id="{A1FBA9EB-0EB4-E9F8-A55A-FA022928B9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3218034"/>
            <a:ext cx="3962400" cy="321746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07514058-0D04-206B-93C5-5A4E1E5DFC17}"/>
              </a:ext>
            </a:extLst>
          </p:cNvPr>
          <p:cNvCxnSpPr>
            <a:stCxn id="7" idx="3"/>
          </p:cNvCxnSpPr>
          <p:nvPr/>
        </p:nvCxnSpPr>
        <p:spPr>
          <a:xfrm flipV="1">
            <a:off x="3004610" y="4343400"/>
            <a:ext cx="881590" cy="6306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16256112-7D42-6DE4-28B2-AC546DCDF819}"/>
              </a:ext>
            </a:extLst>
          </p:cNvPr>
          <p:cNvCxnSpPr>
            <a:cxnSpLocks/>
          </p:cNvCxnSpPr>
          <p:nvPr/>
        </p:nvCxnSpPr>
        <p:spPr>
          <a:xfrm>
            <a:off x="8153400" y="4191000"/>
            <a:ext cx="1752600" cy="7034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3663194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3124200" y="57090"/>
            <a:ext cx="5638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JMS Explained: Java Message Service for Beginners</a:t>
            </a:r>
          </a:p>
        </p:txBody>
      </p:sp>
      <p:sp>
        <p:nvSpPr>
          <p:cNvPr id="11" name="TextBox 10">
            <a:extLst>
              <a:ext uri="{FF2B5EF4-FFF2-40B4-BE49-F238E27FC236}">
                <a16:creationId xmlns:a16="http://schemas.microsoft.com/office/drawing/2014/main" id="{11705DA6-4EF9-EB0E-94C5-017DBC9DCF70}"/>
              </a:ext>
            </a:extLst>
          </p:cNvPr>
          <p:cNvSpPr txBox="1"/>
          <p:nvPr/>
        </p:nvSpPr>
        <p:spPr>
          <a:xfrm>
            <a:off x="114300" y="630481"/>
            <a:ext cx="11963399" cy="1631216"/>
          </a:xfrm>
          <a:prstGeom prst="rect">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pPr marL="342900" indent="-342900">
              <a:buFont typeface="Wingdings" panose="05000000000000000000" pitchFamily="2" charset="2"/>
              <a:buChar char="ü"/>
            </a:pPr>
            <a:r>
              <a:rPr lang="en-US" sz="2000" b="0" i="0" dirty="0">
                <a:solidFill>
                  <a:srgbClr val="374151"/>
                </a:solidFill>
                <a:effectLst/>
              </a:rPr>
              <a:t>In the context of software development, </a:t>
            </a:r>
            <a:r>
              <a:rPr lang="en-US" sz="2000" b="0" i="0" dirty="0">
                <a:solidFill>
                  <a:srgbClr val="C00000"/>
                </a:solidFill>
                <a:effectLst/>
              </a:rPr>
              <a:t>JMS</a:t>
            </a:r>
            <a:r>
              <a:rPr lang="en-US" sz="2000" b="0" i="0" dirty="0">
                <a:solidFill>
                  <a:srgbClr val="374151"/>
                </a:solidFill>
                <a:effectLst/>
              </a:rPr>
              <a:t> works in a similar way. Different parts of a program or different software applications can send and receive messages through a </a:t>
            </a:r>
            <a:r>
              <a:rPr lang="en-US" sz="2000" b="0" i="0" dirty="0">
                <a:solidFill>
                  <a:srgbClr val="C00000"/>
                </a:solidFill>
                <a:effectLst/>
              </a:rPr>
              <a:t>messaging system</a:t>
            </a:r>
            <a:r>
              <a:rPr lang="en-US" sz="2000" b="0" i="0" dirty="0">
                <a:solidFill>
                  <a:srgbClr val="374151"/>
                </a:solidFill>
                <a:effectLst/>
              </a:rPr>
              <a:t>. </a:t>
            </a:r>
          </a:p>
          <a:p>
            <a:pPr marL="342900" indent="-342900">
              <a:buFont typeface="Wingdings" panose="05000000000000000000" pitchFamily="2" charset="2"/>
              <a:buChar char="ü"/>
            </a:pPr>
            <a:endParaRPr lang="en-US" sz="2000" dirty="0">
              <a:solidFill>
                <a:srgbClr val="374151"/>
              </a:solidFill>
            </a:endParaRPr>
          </a:p>
          <a:p>
            <a:pPr marL="342900" indent="-342900">
              <a:buFont typeface="Wingdings" panose="05000000000000000000" pitchFamily="2" charset="2"/>
              <a:buChar char="ü"/>
            </a:pPr>
            <a:r>
              <a:rPr lang="en-US" sz="2000" b="0" i="0" dirty="0">
                <a:solidFill>
                  <a:srgbClr val="374151"/>
                </a:solidFill>
                <a:effectLst/>
              </a:rPr>
              <a:t>This is extremely useful for building complex systems where different components need to exchange information without knowing the details of how the other parts work.</a:t>
            </a:r>
            <a:endParaRPr lang="en-US" sz="4400" dirty="0">
              <a:solidFill>
                <a:srgbClr val="374151"/>
              </a:solidFill>
            </a:endParaRPr>
          </a:p>
        </p:txBody>
      </p:sp>
      <p:pic>
        <p:nvPicPr>
          <p:cNvPr id="8" name="Picture 7">
            <a:extLst>
              <a:ext uri="{FF2B5EF4-FFF2-40B4-BE49-F238E27FC236}">
                <a16:creationId xmlns:a16="http://schemas.microsoft.com/office/drawing/2014/main" id="{67954FF2-77F3-287D-2C1B-FC78CD645E8E}"/>
              </a:ext>
            </a:extLst>
          </p:cNvPr>
          <p:cNvPicPr>
            <a:picLocks noChangeAspect="1"/>
          </p:cNvPicPr>
          <p:nvPr/>
        </p:nvPicPr>
        <p:blipFill>
          <a:blip r:embed="rId3"/>
          <a:stretch>
            <a:fillRect/>
          </a:stretch>
        </p:blipFill>
        <p:spPr>
          <a:xfrm>
            <a:off x="2362200" y="2437517"/>
            <a:ext cx="7467600" cy="4200525"/>
          </a:xfrm>
          <a:prstGeom prst="rect">
            <a:avLst/>
          </a:prstGeom>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92274618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3124200" y="57090"/>
            <a:ext cx="5638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JMS Explained: Java Message Service for Beginners</a:t>
            </a:r>
          </a:p>
        </p:txBody>
      </p:sp>
      <p:sp>
        <p:nvSpPr>
          <p:cNvPr id="11" name="TextBox 10">
            <a:extLst>
              <a:ext uri="{FF2B5EF4-FFF2-40B4-BE49-F238E27FC236}">
                <a16:creationId xmlns:a16="http://schemas.microsoft.com/office/drawing/2014/main" id="{11705DA6-4EF9-EB0E-94C5-017DBC9DCF70}"/>
              </a:ext>
            </a:extLst>
          </p:cNvPr>
          <p:cNvSpPr txBox="1"/>
          <p:nvPr/>
        </p:nvSpPr>
        <p:spPr>
          <a:xfrm>
            <a:off x="114300" y="630481"/>
            <a:ext cx="11963399" cy="1631216"/>
          </a:xfrm>
          <a:prstGeom prst="rect">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pPr marL="342900" indent="-342900">
              <a:buFont typeface="Wingdings" panose="05000000000000000000" pitchFamily="2" charset="2"/>
              <a:buChar char="ü"/>
            </a:pPr>
            <a:r>
              <a:rPr lang="en-US" sz="2000" b="0" i="0" dirty="0">
                <a:solidFill>
                  <a:srgbClr val="C00000"/>
                </a:solidFill>
                <a:effectLst/>
              </a:rPr>
              <a:t>JMS</a:t>
            </a:r>
            <a:r>
              <a:rPr lang="en-US" sz="2000" b="0" i="0" dirty="0">
                <a:solidFill>
                  <a:srgbClr val="374151"/>
                </a:solidFill>
                <a:effectLst/>
              </a:rPr>
              <a:t> provides a standard way for sending, receiving, and processing messages, which makes it easier to integrate different parts of an application or different applications altogether. </a:t>
            </a:r>
          </a:p>
          <a:p>
            <a:pPr marL="342900" indent="-342900">
              <a:buFont typeface="Wingdings" panose="05000000000000000000" pitchFamily="2" charset="2"/>
              <a:buChar char="ü"/>
            </a:pPr>
            <a:endParaRPr lang="en-US" sz="2000" dirty="0">
              <a:solidFill>
                <a:srgbClr val="374151"/>
              </a:solidFill>
            </a:endParaRPr>
          </a:p>
          <a:p>
            <a:pPr marL="342900" indent="-342900">
              <a:buFont typeface="Wingdings" panose="05000000000000000000" pitchFamily="2" charset="2"/>
              <a:buChar char="ü"/>
            </a:pPr>
            <a:r>
              <a:rPr lang="en-US" sz="2000" b="0" i="0" dirty="0">
                <a:solidFill>
                  <a:srgbClr val="374151"/>
                </a:solidFill>
                <a:effectLst/>
              </a:rPr>
              <a:t>It's commonly used in scenarios like financial transactions, order processing, and any situation where timely and reliable communication is crucial.</a:t>
            </a:r>
            <a:endParaRPr lang="en-US" sz="4400" dirty="0">
              <a:solidFill>
                <a:srgbClr val="374151"/>
              </a:solidFill>
            </a:endParaRPr>
          </a:p>
        </p:txBody>
      </p:sp>
      <p:pic>
        <p:nvPicPr>
          <p:cNvPr id="8" name="Picture 7">
            <a:extLst>
              <a:ext uri="{FF2B5EF4-FFF2-40B4-BE49-F238E27FC236}">
                <a16:creationId xmlns:a16="http://schemas.microsoft.com/office/drawing/2014/main" id="{67954FF2-77F3-287D-2C1B-FC78CD645E8E}"/>
              </a:ext>
            </a:extLst>
          </p:cNvPr>
          <p:cNvPicPr>
            <a:picLocks noChangeAspect="1"/>
          </p:cNvPicPr>
          <p:nvPr/>
        </p:nvPicPr>
        <p:blipFill>
          <a:blip r:embed="rId3"/>
          <a:stretch>
            <a:fillRect/>
          </a:stretch>
        </p:blipFill>
        <p:spPr>
          <a:xfrm>
            <a:off x="2362200" y="2437517"/>
            <a:ext cx="7467600" cy="4200525"/>
          </a:xfrm>
          <a:prstGeom prst="rect">
            <a:avLst/>
          </a:prstGeom>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val="195086955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3124200" y="57090"/>
            <a:ext cx="5638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JMS Explained: Java Message Service for Beginners</a:t>
            </a:r>
          </a:p>
        </p:txBody>
      </p:sp>
      <p:sp>
        <p:nvSpPr>
          <p:cNvPr id="11" name="TextBox 10">
            <a:extLst>
              <a:ext uri="{FF2B5EF4-FFF2-40B4-BE49-F238E27FC236}">
                <a16:creationId xmlns:a16="http://schemas.microsoft.com/office/drawing/2014/main" id="{11705DA6-4EF9-EB0E-94C5-017DBC9DCF70}"/>
              </a:ext>
            </a:extLst>
          </p:cNvPr>
          <p:cNvSpPr txBox="1"/>
          <p:nvPr/>
        </p:nvSpPr>
        <p:spPr>
          <a:xfrm>
            <a:off x="113665" y="968174"/>
            <a:ext cx="11963399" cy="707886"/>
          </a:xfrm>
          <a:prstGeom prst="rect">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en-US" sz="2000" b="0" i="0" dirty="0">
                <a:solidFill>
                  <a:srgbClr val="374151"/>
                </a:solidFill>
                <a:effectLst/>
              </a:rPr>
              <a:t>So, in short, </a:t>
            </a:r>
            <a:r>
              <a:rPr lang="en-US" sz="2000" b="0" i="0" dirty="0">
                <a:solidFill>
                  <a:srgbClr val="C00000"/>
                </a:solidFill>
                <a:effectLst/>
              </a:rPr>
              <a:t>JMS</a:t>
            </a:r>
            <a:r>
              <a:rPr lang="en-US" sz="2000" b="0" i="0" dirty="0">
                <a:solidFill>
                  <a:srgbClr val="374151"/>
                </a:solidFill>
                <a:effectLst/>
              </a:rPr>
              <a:t> is a </a:t>
            </a:r>
            <a:r>
              <a:rPr lang="en-US" sz="2000" b="0" i="0" dirty="0">
                <a:solidFill>
                  <a:srgbClr val="C00000"/>
                </a:solidFill>
                <a:effectLst/>
              </a:rPr>
              <a:t>messaging system </a:t>
            </a:r>
            <a:r>
              <a:rPr lang="en-US" sz="2000" b="0" i="0" dirty="0">
                <a:solidFill>
                  <a:srgbClr val="374151"/>
                </a:solidFill>
                <a:effectLst/>
              </a:rPr>
              <a:t>in the Java world that allows software components to communicate by sending and receiving messages, just like people communicating through messages on a </a:t>
            </a:r>
            <a:r>
              <a:rPr lang="en-US" sz="2000" b="0" i="0" dirty="0">
                <a:solidFill>
                  <a:srgbClr val="C00000"/>
                </a:solidFill>
                <a:effectLst/>
              </a:rPr>
              <a:t>message board</a:t>
            </a:r>
            <a:r>
              <a:rPr lang="en-US" sz="2000" b="0" i="0" dirty="0">
                <a:solidFill>
                  <a:srgbClr val="374151"/>
                </a:solidFill>
                <a:effectLst/>
              </a:rPr>
              <a:t>.</a:t>
            </a:r>
            <a:endParaRPr lang="en-US" sz="4400" dirty="0">
              <a:solidFill>
                <a:srgbClr val="374151"/>
              </a:solidFill>
            </a:endParaRPr>
          </a:p>
        </p:txBody>
      </p:sp>
      <p:pic>
        <p:nvPicPr>
          <p:cNvPr id="5" name="Picture 2">
            <a:extLst>
              <a:ext uri="{FF2B5EF4-FFF2-40B4-BE49-F238E27FC236}">
                <a16:creationId xmlns:a16="http://schemas.microsoft.com/office/drawing/2014/main" id="{FE4377D1-F928-BCB1-0146-36C5441124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48165" y="2971800"/>
            <a:ext cx="2591435" cy="3352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Download Royaltyfree Man Drawing Cartoon Free Photo PNG HQ PNG Image |  FreePNGImg">
            <a:extLst>
              <a:ext uri="{FF2B5EF4-FFF2-40B4-BE49-F238E27FC236}">
                <a16:creationId xmlns:a16="http://schemas.microsoft.com/office/drawing/2014/main" id="{0C004A35-A82F-CA1A-EF99-364E5174F0A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9400" y="3162465"/>
            <a:ext cx="2390775" cy="31306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School Clipart-simple school bulletin board clip art">
            <a:extLst>
              <a:ext uri="{FF2B5EF4-FFF2-40B4-BE49-F238E27FC236}">
                <a16:creationId xmlns:a16="http://schemas.microsoft.com/office/drawing/2014/main" id="{DBC8A99D-9182-B438-49A6-3A9B530657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165" y="2971800"/>
            <a:ext cx="3962400" cy="3217469"/>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D7771DEA-3EAA-B89C-5DF9-CE49FEE51A5A}"/>
              </a:ext>
            </a:extLst>
          </p:cNvPr>
          <p:cNvCxnSpPr>
            <a:stCxn id="7" idx="3"/>
          </p:cNvCxnSpPr>
          <p:nvPr/>
        </p:nvCxnSpPr>
        <p:spPr>
          <a:xfrm flipV="1">
            <a:off x="3080175" y="4097166"/>
            <a:ext cx="881590" cy="6306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DF2FD1E9-D21D-9B3A-B0CA-48610ADB07CA}"/>
              </a:ext>
            </a:extLst>
          </p:cNvPr>
          <p:cNvCxnSpPr>
            <a:cxnSpLocks/>
          </p:cNvCxnSpPr>
          <p:nvPr/>
        </p:nvCxnSpPr>
        <p:spPr>
          <a:xfrm>
            <a:off x="8228965" y="3944766"/>
            <a:ext cx="1752600" cy="7034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3315979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91557</TotalTime>
  <Words>374</Words>
  <Application>Microsoft Office PowerPoint</Application>
  <PresentationFormat>Widescreen</PresentationFormat>
  <Paragraphs>22</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9833</cp:revision>
  <dcterms:created xsi:type="dcterms:W3CDTF">2006-08-16T00:00:00Z</dcterms:created>
  <dcterms:modified xsi:type="dcterms:W3CDTF">2023-10-11T13:09:20Z</dcterms:modified>
</cp:coreProperties>
</file>