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87" r:id="rId2"/>
    <p:sldId id="488" r:id="rId3"/>
    <p:sldId id="489" r:id="rId4"/>
    <p:sldId id="490" r:id="rId5"/>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86"/>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82605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80116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60855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70956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1/24/2024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147732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1800" dirty="0">
                <a:solidFill>
                  <a:srgbClr val="374151"/>
                </a:solidFill>
                <a:latin typeface="Söhne"/>
              </a:rPr>
              <a:t>Think of "</a:t>
            </a:r>
            <a:r>
              <a:rPr lang="en-US" sz="1800" dirty="0">
                <a:solidFill>
                  <a:srgbClr val="C00000"/>
                </a:solidFill>
                <a:latin typeface="Söhne"/>
              </a:rPr>
              <a:t>Encryption at REST</a:t>
            </a:r>
            <a:r>
              <a:rPr lang="en-US" sz="1800" dirty="0">
                <a:solidFill>
                  <a:srgbClr val="374151"/>
                </a:solidFill>
                <a:latin typeface="Söhne"/>
              </a:rPr>
              <a:t>" as a way to keep your </a:t>
            </a:r>
            <a:r>
              <a:rPr lang="en-US" sz="1800" dirty="0">
                <a:solidFill>
                  <a:srgbClr val="C00000"/>
                </a:solidFill>
                <a:latin typeface="Söhne"/>
              </a:rPr>
              <a:t>secrets safe </a:t>
            </a:r>
            <a:r>
              <a:rPr lang="en-US" sz="1800" dirty="0">
                <a:solidFill>
                  <a:srgbClr val="374151"/>
                </a:solidFill>
                <a:latin typeface="Söhne"/>
              </a:rPr>
              <a:t>when they're not actively being used.</a:t>
            </a:r>
          </a:p>
          <a:p>
            <a:pPr marL="285750" indent="-285750" algn="l">
              <a:buFont typeface="Wingdings" panose="05000000000000000000" pitchFamily="2" charset="2"/>
              <a:buChar char="ü"/>
            </a:pPr>
            <a:endParaRPr lang="en-US" sz="1800" dirty="0">
              <a:solidFill>
                <a:srgbClr val="374151"/>
              </a:solidFill>
              <a:latin typeface="Söhne"/>
            </a:endParaRPr>
          </a:p>
          <a:p>
            <a:pPr marL="285750" indent="-285750" algn="l">
              <a:buFont typeface="Wingdings" panose="05000000000000000000" pitchFamily="2" charset="2"/>
              <a:buChar char="ü"/>
            </a:pPr>
            <a:r>
              <a:rPr lang="en-US" sz="1800" dirty="0">
                <a:solidFill>
                  <a:srgbClr val="374151"/>
                </a:solidFill>
                <a:latin typeface="Söhne"/>
              </a:rPr>
              <a:t>Imagine you have a </a:t>
            </a:r>
            <a:r>
              <a:rPr lang="en-US" sz="1800" dirty="0">
                <a:solidFill>
                  <a:srgbClr val="C00000"/>
                </a:solidFill>
                <a:latin typeface="Söhne"/>
              </a:rPr>
              <a:t>diary</a:t>
            </a:r>
            <a:r>
              <a:rPr lang="en-US" sz="1800" dirty="0">
                <a:solidFill>
                  <a:srgbClr val="374151"/>
                </a:solidFill>
                <a:latin typeface="Söhne"/>
              </a:rPr>
              <a:t> where you write down all your thoughts. When you're not writing in it, you keep it in a </a:t>
            </a:r>
            <a:r>
              <a:rPr lang="en-US" sz="1800" dirty="0">
                <a:solidFill>
                  <a:srgbClr val="C00000"/>
                </a:solidFill>
                <a:latin typeface="Söhne"/>
              </a:rPr>
              <a:t>secure</a:t>
            </a:r>
            <a:r>
              <a:rPr lang="en-US" sz="1800" dirty="0">
                <a:solidFill>
                  <a:srgbClr val="374151"/>
                </a:solidFill>
                <a:latin typeface="Söhne"/>
              </a:rPr>
              <a:t> </a:t>
            </a:r>
            <a:r>
              <a:rPr lang="en-US" sz="1800" dirty="0">
                <a:solidFill>
                  <a:srgbClr val="C00000"/>
                </a:solidFill>
                <a:latin typeface="Söhne"/>
              </a:rPr>
              <a:t>lockbox</a:t>
            </a:r>
            <a:r>
              <a:rPr lang="en-US" sz="1800" dirty="0">
                <a:solidFill>
                  <a:srgbClr val="374151"/>
                </a:solidFill>
                <a:latin typeface="Söhne"/>
              </a:rPr>
              <a:t>. </a:t>
            </a:r>
            <a:r>
              <a:rPr lang="en-US" sz="1800" dirty="0">
                <a:solidFill>
                  <a:srgbClr val="C00000"/>
                </a:solidFill>
                <a:latin typeface="Söhne"/>
              </a:rPr>
              <a:t>Encryption at REST </a:t>
            </a:r>
            <a:r>
              <a:rPr lang="en-US" sz="1800" dirty="0">
                <a:solidFill>
                  <a:srgbClr val="374151"/>
                </a:solidFill>
                <a:latin typeface="Söhne"/>
              </a:rPr>
              <a:t>is like putting your </a:t>
            </a:r>
            <a:r>
              <a:rPr lang="en-US" sz="1800" dirty="0">
                <a:solidFill>
                  <a:srgbClr val="C00000"/>
                </a:solidFill>
                <a:latin typeface="Söhne"/>
              </a:rPr>
              <a:t>diary</a:t>
            </a:r>
            <a:r>
              <a:rPr lang="en-US" sz="1800" dirty="0">
                <a:solidFill>
                  <a:srgbClr val="374151"/>
                </a:solidFill>
                <a:latin typeface="Söhne"/>
              </a:rPr>
              <a:t> inside this </a:t>
            </a:r>
            <a:r>
              <a:rPr lang="en-US" sz="1800" dirty="0">
                <a:solidFill>
                  <a:srgbClr val="C00000"/>
                </a:solidFill>
                <a:latin typeface="Söhne"/>
              </a:rPr>
              <a:t>lockbox</a:t>
            </a:r>
            <a:r>
              <a:rPr lang="en-US" sz="1800" dirty="0">
                <a:solidFill>
                  <a:srgbClr val="374151"/>
                </a:solidFill>
                <a:latin typeface="Söhne"/>
              </a:rPr>
              <a:t> and ensuring that even if someone manages to get their hands on it, they can't understand what you've written because it's all </a:t>
            </a:r>
            <a:r>
              <a:rPr lang="en-US" sz="1800" dirty="0">
                <a:solidFill>
                  <a:srgbClr val="C00000"/>
                </a:solidFill>
                <a:latin typeface="Söhne"/>
              </a:rPr>
              <a:t>scrambled</a:t>
            </a:r>
            <a:r>
              <a:rPr lang="en-US" sz="1800" dirty="0">
                <a:solidFill>
                  <a:srgbClr val="374151"/>
                </a:solidFill>
                <a:latin typeface="Söhne"/>
              </a:rPr>
              <a:t> </a:t>
            </a:r>
            <a:r>
              <a:rPr lang="en-US" sz="1800" dirty="0">
                <a:solidFill>
                  <a:srgbClr val="C00000"/>
                </a:solidFill>
                <a:latin typeface="Söhne"/>
              </a:rPr>
              <a:t>up</a:t>
            </a:r>
            <a:r>
              <a:rPr lang="en-US" sz="1800" dirty="0">
                <a:solidFill>
                  <a:srgbClr val="374151"/>
                </a:solidFill>
                <a:latin typeface="Söhne"/>
              </a:rPr>
              <a:t> in a </a:t>
            </a:r>
            <a:r>
              <a:rPr lang="en-US" sz="1800" dirty="0">
                <a:solidFill>
                  <a:srgbClr val="C00000"/>
                </a:solidFill>
                <a:latin typeface="Söhne"/>
              </a:rPr>
              <a:t>secret code</a:t>
            </a:r>
            <a:r>
              <a:rPr lang="en-US" sz="1800" dirty="0">
                <a:solidFill>
                  <a:srgbClr val="374151"/>
                </a:solidFill>
                <a:latin typeface="Söhne"/>
              </a:rPr>
              <a:t>.</a:t>
            </a:r>
            <a:endParaRPr lang="en-US" sz="1800" b="0" i="0" dirty="0">
              <a:solidFill>
                <a:srgbClr val="374151"/>
              </a:solidFill>
              <a:effectLst/>
              <a:latin typeface="Söhne"/>
            </a:endParaRPr>
          </a:p>
        </p:txBody>
      </p:sp>
      <p:sp>
        <p:nvSpPr>
          <p:cNvPr id="7" name="Rectangle 6">
            <a:extLst>
              <a:ext uri="{FF2B5EF4-FFF2-40B4-BE49-F238E27FC236}">
                <a16:creationId xmlns:a16="http://schemas.microsoft.com/office/drawing/2014/main" id="{C9F6BC41-B8FA-877F-CE3C-A625A8559A2B}"/>
              </a:ext>
            </a:extLst>
          </p:cNvPr>
          <p:cNvSpPr/>
          <p:nvPr/>
        </p:nvSpPr>
        <p:spPr>
          <a:xfrm>
            <a:off x="2223021" y="64077"/>
            <a:ext cx="7467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Encryption at Rest, and Why Is It Important for Your Business?</a:t>
            </a:r>
          </a:p>
        </p:txBody>
      </p:sp>
      <p:pic>
        <p:nvPicPr>
          <p:cNvPr id="4" name="Picture 2" descr="Puroma Key Lock Box with Key Hook, Resettable 4-Digit Combination Lockbox  Waterproof Key Storage Security Lockbox Wall Mounted Lockbox Large Capacity  for House Keys, Car Keys, ID Cards (Black &amp; Gray) :">
            <a:extLst>
              <a:ext uri="{FF2B5EF4-FFF2-40B4-BE49-F238E27FC236}">
                <a16:creationId xmlns:a16="http://schemas.microsoft.com/office/drawing/2014/main" id="{C7D04B0E-9451-550B-F281-375B4D7957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9849" y="2881111"/>
            <a:ext cx="42291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ck Diary Leather Locking Journal Writing Notebook Vintage Lock Planner  Agenda Personal Diary Blue : Amazon.in: Office Products">
            <a:extLst>
              <a:ext uri="{FF2B5EF4-FFF2-40B4-BE49-F238E27FC236}">
                <a16:creationId xmlns:a16="http://schemas.microsoft.com/office/drawing/2014/main" id="{798A1DDC-5F4A-90A5-ECB4-9CC9BD677A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2328661"/>
            <a:ext cx="222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0382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553335"/>
            <a:ext cx="11788771"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800" b="0" i="0" dirty="0">
                <a:solidFill>
                  <a:srgbClr val="374151"/>
                </a:solidFill>
                <a:effectLst/>
                <a:latin typeface="Söhne"/>
              </a:rPr>
              <a:t>Similarly, when data is "</a:t>
            </a:r>
            <a:r>
              <a:rPr lang="en-US" sz="1800" b="0" i="0" dirty="0">
                <a:solidFill>
                  <a:srgbClr val="C00000"/>
                </a:solidFill>
                <a:effectLst/>
                <a:latin typeface="Söhne"/>
              </a:rPr>
              <a:t>at REST</a:t>
            </a:r>
            <a:r>
              <a:rPr lang="en-US" sz="1800" b="0" i="0" dirty="0">
                <a:solidFill>
                  <a:srgbClr val="374151"/>
                </a:solidFill>
                <a:effectLst/>
                <a:latin typeface="Söhne"/>
              </a:rPr>
              <a:t>" in the digital world, it means it's sitting in </a:t>
            </a:r>
            <a:r>
              <a:rPr lang="en-US" sz="1800" b="0" i="0" dirty="0">
                <a:solidFill>
                  <a:srgbClr val="C00000"/>
                </a:solidFill>
                <a:effectLst/>
                <a:latin typeface="Söhne"/>
              </a:rPr>
              <a:t>databases</a:t>
            </a:r>
            <a:r>
              <a:rPr lang="en-US" sz="1800" b="0" i="0" dirty="0">
                <a:solidFill>
                  <a:srgbClr val="374151"/>
                </a:solidFill>
                <a:effectLst/>
                <a:latin typeface="Söhne"/>
              </a:rPr>
              <a:t>, </a:t>
            </a:r>
            <a:r>
              <a:rPr lang="en-US" sz="1800" b="0" i="0" dirty="0">
                <a:solidFill>
                  <a:srgbClr val="C00000"/>
                </a:solidFill>
                <a:effectLst/>
                <a:latin typeface="Söhne"/>
              </a:rPr>
              <a:t>servers</a:t>
            </a:r>
            <a:r>
              <a:rPr lang="en-US" sz="1800" b="0" i="0" dirty="0">
                <a:solidFill>
                  <a:srgbClr val="374151"/>
                </a:solidFill>
                <a:effectLst/>
                <a:latin typeface="Söhne"/>
              </a:rPr>
              <a:t>, or </a:t>
            </a:r>
            <a:r>
              <a:rPr lang="en-US" sz="1800" b="0" i="0" dirty="0">
                <a:solidFill>
                  <a:srgbClr val="C00000"/>
                </a:solidFill>
                <a:effectLst/>
                <a:latin typeface="Söhne"/>
              </a:rPr>
              <a:t>storage</a:t>
            </a:r>
            <a:r>
              <a:rPr lang="en-US" sz="1800" b="0" i="0" dirty="0">
                <a:solidFill>
                  <a:srgbClr val="374151"/>
                </a:solidFill>
                <a:effectLst/>
                <a:latin typeface="Söhne"/>
              </a:rPr>
              <a:t>, not actively moving around. </a:t>
            </a:r>
            <a:r>
              <a:rPr lang="en-US" sz="1800" b="0" i="0" dirty="0">
                <a:solidFill>
                  <a:srgbClr val="C00000"/>
                </a:solidFill>
                <a:effectLst/>
                <a:latin typeface="Söhne"/>
              </a:rPr>
              <a:t>Encryption at REST </a:t>
            </a:r>
            <a:r>
              <a:rPr lang="en-US" sz="1800" b="0" i="0" dirty="0">
                <a:solidFill>
                  <a:srgbClr val="374151"/>
                </a:solidFill>
                <a:effectLst/>
                <a:latin typeface="Söhne"/>
              </a:rPr>
              <a:t>works like a </a:t>
            </a:r>
            <a:r>
              <a:rPr lang="en-US" sz="1800" b="0" i="0" dirty="0">
                <a:solidFill>
                  <a:srgbClr val="C00000"/>
                </a:solidFill>
                <a:effectLst/>
                <a:latin typeface="Söhne"/>
              </a:rPr>
              <a:t>lockbox</a:t>
            </a:r>
            <a:r>
              <a:rPr lang="en-US" sz="1800" b="0" i="0" dirty="0">
                <a:solidFill>
                  <a:srgbClr val="374151"/>
                </a:solidFill>
                <a:effectLst/>
                <a:latin typeface="Söhne"/>
              </a:rPr>
              <a:t> for this data, converting it into a </a:t>
            </a:r>
            <a:r>
              <a:rPr lang="en-US" sz="1800" b="0" i="0" dirty="0">
                <a:solidFill>
                  <a:srgbClr val="C00000"/>
                </a:solidFill>
                <a:effectLst/>
                <a:latin typeface="Söhne"/>
              </a:rPr>
              <a:t>secret code </a:t>
            </a:r>
            <a:r>
              <a:rPr lang="en-US" sz="1800" b="0" i="0" dirty="0">
                <a:solidFill>
                  <a:srgbClr val="374151"/>
                </a:solidFill>
                <a:effectLst/>
                <a:latin typeface="Söhne"/>
              </a:rPr>
              <a:t>that's unreadable without the </a:t>
            </a:r>
            <a:r>
              <a:rPr lang="en-US" sz="1800" b="0" i="0" dirty="0">
                <a:solidFill>
                  <a:srgbClr val="C00000"/>
                </a:solidFill>
                <a:effectLst/>
                <a:latin typeface="Söhne"/>
              </a:rPr>
              <a:t>right key</a:t>
            </a:r>
            <a:r>
              <a:rPr lang="en-US" sz="1800" b="0" i="0" dirty="0">
                <a:solidFill>
                  <a:srgbClr val="374151"/>
                </a:solidFill>
                <a:effectLst/>
                <a:latin typeface="Söhne"/>
              </a:rPr>
              <a:t>. So, even if someone </a:t>
            </a:r>
            <a:r>
              <a:rPr lang="en-US" sz="1800" b="0" i="0" dirty="0">
                <a:solidFill>
                  <a:srgbClr val="C00000"/>
                </a:solidFill>
                <a:effectLst/>
                <a:latin typeface="Söhne"/>
              </a:rPr>
              <a:t>unauthorized</a:t>
            </a:r>
            <a:r>
              <a:rPr lang="en-US" sz="1800" b="0" i="0" dirty="0">
                <a:solidFill>
                  <a:srgbClr val="374151"/>
                </a:solidFill>
                <a:effectLst/>
                <a:latin typeface="Söhne"/>
              </a:rPr>
              <a:t> accesses this stored data, they won't be able to make any sense of it because it's all jumbled up and protected by </a:t>
            </a:r>
            <a:r>
              <a:rPr lang="en-US" sz="1800" b="0" i="0" dirty="0">
                <a:solidFill>
                  <a:srgbClr val="C00000"/>
                </a:solidFill>
                <a:effectLst/>
                <a:latin typeface="Söhne"/>
              </a:rPr>
              <a:t>encryption</a:t>
            </a:r>
            <a:r>
              <a:rPr lang="en-US" sz="1800" b="0" i="0" dirty="0">
                <a:solidFill>
                  <a:srgbClr val="374151"/>
                </a:solidFill>
                <a:effectLst/>
                <a:latin typeface="Söhne"/>
              </a:rPr>
              <a:t>.</a:t>
            </a:r>
            <a:endParaRPr lang="en-US" sz="4000" b="0" i="0" dirty="0">
              <a:solidFill>
                <a:srgbClr val="374151"/>
              </a:solidFill>
              <a:effectLst/>
              <a:latin typeface="Söhne"/>
            </a:endParaRPr>
          </a:p>
        </p:txBody>
      </p:sp>
      <p:sp>
        <p:nvSpPr>
          <p:cNvPr id="7" name="Rectangle 6">
            <a:extLst>
              <a:ext uri="{FF2B5EF4-FFF2-40B4-BE49-F238E27FC236}">
                <a16:creationId xmlns:a16="http://schemas.microsoft.com/office/drawing/2014/main" id="{C9F6BC41-B8FA-877F-CE3C-A625A8559A2B}"/>
              </a:ext>
            </a:extLst>
          </p:cNvPr>
          <p:cNvSpPr/>
          <p:nvPr/>
        </p:nvSpPr>
        <p:spPr>
          <a:xfrm>
            <a:off x="2223021" y="64077"/>
            <a:ext cx="7467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Encryption at Rest, and Why Is It Important for Your Business?</a:t>
            </a:r>
          </a:p>
        </p:txBody>
      </p:sp>
      <p:pic>
        <p:nvPicPr>
          <p:cNvPr id="4" name="Picture 2" descr="Puroma Key Lock Box with Key Hook, Resettable 4-Digit Combination Lockbox  Waterproof Key Storage Security Lockbox Wall Mounted Lockbox Large Capacity  for House Keys, Car Keys, ID Cards (Black &amp; Gray) :">
            <a:extLst>
              <a:ext uri="{FF2B5EF4-FFF2-40B4-BE49-F238E27FC236}">
                <a16:creationId xmlns:a16="http://schemas.microsoft.com/office/drawing/2014/main" id="{2EB7A863-A4B2-8BD4-754A-06CC9B0145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1449" y="2438400"/>
            <a:ext cx="42291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ck Diary Leather Locking Journal Writing Notebook Vintage Lock Planner  Agenda Personal Diary Blue : Amazon.in: Office Products">
            <a:extLst>
              <a:ext uri="{FF2B5EF4-FFF2-40B4-BE49-F238E27FC236}">
                <a16:creationId xmlns:a16="http://schemas.microsoft.com/office/drawing/2014/main" id="{BB0B0091-DA08-DEFC-C244-CE4858A7A8C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2095500"/>
            <a:ext cx="222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663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07436" y="715048"/>
            <a:ext cx="11788771" cy="594008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900" b="0" i="0" dirty="0">
                <a:solidFill>
                  <a:srgbClr val="374151"/>
                </a:solidFill>
                <a:effectLst/>
                <a:latin typeface="Söhne"/>
              </a:rPr>
              <a:t>Implementing "</a:t>
            </a:r>
            <a:r>
              <a:rPr lang="en-US" sz="1900" b="0" i="0" dirty="0">
                <a:solidFill>
                  <a:srgbClr val="C00000"/>
                </a:solidFill>
                <a:effectLst/>
                <a:latin typeface="Söhne"/>
              </a:rPr>
              <a:t>Encryption at REST</a:t>
            </a:r>
            <a:r>
              <a:rPr lang="en-US" sz="1900" b="0" i="0" dirty="0">
                <a:solidFill>
                  <a:srgbClr val="374151"/>
                </a:solidFill>
                <a:effectLst/>
                <a:latin typeface="Söhne"/>
              </a:rPr>
              <a:t>" essentially means </a:t>
            </a:r>
            <a:r>
              <a:rPr lang="en-US" sz="1900" b="0" i="0" dirty="0">
                <a:solidFill>
                  <a:srgbClr val="C00000"/>
                </a:solidFill>
                <a:effectLst/>
                <a:latin typeface="Söhne"/>
              </a:rPr>
              <a:t>securing data when it's stored</a:t>
            </a:r>
            <a:r>
              <a:rPr lang="en-US" sz="1900" b="0" i="0" dirty="0">
                <a:solidFill>
                  <a:srgbClr val="374151"/>
                </a:solidFill>
                <a:effectLst/>
                <a:latin typeface="Söhne"/>
              </a:rPr>
              <a:t>, making it </a:t>
            </a:r>
            <a:r>
              <a:rPr lang="en-US" sz="1900" b="0" i="0" dirty="0">
                <a:solidFill>
                  <a:srgbClr val="C00000"/>
                </a:solidFill>
                <a:effectLst/>
                <a:latin typeface="Söhne"/>
              </a:rPr>
              <a:t>unreadable</a:t>
            </a:r>
            <a:r>
              <a:rPr lang="en-US" sz="1900" b="0" i="0" dirty="0">
                <a:solidFill>
                  <a:srgbClr val="374151"/>
                </a:solidFill>
                <a:effectLst/>
                <a:latin typeface="Söhne"/>
              </a:rPr>
              <a:t> to anyone without the </a:t>
            </a:r>
            <a:r>
              <a:rPr lang="en-US" sz="1900" b="0" i="0" dirty="0">
                <a:solidFill>
                  <a:srgbClr val="C00000"/>
                </a:solidFill>
                <a:effectLst/>
                <a:latin typeface="Söhne"/>
              </a:rPr>
              <a:t>right key</a:t>
            </a:r>
            <a:r>
              <a:rPr lang="en-US" sz="1900" b="0" i="0" dirty="0">
                <a:solidFill>
                  <a:srgbClr val="374151"/>
                </a:solidFill>
                <a:effectLst/>
                <a:latin typeface="Söhne"/>
              </a:rPr>
              <a:t>. Imagine it as a </a:t>
            </a:r>
            <a:r>
              <a:rPr lang="en-US" sz="1900" b="0" i="0" dirty="0">
                <a:solidFill>
                  <a:srgbClr val="C00000"/>
                </a:solidFill>
                <a:effectLst/>
                <a:latin typeface="Söhne"/>
              </a:rPr>
              <a:t>secret code for your data </a:t>
            </a:r>
            <a:r>
              <a:rPr lang="en-US" sz="1900" b="0" i="0" dirty="0">
                <a:solidFill>
                  <a:srgbClr val="374151"/>
                </a:solidFill>
                <a:effectLst/>
                <a:latin typeface="Söhne"/>
              </a:rPr>
              <a:t>that only you or someone with the </a:t>
            </a:r>
            <a:r>
              <a:rPr lang="en-US" sz="1900" b="0" i="0" dirty="0">
                <a:solidFill>
                  <a:srgbClr val="C00000"/>
                </a:solidFill>
                <a:effectLst/>
                <a:latin typeface="Söhne"/>
              </a:rPr>
              <a:t>special key </a:t>
            </a:r>
            <a:r>
              <a:rPr lang="en-US" sz="1900" b="0" i="0" dirty="0">
                <a:solidFill>
                  <a:srgbClr val="374151"/>
                </a:solidFill>
                <a:effectLst/>
                <a:latin typeface="Söhne"/>
              </a:rPr>
              <a:t>can understand.</a:t>
            </a:r>
          </a:p>
          <a:p>
            <a:pPr algn="l"/>
            <a:r>
              <a:rPr lang="en-US" sz="1900" b="0" i="0" dirty="0">
                <a:solidFill>
                  <a:srgbClr val="374151"/>
                </a:solidFill>
                <a:effectLst/>
                <a:latin typeface="Söhne"/>
              </a:rPr>
              <a:t>Here’s how you might explain it step-by-step:</a:t>
            </a:r>
          </a:p>
          <a:p>
            <a:pPr algn="l"/>
            <a:endParaRPr lang="en-US" sz="1900" b="0" i="0" dirty="0">
              <a:solidFill>
                <a:srgbClr val="374151"/>
              </a:solidFill>
              <a:effectLst/>
              <a:latin typeface="Söhne"/>
            </a:endParaRPr>
          </a:p>
          <a:p>
            <a:pPr algn="l"/>
            <a:r>
              <a:rPr lang="en-US" sz="1900" b="1" i="0" dirty="0">
                <a:solidFill>
                  <a:srgbClr val="C00000"/>
                </a:solidFill>
                <a:effectLst/>
                <a:latin typeface="Söhne"/>
              </a:rPr>
              <a:t>Step 1: Choose Encryption Software or Tools</a:t>
            </a:r>
          </a:p>
          <a:p>
            <a:pPr algn="l"/>
            <a:r>
              <a:rPr lang="en-US" sz="1900" b="0" i="0" dirty="0">
                <a:solidFill>
                  <a:srgbClr val="374151"/>
                </a:solidFill>
                <a:effectLst/>
                <a:latin typeface="Söhne"/>
              </a:rPr>
              <a:t>First, select encryption software or tools. These tools use complex algorithms to convert your data into a secret code.</a:t>
            </a:r>
          </a:p>
          <a:p>
            <a:pPr algn="l"/>
            <a:endParaRPr lang="en-US" sz="1900" b="0" i="0" dirty="0">
              <a:solidFill>
                <a:srgbClr val="374151"/>
              </a:solidFill>
              <a:effectLst/>
              <a:latin typeface="Söhne"/>
            </a:endParaRPr>
          </a:p>
          <a:p>
            <a:pPr algn="l"/>
            <a:r>
              <a:rPr lang="en-US" sz="1900" b="1" i="0" dirty="0">
                <a:solidFill>
                  <a:srgbClr val="C00000"/>
                </a:solidFill>
                <a:effectLst/>
                <a:latin typeface="Söhne"/>
              </a:rPr>
              <a:t>Step 2: Determine What to Encrypt</a:t>
            </a:r>
          </a:p>
          <a:p>
            <a:pPr algn="l"/>
            <a:r>
              <a:rPr lang="en-US" sz="1900" b="0" i="0" dirty="0">
                <a:solidFill>
                  <a:srgbClr val="374151"/>
                </a:solidFill>
                <a:effectLst/>
                <a:latin typeface="Söhne"/>
              </a:rPr>
              <a:t>Decide what information needs protection. It could be files, folders, databases, or anything sensitive you don't want others to access.</a:t>
            </a:r>
          </a:p>
          <a:p>
            <a:pPr algn="l"/>
            <a:endParaRPr lang="en-US" sz="1900" b="0" i="0" dirty="0">
              <a:solidFill>
                <a:srgbClr val="374151"/>
              </a:solidFill>
              <a:effectLst/>
              <a:latin typeface="Söhne"/>
            </a:endParaRPr>
          </a:p>
          <a:p>
            <a:pPr algn="l"/>
            <a:r>
              <a:rPr lang="en-US" sz="1900" b="1" i="0" dirty="0">
                <a:solidFill>
                  <a:srgbClr val="C00000"/>
                </a:solidFill>
                <a:effectLst/>
                <a:latin typeface="Söhne"/>
              </a:rPr>
              <a:t>Step 3: Encryption Process</a:t>
            </a:r>
          </a:p>
          <a:p>
            <a:pPr algn="l"/>
            <a:r>
              <a:rPr lang="en-US" sz="1900" b="0" i="0" dirty="0">
                <a:solidFill>
                  <a:srgbClr val="374151"/>
                </a:solidFill>
                <a:effectLst/>
                <a:latin typeface="Söhne"/>
              </a:rPr>
              <a:t>The encryption software will take your data and convert it into an unreadable format using mathematical algorithms. This process turns your information into something that looks like gibberish to anyone who doesn’t have the key to decode it.</a:t>
            </a:r>
          </a:p>
          <a:p>
            <a:pPr algn="l"/>
            <a:endParaRPr lang="en-US" sz="1900" b="0" i="0" dirty="0">
              <a:solidFill>
                <a:srgbClr val="374151"/>
              </a:solidFill>
              <a:effectLst/>
              <a:latin typeface="Söhne"/>
            </a:endParaRPr>
          </a:p>
          <a:p>
            <a:pPr algn="l"/>
            <a:r>
              <a:rPr lang="en-US" sz="1900" b="1" i="0" dirty="0">
                <a:solidFill>
                  <a:srgbClr val="C00000"/>
                </a:solidFill>
                <a:effectLst/>
                <a:latin typeface="Söhne"/>
              </a:rPr>
              <a:t>Step 4: Use Encryption Keys</a:t>
            </a:r>
          </a:p>
          <a:p>
            <a:pPr algn="l"/>
            <a:r>
              <a:rPr lang="en-US" sz="1900" b="0" i="0" dirty="0">
                <a:solidFill>
                  <a:srgbClr val="374151"/>
                </a:solidFill>
                <a:effectLst/>
                <a:latin typeface="Söhne"/>
              </a:rPr>
              <a:t>Encryption uses keys: a public key to encrypt the data and a private key to decrypt it. Think of it as a lock and key system. The public key locks the information, and only the private key can unlock it.</a:t>
            </a:r>
          </a:p>
        </p:txBody>
      </p:sp>
      <p:sp>
        <p:nvSpPr>
          <p:cNvPr id="7" name="Rectangle 6">
            <a:extLst>
              <a:ext uri="{FF2B5EF4-FFF2-40B4-BE49-F238E27FC236}">
                <a16:creationId xmlns:a16="http://schemas.microsoft.com/office/drawing/2014/main" id="{C9F6BC41-B8FA-877F-CE3C-A625A8559A2B}"/>
              </a:ext>
            </a:extLst>
          </p:cNvPr>
          <p:cNvSpPr/>
          <p:nvPr/>
        </p:nvSpPr>
        <p:spPr>
          <a:xfrm>
            <a:off x="2223021" y="64077"/>
            <a:ext cx="7467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Encryption at Rest, and Why Is It Important for Your Business?</a:t>
            </a:r>
          </a:p>
        </p:txBody>
      </p:sp>
    </p:spTree>
    <p:extLst>
      <p:ext uri="{BB962C8B-B14F-4D97-AF65-F5344CB8AC3E}">
        <p14:creationId xmlns:p14="http://schemas.microsoft.com/office/powerpoint/2010/main" val="31313118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07436" y="715048"/>
            <a:ext cx="11788771" cy="594008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900" b="1" i="0" dirty="0">
                <a:solidFill>
                  <a:srgbClr val="C00000"/>
                </a:solidFill>
                <a:effectLst/>
                <a:latin typeface="Söhne"/>
              </a:rPr>
              <a:t>Step 5: Store Keys Securely</a:t>
            </a:r>
          </a:p>
          <a:p>
            <a:pPr algn="l"/>
            <a:r>
              <a:rPr lang="en-US" sz="1900" b="0" i="0" dirty="0">
                <a:solidFill>
                  <a:srgbClr val="374151"/>
                </a:solidFill>
                <a:effectLst/>
                <a:latin typeface="Söhne"/>
              </a:rPr>
              <a:t>Ensure the encryption keys are stored securely. If someone gets access to the keys, they can decrypt your data. So, it's crucial to safeguard these keys.</a:t>
            </a:r>
            <a:br>
              <a:rPr lang="en-US" sz="1900" b="0" i="0" dirty="0">
                <a:solidFill>
                  <a:srgbClr val="374151"/>
                </a:solidFill>
                <a:effectLst/>
                <a:latin typeface="Söhne"/>
              </a:rPr>
            </a:br>
            <a:endParaRPr lang="en-US" sz="1900" b="0" i="0" dirty="0">
              <a:solidFill>
                <a:srgbClr val="374151"/>
              </a:solidFill>
              <a:effectLst/>
              <a:latin typeface="Söhne"/>
            </a:endParaRPr>
          </a:p>
          <a:p>
            <a:pPr algn="l"/>
            <a:r>
              <a:rPr lang="en-US" sz="1900" b="1" i="0" dirty="0">
                <a:solidFill>
                  <a:srgbClr val="C00000"/>
                </a:solidFill>
                <a:effectLst/>
                <a:latin typeface="Söhne"/>
              </a:rPr>
              <a:t>Step 6: Access and Decryption</a:t>
            </a:r>
          </a:p>
          <a:p>
            <a:pPr algn="l"/>
            <a:r>
              <a:rPr lang="en-US" sz="1900" b="0" i="0" dirty="0">
                <a:solidFill>
                  <a:srgbClr val="374151"/>
                </a:solidFill>
                <a:effectLst/>
                <a:latin typeface="Söhne"/>
              </a:rPr>
              <a:t>When you need to access the data, the decryption process uses the private key to revert it to its original, readable form.</a:t>
            </a:r>
            <a:br>
              <a:rPr lang="en-US" sz="1900" b="0" i="0" dirty="0">
                <a:solidFill>
                  <a:srgbClr val="374151"/>
                </a:solidFill>
                <a:effectLst/>
                <a:latin typeface="Söhne"/>
              </a:rPr>
            </a:br>
            <a:endParaRPr lang="en-US" sz="1900" b="0" i="0" dirty="0">
              <a:solidFill>
                <a:srgbClr val="374151"/>
              </a:solidFill>
              <a:effectLst/>
              <a:latin typeface="Söhne"/>
            </a:endParaRPr>
          </a:p>
          <a:p>
            <a:pPr algn="l"/>
            <a:r>
              <a:rPr lang="en-US" sz="1900" b="1" i="0" dirty="0">
                <a:solidFill>
                  <a:srgbClr val="C00000"/>
                </a:solidFill>
                <a:effectLst/>
                <a:latin typeface="Söhne"/>
              </a:rPr>
              <a:t>Step 7: Regular Maintenance</a:t>
            </a:r>
          </a:p>
          <a:p>
            <a:pPr algn="l"/>
            <a:r>
              <a:rPr lang="en-US" sz="1900" b="0" i="0" dirty="0">
                <a:solidFill>
                  <a:srgbClr val="374151"/>
                </a:solidFill>
                <a:effectLst/>
                <a:latin typeface="Söhne"/>
              </a:rPr>
              <a:t>Regularly update and maintain your encryption methods. Technology advances and so do hacking techniques, so it's essential to stay up-to-date with security measures.</a:t>
            </a:r>
            <a:br>
              <a:rPr lang="en-US" sz="1900" b="0" i="0" dirty="0">
                <a:solidFill>
                  <a:srgbClr val="374151"/>
                </a:solidFill>
                <a:effectLst/>
                <a:latin typeface="Söhne"/>
              </a:rPr>
            </a:br>
            <a:endParaRPr lang="en-US" sz="1900" b="0" i="0" dirty="0">
              <a:solidFill>
                <a:srgbClr val="374151"/>
              </a:solidFill>
              <a:effectLst/>
              <a:latin typeface="Söhne"/>
            </a:endParaRPr>
          </a:p>
          <a:p>
            <a:pPr algn="l"/>
            <a:r>
              <a:rPr lang="en-US" sz="1900" b="1" i="0" dirty="0">
                <a:solidFill>
                  <a:srgbClr val="C00000"/>
                </a:solidFill>
                <a:effectLst/>
                <a:latin typeface="Söhne"/>
              </a:rPr>
              <a:t>Why Is It Important?</a:t>
            </a:r>
          </a:p>
          <a:p>
            <a:pPr algn="l"/>
            <a:r>
              <a:rPr lang="en-US" sz="1900" b="0" i="0" dirty="0">
                <a:solidFill>
                  <a:srgbClr val="C00000"/>
                </a:solidFill>
                <a:effectLst/>
                <a:latin typeface="Söhne"/>
              </a:rPr>
              <a:t>Encrypting data at rest </a:t>
            </a:r>
            <a:r>
              <a:rPr lang="en-US" sz="1900" b="0" i="0" dirty="0">
                <a:solidFill>
                  <a:srgbClr val="374151"/>
                </a:solidFill>
                <a:effectLst/>
                <a:latin typeface="Söhne"/>
              </a:rPr>
              <a:t>prevents unauthorized access. If someone somehow gets into the storage, the </a:t>
            </a:r>
            <a:r>
              <a:rPr lang="en-US" sz="1900" b="0" i="0" dirty="0">
                <a:solidFill>
                  <a:srgbClr val="C00000"/>
                </a:solidFill>
                <a:effectLst/>
                <a:latin typeface="Söhne"/>
              </a:rPr>
              <a:t>data remains unreadable</a:t>
            </a:r>
            <a:r>
              <a:rPr lang="en-US" sz="1900" b="0" i="0" dirty="0">
                <a:solidFill>
                  <a:srgbClr val="374151"/>
                </a:solidFill>
                <a:effectLst/>
                <a:latin typeface="Söhne"/>
              </a:rPr>
              <a:t> without </a:t>
            </a:r>
            <a:r>
              <a:rPr lang="en-US" sz="1900" b="0" i="0" dirty="0">
                <a:solidFill>
                  <a:srgbClr val="C00000"/>
                </a:solidFill>
                <a:effectLst/>
                <a:latin typeface="Söhne"/>
              </a:rPr>
              <a:t>the decryption key. </a:t>
            </a:r>
            <a:r>
              <a:rPr lang="en-US" sz="1900" b="0" i="0" dirty="0">
                <a:solidFill>
                  <a:srgbClr val="374151"/>
                </a:solidFill>
                <a:effectLst/>
                <a:latin typeface="Söhne"/>
              </a:rPr>
              <a:t>It adds an extra layer of security to protect sensitive information, like personal details, financial records, or any confidential data.</a:t>
            </a:r>
            <a:br>
              <a:rPr lang="en-US" sz="1900" b="0" i="0" dirty="0">
                <a:solidFill>
                  <a:srgbClr val="374151"/>
                </a:solidFill>
                <a:effectLst/>
                <a:latin typeface="Söhne"/>
              </a:rPr>
            </a:br>
            <a:endParaRPr lang="en-US" sz="1900" b="0" i="0" dirty="0">
              <a:solidFill>
                <a:srgbClr val="374151"/>
              </a:solidFill>
              <a:effectLst/>
              <a:latin typeface="Söhne"/>
            </a:endParaRPr>
          </a:p>
          <a:p>
            <a:pPr algn="l"/>
            <a:r>
              <a:rPr lang="en-US" sz="1900" b="0" i="0" dirty="0">
                <a:solidFill>
                  <a:srgbClr val="374151"/>
                </a:solidFill>
                <a:effectLst/>
                <a:latin typeface="Söhne"/>
              </a:rPr>
              <a:t>Remember, while </a:t>
            </a:r>
            <a:r>
              <a:rPr lang="en-US" sz="1900" b="0" i="0" dirty="0">
                <a:solidFill>
                  <a:srgbClr val="C00000"/>
                </a:solidFill>
                <a:effectLst/>
                <a:latin typeface="Söhne"/>
              </a:rPr>
              <a:t>encryption at rest </a:t>
            </a:r>
            <a:r>
              <a:rPr lang="en-US" sz="1900" b="0" i="0" dirty="0">
                <a:solidFill>
                  <a:srgbClr val="374151"/>
                </a:solidFill>
                <a:effectLst/>
                <a:latin typeface="Söhne"/>
              </a:rPr>
              <a:t>adds significant </a:t>
            </a:r>
            <a:r>
              <a:rPr lang="en-US" sz="1900" b="0" i="0" dirty="0">
                <a:solidFill>
                  <a:srgbClr val="C00000"/>
                </a:solidFill>
                <a:effectLst/>
                <a:latin typeface="Söhne"/>
              </a:rPr>
              <a:t>security</a:t>
            </a:r>
            <a:r>
              <a:rPr lang="en-US" sz="1900" b="0" i="0" dirty="0">
                <a:solidFill>
                  <a:srgbClr val="374151"/>
                </a:solidFill>
                <a:effectLst/>
                <a:latin typeface="Söhne"/>
              </a:rPr>
              <a:t>, it's just one part of overall </a:t>
            </a:r>
            <a:r>
              <a:rPr lang="en-US" sz="1900" b="0" i="0" dirty="0">
                <a:solidFill>
                  <a:srgbClr val="C00000"/>
                </a:solidFill>
                <a:effectLst/>
                <a:latin typeface="Söhne"/>
              </a:rPr>
              <a:t>data security</a:t>
            </a:r>
            <a:r>
              <a:rPr lang="en-US" sz="1900" b="0" i="0" dirty="0">
                <a:solidFill>
                  <a:srgbClr val="374151"/>
                </a:solidFill>
                <a:effectLst/>
                <a:latin typeface="Söhne"/>
              </a:rPr>
              <a:t>. It's crucial to combine it with other security measures for comprehensive protection, like </a:t>
            </a:r>
            <a:r>
              <a:rPr lang="en-US" sz="1900" b="0" i="0" dirty="0">
                <a:solidFill>
                  <a:srgbClr val="C00000"/>
                </a:solidFill>
                <a:effectLst/>
                <a:latin typeface="Söhne"/>
              </a:rPr>
              <a:t>strong passwords, firewalls, and regular security audits.</a:t>
            </a:r>
            <a:endParaRPr lang="en-US" sz="1900" b="0" i="0" dirty="0">
              <a:solidFill>
                <a:srgbClr val="374151"/>
              </a:solidFill>
              <a:effectLst/>
              <a:latin typeface="Söhne"/>
            </a:endParaRPr>
          </a:p>
        </p:txBody>
      </p:sp>
      <p:sp>
        <p:nvSpPr>
          <p:cNvPr id="7" name="Rectangle 6">
            <a:extLst>
              <a:ext uri="{FF2B5EF4-FFF2-40B4-BE49-F238E27FC236}">
                <a16:creationId xmlns:a16="http://schemas.microsoft.com/office/drawing/2014/main" id="{C9F6BC41-B8FA-877F-CE3C-A625A8559A2B}"/>
              </a:ext>
            </a:extLst>
          </p:cNvPr>
          <p:cNvSpPr/>
          <p:nvPr/>
        </p:nvSpPr>
        <p:spPr>
          <a:xfrm>
            <a:off x="2223021" y="64077"/>
            <a:ext cx="7467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Encryption at Rest, and Why Is It Important for Your Business?</a:t>
            </a:r>
          </a:p>
        </p:txBody>
      </p:sp>
    </p:spTree>
    <p:extLst>
      <p:ext uri="{BB962C8B-B14F-4D97-AF65-F5344CB8AC3E}">
        <p14:creationId xmlns:p14="http://schemas.microsoft.com/office/powerpoint/2010/main" val="20516451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91381</TotalTime>
  <Words>652</Words>
  <Application>Microsoft Office PowerPoint</Application>
  <PresentationFormat>Widescreen</PresentationFormat>
  <Paragraphs>35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Söhne</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9882</cp:revision>
  <dcterms:created xsi:type="dcterms:W3CDTF">2006-08-16T00:00:00Z</dcterms:created>
  <dcterms:modified xsi:type="dcterms:W3CDTF">2024-01-24T08:24:51Z</dcterms:modified>
</cp:coreProperties>
</file>