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9"/>
  </p:notesMasterIdLst>
  <p:sldIdLst>
    <p:sldId id="471" r:id="rId2"/>
    <p:sldId id="475" r:id="rId3"/>
    <p:sldId id="476" r:id="rId4"/>
    <p:sldId id="477" r:id="rId5"/>
    <p:sldId id="478" r:id="rId6"/>
    <p:sldId id="479" r:id="rId7"/>
    <p:sldId id="480" r:id="rId8"/>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6/28/2023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38517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044362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908552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3339678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968537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84402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6/28/2023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733800" y="61984"/>
            <a:ext cx="4495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Single Sign-On (SSO)  and SAML?</a:t>
            </a:r>
          </a:p>
        </p:txBody>
      </p:sp>
      <p:pic>
        <p:nvPicPr>
          <p:cNvPr id="4" name="Picture 3">
            <a:extLst>
              <a:ext uri="{FF2B5EF4-FFF2-40B4-BE49-F238E27FC236}">
                <a16:creationId xmlns:a16="http://schemas.microsoft.com/office/drawing/2014/main" id="{6D241434-D8D2-906D-366C-C16D1E624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2743200"/>
            <a:ext cx="7247467" cy="3836894"/>
          </a:xfrm>
          <a:prstGeom prst="rect">
            <a:avLst/>
          </a:prstGeom>
        </p:spPr>
      </p:pic>
      <p:sp>
        <p:nvSpPr>
          <p:cNvPr id="7" name="Rectangle 6">
            <a:extLst>
              <a:ext uri="{FF2B5EF4-FFF2-40B4-BE49-F238E27FC236}">
                <a16:creationId xmlns:a16="http://schemas.microsoft.com/office/drawing/2014/main" id="{86EFC42B-B6A0-E480-0BFD-6733D3BE3860}"/>
              </a:ext>
            </a:extLst>
          </p:cNvPr>
          <p:cNvSpPr/>
          <p:nvPr/>
        </p:nvSpPr>
        <p:spPr>
          <a:xfrm>
            <a:off x="152400" y="533400"/>
            <a:ext cx="11887200" cy="2209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Wingdings" panose="05000000000000000000" pitchFamily="2" charset="2"/>
              <a:buChar char="ü"/>
            </a:pPr>
            <a:r>
              <a:rPr lang="en-US" sz="1800" b="1" i="0" dirty="0">
                <a:solidFill>
                  <a:srgbClr val="FF0000"/>
                </a:solidFill>
                <a:effectLst/>
              </a:rPr>
              <a:t>Single Sign-On (SSO) </a:t>
            </a:r>
            <a:r>
              <a:rPr lang="en-US" sz="1800" b="0" i="0" dirty="0">
                <a:solidFill>
                  <a:srgbClr val="333333"/>
                </a:solidFill>
                <a:effectLst/>
              </a:rPr>
              <a:t>allows an end user to access multiple web applications </a:t>
            </a:r>
            <a:r>
              <a:rPr lang="en-US" sz="1800" b="1" i="0" dirty="0">
                <a:solidFill>
                  <a:srgbClr val="FF0000"/>
                </a:solidFill>
                <a:effectLst/>
              </a:rPr>
              <a:t>using just the one set of credentials</a:t>
            </a:r>
            <a:r>
              <a:rPr lang="en-US" sz="1800" b="0" i="0" dirty="0">
                <a:solidFill>
                  <a:srgbClr val="333333"/>
                </a:solidFill>
                <a:effectLst/>
              </a:rPr>
              <a:t>. </a:t>
            </a:r>
          </a:p>
          <a:p>
            <a:pPr marL="285750" indent="-285750">
              <a:buFont typeface="Wingdings" panose="05000000000000000000" pitchFamily="2" charset="2"/>
              <a:buChar char="ü"/>
            </a:pPr>
            <a:endParaRPr lang="en-US" sz="1800" dirty="0">
              <a:solidFill>
                <a:srgbClr val="333333"/>
              </a:solidFill>
            </a:endParaRPr>
          </a:p>
          <a:p>
            <a:pPr marL="285750" indent="-285750">
              <a:buFont typeface="Wingdings" panose="05000000000000000000" pitchFamily="2" charset="2"/>
              <a:buChar char="ü"/>
            </a:pPr>
            <a:r>
              <a:rPr lang="en-US" sz="1800" b="0" i="0" dirty="0">
                <a:solidFill>
                  <a:srgbClr val="333333"/>
                </a:solidFill>
                <a:effectLst/>
              </a:rPr>
              <a:t>This saves the user from needing to remember multiple usernames and passwords, while still providing strong authentication. </a:t>
            </a:r>
          </a:p>
          <a:p>
            <a:pPr marL="285750" indent="-285750">
              <a:buFont typeface="Wingdings" panose="05000000000000000000" pitchFamily="2" charset="2"/>
              <a:buChar char="ü"/>
            </a:pPr>
            <a:endParaRPr lang="en-US" sz="1800" dirty="0">
              <a:solidFill>
                <a:srgbClr val="333333"/>
              </a:solidFill>
            </a:endParaRPr>
          </a:p>
          <a:p>
            <a:pPr marL="285750" indent="-285750">
              <a:buFont typeface="Wingdings" panose="05000000000000000000" pitchFamily="2" charset="2"/>
              <a:buChar char="ü"/>
            </a:pPr>
            <a:r>
              <a:rPr lang="en-US" sz="1800" dirty="0">
                <a:solidFill>
                  <a:srgbClr val="333333"/>
                </a:solidFill>
              </a:rPr>
              <a:t>O</a:t>
            </a:r>
            <a:r>
              <a:rPr lang="en-US" sz="1800" b="0" i="0" dirty="0">
                <a:solidFill>
                  <a:srgbClr val="333333"/>
                </a:solidFill>
                <a:effectLst/>
              </a:rPr>
              <a:t>nce they have logged in, an end user can access other connected web apps without logging in again, until their authenticated session expires.</a:t>
            </a:r>
            <a:endParaRPr lang="en-US" sz="1800" dirty="0"/>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TextBox 3">
            <a:extLst>
              <a:ext uri="{FF2B5EF4-FFF2-40B4-BE49-F238E27FC236}">
                <a16:creationId xmlns:a16="http://schemas.microsoft.com/office/drawing/2014/main" id="{FF21D56D-629E-8BDB-27D0-6A3C6B237D80}"/>
              </a:ext>
            </a:extLst>
          </p:cNvPr>
          <p:cNvSpPr txBox="1"/>
          <p:nvPr/>
        </p:nvSpPr>
        <p:spPr>
          <a:xfrm>
            <a:off x="152400" y="1278211"/>
            <a:ext cx="11887200" cy="2246769"/>
          </a:xfrm>
          <a:prstGeom prst="rect">
            <a:avLst/>
          </a:prstGeom>
          <a:ln w="3175"/>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buFont typeface="Wingdings" panose="05000000000000000000" pitchFamily="2" charset="2"/>
              <a:buChar char="ü"/>
            </a:pPr>
            <a:r>
              <a:rPr lang="en-US" sz="2000" b="0" i="0" dirty="0">
                <a:solidFill>
                  <a:srgbClr val="FF0000"/>
                </a:solidFill>
                <a:effectLst/>
                <a:latin typeface="+mj-lt"/>
              </a:rPr>
              <a:t>Security Assertion Markup Language (SAML) </a:t>
            </a:r>
            <a:r>
              <a:rPr lang="en-US" sz="2000" b="0" i="0" dirty="0">
                <a:solidFill>
                  <a:srgbClr val="333333"/>
                </a:solidFill>
                <a:effectLst/>
                <a:latin typeface="+mj-lt"/>
              </a:rPr>
              <a:t>is a popular, industry-standard, XML-based data exchange format used for </a:t>
            </a:r>
            <a:r>
              <a:rPr lang="en-US" sz="2000" b="0" i="0" dirty="0">
                <a:solidFill>
                  <a:srgbClr val="FF0000"/>
                </a:solidFill>
                <a:effectLst/>
                <a:latin typeface="+mj-lt"/>
              </a:rPr>
              <a:t>SSO</a:t>
            </a:r>
            <a:r>
              <a:rPr lang="en-US" sz="2000" b="0" i="0" dirty="0">
                <a:solidFill>
                  <a:srgbClr val="333333"/>
                </a:solidFill>
                <a:effectLst/>
                <a:latin typeface="+mj-lt"/>
              </a:rPr>
              <a:t>. It is an open standard, which means that you can develop your own SAML integration without additional </a:t>
            </a:r>
            <a:r>
              <a:rPr lang="en-US" sz="2000" b="0" i="0" dirty="0" err="1">
                <a:solidFill>
                  <a:srgbClr val="333333"/>
                </a:solidFill>
                <a:effectLst/>
                <a:latin typeface="+mj-lt"/>
              </a:rPr>
              <a:t>licencing</a:t>
            </a:r>
            <a:r>
              <a:rPr lang="en-US" sz="2000" b="0" i="0" dirty="0">
                <a:solidFill>
                  <a:srgbClr val="333333"/>
                </a:solidFill>
                <a:effectLst/>
                <a:latin typeface="+mj-lt"/>
              </a:rPr>
              <a:t> or access costs. </a:t>
            </a:r>
          </a:p>
          <a:p>
            <a:pPr marL="342900" indent="-342900">
              <a:buFont typeface="Wingdings" panose="05000000000000000000" pitchFamily="2" charset="2"/>
              <a:buChar char="ü"/>
            </a:pPr>
            <a:endParaRPr lang="en-US" sz="2000" dirty="0">
              <a:solidFill>
                <a:srgbClr val="333333"/>
              </a:solidFill>
              <a:latin typeface="+mj-lt"/>
            </a:endParaRPr>
          </a:p>
          <a:p>
            <a:pPr marL="342900" indent="-342900">
              <a:buFont typeface="Wingdings" panose="05000000000000000000" pitchFamily="2" charset="2"/>
              <a:buChar char="ü"/>
            </a:pPr>
            <a:r>
              <a:rPr lang="en-US" sz="2000" b="0" i="0" dirty="0">
                <a:solidFill>
                  <a:srgbClr val="333333"/>
                </a:solidFill>
                <a:effectLst/>
                <a:latin typeface="+mj-lt"/>
              </a:rPr>
              <a:t>There are a number of open source SAML toolkits available for different programming languages.</a:t>
            </a:r>
            <a:endParaRPr lang="en-US" sz="2000" dirty="0">
              <a:solidFill>
                <a:srgbClr val="333333"/>
              </a:solidFill>
              <a:latin typeface="+mj-lt"/>
            </a:endParaRPr>
          </a:p>
          <a:p>
            <a:pPr marL="342900" indent="-342900">
              <a:buFont typeface="Wingdings" panose="05000000000000000000" pitchFamily="2" charset="2"/>
              <a:buChar char="ü"/>
            </a:pPr>
            <a:endParaRPr lang="en-US" sz="2000" b="0" i="0" dirty="0">
              <a:solidFill>
                <a:srgbClr val="333333"/>
              </a:solidFill>
              <a:effectLst/>
              <a:latin typeface="+mj-lt"/>
            </a:endParaRPr>
          </a:p>
          <a:p>
            <a:pPr marL="342900" indent="-342900">
              <a:buFont typeface="Wingdings" panose="05000000000000000000" pitchFamily="2" charset="2"/>
              <a:buChar char="ü"/>
            </a:pPr>
            <a:r>
              <a:rPr lang="en-US" sz="2000" dirty="0">
                <a:solidFill>
                  <a:srgbClr val="333333"/>
                </a:solidFill>
                <a:latin typeface="+mj-lt"/>
              </a:rPr>
              <a:t>A</a:t>
            </a:r>
            <a:r>
              <a:rPr lang="en-US" sz="2000" b="0" i="0" dirty="0">
                <a:solidFill>
                  <a:srgbClr val="333333"/>
                </a:solidFill>
                <a:effectLst/>
                <a:latin typeface="+mj-lt"/>
              </a:rPr>
              <a:t>pplications such as </a:t>
            </a:r>
            <a:r>
              <a:rPr lang="en-US" sz="2000" b="0" i="0" dirty="0">
                <a:solidFill>
                  <a:srgbClr val="FF0000"/>
                </a:solidFill>
                <a:effectLst/>
                <a:latin typeface="+mj-lt"/>
              </a:rPr>
              <a:t>CRM</a:t>
            </a:r>
            <a:r>
              <a:rPr lang="en-US" sz="2000" b="0" i="0" dirty="0">
                <a:solidFill>
                  <a:srgbClr val="333333"/>
                </a:solidFill>
                <a:effectLst/>
                <a:latin typeface="+mj-lt"/>
              </a:rPr>
              <a:t> systems will usually include the ability to manage </a:t>
            </a:r>
            <a:r>
              <a:rPr lang="en-US" sz="2000" b="0" i="0" dirty="0">
                <a:solidFill>
                  <a:srgbClr val="FF0000"/>
                </a:solidFill>
                <a:effectLst/>
                <a:latin typeface="+mj-lt"/>
              </a:rPr>
              <a:t>SAML</a:t>
            </a:r>
            <a:r>
              <a:rPr lang="en-US" sz="2000" b="0" i="0" dirty="0">
                <a:solidFill>
                  <a:srgbClr val="333333"/>
                </a:solidFill>
                <a:effectLst/>
                <a:latin typeface="+mj-lt"/>
              </a:rPr>
              <a:t> authentication. </a:t>
            </a:r>
            <a:endParaRPr lang="en-US" sz="2000" dirty="0">
              <a:latin typeface="+mj-lt"/>
            </a:endParaRPr>
          </a:p>
        </p:txBody>
      </p:sp>
      <p:sp>
        <p:nvSpPr>
          <p:cNvPr id="7" name="TextBox 6">
            <a:extLst>
              <a:ext uri="{FF2B5EF4-FFF2-40B4-BE49-F238E27FC236}">
                <a16:creationId xmlns:a16="http://schemas.microsoft.com/office/drawing/2014/main" id="{070AB462-F513-137B-BB70-CB58FC3BB0A2}"/>
              </a:ext>
            </a:extLst>
          </p:cNvPr>
          <p:cNvSpPr txBox="1"/>
          <p:nvPr/>
        </p:nvSpPr>
        <p:spPr>
          <a:xfrm>
            <a:off x="5077812" y="794100"/>
            <a:ext cx="2057400" cy="400110"/>
          </a:xfrm>
          <a:prstGeom prst="rect">
            <a:avLst/>
          </a:prstGeom>
          <a:solidFill>
            <a:srgbClr val="FFC000"/>
          </a:solidFill>
        </p:spPr>
        <p:txBody>
          <a:bodyPr wrap="square">
            <a:spAutoFit/>
          </a:bodyPr>
          <a:lstStyle/>
          <a:p>
            <a:pPr algn="ctr"/>
            <a:r>
              <a:rPr lang="en-US" sz="2000" b="0" i="0" dirty="0">
                <a:solidFill>
                  <a:srgbClr val="333333"/>
                </a:solidFill>
                <a:effectLst/>
                <a:latin typeface="Roboto Slab" panose="020B0604020202020204" pitchFamily="2" charset="0"/>
              </a:rPr>
              <a:t>What is </a:t>
            </a:r>
            <a:r>
              <a:rPr lang="en-US" sz="2000" b="0" i="0" dirty="0">
                <a:solidFill>
                  <a:srgbClr val="333333"/>
                </a:solidFill>
                <a:effectLst/>
              </a:rPr>
              <a:t>SAML</a:t>
            </a:r>
            <a:r>
              <a:rPr lang="en-US" sz="2000" b="0" i="0" dirty="0">
                <a:solidFill>
                  <a:srgbClr val="333333"/>
                </a:solidFill>
                <a:effectLst/>
                <a:latin typeface="Roboto Slab" panose="020B0604020202020204" pitchFamily="2" charset="0"/>
              </a:rPr>
              <a:t>?</a:t>
            </a:r>
          </a:p>
        </p:txBody>
      </p:sp>
      <p:sp>
        <p:nvSpPr>
          <p:cNvPr id="9" name="TextBox 8">
            <a:extLst>
              <a:ext uri="{FF2B5EF4-FFF2-40B4-BE49-F238E27FC236}">
                <a16:creationId xmlns:a16="http://schemas.microsoft.com/office/drawing/2014/main" id="{AEE65EE0-683F-9819-3141-6AD197DD08E4}"/>
              </a:ext>
            </a:extLst>
          </p:cNvPr>
          <p:cNvSpPr txBox="1"/>
          <p:nvPr/>
        </p:nvSpPr>
        <p:spPr>
          <a:xfrm>
            <a:off x="152400" y="4385608"/>
            <a:ext cx="11887200" cy="1938992"/>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000" dirty="0">
                <a:solidFill>
                  <a:srgbClr val="333333"/>
                </a:solidFill>
              </a:rPr>
              <a:t>Below entities are involved in a SAML interaction:</a:t>
            </a:r>
            <a:br>
              <a:rPr lang="en-US" sz="2000" dirty="0">
                <a:solidFill>
                  <a:srgbClr val="333333"/>
                </a:solidFill>
              </a:rPr>
            </a:br>
            <a:endParaRPr lang="en-US" sz="2000" dirty="0">
              <a:solidFill>
                <a:srgbClr val="333333"/>
              </a:solidFill>
            </a:endParaRPr>
          </a:p>
          <a:p>
            <a:pPr marL="457200" indent="-457200" algn="l">
              <a:buFont typeface="+mj-lt"/>
              <a:buAutoNum type="arabicPeriod"/>
            </a:pPr>
            <a:r>
              <a:rPr lang="en-US" sz="2000" b="1" i="0" u="sng" dirty="0">
                <a:solidFill>
                  <a:srgbClr val="002060"/>
                </a:solidFill>
                <a:effectLst/>
              </a:rPr>
              <a:t>Principle</a:t>
            </a:r>
            <a:r>
              <a:rPr lang="en-US" sz="2000" b="0" i="0" dirty="0">
                <a:solidFill>
                  <a:srgbClr val="333333"/>
                </a:solidFill>
                <a:effectLst/>
              </a:rPr>
              <a:t> — normally an end user, which is the term we prefer to use.</a:t>
            </a:r>
          </a:p>
          <a:p>
            <a:pPr marL="457200" indent="-457200" algn="l">
              <a:buFont typeface="+mj-lt"/>
              <a:buAutoNum type="arabicPeriod"/>
            </a:pPr>
            <a:r>
              <a:rPr lang="en-US" sz="2000" b="1" u="sng" dirty="0">
                <a:solidFill>
                  <a:srgbClr val="002060"/>
                </a:solidFill>
              </a:rPr>
              <a:t>Client </a:t>
            </a:r>
            <a:r>
              <a:rPr lang="en-US" sz="2000" b="0" i="0" dirty="0">
                <a:solidFill>
                  <a:srgbClr val="333333"/>
                </a:solidFill>
                <a:effectLst/>
              </a:rPr>
              <a:t>— the end user's browser.</a:t>
            </a:r>
          </a:p>
          <a:p>
            <a:pPr marL="457200" indent="-457200" algn="l">
              <a:buFont typeface="+mj-lt"/>
              <a:buAutoNum type="arabicPeriod"/>
            </a:pPr>
            <a:r>
              <a:rPr lang="en-US" sz="2000" b="1" u="sng" dirty="0">
                <a:solidFill>
                  <a:srgbClr val="002060"/>
                </a:solidFill>
              </a:rPr>
              <a:t>Identity Provider (IdP) </a:t>
            </a:r>
            <a:r>
              <a:rPr lang="en-US" sz="2000" b="0" i="0" dirty="0">
                <a:solidFill>
                  <a:srgbClr val="333333"/>
                </a:solidFill>
                <a:effectLst/>
              </a:rPr>
              <a:t>— The system in charge of authenticating the end user.</a:t>
            </a:r>
          </a:p>
          <a:p>
            <a:pPr marL="457200" indent="-457200" algn="l">
              <a:buFont typeface="+mj-lt"/>
              <a:buAutoNum type="arabicPeriod"/>
            </a:pPr>
            <a:r>
              <a:rPr lang="en-US" sz="2000" b="1" u="sng" dirty="0">
                <a:solidFill>
                  <a:srgbClr val="002060"/>
                </a:solidFill>
              </a:rPr>
              <a:t>Service Provider (SP) </a:t>
            </a:r>
            <a:r>
              <a:rPr lang="en-US" sz="2000" b="0" i="0" dirty="0">
                <a:solidFill>
                  <a:srgbClr val="333333"/>
                </a:solidFill>
                <a:effectLst/>
              </a:rPr>
              <a:t>— the application the end users is accessing.</a:t>
            </a:r>
          </a:p>
        </p:txBody>
      </p:sp>
      <p:sp>
        <p:nvSpPr>
          <p:cNvPr id="10" name="TextBox 9">
            <a:extLst>
              <a:ext uri="{FF2B5EF4-FFF2-40B4-BE49-F238E27FC236}">
                <a16:creationId xmlns:a16="http://schemas.microsoft.com/office/drawing/2014/main" id="{774B0F3A-F736-7307-EC11-707ECDFF80E3}"/>
              </a:ext>
            </a:extLst>
          </p:cNvPr>
          <p:cNvSpPr txBox="1"/>
          <p:nvPr/>
        </p:nvSpPr>
        <p:spPr>
          <a:xfrm>
            <a:off x="5399687" y="3906746"/>
            <a:ext cx="1392625" cy="400110"/>
          </a:xfrm>
          <a:prstGeom prst="rect">
            <a:avLst/>
          </a:prstGeom>
          <a:solidFill>
            <a:srgbClr val="FFC000"/>
          </a:solidFill>
        </p:spPr>
        <p:txBody>
          <a:bodyPr wrap="none" rtlCol="0">
            <a:spAutoFit/>
          </a:bodyPr>
          <a:lstStyle/>
          <a:p>
            <a:pPr algn="ctr"/>
            <a:r>
              <a:rPr lang="en-US" sz="2000" dirty="0"/>
              <a:t>SAML Roles</a:t>
            </a:r>
          </a:p>
        </p:txBody>
      </p:sp>
      <p:sp>
        <p:nvSpPr>
          <p:cNvPr id="2" name="Rectangle 1">
            <a:extLst>
              <a:ext uri="{FF2B5EF4-FFF2-40B4-BE49-F238E27FC236}">
                <a16:creationId xmlns:a16="http://schemas.microsoft.com/office/drawing/2014/main" id="{35BEB1CA-D121-2D30-621B-98FEE820304A}"/>
              </a:ext>
            </a:extLst>
          </p:cNvPr>
          <p:cNvSpPr/>
          <p:nvPr/>
        </p:nvSpPr>
        <p:spPr>
          <a:xfrm>
            <a:off x="3733800" y="61984"/>
            <a:ext cx="4495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Single Sign-On (SSO)  and SAML?</a:t>
            </a:r>
          </a:p>
        </p:txBody>
      </p:sp>
    </p:spTree>
    <p:extLst>
      <p:ext uri="{BB962C8B-B14F-4D97-AF65-F5344CB8AC3E}">
        <p14:creationId xmlns:p14="http://schemas.microsoft.com/office/powerpoint/2010/main" val="13417019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2" name="TextBox 1">
            <a:extLst>
              <a:ext uri="{FF2B5EF4-FFF2-40B4-BE49-F238E27FC236}">
                <a16:creationId xmlns:a16="http://schemas.microsoft.com/office/drawing/2014/main" id="{E8BCD352-E6CF-35F3-FDF1-C57E27771D47}"/>
              </a:ext>
            </a:extLst>
          </p:cNvPr>
          <p:cNvSpPr txBox="1"/>
          <p:nvPr/>
        </p:nvSpPr>
        <p:spPr>
          <a:xfrm>
            <a:off x="207436" y="1183719"/>
            <a:ext cx="11887200" cy="2554545"/>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l">
              <a:buFont typeface="Wingdings" panose="05000000000000000000" pitchFamily="2" charset="2"/>
              <a:buChar char="ü"/>
            </a:pPr>
            <a:r>
              <a:rPr lang="en-US" sz="2000" dirty="0">
                <a:solidFill>
                  <a:srgbClr val="C00000"/>
                </a:solidFill>
              </a:rPr>
              <a:t>SAML</a:t>
            </a:r>
            <a:r>
              <a:rPr lang="en-US" sz="2000" dirty="0">
                <a:solidFill>
                  <a:srgbClr val="333333"/>
                </a:solidFill>
              </a:rPr>
              <a:t> requires the </a:t>
            </a:r>
            <a:r>
              <a:rPr lang="en-US" sz="2000" dirty="0">
                <a:solidFill>
                  <a:srgbClr val="C00000"/>
                </a:solidFill>
              </a:rPr>
              <a:t>SP</a:t>
            </a:r>
            <a:r>
              <a:rPr lang="en-US" sz="2000" dirty="0">
                <a:solidFill>
                  <a:srgbClr val="333333"/>
                </a:solidFill>
              </a:rPr>
              <a:t> and </a:t>
            </a:r>
            <a:r>
              <a:rPr lang="en-US" sz="2000" dirty="0">
                <a:solidFill>
                  <a:srgbClr val="C00000"/>
                </a:solidFill>
              </a:rPr>
              <a:t>IdP</a:t>
            </a:r>
            <a:r>
              <a:rPr lang="en-US" sz="2000" dirty="0">
                <a:solidFill>
                  <a:srgbClr val="333333"/>
                </a:solidFill>
              </a:rPr>
              <a:t> to first establish a trusted relationship with one another. They do this during integration by providing each other with relevant metadata and certificates. </a:t>
            </a:r>
          </a:p>
          <a:p>
            <a:pPr marL="342900" indent="-342900" algn="l">
              <a:buFont typeface="Wingdings" panose="05000000000000000000" pitchFamily="2" charset="2"/>
              <a:buChar char="ü"/>
            </a:pPr>
            <a:endParaRPr lang="en-US" sz="2000" dirty="0">
              <a:solidFill>
                <a:srgbClr val="333333"/>
              </a:solidFill>
            </a:endParaRPr>
          </a:p>
          <a:p>
            <a:pPr marL="342900" indent="-342900" algn="l">
              <a:buFont typeface="Wingdings" panose="05000000000000000000" pitchFamily="2" charset="2"/>
              <a:buChar char="ü"/>
            </a:pPr>
            <a:r>
              <a:rPr lang="en-US" sz="2000" dirty="0">
                <a:solidFill>
                  <a:srgbClr val="C00000"/>
                </a:solidFill>
              </a:rPr>
              <a:t>IDP &amp;SP </a:t>
            </a:r>
            <a:r>
              <a:rPr lang="en-US" sz="2000" dirty="0">
                <a:solidFill>
                  <a:srgbClr val="333333"/>
                </a:solidFill>
              </a:rPr>
              <a:t>also agree on some configuration settings that determine what information is sent in </a:t>
            </a:r>
            <a:r>
              <a:rPr lang="en-US" sz="2000" dirty="0">
                <a:solidFill>
                  <a:srgbClr val="C00000"/>
                </a:solidFill>
              </a:rPr>
              <a:t>SAML</a:t>
            </a:r>
            <a:r>
              <a:rPr lang="en-US" sz="2000" dirty="0">
                <a:solidFill>
                  <a:srgbClr val="333333"/>
                </a:solidFill>
              </a:rPr>
              <a:t> messages. One of these settings is the value that the two systems will use to identity the end user. This is called the </a:t>
            </a:r>
            <a:r>
              <a:rPr lang="en-US" sz="2000" dirty="0">
                <a:solidFill>
                  <a:srgbClr val="C00000"/>
                </a:solidFill>
              </a:rPr>
              <a:t>Federation ID</a:t>
            </a:r>
            <a:r>
              <a:rPr lang="en-US" sz="2000" dirty="0">
                <a:solidFill>
                  <a:srgbClr val="333333"/>
                </a:solidFill>
              </a:rPr>
              <a:t>, and is often the end user's email address.</a:t>
            </a:r>
            <a:br>
              <a:rPr lang="en-US" sz="2000" dirty="0">
                <a:solidFill>
                  <a:srgbClr val="333333"/>
                </a:solidFill>
              </a:rPr>
            </a:br>
            <a:endParaRPr lang="en-US" sz="2000" dirty="0">
              <a:solidFill>
                <a:srgbClr val="333333"/>
              </a:solidFill>
            </a:endParaRPr>
          </a:p>
          <a:p>
            <a:pPr marL="342900" indent="-342900" algn="l">
              <a:buFont typeface="Wingdings" panose="05000000000000000000" pitchFamily="2" charset="2"/>
              <a:buChar char="ü"/>
            </a:pPr>
            <a:r>
              <a:rPr lang="en-US" sz="2000" b="0" i="0" dirty="0">
                <a:solidFill>
                  <a:srgbClr val="333333"/>
                </a:solidFill>
                <a:effectLst/>
              </a:rPr>
              <a:t>Once integrated, the </a:t>
            </a:r>
            <a:r>
              <a:rPr lang="en-US" sz="2000" b="0" i="0" dirty="0">
                <a:solidFill>
                  <a:srgbClr val="C00000"/>
                </a:solidFill>
                <a:effectLst/>
              </a:rPr>
              <a:t>IdP</a:t>
            </a:r>
            <a:r>
              <a:rPr lang="en-US" sz="2000" b="0" i="0" dirty="0">
                <a:solidFill>
                  <a:srgbClr val="333333"/>
                </a:solidFill>
                <a:effectLst/>
              </a:rPr>
              <a:t> can begin authenticating users on behalf of the </a:t>
            </a:r>
            <a:r>
              <a:rPr lang="en-US" sz="2000" b="0" i="0" dirty="0">
                <a:solidFill>
                  <a:srgbClr val="C00000"/>
                </a:solidFill>
                <a:effectLst/>
              </a:rPr>
              <a:t>SP</a:t>
            </a:r>
          </a:p>
        </p:txBody>
      </p:sp>
      <p:sp>
        <p:nvSpPr>
          <p:cNvPr id="4" name="TextBox 3">
            <a:extLst>
              <a:ext uri="{FF2B5EF4-FFF2-40B4-BE49-F238E27FC236}">
                <a16:creationId xmlns:a16="http://schemas.microsoft.com/office/drawing/2014/main" id="{683A8BBD-A1F1-68FE-2A90-9835E86EE93A}"/>
              </a:ext>
            </a:extLst>
          </p:cNvPr>
          <p:cNvSpPr txBox="1"/>
          <p:nvPr/>
        </p:nvSpPr>
        <p:spPr>
          <a:xfrm>
            <a:off x="4849044" y="704857"/>
            <a:ext cx="2603983" cy="400110"/>
          </a:xfrm>
          <a:prstGeom prst="rect">
            <a:avLst/>
          </a:prstGeom>
          <a:solidFill>
            <a:srgbClr val="FFC000"/>
          </a:solidFill>
        </p:spPr>
        <p:txBody>
          <a:bodyPr wrap="none" rtlCol="0">
            <a:spAutoFit/>
          </a:bodyPr>
          <a:lstStyle/>
          <a:p>
            <a:pPr algn="ctr"/>
            <a:r>
              <a:rPr lang="en-US" sz="2000" dirty="0"/>
              <a:t>How does SAML work? </a:t>
            </a:r>
          </a:p>
        </p:txBody>
      </p:sp>
      <p:sp>
        <p:nvSpPr>
          <p:cNvPr id="5" name="TextBox 4">
            <a:extLst>
              <a:ext uri="{FF2B5EF4-FFF2-40B4-BE49-F238E27FC236}">
                <a16:creationId xmlns:a16="http://schemas.microsoft.com/office/drawing/2014/main" id="{F8F8019C-338B-8265-672D-882C5FFBE463}"/>
              </a:ext>
            </a:extLst>
          </p:cNvPr>
          <p:cNvSpPr txBox="1"/>
          <p:nvPr/>
        </p:nvSpPr>
        <p:spPr>
          <a:xfrm>
            <a:off x="218725" y="5325667"/>
            <a:ext cx="11887200" cy="1323439"/>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457200" indent="-457200" algn="l">
              <a:buFont typeface="+mj-lt"/>
              <a:buAutoNum type="arabicPeriod"/>
            </a:pPr>
            <a:r>
              <a:rPr lang="en-US" sz="2000" b="1" u="sng" dirty="0">
                <a:solidFill>
                  <a:srgbClr val="C00000"/>
                </a:solidFill>
              </a:rPr>
              <a:t>AuthnRequest (SP to IdP): </a:t>
            </a:r>
            <a:r>
              <a:rPr lang="en-US" sz="2000" dirty="0">
                <a:solidFill>
                  <a:srgbClr val="333333"/>
                </a:solidFill>
              </a:rPr>
              <a:t>This is a request to authenticate a user. It is embedded within a redirect.</a:t>
            </a:r>
            <a:br>
              <a:rPr lang="en-US" sz="2000" dirty="0">
                <a:solidFill>
                  <a:srgbClr val="333333"/>
                </a:solidFill>
              </a:rPr>
            </a:br>
            <a:endParaRPr lang="en-US" sz="2000" dirty="0">
              <a:solidFill>
                <a:srgbClr val="333333"/>
              </a:solidFill>
            </a:endParaRPr>
          </a:p>
          <a:p>
            <a:pPr marL="457200" indent="-457200" algn="l">
              <a:buFont typeface="+mj-lt"/>
              <a:buAutoNum type="arabicPeriod"/>
            </a:pPr>
            <a:r>
              <a:rPr lang="en-US" sz="2000" b="1" u="sng" dirty="0">
                <a:solidFill>
                  <a:srgbClr val="C00000"/>
                </a:solidFill>
              </a:rPr>
              <a:t>SAML Assertion (IdP to SP): </a:t>
            </a:r>
            <a:r>
              <a:rPr lang="en-US" sz="2000" dirty="0">
                <a:solidFill>
                  <a:srgbClr val="333333"/>
                </a:solidFill>
              </a:rPr>
              <a:t>This is a signed XML document, containing the authentication details for the end user.</a:t>
            </a:r>
            <a:endParaRPr lang="en-US" sz="2000" b="0" i="0" dirty="0">
              <a:solidFill>
                <a:srgbClr val="333333"/>
              </a:solidFill>
              <a:effectLst/>
            </a:endParaRPr>
          </a:p>
        </p:txBody>
      </p:sp>
      <p:sp>
        <p:nvSpPr>
          <p:cNvPr id="7" name="TextBox 6">
            <a:extLst>
              <a:ext uri="{FF2B5EF4-FFF2-40B4-BE49-F238E27FC236}">
                <a16:creationId xmlns:a16="http://schemas.microsoft.com/office/drawing/2014/main" id="{28D6BE70-5018-A21C-C623-A1DC4D3CB75B}"/>
              </a:ext>
            </a:extLst>
          </p:cNvPr>
          <p:cNvSpPr txBox="1"/>
          <p:nvPr/>
        </p:nvSpPr>
        <p:spPr>
          <a:xfrm>
            <a:off x="1639459" y="4739715"/>
            <a:ext cx="8913081" cy="400110"/>
          </a:xfrm>
          <a:prstGeom prst="rect">
            <a:avLst/>
          </a:prstGeom>
          <a:solidFill>
            <a:srgbClr val="FFC000"/>
          </a:solidFill>
        </p:spPr>
        <p:txBody>
          <a:bodyPr wrap="none" rtlCol="0">
            <a:spAutoFit/>
          </a:bodyPr>
          <a:lstStyle/>
          <a:p>
            <a:pPr algn="ctr"/>
            <a:r>
              <a:rPr lang="en-US" sz="2000" dirty="0"/>
              <a:t>Types of messages are sent between the SP and the IdP as part of the SAML process</a:t>
            </a:r>
          </a:p>
        </p:txBody>
      </p:sp>
      <p:sp>
        <p:nvSpPr>
          <p:cNvPr id="8" name="Rectangle 7">
            <a:extLst>
              <a:ext uri="{FF2B5EF4-FFF2-40B4-BE49-F238E27FC236}">
                <a16:creationId xmlns:a16="http://schemas.microsoft.com/office/drawing/2014/main" id="{049ED7C1-BB40-AE1C-9E75-3C791E99784B}"/>
              </a:ext>
            </a:extLst>
          </p:cNvPr>
          <p:cNvSpPr/>
          <p:nvPr/>
        </p:nvSpPr>
        <p:spPr>
          <a:xfrm>
            <a:off x="3733800" y="61984"/>
            <a:ext cx="4495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Single Sign-On (SSO)  and SAML?</a:t>
            </a:r>
          </a:p>
        </p:txBody>
      </p:sp>
    </p:spTree>
    <p:extLst>
      <p:ext uri="{BB962C8B-B14F-4D97-AF65-F5344CB8AC3E}">
        <p14:creationId xmlns:p14="http://schemas.microsoft.com/office/powerpoint/2010/main" val="2051984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2" name="TextBox 1">
            <a:extLst>
              <a:ext uri="{FF2B5EF4-FFF2-40B4-BE49-F238E27FC236}">
                <a16:creationId xmlns:a16="http://schemas.microsoft.com/office/drawing/2014/main" id="{2687CFE7-1D6C-8DA5-68E3-AA247138187F}"/>
              </a:ext>
            </a:extLst>
          </p:cNvPr>
          <p:cNvSpPr txBox="1"/>
          <p:nvPr/>
        </p:nvSpPr>
        <p:spPr>
          <a:xfrm>
            <a:off x="150992" y="3276600"/>
            <a:ext cx="11887200" cy="1631216"/>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457200" indent="-457200" algn="l">
              <a:buFont typeface="+mj-lt"/>
              <a:buAutoNum type="arabicPeriod"/>
            </a:pPr>
            <a:r>
              <a:rPr lang="en-US" sz="2000" b="1" i="0" u="sng" dirty="0">
                <a:solidFill>
                  <a:srgbClr val="C00000"/>
                </a:solidFill>
                <a:effectLst/>
              </a:rPr>
              <a:t>IdP initiated:</a:t>
            </a:r>
            <a:r>
              <a:rPr lang="en-US" sz="2000" b="0" i="0" dirty="0">
                <a:solidFill>
                  <a:srgbClr val="333333"/>
                </a:solidFill>
                <a:effectLst/>
              </a:rPr>
              <a:t> If an end user interacts with the </a:t>
            </a:r>
            <a:r>
              <a:rPr lang="en-US" sz="2000" b="0" i="0" dirty="0">
                <a:solidFill>
                  <a:srgbClr val="C00000"/>
                </a:solidFill>
                <a:effectLst/>
              </a:rPr>
              <a:t>IdP</a:t>
            </a:r>
            <a:r>
              <a:rPr lang="en-US" sz="2000" b="0" i="0" dirty="0">
                <a:solidFill>
                  <a:srgbClr val="333333"/>
                </a:solidFill>
                <a:effectLst/>
              </a:rPr>
              <a:t> initially, then the </a:t>
            </a:r>
            <a:r>
              <a:rPr lang="en-US" sz="2000" b="0" i="0" dirty="0">
                <a:solidFill>
                  <a:srgbClr val="C00000"/>
                </a:solidFill>
                <a:effectLst/>
              </a:rPr>
              <a:t>IdP</a:t>
            </a:r>
            <a:r>
              <a:rPr lang="en-US" sz="2000" b="0" i="0" dirty="0">
                <a:solidFill>
                  <a:srgbClr val="333333"/>
                </a:solidFill>
                <a:effectLst/>
              </a:rPr>
              <a:t> sends a </a:t>
            </a:r>
            <a:r>
              <a:rPr lang="en-US" sz="2000" b="0" i="0" dirty="0">
                <a:solidFill>
                  <a:srgbClr val="C00000"/>
                </a:solidFill>
                <a:effectLst/>
              </a:rPr>
              <a:t>SAML assertion </a:t>
            </a:r>
            <a:r>
              <a:rPr lang="en-US" sz="2000" b="0" i="0" dirty="0">
                <a:solidFill>
                  <a:srgbClr val="333333"/>
                </a:solidFill>
                <a:effectLst/>
              </a:rPr>
              <a:t>to the </a:t>
            </a:r>
            <a:r>
              <a:rPr lang="en-US" sz="2000" b="0" i="0" dirty="0">
                <a:solidFill>
                  <a:srgbClr val="C00000"/>
                </a:solidFill>
                <a:effectLst/>
              </a:rPr>
              <a:t>SP</a:t>
            </a:r>
            <a:r>
              <a:rPr lang="en-US" sz="2000" b="0" i="0" dirty="0">
                <a:solidFill>
                  <a:srgbClr val="333333"/>
                </a:solidFill>
                <a:effectLst/>
              </a:rPr>
              <a:t> when the user accesses the </a:t>
            </a:r>
            <a:r>
              <a:rPr lang="en-US" sz="2000" b="0" i="0" dirty="0">
                <a:solidFill>
                  <a:srgbClr val="C00000"/>
                </a:solidFill>
                <a:effectLst/>
              </a:rPr>
              <a:t>SP</a:t>
            </a:r>
            <a:r>
              <a:rPr lang="en-US" sz="2000" b="0" i="0" dirty="0">
                <a:solidFill>
                  <a:srgbClr val="333333"/>
                </a:solidFill>
                <a:effectLst/>
              </a:rPr>
              <a:t> site. No AuthnRequest is required.</a:t>
            </a:r>
            <a:br>
              <a:rPr lang="en-US" sz="2000" b="0" i="0" dirty="0">
                <a:solidFill>
                  <a:srgbClr val="333333"/>
                </a:solidFill>
                <a:effectLst/>
              </a:rPr>
            </a:br>
            <a:endParaRPr lang="en-US" sz="2000" b="0" i="0" dirty="0">
              <a:solidFill>
                <a:srgbClr val="333333"/>
              </a:solidFill>
              <a:effectLst/>
            </a:endParaRPr>
          </a:p>
          <a:p>
            <a:pPr marL="457200" indent="-457200" algn="l">
              <a:buFont typeface="+mj-lt"/>
              <a:buAutoNum type="arabicPeriod"/>
            </a:pPr>
            <a:r>
              <a:rPr lang="en-US" sz="2000" b="1" u="sng" dirty="0">
                <a:solidFill>
                  <a:srgbClr val="C00000"/>
                </a:solidFill>
              </a:rPr>
              <a:t>SP initiated: </a:t>
            </a:r>
            <a:r>
              <a:rPr lang="en-US" sz="2000" b="0" i="0" dirty="0">
                <a:solidFill>
                  <a:srgbClr val="333333"/>
                </a:solidFill>
                <a:effectLst/>
              </a:rPr>
              <a:t>If an end user interacts with the </a:t>
            </a:r>
            <a:r>
              <a:rPr lang="en-US" sz="2000" b="0" i="0" dirty="0">
                <a:solidFill>
                  <a:srgbClr val="C00000"/>
                </a:solidFill>
                <a:effectLst/>
              </a:rPr>
              <a:t>SP</a:t>
            </a:r>
            <a:r>
              <a:rPr lang="en-US" sz="2000" b="0" i="0" dirty="0">
                <a:solidFill>
                  <a:srgbClr val="333333"/>
                </a:solidFill>
                <a:effectLst/>
              </a:rPr>
              <a:t> initially, the </a:t>
            </a:r>
            <a:r>
              <a:rPr lang="en-US" sz="2000" b="0" i="0" dirty="0">
                <a:solidFill>
                  <a:srgbClr val="C00000"/>
                </a:solidFill>
                <a:effectLst/>
              </a:rPr>
              <a:t>SP</a:t>
            </a:r>
            <a:r>
              <a:rPr lang="en-US" sz="2000" b="0" i="0" dirty="0">
                <a:solidFill>
                  <a:srgbClr val="333333"/>
                </a:solidFill>
                <a:effectLst/>
              </a:rPr>
              <a:t> needs to send an AuthnRequest to the </a:t>
            </a:r>
            <a:r>
              <a:rPr lang="en-US" sz="2000" b="0" i="0" dirty="0">
                <a:solidFill>
                  <a:srgbClr val="C00000"/>
                </a:solidFill>
                <a:effectLst/>
              </a:rPr>
              <a:t>IdP</a:t>
            </a:r>
            <a:r>
              <a:rPr lang="en-US" sz="2000" b="0" i="0" dirty="0">
                <a:solidFill>
                  <a:srgbClr val="333333"/>
                </a:solidFill>
                <a:effectLst/>
              </a:rPr>
              <a:t>. The </a:t>
            </a:r>
            <a:r>
              <a:rPr lang="en-US" sz="2000" b="0" i="0" dirty="0">
                <a:solidFill>
                  <a:srgbClr val="C00000"/>
                </a:solidFill>
                <a:effectLst/>
              </a:rPr>
              <a:t>IdP</a:t>
            </a:r>
            <a:r>
              <a:rPr lang="en-US" sz="2000" b="0" i="0" dirty="0">
                <a:solidFill>
                  <a:srgbClr val="333333"/>
                </a:solidFill>
                <a:effectLst/>
              </a:rPr>
              <a:t> authenticates the user and then returns a </a:t>
            </a:r>
            <a:r>
              <a:rPr lang="en-US" sz="2000" b="0" i="0" dirty="0">
                <a:solidFill>
                  <a:srgbClr val="C00000"/>
                </a:solidFill>
                <a:effectLst/>
              </a:rPr>
              <a:t>SAML assertion</a:t>
            </a:r>
            <a:r>
              <a:rPr lang="en-US" sz="2000" b="0" i="0" dirty="0">
                <a:solidFill>
                  <a:srgbClr val="333333"/>
                </a:solidFill>
                <a:effectLst/>
              </a:rPr>
              <a:t>. </a:t>
            </a:r>
          </a:p>
        </p:txBody>
      </p:sp>
      <p:pic>
        <p:nvPicPr>
          <p:cNvPr id="5" name="Picture 4">
            <a:extLst>
              <a:ext uri="{FF2B5EF4-FFF2-40B4-BE49-F238E27FC236}">
                <a16:creationId xmlns:a16="http://schemas.microsoft.com/office/drawing/2014/main" id="{7DD6F5C0-E3EC-840C-9A72-9B50B5A8E66C}"/>
              </a:ext>
            </a:extLst>
          </p:cNvPr>
          <p:cNvPicPr>
            <a:picLocks noChangeAspect="1"/>
          </p:cNvPicPr>
          <p:nvPr/>
        </p:nvPicPr>
        <p:blipFill>
          <a:blip r:embed="rId3"/>
          <a:stretch>
            <a:fillRect/>
          </a:stretch>
        </p:blipFill>
        <p:spPr>
          <a:xfrm>
            <a:off x="3200400" y="949590"/>
            <a:ext cx="4423741" cy="1926824"/>
          </a:xfrm>
          <a:prstGeom prst="rect">
            <a:avLst/>
          </a:prstGeom>
        </p:spPr>
      </p:pic>
      <p:sp>
        <p:nvSpPr>
          <p:cNvPr id="4" name="Rectangle 3">
            <a:extLst>
              <a:ext uri="{FF2B5EF4-FFF2-40B4-BE49-F238E27FC236}">
                <a16:creationId xmlns:a16="http://schemas.microsoft.com/office/drawing/2014/main" id="{9AEEEF17-A860-D1D1-446B-97D294FFB492}"/>
              </a:ext>
            </a:extLst>
          </p:cNvPr>
          <p:cNvSpPr/>
          <p:nvPr/>
        </p:nvSpPr>
        <p:spPr>
          <a:xfrm>
            <a:off x="3733800" y="61984"/>
            <a:ext cx="4495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Single Sign-On (SSO)  and SAML?</a:t>
            </a:r>
          </a:p>
        </p:txBody>
      </p:sp>
    </p:spTree>
    <p:extLst>
      <p:ext uri="{BB962C8B-B14F-4D97-AF65-F5344CB8AC3E}">
        <p14:creationId xmlns:p14="http://schemas.microsoft.com/office/powerpoint/2010/main" val="36788590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pic>
        <p:nvPicPr>
          <p:cNvPr id="4" name="Picture 3">
            <a:extLst>
              <a:ext uri="{FF2B5EF4-FFF2-40B4-BE49-F238E27FC236}">
                <a16:creationId xmlns:a16="http://schemas.microsoft.com/office/drawing/2014/main" id="{067DB56A-B2FE-BAD1-EBEC-1E0B6AC20C71}"/>
              </a:ext>
            </a:extLst>
          </p:cNvPr>
          <p:cNvPicPr>
            <a:picLocks noChangeAspect="1"/>
          </p:cNvPicPr>
          <p:nvPr/>
        </p:nvPicPr>
        <p:blipFill>
          <a:blip r:embed="rId3"/>
          <a:stretch>
            <a:fillRect/>
          </a:stretch>
        </p:blipFill>
        <p:spPr>
          <a:xfrm>
            <a:off x="573617" y="733079"/>
            <a:ext cx="10739965" cy="5638755"/>
          </a:xfrm>
          <a:prstGeom prst="rect">
            <a:avLst/>
          </a:prstGeom>
        </p:spPr>
      </p:pic>
      <p:sp>
        <p:nvSpPr>
          <p:cNvPr id="5" name="Speech Bubble: Rectangle 4">
            <a:extLst>
              <a:ext uri="{FF2B5EF4-FFF2-40B4-BE49-F238E27FC236}">
                <a16:creationId xmlns:a16="http://schemas.microsoft.com/office/drawing/2014/main" id="{7543DDFF-7A0E-CB0D-337B-0BED9A8D7C02}"/>
              </a:ext>
            </a:extLst>
          </p:cNvPr>
          <p:cNvSpPr/>
          <p:nvPr/>
        </p:nvSpPr>
        <p:spPr>
          <a:xfrm>
            <a:off x="2514600" y="5181600"/>
            <a:ext cx="3429000" cy="990600"/>
          </a:xfrm>
          <a:prstGeom prst="wedgeRectCallout">
            <a:avLst>
              <a:gd name="adj1" fmla="val -3559"/>
              <a:gd name="adj2" fmla="val -175677"/>
            </a:avLst>
          </a:prstGeom>
          <a:solidFill>
            <a:schemeClr val="accent3">
              <a:lumMod val="20000"/>
              <a:lumOff val="80000"/>
            </a:schemeClr>
          </a:solidFill>
          <a:ln w="3175">
            <a:noFill/>
          </a:ln>
        </p:spPr>
        <p:style>
          <a:lnRef idx="2">
            <a:schemeClr val="accent4"/>
          </a:lnRef>
          <a:fillRef idx="1">
            <a:schemeClr val="lt1"/>
          </a:fillRef>
          <a:effectRef idx="0">
            <a:schemeClr val="accent4"/>
          </a:effectRef>
          <a:fontRef idx="minor">
            <a:schemeClr val="dk1"/>
          </a:fontRef>
        </p:style>
        <p:txBody>
          <a:bodyPr rtlCol="0" anchor="ctr"/>
          <a:lstStyle/>
          <a:p>
            <a:pPr algn="l">
              <a:buFont typeface="+mj-lt"/>
              <a:buAutoNum type="arabicPeriod"/>
            </a:pPr>
            <a:endParaRPr lang="en-US" sz="1200" b="0" i="0" dirty="0">
              <a:solidFill>
                <a:srgbClr val="333333"/>
              </a:solidFill>
              <a:effectLst/>
            </a:endParaRPr>
          </a:p>
          <a:p>
            <a:pPr algn="l">
              <a:buFont typeface="+mj-lt"/>
              <a:buAutoNum type="arabicPeriod"/>
            </a:pPr>
            <a:r>
              <a:rPr lang="en-US" sz="1200" b="0" i="0" dirty="0">
                <a:solidFill>
                  <a:srgbClr val="333333"/>
                </a:solidFill>
                <a:effectLst/>
              </a:rPr>
              <a:t>The user's </a:t>
            </a:r>
            <a:r>
              <a:rPr lang="en-US" sz="1200" b="1" i="0" dirty="0">
                <a:solidFill>
                  <a:srgbClr val="333333"/>
                </a:solidFill>
                <a:effectLst/>
              </a:rPr>
              <a:t>Federation ID</a:t>
            </a:r>
            <a:endParaRPr lang="en-US" sz="1200" b="0" i="0" dirty="0">
              <a:solidFill>
                <a:srgbClr val="333333"/>
              </a:solidFill>
              <a:effectLst/>
            </a:endParaRPr>
          </a:p>
          <a:p>
            <a:pPr algn="l">
              <a:buFont typeface="+mj-lt"/>
              <a:buAutoNum type="arabicPeriod"/>
            </a:pPr>
            <a:r>
              <a:rPr lang="en-US" sz="1200" b="0" i="0" dirty="0">
                <a:solidFill>
                  <a:srgbClr val="333333"/>
                </a:solidFill>
                <a:effectLst/>
              </a:rPr>
              <a:t>Additional data about the user</a:t>
            </a:r>
          </a:p>
          <a:p>
            <a:pPr algn="l">
              <a:buFont typeface="+mj-lt"/>
              <a:buAutoNum type="arabicPeriod"/>
            </a:pPr>
            <a:r>
              <a:rPr lang="en-US" sz="1200" b="0" i="0" dirty="0">
                <a:solidFill>
                  <a:srgbClr val="333333"/>
                </a:solidFill>
                <a:effectLst/>
              </a:rPr>
              <a:t>Data about how and when the user authenticated</a:t>
            </a:r>
          </a:p>
          <a:p>
            <a:pPr algn="l">
              <a:buFont typeface="+mj-lt"/>
              <a:buAutoNum type="arabicPeriod"/>
            </a:pPr>
            <a:r>
              <a:rPr lang="en-US" sz="1200" b="0" i="0" dirty="0">
                <a:solidFill>
                  <a:srgbClr val="333333"/>
                </a:solidFill>
                <a:effectLst/>
              </a:rPr>
              <a:t>The X509 certificate public key of the IdP</a:t>
            </a:r>
          </a:p>
          <a:p>
            <a:pPr algn="ctr"/>
            <a:endParaRPr lang="en-US" sz="1200" dirty="0"/>
          </a:p>
        </p:txBody>
      </p:sp>
      <p:sp>
        <p:nvSpPr>
          <p:cNvPr id="7" name="Speech Bubble: Rectangle 6">
            <a:extLst>
              <a:ext uri="{FF2B5EF4-FFF2-40B4-BE49-F238E27FC236}">
                <a16:creationId xmlns:a16="http://schemas.microsoft.com/office/drawing/2014/main" id="{A5A69AE2-CC7E-40A2-4F8F-D34F2F320D42}"/>
              </a:ext>
            </a:extLst>
          </p:cNvPr>
          <p:cNvSpPr/>
          <p:nvPr/>
        </p:nvSpPr>
        <p:spPr>
          <a:xfrm>
            <a:off x="7696200" y="3057156"/>
            <a:ext cx="3429000" cy="990600"/>
          </a:xfrm>
          <a:prstGeom prst="wedgeRectCallout">
            <a:avLst>
              <a:gd name="adj1" fmla="val 12573"/>
              <a:gd name="adj2" fmla="val 136574"/>
            </a:avLst>
          </a:prstGeom>
          <a:solidFill>
            <a:schemeClr val="accent3">
              <a:lumMod val="20000"/>
              <a:lumOff val="80000"/>
            </a:schemeClr>
          </a:solidFill>
          <a:ln w="3175">
            <a:noFill/>
          </a:ln>
        </p:spPr>
        <p:style>
          <a:lnRef idx="2">
            <a:schemeClr val="accent4"/>
          </a:lnRef>
          <a:fillRef idx="1">
            <a:schemeClr val="lt1"/>
          </a:fillRef>
          <a:effectRef idx="0">
            <a:schemeClr val="accent4"/>
          </a:effectRef>
          <a:fontRef idx="minor">
            <a:schemeClr val="dk1"/>
          </a:fontRef>
        </p:style>
        <p:txBody>
          <a:bodyPr rtlCol="0" anchor="ctr"/>
          <a:lstStyle/>
          <a:p>
            <a:pPr algn="l"/>
            <a:r>
              <a:rPr lang="en-US" sz="1200" b="0" i="0" dirty="0">
                <a:solidFill>
                  <a:srgbClr val="333333"/>
                </a:solidFill>
                <a:effectLst/>
              </a:rPr>
              <a:t>The SP examines the assertion, validating the IdP's X509 certificate public key. The SP then gives the end user access to their services, using the Federation ID as the identifier for the end user.</a:t>
            </a:r>
            <a:endParaRPr lang="en-US" sz="1200" dirty="0"/>
          </a:p>
        </p:txBody>
      </p:sp>
      <p:sp>
        <p:nvSpPr>
          <p:cNvPr id="2" name="Rectangle 1">
            <a:extLst>
              <a:ext uri="{FF2B5EF4-FFF2-40B4-BE49-F238E27FC236}">
                <a16:creationId xmlns:a16="http://schemas.microsoft.com/office/drawing/2014/main" id="{A0FCD202-597F-E28F-A27B-C5BBEA823957}"/>
              </a:ext>
            </a:extLst>
          </p:cNvPr>
          <p:cNvSpPr/>
          <p:nvPr/>
        </p:nvSpPr>
        <p:spPr>
          <a:xfrm>
            <a:off x="3733800" y="61984"/>
            <a:ext cx="4495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Single Sign-On (SSO)  and SAML?</a:t>
            </a:r>
          </a:p>
        </p:txBody>
      </p:sp>
      <p:sp>
        <p:nvSpPr>
          <p:cNvPr id="9" name="TextBox 8">
            <a:extLst>
              <a:ext uri="{FF2B5EF4-FFF2-40B4-BE49-F238E27FC236}">
                <a16:creationId xmlns:a16="http://schemas.microsoft.com/office/drawing/2014/main" id="{33316469-BA9A-7496-2232-F9B3A9C23D86}"/>
              </a:ext>
            </a:extLst>
          </p:cNvPr>
          <p:cNvSpPr txBox="1"/>
          <p:nvPr/>
        </p:nvSpPr>
        <p:spPr>
          <a:xfrm>
            <a:off x="0" y="122224"/>
            <a:ext cx="2895600" cy="523220"/>
          </a:xfrm>
          <a:prstGeom prst="rect">
            <a:avLst/>
          </a:prstGeom>
          <a:noFill/>
        </p:spPr>
        <p:txBody>
          <a:bodyPr wrap="square">
            <a:spAutoFit/>
          </a:bodyPr>
          <a:lstStyle/>
          <a:p>
            <a:r>
              <a:rPr lang="en-US" sz="2800" b="1" i="0" u="sng" dirty="0">
                <a:solidFill>
                  <a:srgbClr val="C00000"/>
                </a:solidFill>
                <a:effectLst/>
              </a:rPr>
              <a:t>IdP initiated Flow</a:t>
            </a:r>
            <a:endParaRPr lang="en-US" dirty="0"/>
          </a:p>
        </p:txBody>
      </p:sp>
    </p:spTree>
    <p:extLst>
      <p:ext uri="{BB962C8B-B14F-4D97-AF65-F5344CB8AC3E}">
        <p14:creationId xmlns:p14="http://schemas.microsoft.com/office/powerpoint/2010/main" val="89890397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pic>
        <p:nvPicPr>
          <p:cNvPr id="1026" name="Picture 2" descr="Diagram showing SP-initiated workflow (described next)">
            <a:extLst>
              <a:ext uri="{FF2B5EF4-FFF2-40B4-BE49-F238E27FC236}">
                <a16:creationId xmlns:a16="http://schemas.microsoft.com/office/drawing/2014/main" id="{9530FC97-BBB7-6D01-14D6-884CA5440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710501"/>
            <a:ext cx="10993965" cy="6029325"/>
          </a:xfrm>
          <a:prstGeom prst="rect">
            <a:avLst/>
          </a:prstGeom>
          <a:noFill/>
          <a:extLst>
            <a:ext uri="{909E8E84-426E-40DD-AFC4-6F175D3DCCD1}">
              <a14:hiddenFill xmlns:a14="http://schemas.microsoft.com/office/drawing/2010/main">
                <a:solidFill>
                  <a:srgbClr val="FFFFFF"/>
                </a:solidFill>
              </a14:hiddenFill>
            </a:ext>
          </a:extLst>
        </p:spPr>
      </p:pic>
      <p:sp>
        <p:nvSpPr>
          <p:cNvPr id="2" name="Speech Bubble: Rectangle 1">
            <a:extLst>
              <a:ext uri="{FF2B5EF4-FFF2-40B4-BE49-F238E27FC236}">
                <a16:creationId xmlns:a16="http://schemas.microsoft.com/office/drawing/2014/main" id="{97C16A49-78C4-237B-BA67-23994C46CA57}"/>
              </a:ext>
            </a:extLst>
          </p:cNvPr>
          <p:cNvSpPr/>
          <p:nvPr/>
        </p:nvSpPr>
        <p:spPr>
          <a:xfrm>
            <a:off x="6629400" y="3581399"/>
            <a:ext cx="3200400" cy="705607"/>
          </a:xfrm>
          <a:prstGeom prst="wedgeRectCallout">
            <a:avLst>
              <a:gd name="adj1" fmla="val -9250"/>
              <a:gd name="adj2" fmla="val -98752"/>
            </a:avLst>
          </a:prstGeom>
          <a:solidFill>
            <a:schemeClr val="accent3">
              <a:lumMod val="20000"/>
              <a:lumOff val="80000"/>
            </a:schemeClr>
          </a:solidFill>
          <a:ln w="3175">
            <a:noFill/>
          </a:ln>
        </p:spPr>
        <p:style>
          <a:lnRef idx="2">
            <a:schemeClr val="accent4"/>
          </a:lnRef>
          <a:fillRef idx="1">
            <a:schemeClr val="lt1"/>
          </a:fillRef>
          <a:effectRef idx="0">
            <a:schemeClr val="accent4"/>
          </a:effectRef>
          <a:fontRef idx="minor">
            <a:schemeClr val="dk1"/>
          </a:fontRef>
        </p:style>
        <p:txBody>
          <a:bodyPr rtlCol="0" anchor="ctr"/>
          <a:lstStyle/>
          <a:p>
            <a:pPr algn="l"/>
            <a:r>
              <a:rPr lang="en-US" sz="1200" b="0" i="0" dirty="0">
                <a:solidFill>
                  <a:srgbClr val="333333"/>
                </a:solidFill>
                <a:effectLst/>
              </a:rPr>
              <a:t>An X509 certificate public key can optionally be included to authenticate the request</a:t>
            </a:r>
            <a:endParaRPr lang="en-US" sz="1200" dirty="0"/>
          </a:p>
        </p:txBody>
      </p:sp>
      <p:sp>
        <p:nvSpPr>
          <p:cNvPr id="4" name="Speech Bubble: Rectangle 3">
            <a:extLst>
              <a:ext uri="{FF2B5EF4-FFF2-40B4-BE49-F238E27FC236}">
                <a16:creationId xmlns:a16="http://schemas.microsoft.com/office/drawing/2014/main" id="{8FEF848E-96CF-3938-0FF9-F745F4CD3882}"/>
              </a:ext>
            </a:extLst>
          </p:cNvPr>
          <p:cNvSpPr/>
          <p:nvPr/>
        </p:nvSpPr>
        <p:spPr>
          <a:xfrm>
            <a:off x="410636" y="2590800"/>
            <a:ext cx="3246964" cy="609600"/>
          </a:xfrm>
          <a:prstGeom prst="wedgeRectCallout">
            <a:avLst>
              <a:gd name="adj1" fmla="val -538"/>
              <a:gd name="adj2" fmla="val 183725"/>
            </a:avLst>
          </a:prstGeom>
          <a:solidFill>
            <a:schemeClr val="accent3">
              <a:lumMod val="20000"/>
              <a:lumOff val="80000"/>
            </a:schemeClr>
          </a:solidFill>
          <a:ln w="3175">
            <a:noFill/>
          </a:ln>
        </p:spPr>
        <p:style>
          <a:lnRef idx="2">
            <a:schemeClr val="accent4"/>
          </a:lnRef>
          <a:fillRef idx="1">
            <a:schemeClr val="lt1"/>
          </a:fillRef>
          <a:effectRef idx="0">
            <a:schemeClr val="accent4"/>
          </a:effectRef>
          <a:fontRef idx="minor">
            <a:schemeClr val="dk1"/>
          </a:fontRef>
        </p:style>
        <p:txBody>
          <a:bodyPr rtlCol="0" anchor="ctr"/>
          <a:lstStyle/>
          <a:p>
            <a:pPr algn="l"/>
            <a:r>
              <a:rPr lang="en-US" sz="1200" b="0" i="0" dirty="0">
                <a:solidFill>
                  <a:srgbClr val="333333"/>
                </a:solidFill>
                <a:effectLst/>
              </a:rPr>
              <a:t>The IdP checks whether the user has a currently authenticated session open. If not, the IdP provides the end user with a login screen.</a:t>
            </a:r>
            <a:endParaRPr lang="en-US" sz="1200" dirty="0"/>
          </a:p>
        </p:txBody>
      </p:sp>
      <p:sp>
        <p:nvSpPr>
          <p:cNvPr id="5" name="Speech Bubble: Rectangle 4">
            <a:extLst>
              <a:ext uri="{FF2B5EF4-FFF2-40B4-BE49-F238E27FC236}">
                <a16:creationId xmlns:a16="http://schemas.microsoft.com/office/drawing/2014/main" id="{AD8E5BCF-F373-B047-4441-98312F4E82E2}"/>
              </a:ext>
            </a:extLst>
          </p:cNvPr>
          <p:cNvSpPr/>
          <p:nvPr/>
        </p:nvSpPr>
        <p:spPr>
          <a:xfrm>
            <a:off x="2514600" y="5749226"/>
            <a:ext cx="3429000" cy="990600"/>
          </a:xfrm>
          <a:prstGeom prst="wedgeRectCallout">
            <a:avLst>
              <a:gd name="adj1" fmla="val -3559"/>
              <a:gd name="adj2" fmla="val -132372"/>
            </a:avLst>
          </a:prstGeom>
          <a:solidFill>
            <a:schemeClr val="accent3">
              <a:lumMod val="20000"/>
              <a:lumOff val="80000"/>
            </a:schemeClr>
          </a:solidFill>
          <a:ln w="3175">
            <a:noFill/>
          </a:ln>
        </p:spPr>
        <p:style>
          <a:lnRef idx="2">
            <a:schemeClr val="accent4"/>
          </a:lnRef>
          <a:fillRef idx="1">
            <a:schemeClr val="lt1"/>
          </a:fillRef>
          <a:effectRef idx="0">
            <a:schemeClr val="accent4"/>
          </a:effectRef>
          <a:fontRef idx="minor">
            <a:schemeClr val="dk1"/>
          </a:fontRef>
        </p:style>
        <p:txBody>
          <a:bodyPr rtlCol="0" anchor="ctr"/>
          <a:lstStyle/>
          <a:p>
            <a:pPr algn="l">
              <a:buFont typeface="+mj-lt"/>
              <a:buAutoNum type="arabicPeriod"/>
            </a:pPr>
            <a:endParaRPr lang="en-US" sz="1200" b="0" i="0" dirty="0">
              <a:solidFill>
                <a:srgbClr val="333333"/>
              </a:solidFill>
              <a:effectLst/>
            </a:endParaRPr>
          </a:p>
          <a:p>
            <a:pPr algn="l">
              <a:buFont typeface="+mj-lt"/>
              <a:buAutoNum type="arabicPeriod"/>
            </a:pPr>
            <a:r>
              <a:rPr lang="en-US" sz="1200" b="0" i="0" dirty="0">
                <a:solidFill>
                  <a:srgbClr val="333333"/>
                </a:solidFill>
                <a:effectLst/>
              </a:rPr>
              <a:t>The user's </a:t>
            </a:r>
            <a:r>
              <a:rPr lang="en-US" sz="1200" b="1" i="0" dirty="0">
                <a:solidFill>
                  <a:srgbClr val="333333"/>
                </a:solidFill>
                <a:effectLst/>
              </a:rPr>
              <a:t>Federation ID</a:t>
            </a:r>
            <a:endParaRPr lang="en-US" sz="1200" b="0" i="0" dirty="0">
              <a:solidFill>
                <a:srgbClr val="333333"/>
              </a:solidFill>
              <a:effectLst/>
            </a:endParaRPr>
          </a:p>
          <a:p>
            <a:pPr algn="l">
              <a:buFont typeface="+mj-lt"/>
              <a:buAutoNum type="arabicPeriod"/>
            </a:pPr>
            <a:r>
              <a:rPr lang="en-US" sz="1200" b="0" i="0" dirty="0">
                <a:solidFill>
                  <a:srgbClr val="333333"/>
                </a:solidFill>
                <a:effectLst/>
              </a:rPr>
              <a:t>Additional data about the user</a:t>
            </a:r>
          </a:p>
          <a:p>
            <a:pPr algn="l">
              <a:buFont typeface="+mj-lt"/>
              <a:buAutoNum type="arabicPeriod"/>
            </a:pPr>
            <a:r>
              <a:rPr lang="en-US" sz="1200" b="0" i="0" dirty="0">
                <a:solidFill>
                  <a:srgbClr val="333333"/>
                </a:solidFill>
                <a:effectLst/>
              </a:rPr>
              <a:t>Data about how and when the user authenticated</a:t>
            </a:r>
          </a:p>
          <a:p>
            <a:pPr algn="l">
              <a:buFont typeface="+mj-lt"/>
              <a:buAutoNum type="arabicPeriod"/>
            </a:pPr>
            <a:r>
              <a:rPr lang="en-US" sz="1200" b="0" i="0" dirty="0">
                <a:solidFill>
                  <a:srgbClr val="333333"/>
                </a:solidFill>
                <a:effectLst/>
              </a:rPr>
              <a:t>The X509 certificate public key of the IdP</a:t>
            </a:r>
          </a:p>
          <a:p>
            <a:pPr algn="ctr"/>
            <a:endParaRPr lang="en-US" sz="1200" dirty="0"/>
          </a:p>
        </p:txBody>
      </p:sp>
      <p:sp>
        <p:nvSpPr>
          <p:cNvPr id="7" name="Speech Bubble: Rectangle 6">
            <a:extLst>
              <a:ext uri="{FF2B5EF4-FFF2-40B4-BE49-F238E27FC236}">
                <a16:creationId xmlns:a16="http://schemas.microsoft.com/office/drawing/2014/main" id="{22215651-1F19-9D53-29C7-FA01C1B87DE2}"/>
              </a:ext>
            </a:extLst>
          </p:cNvPr>
          <p:cNvSpPr/>
          <p:nvPr/>
        </p:nvSpPr>
        <p:spPr>
          <a:xfrm>
            <a:off x="8458200" y="4384081"/>
            <a:ext cx="3649129" cy="893526"/>
          </a:xfrm>
          <a:prstGeom prst="wedgeRectCallout">
            <a:avLst>
              <a:gd name="adj1" fmla="val -4218"/>
              <a:gd name="adj2" fmla="val 117200"/>
            </a:avLst>
          </a:prstGeom>
          <a:solidFill>
            <a:schemeClr val="accent3">
              <a:lumMod val="20000"/>
              <a:lumOff val="80000"/>
            </a:schemeClr>
          </a:solidFill>
          <a:ln w="3175">
            <a:noFill/>
          </a:ln>
        </p:spPr>
        <p:style>
          <a:lnRef idx="2">
            <a:schemeClr val="accent4"/>
          </a:lnRef>
          <a:fillRef idx="1">
            <a:schemeClr val="lt1"/>
          </a:fillRef>
          <a:effectRef idx="0">
            <a:schemeClr val="accent4"/>
          </a:effectRef>
          <a:fontRef idx="minor">
            <a:schemeClr val="dk1"/>
          </a:fontRef>
        </p:style>
        <p:txBody>
          <a:bodyPr rtlCol="0" anchor="ctr"/>
          <a:lstStyle/>
          <a:p>
            <a:pPr algn="l"/>
            <a:r>
              <a:rPr lang="en-US" sz="1200" b="0" i="0" dirty="0">
                <a:solidFill>
                  <a:srgbClr val="333333"/>
                </a:solidFill>
                <a:effectLst/>
              </a:rPr>
              <a:t>The SP examines the assertion, validating the IdP's X509 certificate public key. The SP then gives the end user access to their services, using the Federation ID as the identifier for the end user.</a:t>
            </a:r>
            <a:endParaRPr lang="en-US" sz="1200" dirty="0"/>
          </a:p>
        </p:txBody>
      </p:sp>
      <p:sp>
        <p:nvSpPr>
          <p:cNvPr id="8" name="Rectangle 7">
            <a:extLst>
              <a:ext uri="{FF2B5EF4-FFF2-40B4-BE49-F238E27FC236}">
                <a16:creationId xmlns:a16="http://schemas.microsoft.com/office/drawing/2014/main" id="{3630C8E8-3DEF-0F43-6141-21764FC7F852}"/>
              </a:ext>
            </a:extLst>
          </p:cNvPr>
          <p:cNvSpPr/>
          <p:nvPr/>
        </p:nvSpPr>
        <p:spPr>
          <a:xfrm>
            <a:off x="3733800" y="61984"/>
            <a:ext cx="4495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Single Sign-On (SSO)  and SAML?</a:t>
            </a:r>
          </a:p>
        </p:txBody>
      </p:sp>
      <p:sp>
        <p:nvSpPr>
          <p:cNvPr id="10" name="TextBox 9">
            <a:extLst>
              <a:ext uri="{FF2B5EF4-FFF2-40B4-BE49-F238E27FC236}">
                <a16:creationId xmlns:a16="http://schemas.microsoft.com/office/drawing/2014/main" id="{06BE8F31-EC3D-7A6A-026D-530783CDA875}"/>
              </a:ext>
            </a:extLst>
          </p:cNvPr>
          <p:cNvSpPr txBox="1"/>
          <p:nvPr/>
        </p:nvSpPr>
        <p:spPr>
          <a:xfrm>
            <a:off x="162982" y="90206"/>
            <a:ext cx="2656418" cy="523220"/>
          </a:xfrm>
          <a:prstGeom prst="rect">
            <a:avLst/>
          </a:prstGeom>
          <a:noFill/>
        </p:spPr>
        <p:txBody>
          <a:bodyPr wrap="square">
            <a:spAutoFit/>
          </a:bodyPr>
          <a:lstStyle/>
          <a:p>
            <a:r>
              <a:rPr lang="en-US" sz="2800" b="1" u="sng" dirty="0">
                <a:solidFill>
                  <a:srgbClr val="C00000"/>
                </a:solidFill>
              </a:rPr>
              <a:t>SP initiated Flow</a:t>
            </a:r>
            <a:endParaRPr lang="en-US" dirty="0"/>
          </a:p>
        </p:txBody>
      </p:sp>
    </p:spTree>
    <p:extLst>
      <p:ext uri="{BB962C8B-B14F-4D97-AF65-F5344CB8AC3E}">
        <p14:creationId xmlns:p14="http://schemas.microsoft.com/office/powerpoint/2010/main" val="42911545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TextBox 3">
            <a:extLst>
              <a:ext uri="{FF2B5EF4-FFF2-40B4-BE49-F238E27FC236}">
                <a16:creationId xmlns:a16="http://schemas.microsoft.com/office/drawing/2014/main" id="{99186446-ACA5-9EF8-1F62-1D037827FE94}"/>
              </a:ext>
            </a:extLst>
          </p:cNvPr>
          <p:cNvSpPr txBox="1"/>
          <p:nvPr/>
        </p:nvSpPr>
        <p:spPr>
          <a:xfrm>
            <a:off x="207436" y="2246055"/>
            <a:ext cx="11887200" cy="2554545"/>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000" dirty="0">
                <a:solidFill>
                  <a:srgbClr val="333333"/>
                </a:solidFill>
              </a:rPr>
              <a:t>There are two options that can occur based on the behavior the </a:t>
            </a:r>
            <a:r>
              <a:rPr lang="en-US" sz="2000" dirty="0">
                <a:solidFill>
                  <a:srgbClr val="FF0000"/>
                </a:solidFill>
              </a:rPr>
              <a:t>IdP</a:t>
            </a:r>
            <a:r>
              <a:rPr lang="en-US" sz="2000" dirty="0">
                <a:solidFill>
                  <a:srgbClr val="333333"/>
                </a:solidFill>
              </a:rPr>
              <a:t> and </a:t>
            </a:r>
            <a:r>
              <a:rPr lang="en-US" sz="2000" dirty="0">
                <a:solidFill>
                  <a:srgbClr val="FF0000"/>
                </a:solidFill>
              </a:rPr>
              <a:t>SP</a:t>
            </a:r>
            <a:r>
              <a:rPr lang="en-US" sz="2000" dirty="0">
                <a:solidFill>
                  <a:srgbClr val="333333"/>
                </a:solidFill>
              </a:rPr>
              <a:t> have agreed upon:</a:t>
            </a:r>
          </a:p>
          <a:p>
            <a:pPr marL="342900" indent="-342900" algn="l">
              <a:buFont typeface="Wingdings" panose="05000000000000000000" pitchFamily="2" charset="2"/>
              <a:buChar char="ü"/>
            </a:pPr>
            <a:endParaRPr lang="en-US" sz="2000" dirty="0">
              <a:solidFill>
                <a:srgbClr val="333333"/>
              </a:solidFill>
            </a:endParaRPr>
          </a:p>
          <a:p>
            <a:pPr marL="457200" indent="-457200" algn="l">
              <a:buFont typeface="+mj-lt"/>
              <a:buAutoNum type="arabicPeriod"/>
            </a:pPr>
            <a:r>
              <a:rPr lang="en-US" sz="2000" u="sng" dirty="0">
                <a:solidFill>
                  <a:srgbClr val="FF0000"/>
                </a:solidFill>
              </a:rPr>
              <a:t>Independent logout: </a:t>
            </a:r>
            <a:r>
              <a:rPr lang="en-US" sz="2000" dirty="0">
                <a:solidFill>
                  <a:srgbClr val="333333"/>
                </a:solidFill>
              </a:rPr>
              <a:t>The user is logged out of the session that they currently have with either the </a:t>
            </a:r>
            <a:r>
              <a:rPr lang="en-US" sz="2000" dirty="0">
                <a:solidFill>
                  <a:srgbClr val="FF0000"/>
                </a:solidFill>
              </a:rPr>
              <a:t>IdP</a:t>
            </a:r>
            <a:r>
              <a:rPr lang="en-US" sz="2000" dirty="0">
                <a:solidFill>
                  <a:srgbClr val="333333"/>
                </a:solidFill>
              </a:rPr>
              <a:t> or </a:t>
            </a:r>
            <a:r>
              <a:rPr lang="en-US" sz="2000" dirty="0">
                <a:solidFill>
                  <a:srgbClr val="FF0000"/>
                </a:solidFill>
              </a:rPr>
              <a:t>SP</a:t>
            </a:r>
            <a:r>
              <a:rPr lang="en-US" sz="2000" dirty="0">
                <a:solidFill>
                  <a:srgbClr val="333333"/>
                </a:solidFill>
              </a:rPr>
              <a:t> only.</a:t>
            </a:r>
            <a:br>
              <a:rPr lang="en-US" sz="2000" dirty="0">
                <a:solidFill>
                  <a:srgbClr val="333333"/>
                </a:solidFill>
              </a:rPr>
            </a:br>
            <a:endParaRPr lang="en-US" sz="2000" dirty="0">
              <a:solidFill>
                <a:srgbClr val="333333"/>
              </a:solidFill>
            </a:endParaRPr>
          </a:p>
          <a:p>
            <a:pPr marL="457200" indent="-457200" algn="l">
              <a:buFont typeface="+mj-lt"/>
              <a:buAutoNum type="arabicPeriod"/>
            </a:pPr>
            <a:r>
              <a:rPr lang="en-US" sz="2000" u="sng" dirty="0">
                <a:solidFill>
                  <a:srgbClr val="FF0000"/>
                </a:solidFill>
              </a:rPr>
              <a:t>Single logout: </a:t>
            </a:r>
            <a:r>
              <a:rPr lang="en-US" sz="2000" dirty="0">
                <a:solidFill>
                  <a:srgbClr val="333333"/>
                </a:solidFill>
              </a:rPr>
              <a:t>The user is logged out of all sessions with the </a:t>
            </a:r>
            <a:r>
              <a:rPr lang="en-US" sz="2000" dirty="0">
                <a:solidFill>
                  <a:srgbClr val="FF0000"/>
                </a:solidFill>
              </a:rPr>
              <a:t>SP</a:t>
            </a:r>
            <a:r>
              <a:rPr lang="en-US" sz="2000" dirty="0">
                <a:solidFill>
                  <a:srgbClr val="333333"/>
                </a:solidFill>
              </a:rPr>
              <a:t> and </a:t>
            </a:r>
            <a:r>
              <a:rPr lang="en-US" sz="2000" dirty="0">
                <a:solidFill>
                  <a:srgbClr val="FF0000"/>
                </a:solidFill>
              </a:rPr>
              <a:t>IdP</a:t>
            </a:r>
            <a:r>
              <a:rPr lang="en-US" sz="2000" dirty="0">
                <a:solidFill>
                  <a:srgbClr val="333333"/>
                </a:solidFill>
              </a:rPr>
              <a:t> that are using the same single </a:t>
            </a:r>
          </a:p>
          <a:p>
            <a:pPr algn="l"/>
            <a:r>
              <a:rPr lang="en-US" sz="2000" dirty="0">
                <a:solidFill>
                  <a:srgbClr val="333333"/>
                </a:solidFill>
              </a:rPr>
              <a:t>        sign-on. The </a:t>
            </a:r>
            <a:r>
              <a:rPr lang="en-US" sz="2000" dirty="0">
                <a:solidFill>
                  <a:srgbClr val="FF0000"/>
                </a:solidFill>
              </a:rPr>
              <a:t>IdP</a:t>
            </a:r>
            <a:r>
              <a:rPr lang="en-US" sz="2000" dirty="0">
                <a:solidFill>
                  <a:srgbClr val="333333"/>
                </a:solidFill>
              </a:rPr>
              <a:t> also updates any other third-party </a:t>
            </a:r>
            <a:r>
              <a:rPr lang="en-US" sz="2000" dirty="0">
                <a:solidFill>
                  <a:srgbClr val="FF0000"/>
                </a:solidFill>
              </a:rPr>
              <a:t>SP</a:t>
            </a:r>
            <a:r>
              <a:rPr lang="en-US" sz="2000" dirty="0">
                <a:solidFill>
                  <a:srgbClr val="333333"/>
                </a:solidFill>
              </a:rPr>
              <a:t> sessions that support single logout.</a:t>
            </a:r>
          </a:p>
          <a:p>
            <a:pPr marL="342900" indent="-342900" algn="l">
              <a:buFont typeface="Wingdings" panose="05000000000000000000" pitchFamily="2" charset="2"/>
              <a:buChar char="ü"/>
            </a:pPr>
            <a:endParaRPr lang="en-US" sz="2000" b="0" i="0" dirty="0">
              <a:solidFill>
                <a:srgbClr val="333333"/>
              </a:solidFill>
              <a:effectLst/>
            </a:endParaRPr>
          </a:p>
        </p:txBody>
      </p:sp>
      <p:sp>
        <p:nvSpPr>
          <p:cNvPr id="5" name="TextBox 4">
            <a:extLst>
              <a:ext uri="{FF2B5EF4-FFF2-40B4-BE49-F238E27FC236}">
                <a16:creationId xmlns:a16="http://schemas.microsoft.com/office/drawing/2014/main" id="{0894425E-7FF2-6E20-4534-3DE7340ADBD6}"/>
              </a:ext>
            </a:extLst>
          </p:cNvPr>
          <p:cNvSpPr txBox="1"/>
          <p:nvPr/>
        </p:nvSpPr>
        <p:spPr>
          <a:xfrm>
            <a:off x="4131476" y="1767193"/>
            <a:ext cx="4039119" cy="400110"/>
          </a:xfrm>
          <a:prstGeom prst="rect">
            <a:avLst/>
          </a:prstGeom>
          <a:solidFill>
            <a:srgbClr val="FFC000"/>
          </a:solidFill>
        </p:spPr>
        <p:txBody>
          <a:bodyPr wrap="none" rtlCol="0">
            <a:spAutoFit/>
          </a:bodyPr>
          <a:lstStyle/>
          <a:p>
            <a:pPr algn="ctr"/>
            <a:r>
              <a:rPr lang="en-US" sz="2000" dirty="0"/>
              <a:t>What happens when a user logs out?</a:t>
            </a:r>
          </a:p>
        </p:txBody>
      </p:sp>
      <p:sp>
        <p:nvSpPr>
          <p:cNvPr id="2" name="Rectangle 1">
            <a:extLst>
              <a:ext uri="{FF2B5EF4-FFF2-40B4-BE49-F238E27FC236}">
                <a16:creationId xmlns:a16="http://schemas.microsoft.com/office/drawing/2014/main" id="{47438B22-8B93-23D5-D327-79E6252F6C25}"/>
              </a:ext>
            </a:extLst>
          </p:cNvPr>
          <p:cNvSpPr/>
          <p:nvPr/>
        </p:nvSpPr>
        <p:spPr>
          <a:xfrm>
            <a:off x="3733800" y="61984"/>
            <a:ext cx="4495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Single Sign-On (SSO)  and SAML?</a:t>
            </a:r>
          </a:p>
        </p:txBody>
      </p:sp>
    </p:spTree>
    <p:extLst>
      <p:ext uri="{BB962C8B-B14F-4D97-AF65-F5344CB8AC3E}">
        <p14:creationId xmlns:p14="http://schemas.microsoft.com/office/powerpoint/2010/main" val="36116320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91743</TotalTime>
  <Words>790</Words>
  <Application>Microsoft Office PowerPoint</Application>
  <PresentationFormat>Widescreen</PresentationFormat>
  <Paragraphs>63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Roboto Slab</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9795</cp:revision>
  <dcterms:created xsi:type="dcterms:W3CDTF">2006-08-16T00:00:00Z</dcterms:created>
  <dcterms:modified xsi:type="dcterms:W3CDTF">2023-06-28T13:58:25Z</dcterms:modified>
</cp:coreProperties>
</file>