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3"/>
  </p:notesMasterIdLst>
  <p:sldIdLst>
    <p:sldId id="471" r:id="rId2"/>
    <p:sldId id="474" r:id="rId3"/>
    <p:sldId id="475" r:id="rId4"/>
    <p:sldId id="476" r:id="rId5"/>
    <p:sldId id="477" r:id="rId6"/>
    <p:sldId id="478" r:id="rId7"/>
    <p:sldId id="472" r:id="rId8"/>
    <p:sldId id="473" r:id="rId9"/>
    <p:sldId id="480" r:id="rId10"/>
    <p:sldId id="479" r:id="rId11"/>
    <p:sldId id="481" r:id="rId12"/>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1792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11</a:t>
            </a:fld>
            <a:endParaRPr lang="en-US" dirty="0"/>
          </a:p>
        </p:txBody>
      </p:sp>
    </p:spTree>
    <p:extLst>
      <p:ext uri="{BB962C8B-B14F-4D97-AF65-F5344CB8AC3E}">
        <p14:creationId xmlns:p14="http://schemas.microsoft.com/office/powerpoint/2010/main" val="4078795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24840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82383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37534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46335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1748331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55401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1208366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366057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9/12/2022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ED747C-86E0-450F-AFD3-771DACF47E55}"/>
              </a:ext>
            </a:extLst>
          </p:cNvPr>
          <p:cNvSpPr/>
          <p:nvPr/>
        </p:nvSpPr>
        <p:spPr>
          <a:xfrm>
            <a:off x="4572000" y="1295400"/>
            <a:ext cx="2933700" cy="4953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384E8FB-A4F2-4FB3-9A73-831C3F90D410}"/>
              </a:ext>
            </a:extLst>
          </p:cNvPr>
          <p:cNvSpPr/>
          <p:nvPr/>
        </p:nvSpPr>
        <p:spPr>
          <a:xfrm>
            <a:off x="5029200" y="2209800"/>
            <a:ext cx="2133600" cy="28194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sp>
        <p:nvSpPr>
          <p:cNvPr id="4" name="Rectangle 3">
            <a:extLst>
              <a:ext uri="{FF2B5EF4-FFF2-40B4-BE49-F238E27FC236}">
                <a16:creationId xmlns:a16="http://schemas.microsoft.com/office/drawing/2014/main" id="{76919DC5-E8CC-4FF6-B698-796AFE5B5A9F}"/>
              </a:ext>
            </a:extLst>
          </p:cNvPr>
          <p:cNvSpPr/>
          <p:nvPr/>
        </p:nvSpPr>
        <p:spPr>
          <a:xfrm>
            <a:off x="817035" y="2057400"/>
            <a:ext cx="1828800" cy="27432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Terminator 4">
            <a:extLst>
              <a:ext uri="{FF2B5EF4-FFF2-40B4-BE49-F238E27FC236}">
                <a16:creationId xmlns:a16="http://schemas.microsoft.com/office/drawing/2014/main" id="{4CB91A3C-D889-449E-BB29-B00700D3A77B}"/>
              </a:ext>
            </a:extLst>
          </p:cNvPr>
          <p:cNvSpPr/>
          <p:nvPr/>
        </p:nvSpPr>
        <p:spPr>
          <a:xfrm>
            <a:off x="1041402" y="2438400"/>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Producer1</a:t>
            </a:r>
          </a:p>
        </p:txBody>
      </p:sp>
      <p:sp>
        <p:nvSpPr>
          <p:cNvPr id="8" name="Flowchart: Terminator 7">
            <a:extLst>
              <a:ext uri="{FF2B5EF4-FFF2-40B4-BE49-F238E27FC236}">
                <a16:creationId xmlns:a16="http://schemas.microsoft.com/office/drawing/2014/main" id="{61B6BC37-796A-4FCA-9E1F-24F997361406}"/>
              </a:ext>
            </a:extLst>
          </p:cNvPr>
          <p:cNvSpPr/>
          <p:nvPr/>
        </p:nvSpPr>
        <p:spPr>
          <a:xfrm>
            <a:off x="1041402" y="3207026"/>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Producer2</a:t>
            </a:r>
          </a:p>
        </p:txBody>
      </p:sp>
      <p:sp>
        <p:nvSpPr>
          <p:cNvPr id="9" name="Flowchart: Terminator 8">
            <a:extLst>
              <a:ext uri="{FF2B5EF4-FFF2-40B4-BE49-F238E27FC236}">
                <a16:creationId xmlns:a16="http://schemas.microsoft.com/office/drawing/2014/main" id="{8DA0F4D6-5FE0-4123-9D82-2F7265386FB2}"/>
              </a:ext>
            </a:extLst>
          </p:cNvPr>
          <p:cNvSpPr/>
          <p:nvPr/>
        </p:nvSpPr>
        <p:spPr>
          <a:xfrm>
            <a:off x="1041402" y="3989910"/>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Producer3</a:t>
            </a:r>
          </a:p>
        </p:txBody>
      </p:sp>
      <p:sp>
        <p:nvSpPr>
          <p:cNvPr id="11" name="Flowchart: Terminator 10">
            <a:extLst>
              <a:ext uri="{FF2B5EF4-FFF2-40B4-BE49-F238E27FC236}">
                <a16:creationId xmlns:a16="http://schemas.microsoft.com/office/drawing/2014/main" id="{3A150903-EFB5-4ABD-BC63-AF5F286D153C}"/>
              </a:ext>
            </a:extLst>
          </p:cNvPr>
          <p:cNvSpPr/>
          <p:nvPr/>
        </p:nvSpPr>
        <p:spPr>
          <a:xfrm>
            <a:off x="5496524" y="2559326"/>
            <a:ext cx="1192696" cy="381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Broker1</a:t>
            </a:r>
          </a:p>
        </p:txBody>
      </p:sp>
      <p:sp>
        <p:nvSpPr>
          <p:cNvPr id="15" name="TextBox 14">
            <a:extLst>
              <a:ext uri="{FF2B5EF4-FFF2-40B4-BE49-F238E27FC236}">
                <a16:creationId xmlns:a16="http://schemas.microsoft.com/office/drawing/2014/main" id="{83DAB7C8-4B39-4137-8CEB-E5EB6AFD065D}"/>
              </a:ext>
            </a:extLst>
          </p:cNvPr>
          <p:cNvSpPr txBox="1"/>
          <p:nvPr/>
        </p:nvSpPr>
        <p:spPr>
          <a:xfrm>
            <a:off x="5327039" y="1754197"/>
            <a:ext cx="1537922" cy="400110"/>
          </a:xfrm>
          <a:prstGeom prst="rect">
            <a:avLst/>
          </a:prstGeom>
          <a:noFill/>
        </p:spPr>
        <p:txBody>
          <a:bodyPr wrap="none" rtlCol="0">
            <a:spAutoFit/>
          </a:bodyPr>
          <a:lstStyle/>
          <a:p>
            <a:r>
              <a:rPr lang="en-US" sz="2000" dirty="0"/>
              <a:t>Kafka Cluster</a:t>
            </a:r>
          </a:p>
        </p:txBody>
      </p:sp>
      <p:sp>
        <p:nvSpPr>
          <p:cNvPr id="16" name="TextBox 15">
            <a:extLst>
              <a:ext uri="{FF2B5EF4-FFF2-40B4-BE49-F238E27FC236}">
                <a16:creationId xmlns:a16="http://schemas.microsoft.com/office/drawing/2014/main" id="{E17A903B-7D96-4636-9552-39B21A89CEB2}"/>
              </a:ext>
            </a:extLst>
          </p:cNvPr>
          <p:cNvSpPr txBox="1"/>
          <p:nvPr/>
        </p:nvSpPr>
        <p:spPr>
          <a:xfrm>
            <a:off x="4966587" y="783761"/>
            <a:ext cx="2281715" cy="470000"/>
          </a:xfrm>
          <a:prstGeom prst="rect">
            <a:avLst/>
          </a:prstGeom>
          <a:noFill/>
        </p:spPr>
        <p:txBody>
          <a:bodyPr wrap="none" rtlCol="0">
            <a:spAutoFit/>
          </a:bodyPr>
          <a:lstStyle/>
          <a:p>
            <a:r>
              <a:rPr lang="en-US" dirty="0"/>
              <a:t>Kafka Ecosystem</a:t>
            </a:r>
          </a:p>
        </p:txBody>
      </p:sp>
      <p:sp>
        <p:nvSpPr>
          <p:cNvPr id="17" name="Rectangle 16">
            <a:extLst>
              <a:ext uri="{FF2B5EF4-FFF2-40B4-BE49-F238E27FC236}">
                <a16:creationId xmlns:a16="http://schemas.microsoft.com/office/drawing/2014/main" id="{C4B6A1C5-B792-4809-8FE8-E74EA156D153}"/>
              </a:ext>
            </a:extLst>
          </p:cNvPr>
          <p:cNvSpPr/>
          <p:nvPr/>
        </p:nvSpPr>
        <p:spPr>
          <a:xfrm>
            <a:off x="9753600" y="2057400"/>
            <a:ext cx="1828800" cy="27432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Terminator 17">
            <a:extLst>
              <a:ext uri="{FF2B5EF4-FFF2-40B4-BE49-F238E27FC236}">
                <a16:creationId xmlns:a16="http://schemas.microsoft.com/office/drawing/2014/main" id="{59593899-9338-424C-B116-E436C2B0516F}"/>
              </a:ext>
            </a:extLst>
          </p:cNvPr>
          <p:cNvSpPr/>
          <p:nvPr/>
        </p:nvSpPr>
        <p:spPr>
          <a:xfrm>
            <a:off x="9977967" y="2438400"/>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Consumer1</a:t>
            </a:r>
          </a:p>
        </p:txBody>
      </p:sp>
      <p:sp>
        <p:nvSpPr>
          <p:cNvPr id="19" name="Flowchart: Terminator 18">
            <a:extLst>
              <a:ext uri="{FF2B5EF4-FFF2-40B4-BE49-F238E27FC236}">
                <a16:creationId xmlns:a16="http://schemas.microsoft.com/office/drawing/2014/main" id="{210EED69-56FF-4B9B-8676-357B86AE0AF6}"/>
              </a:ext>
            </a:extLst>
          </p:cNvPr>
          <p:cNvSpPr/>
          <p:nvPr/>
        </p:nvSpPr>
        <p:spPr>
          <a:xfrm>
            <a:off x="9977967" y="3207026"/>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Consumer2</a:t>
            </a:r>
          </a:p>
        </p:txBody>
      </p:sp>
      <p:sp>
        <p:nvSpPr>
          <p:cNvPr id="20" name="Flowchart: Terminator 19">
            <a:extLst>
              <a:ext uri="{FF2B5EF4-FFF2-40B4-BE49-F238E27FC236}">
                <a16:creationId xmlns:a16="http://schemas.microsoft.com/office/drawing/2014/main" id="{FE468D77-9B78-461C-9EA4-0DAEA1C2A2A4}"/>
              </a:ext>
            </a:extLst>
          </p:cNvPr>
          <p:cNvSpPr/>
          <p:nvPr/>
        </p:nvSpPr>
        <p:spPr>
          <a:xfrm>
            <a:off x="9977967" y="3989910"/>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Consumer3</a:t>
            </a:r>
          </a:p>
        </p:txBody>
      </p:sp>
      <p:sp>
        <p:nvSpPr>
          <p:cNvPr id="21" name="TextBox 20">
            <a:extLst>
              <a:ext uri="{FF2B5EF4-FFF2-40B4-BE49-F238E27FC236}">
                <a16:creationId xmlns:a16="http://schemas.microsoft.com/office/drawing/2014/main" id="{1DDAB6A2-CD44-434B-A8CE-789AFE3DCBEF}"/>
              </a:ext>
            </a:extLst>
          </p:cNvPr>
          <p:cNvSpPr txBox="1"/>
          <p:nvPr/>
        </p:nvSpPr>
        <p:spPr>
          <a:xfrm>
            <a:off x="9763539" y="1639378"/>
            <a:ext cx="1783950" cy="369332"/>
          </a:xfrm>
          <a:prstGeom prst="rect">
            <a:avLst/>
          </a:prstGeom>
          <a:noFill/>
        </p:spPr>
        <p:txBody>
          <a:bodyPr wrap="none" rtlCol="0">
            <a:spAutoFit/>
          </a:bodyPr>
          <a:lstStyle/>
          <a:p>
            <a:r>
              <a:rPr lang="en-US" sz="1800" dirty="0"/>
              <a:t>Consumer Group</a:t>
            </a:r>
          </a:p>
        </p:txBody>
      </p:sp>
      <p:sp>
        <p:nvSpPr>
          <p:cNvPr id="22" name="Flowchart: Alternate Process 21">
            <a:extLst>
              <a:ext uri="{FF2B5EF4-FFF2-40B4-BE49-F238E27FC236}">
                <a16:creationId xmlns:a16="http://schemas.microsoft.com/office/drawing/2014/main" id="{D5C32DA4-08BE-4967-B20A-8B2DBE4AB245}"/>
              </a:ext>
            </a:extLst>
          </p:cNvPr>
          <p:cNvSpPr/>
          <p:nvPr/>
        </p:nvSpPr>
        <p:spPr>
          <a:xfrm>
            <a:off x="4953000" y="5552010"/>
            <a:ext cx="2286000" cy="601693"/>
          </a:xfrm>
          <a:prstGeom prst="flowChartAlternateProcess">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 Keeper</a:t>
            </a:r>
          </a:p>
        </p:txBody>
      </p:sp>
      <p:sp>
        <p:nvSpPr>
          <p:cNvPr id="23" name="Flowchart: Terminator 22">
            <a:extLst>
              <a:ext uri="{FF2B5EF4-FFF2-40B4-BE49-F238E27FC236}">
                <a16:creationId xmlns:a16="http://schemas.microsoft.com/office/drawing/2014/main" id="{8D5A9413-7BF6-4346-AF7E-FF24199EE272}"/>
              </a:ext>
            </a:extLst>
          </p:cNvPr>
          <p:cNvSpPr/>
          <p:nvPr/>
        </p:nvSpPr>
        <p:spPr>
          <a:xfrm>
            <a:off x="5513087" y="3148722"/>
            <a:ext cx="1192513" cy="381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Broker2</a:t>
            </a:r>
          </a:p>
        </p:txBody>
      </p:sp>
      <p:sp>
        <p:nvSpPr>
          <p:cNvPr id="24" name="Flowchart: Terminator 23">
            <a:extLst>
              <a:ext uri="{FF2B5EF4-FFF2-40B4-BE49-F238E27FC236}">
                <a16:creationId xmlns:a16="http://schemas.microsoft.com/office/drawing/2014/main" id="{63430E9A-07ED-4CE3-8BCA-01299D81C41D}"/>
              </a:ext>
            </a:extLst>
          </p:cNvPr>
          <p:cNvSpPr/>
          <p:nvPr/>
        </p:nvSpPr>
        <p:spPr>
          <a:xfrm>
            <a:off x="5513089" y="3723210"/>
            <a:ext cx="1176132" cy="381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Broker3</a:t>
            </a:r>
          </a:p>
        </p:txBody>
      </p:sp>
      <p:sp>
        <p:nvSpPr>
          <p:cNvPr id="25" name="Flowchart: Terminator 24">
            <a:extLst>
              <a:ext uri="{FF2B5EF4-FFF2-40B4-BE49-F238E27FC236}">
                <a16:creationId xmlns:a16="http://schemas.microsoft.com/office/drawing/2014/main" id="{2E6EA053-F927-42BD-9ABF-1D1A10D28312}"/>
              </a:ext>
            </a:extLst>
          </p:cNvPr>
          <p:cNvSpPr/>
          <p:nvPr/>
        </p:nvSpPr>
        <p:spPr>
          <a:xfrm>
            <a:off x="5513087" y="4343755"/>
            <a:ext cx="1176133" cy="381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Broker4</a:t>
            </a:r>
          </a:p>
        </p:txBody>
      </p:sp>
      <p:cxnSp>
        <p:nvCxnSpPr>
          <p:cNvPr id="27" name="Straight Arrow Connector 26">
            <a:extLst>
              <a:ext uri="{FF2B5EF4-FFF2-40B4-BE49-F238E27FC236}">
                <a16:creationId xmlns:a16="http://schemas.microsoft.com/office/drawing/2014/main" id="{8F031C57-0293-483B-8888-2871933B7E58}"/>
              </a:ext>
            </a:extLst>
          </p:cNvPr>
          <p:cNvCxnSpPr>
            <a:stCxn id="4" idx="3"/>
          </p:cNvCxnSpPr>
          <p:nvPr/>
        </p:nvCxnSpPr>
        <p:spPr>
          <a:xfrm>
            <a:off x="2645835" y="3429000"/>
            <a:ext cx="192616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E395B9F0-EC3D-4A4D-A02D-B7FA5C697092}"/>
              </a:ext>
            </a:extLst>
          </p:cNvPr>
          <p:cNvSpPr txBox="1"/>
          <p:nvPr/>
        </p:nvSpPr>
        <p:spPr>
          <a:xfrm>
            <a:off x="2790279" y="3028194"/>
            <a:ext cx="1514838" cy="369332"/>
          </a:xfrm>
          <a:prstGeom prst="rect">
            <a:avLst/>
          </a:prstGeom>
          <a:noFill/>
        </p:spPr>
        <p:txBody>
          <a:bodyPr wrap="none" rtlCol="0">
            <a:spAutoFit/>
          </a:bodyPr>
          <a:lstStyle/>
          <a:p>
            <a:r>
              <a:rPr lang="en-US" sz="1800" dirty="0"/>
              <a:t>Push Message</a:t>
            </a:r>
          </a:p>
        </p:txBody>
      </p:sp>
      <p:cxnSp>
        <p:nvCxnSpPr>
          <p:cNvPr id="29" name="Straight Arrow Connector 28">
            <a:extLst>
              <a:ext uri="{FF2B5EF4-FFF2-40B4-BE49-F238E27FC236}">
                <a16:creationId xmlns:a16="http://schemas.microsoft.com/office/drawing/2014/main" id="{0225832A-1C6A-495C-866E-F2898B3A0DF4}"/>
              </a:ext>
            </a:extLst>
          </p:cNvPr>
          <p:cNvCxnSpPr>
            <a:cxnSpLocks/>
          </p:cNvCxnSpPr>
          <p:nvPr/>
        </p:nvCxnSpPr>
        <p:spPr>
          <a:xfrm flipH="1">
            <a:off x="7494104" y="3407465"/>
            <a:ext cx="225949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299DDDA0-97C1-40D0-86DE-53B05DDE0738}"/>
              </a:ext>
            </a:extLst>
          </p:cNvPr>
          <p:cNvSpPr txBox="1"/>
          <p:nvPr/>
        </p:nvSpPr>
        <p:spPr>
          <a:xfrm>
            <a:off x="7895862" y="2969890"/>
            <a:ext cx="1409040" cy="369332"/>
          </a:xfrm>
          <a:prstGeom prst="rect">
            <a:avLst/>
          </a:prstGeom>
          <a:noFill/>
        </p:spPr>
        <p:txBody>
          <a:bodyPr wrap="none" rtlCol="0">
            <a:spAutoFit/>
          </a:bodyPr>
          <a:lstStyle/>
          <a:p>
            <a:r>
              <a:rPr lang="en-US" sz="1800" dirty="0"/>
              <a:t>Pull Message</a:t>
            </a:r>
          </a:p>
        </p:txBody>
      </p:sp>
      <p:cxnSp>
        <p:nvCxnSpPr>
          <p:cNvPr id="35" name="Straight Arrow Connector 34">
            <a:extLst>
              <a:ext uri="{FF2B5EF4-FFF2-40B4-BE49-F238E27FC236}">
                <a16:creationId xmlns:a16="http://schemas.microsoft.com/office/drawing/2014/main" id="{D1184909-5B1E-4904-8561-86086A9D2ADB}"/>
              </a:ext>
            </a:extLst>
          </p:cNvPr>
          <p:cNvCxnSpPr/>
          <p:nvPr/>
        </p:nvCxnSpPr>
        <p:spPr>
          <a:xfrm flipH="1">
            <a:off x="7248302" y="4104210"/>
            <a:ext cx="2505298" cy="1748646"/>
          </a:xfrm>
          <a:prstGeom prst="straightConnector1">
            <a:avLst/>
          </a:prstGeom>
          <a:ln w="28575" cap="flat" cmpd="sng" algn="ctr">
            <a:solidFill>
              <a:schemeClr val="accent2"/>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9A0801D7-93E1-4057-9B1A-F8F6519793F1}"/>
              </a:ext>
            </a:extLst>
          </p:cNvPr>
          <p:cNvSpPr txBox="1"/>
          <p:nvPr/>
        </p:nvSpPr>
        <p:spPr>
          <a:xfrm>
            <a:off x="8177083" y="5182678"/>
            <a:ext cx="1585819" cy="369332"/>
          </a:xfrm>
          <a:prstGeom prst="rect">
            <a:avLst/>
          </a:prstGeom>
          <a:noFill/>
        </p:spPr>
        <p:txBody>
          <a:bodyPr wrap="none" rtlCol="0">
            <a:spAutoFit/>
          </a:bodyPr>
          <a:lstStyle/>
          <a:p>
            <a:r>
              <a:rPr lang="en-US" sz="1800" dirty="0"/>
              <a:t>Updates Offset</a:t>
            </a:r>
          </a:p>
        </p:txBody>
      </p:sp>
      <p:cxnSp>
        <p:nvCxnSpPr>
          <p:cNvPr id="38" name="Straight Arrow Connector 37">
            <a:extLst>
              <a:ext uri="{FF2B5EF4-FFF2-40B4-BE49-F238E27FC236}">
                <a16:creationId xmlns:a16="http://schemas.microsoft.com/office/drawing/2014/main" id="{918BDA5B-BA40-450A-9CD4-6C28322AAAFF}"/>
              </a:ext>
            </a:extLst>
          </p:cNvPr>
          <p:cNvCxnSpPr>
            <a:cxnSpLocks/>
          </p:cNvCxnSpPr>
          <p:nvPr/>
        </p:nvCxnSpPr>
        <p:spPr>
          <a:xfrm>
            <a:off x="2645835" y="4104210"/>
            <a:ext cx="2297863" cy="1748646"/>
          </a:xfrm>
          <a:prstGeom prst="straightConnector1">
            <a:avLst/>
          </a:prstGeom>
          <a:ln>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10405FB-C16D-4530-B711-9BB0E3206ABD}"/>
              </a:ext>
            </a:extLst>
          </p:cNvPr>
          <p:cNvSpPr txBox="1"/>
          <p:nvPr/>
        </p:nvSpPr>
        <p:spPr>
          <a:xfrm>
            <a:off x="2132935" y="5258878"/>
            <a:ext cx="1982530" cy="369332"/>
          </a:xfrm>
          <a:prstGeom prst="rect">
            <a:avLst/>
          </a:prstGeom>
          <a:noFill/>
        </p:spPr>
        <p:txBody>
          <a:bodyPr wrap="none" rtlCol="0">
            <a:spAutoFit/>
          </a:bodyPr>
          <a:lstStyle/>
          <a:p>
            <a:r>
              <a:rPr lang="en-US" sz="1800" dirty="0"/>
              <a:t>Get Kafka Broker Id</a:t>
            </a:r>
          </a:p>
        </p:txBody>
      </p:sp>
      <p:sp>
        <p:nvSpPr>
          <p:cNvPr id="12" name="Rectangle 11">
            <a:extLst>
              <a:ext uri="{FF2B5EF4-FFF2-40B4-BE49-F238E27FC236}">
                <a16:creationId xmlns:a16="http://schemas.microsoft.com/office/drawing/2014/main" id="{B7C45E1B-1E8A-4D2E-B238-A007D2B29C74}"/>
              </a:ext>
            </a:extLst>
          </p:cNvPr>
          <p:cNvSpPr/>
          <p:nvPr/>
        </p:nvSpPr>
        <p:spPr>
          <a:xfrm>
            <a:off x="207436" y="551359"/>
            <a:ext cx="2763898" cy="400110"/>
          </a:xfrm>
          <a:prstGeom prst="rect">
            <a:avLst/>
          </a:prstGeom>
          <a:solidFill>
            <a:srgbClr val="FFC000"/>
          </a:solidFill>
        </p:spPr>
        <p:txBody>
          <a:bodyPr wrap="none">
            <a:spAutoFit/>
          </a:bodyPr>
          <a:lstStyle/>
          <a:p>
            <a:r>
              <a:rPr lang="en-US" sz="2000" dirty="0">
                <a:solidFill>
                  <a:srgbClr val="000000"/>
                </a:solidFill>
                <a:latin typeface="Arial" panose="020B0604020202020204" pitchFamily="34" charset="0"/>
              </a:rPr>
              <a:t>Kafka Cluster Diagram</a:t>
            </a:r>
            <a:endParaRPr lang="en-US" sz="2000" dirty="0"/>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sp>
        <p:nvSpPr>
          <p:cNvPr id="4" name="Rectangle: Rounded Corners 3">
            <a:extLst>
              <a:ext uri="{FF2B5EF4-FFF2-40B4-BE49-F238E27FC236}">
                <a16:creationId xmlns:a16="http://schemas.microsoft.com/office/drawing/2014/main" id="{341F0584-079F-4162-8FCB-60E0B997484D}"/>
              </a:ext>
            </a:extLst>
          </p:cNvPr>
          <p:cNvSpPr/>
          <p:nvPr/>
        </p:nvSpPr>
        <p:spPr>
          <a:xfrm>
            <a:off x="1143000" y="3126214"/>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7" name="Flowchart: Terminator 6">
            <a:extLst>
              <a:ext uri="{FF2B5EF4-FFF2-40B4-BE49-F238E27FC236}">
                <a16:creationId xmlns:a16="http://schemas.microsoft.com/office/drawing/2014/main" id="{4AA2C52C-BAC3-453D-939A-CFD8532BA843}"/>
              </a:ext>
            </a:extLst>
          </p:cNvPr>
          <p:cNvSpPr/>
          <p:nvPr/>
        </p:nvSpPr>
        <p:spPr>
          <a:xfrm>
            <a:off x="1295400" y="3431014"/>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0</a:t>
            </a:r>
            <a:endParaRPr lang="en-US" sz="2000" b="1" dirty="0"/>
          </a:p>
        </p:txBody>
      </p:sp>
      <p:sp>
        <p:nvSpPr>
          <p:cNvPr id="10" name="Flowchart: Terminator 9">
            <a:extLst>
              <a:ext uri="{FF2B5EF4-FFF2-40B4-BE49-F238E27FC236}">
                <a16:creationId xmlns:a16="http://schemas.microsoft.com/office/drawing/2014/main" id="{39392F85-9C3B-447A-8EC5-3C587C2BC8F3}"/>
              </a:ext>
            </a:extLst>
          </p:cNvPr>
          <p:cNvSpPr/>
          <p:nvPr/>
        </p:nvSpPr>
        <p:spPr>
          <a:xfrm>
            <a:off x="1328530" y="4612114"/>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B</a:t>
            </a:r>
          </a:p>
          <a:p>
            <a:pPr algn="ctr"/>
            <a:r>
              <a:rPr lang="en-US" sz="2000" b="1" dirty="0">
                <a:solidFill>
                  <a:schemeClr val="tx1"/>
                </a:solidFill>
              </a:rPr>
              <a:t>Partition 1</a:t>
            </a:r>
            <a:endParaRPr lang="en-US" sz="2000" b="1" dirty="0"/>
          </a:p>
        </p:txBody>
      </p:sp>
      <p:sp>
        <p:nvSpPr>
          <p:cNvPr id="8" name="TextBox 7">
            <a:extLst>
              <a:ext uri="{FF2B5EF4-FFF2-40B4-BE49-F238E27FC236}">
                <a16:creationId xmlns:a16="http://schemas.microsoft.com/office/drawing/2014/main" id="{460F601D-2E05-4D54-A4DF-577B28E54978}"/>
              </a:ext>
            </a:extLst>
          </p:cNvPr>
          <p:cNvSpPr txBox="1"/>
          <p:nvPr/>
        </p:nvSpPr>
        <p:spPr>
          <a:xfrm>
            <a:off x="1757829" y="2707114"/>
            <a:ext cx="970202" cy="369332"/>
          </a:xfrm>
          <a:prstGeom prst="rect">
            <a:avLst/>
          </a:prstGeom>
          <a:solidFill>
            <a:srgbClr val="C00000"/>
          </a:solidFill>
        </p:spPr>
        <p:txBody>
          <a:bodyPr wrap="none" rtlCol="0">
            <a:spAutoFit/>
          </a:bodyPr>
          <a:lstStyle/>
          <a:p>
            <a:pPr algn="ctr"/>
            <a:r>
              <a:rPr lang="en-US" sz="1800" dirty="0">
                <a:solidFill>
                  <a:schemeClr val="bg1"/>
                </a:solidFill>
              </a:rPr>
              <a:t>Broker 1</a:t>
            </a:r>
          </a:p>
        </p:txBody>
      </p:sp>
      <p:sp>
        <p:nvSpPr>
          <p:cNvPr id="12" name="Rectangle: Rounded Corners 11">
            <a:extLst>
              <a:ext uri="{FF2B5EF4-FFF2-40B4-BE49-F238E27FC236}">
                <a16:creationId xmlns:a16="http://schemas.microsoft.com/office/drawing/2014/main" id="{2822305A-9D50-46CD-AF84-41255BF208E4}"/>
              </a:ext>
            </a:extLst>
          </p:cNvPr>
          <p:cNvSpPr/>
          <p:nvPr/>
        </p:nvSpPr>
        <p:spPr>
          <a:xfrm>
            <a:off x="5181600" y="3126214"/>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13" name="Flowchart: Terminator 12">
            <a:extLst>
              <a:ext uri="{FF2B5EF4-FFF2-40B4-BE49-F238E27FC236}">
                <a16:creationId xmlns:a16="http://schemas.microsoft.com/office/drawing/2014/main" id="{B70C76C9-B764-4D20-A254-945E45255D0C}"/>
              </a:ext>
            </a:extLst>
          </p:cNvPr>
          <p:cNvSpPr/>
          <p:nvPr/>
        </p:nvSpPr>
        <p:spPr>
          <a:xfrm>
            <a:off x="5334000" y="3431014"/>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1</a:t>
            </a:r>
            <a:endParaRPr lang="en-US" sz="2000" b="1" dirty="0"/>
          </a:p>
        </p:txBody>
      </p:sp>
      <p:sp>
        <p:nvSpPr>
          <p:cNvPr id="15" name="Flowchart: Terminator 14">
            <a:extLst>
              <a:ext uri="{FF2B5EF4-FFF2-40B4-BE49-F238E27FC236}">
                <a16:creationId xmlns:a16="http://schemas.microsoft.com/office/drawing/2014/main" id="{B769FB98-B0DB-464E-ADD7-AFFDFBE9880D}"/>
              </a:ext>
            </a:extLst>
          </p:cNvPr>
          <p:cNvSpPr/>
          <p:nvPr/>
        </p:nvSpPr>
        <p:spPr>
          <a:xfrm>
            <a:off x="5367130" y="4612114"/>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0</a:t>
            </a:r>
            <a:endParaRPr lang="en-US" sz="2000" b="1" dirty="0"/>
          </a:p>
        </p:txBody>
      </p:sp>
      <p:sp>
        <p:nvSpPr>
          <p:cNvPr id="16" name="TextBox 15">
            <a:extLst>
              <a:ext uri="{FF2B5EF4-FFF2-40B4-BE49-F238E27FC236}">
                <a16:creationId xmlns:a16="http://schemas.microsoft.com/office/drawing/2014/main" id="{0FCF6FC6-D876-482A-961D-BF550750D955}"/>
              </a:ext>
            </a:extLst>
          </p:cNvPr>
          <p:cNvSpPr txBox="1"/>
          <p:nvPr/>
        </p:nvSpPr>
        <p:spPr>
          <a:xfrm>
            <a:off x="5796429" y="2707114"/>
            <a:ext cx="970202" cy="369332"/>
          </a:xfrm>
          <a:prstGeom prst="rect">
            <a:avLst/>
          </a:prstGeom>
          <a:solidFill>
            <a:srgbClr val="C00000"/>
          </a:solidFill>
        </p:spPr>
        <p:txBody>
          <a:bodyPr wrap="none" rtlCol="0">
            <a:spAutoFit/>
          </a:bodyPr>
          <a:lstStyle/>
          <a:p>
            <a:pPr algn="ctr"/>
            <a:r>
              <a:rPr lang="en-US" sz="1800" dirty="0">
                <a:solidFill>
                  <a:schemeClr val="bg1"/>
                </a:solidFill>
              </a:rPr>
              <a:t>Broker 2</a:t>
            </a:r>
          </a:p>
        </p:txBody>
      </p:sp>
      <p:sp>
        <p:nvSpPr>
          <p:cNvPr id="17" name="Rectangle: Rounded Corners 16">
            <a:extLst>
              <a:ext uri="{FF2B5EF4-FFF2-40B4-BE49-F238E27FC236}">
                <a16:creationId xmlns:a16="http://schemas.microsoft.com/office/drawing/2014/main" id="{5A66A9B7-44E2-4F76-9E59-B9CB80A93944}"/>
              </a:ext>
            </a:extLst>
          </p:cNvPr>
          <p:cNvSpPr/>
          <p:nvPr/>
        </p:nvSpPr>
        <p:spPr>
          <a:xfrm>
            <a:off x="8915400" y="3124200"/>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18" name="Flowchart: Terminator 17">
            <a:extLst>
              <a:ext uri="{FF2B5EF4-FFF2-40B4-BE49-F238E27FC236}">
                <a16:creationId xmlns:a16="http://schemas.microsoft.com/office/drawing/2014/main" id="{FDC15873-A5C4-4060-A31F-E7ED22F0EF31}"/>
              </a:ext>
            </a:extLst>
          </p:cNvPr>
          <p:cNvSpPr/>
          <p:nvPr/>
        </p:nvSpPr>
        <p:spPr>
          <a:xfrm>
            <a:off x="9067800" y="3429000"/>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1</a:t>
            </a:r>
            <a:endParaRPr lang="en-US" sz="2000" b="1" dirty="0"/>
          </a:p>
        </p:txBody>
      </p:sp>
      <p:sp>
        <p:nvSpPr>
          <p:cNvPr id="19" name="Flowchart: Terminator 18">
            <a:extLst>
              <a:ext uri="{FF2B5EF4-FFF2-40B4-BE49-F238E27FC236}">
                <a16:creationId xmlns:a16="http://schemas.microsoft.com/office/drawing/2014/main" id="{0B58CFD7-170E-4FA0-BCAA-7CB9569E5E50}"/>
              </a:ext>
            </a:extLst>
          </p:cNvPr>
          <p:cNvSpPr/>
          <p:nvPr/>
        </p:nvSpPr>
        <p:spPr>
          <a:xfrm>
            <a:off x="9100930" y="4610100"/>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B</a:t>
            </a:r>
          </a:p>
          <a:p>
            <a:pPr algn="ctr"/>
            <a:r>
              <a:rPr lang="en-US" sz="2000" b="1" dirty="0">
                <a:solidFill>
                  <a:schemeClr val="tx1"/>
                </a:solidFill>
              </a:rPr>
              <a:t>Partition 1</a:t>
            </a:r>
            <a:endParaRPr lang="en-US" sz="2000" b="1" dirty="0"/>
          </a:p>
        </p:txBody>
      </p:sp>
      <p:sp>
        <p:nvSpPr>
          <p:cNvPr id="20" name="TextBox 19">
            <a:extLst>
              <a:ext uri="{FF2B5EF4-FFF2-40B4-BE49-F238E27FC236}">
                <a16:creationId xmlns:a16="http://schemas.microsoft.com/office/drawing/2014/main" id="{21E58411-4F75-4D2D-A522-AC129C0D7DA8}"/>
              </a:ext>
            </a:extLst>
          </p:cNvPr>
          <p:cNvSpPr txBox="1"/>
          <p:nvPr/>
        </p:nvSpPr>
        <p:spPr>
          <a:xfrm>
            <a:off x="9530229" y="2705100"/>
            <a:ext cx="970202" cy="369332"/>
          </a:xfrm>
          <a:prstGeom prst="rect">
            <a:avLst/>
          </a:prstGeom>
          <a:solidFill>
            <a:srgbClr val="C00000"/>
          </a:solidFill>
        </p:spPr>
        <p:txBody>
          <a:bodyPr wrap="none" rtlCol="0">
            <a:spAutoFit/>
          </a:bodyPr>
          <a:lstStyle/>
          <a:p>
            <a:pPr algn="ctr"/>
            <a:r>
              <a:rPr lang="en-US" sz="1800" dirty="0">
                <a:solidFill>
                  <a:schemeClr val="bg1"/>
                </a:solidFill>
              </a:rPr>
              <a:t>Broker 3</a:t>
            </a:r>
          </a:p>
        </p:txBody>
      </p:sp>
      <p:sp>
        <p:nvSpPr>
          <p:cNvPr id="25" name="Flowchart: Terminator 24">
            <a:extLst>
              <a:ext uri="{FF2B5EF4-FFF2-40B4-BE49-F238E27FC236}">
                <a16:creationId xmlns:a16="http://schemas.microsoft.com/office/drawing/2014/main" id="{51928759-F627-42B9-9FD9-A035F6A20099}"/>
              </a:ext>
            </a:extLst>
          </p:cNvPr>
          <p:cNvSpPr/>
          <p:nvPr/>
        </p:nvSpPr>
        <p:spPr>
          <a:xfrm>
            <a:off x="7803874" y="6366784"/>
            <a:ext cx="762000" cy="369333"/>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6" name="Flowchart: Terminator 25">
            <a:extLst>
              <a:ext uri="{FF2B5EF4-FFF2-40B4-BE49-F238E27FC236}">
                <a16:creationId xmlns:a16="http://schemas.microsoft.com/office/drawing/2014/main" id="{74A834E7-4B5C-4A97-A046-FB204EC1191F}"/>
              </a:ext>
            </a:extLst>
          </p:cNvPr>
          <p:cNvSpPr/>
          <p:nvPr/>
        </p:nvSpPr>
        <p:spPr>
          <a:xfrm>
            <a:off x="9543481" y="6355376"/>
            <a:ext cx="762000" cy="369334"/>
          </a:xfrm>
          <a:prstGeom prst="flowChartTerminator">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 name="TextBox 8">
            <a:extLst>
              <a:ext uri="{FF2B5EF4-FFF2-40B4-BE49-F238E27FC236}">
                <a16:creationId xmlns:a16="http://schemas.microsoft.com/office/drawing/2014/main" id="{6C75B4F7-BC63-4BB7-8D58-C9379FDB22D3}"/>
              </a:ext>
            </a:extLst>
          </p:cNvPr>
          <p:cNvSpPr txBox="1"/>
          <p:nvPr/>
        </p:nvSpPr>
        <p:spPr>
          <a:xfrm>
            <a:off x="8565874" y="6324600"/>
            <a:ext cx="896399" cy="400110"/>
          </a:xfrm>
          <a:prstGeom prst="rect">
            <a:avLst/>
          </a:prstGeom>
          <a:noFill/>
        </p:spPr>
        <p:txBody>
          <a:bodyPr wrap="none" rtlCol="0">
            <a:spAutoFit/>
          </a:bodyPr>
          <a:lstStyle/>
          <a:p>
            <a:r>
              <a:rPr lang="en-US" sz="2000" dirty="0"/>
              <a:t>Leader</a:t>
            </a:r>
          </a:p>
        </p:txBody>
      </p:sp>
      <p:sp>
        <p:nvSpPr>
          <p:cNvPr id="27" name="TextBox 26">
            <a:extLst>
              <a:ext uri="{FF2B5EF4-FFF2-40B4-BE49-F238E27FC236}">
                <a16:creationId xmlns:a16="http://schemas.microsoft.com/office/drawing/2014/main" id="{03601314-0676-4232-A284-1A32750A2F42}"/>
              </a:ext>
            </a:extLst>
          </p:cNvPr>
          <p:cNvSpPr txBox="1"/>
          <p:nvPr/>
        </p:nvSpPr>
        <p:spPr>
          <a:xfrm>
            <a:off x="10305481" y="6324600"/>
            <a:ext cx="931473" cy="400110"/>
          </a:xfrm>
          <a:prstGeom prst="rect">
            <a:avLst/>
          </a:prstGeom>
          <a:noFill/>
        </p:spPr>
        <p:txBody>
          <a:bodyPr wrap="none" rtlCol="0">
            <a:spAutoFit/>
          </a:bodyPr>
          <a:lstStyle/>
          <a:p>
            <a:r>
              <a:rPr lang="en-US" sz="2000" dirty="0"/>
              <a:t>Replica</a:t>
            </a:r>
          </a:p>
        </p:txBody>
      </p:sp>
      <p:cxnSp>
        <p:nvCxnSpPr>
          <p:cNvPr id="1024" name="Connector: Elbow 1023">
            <a:extLst>
              <a:ext uri="{FF2B5EF4-FFF2-40B4-BE49-F238E27FC236}">
                <a16:creationId xmlns:a16="http://schemas.microsoft.com/office/drawing/2014/main" id="{EBFB6264-2F0A-4BF8-B50E-F5AB6C0225B3}"/>
              </a:ext>
            </a:extLst>
          </p:cNvPr>
          <p:cNvCxnSpPr>
            <a:stCxn id="7" idx="3"/>
            <a:endCxn id="15" idx="1"/>
          </p:cNvCxnSpPr>
          <p:nvPr/>
        </p:nvCxnSpPr>
        <p:spPr>
          <a:xfrm>
            <a:off x="3124200" y="3812014"/>
            <a:ext cx="2242930" cy="11811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27" name="Straight Arrow Connector 1026">
            <a:extLst>
              <a:ext uri="{FF2B5EF4-FFF2-40B4-BE49-F238E27FC236}">
                <a16:creationId xmlns:a16="http://schemas.microsoft.com/office/drawing/2014/main" id="{812968D3-8675-4FB6-8955-78A311DB367B}"/>
              </a:ext>
            </a:extLst>
          </p:cNvPr>
          <p:cNvCxnSpPr>
            <a:stCxn id="13" idx="3"/>
            <a:endCxn id="18" idx="1"/>
          </p:cNvCxnSpPr>
          <p:nvPr/>
        </p:nvCxnSpPr>
        <p:spPr>
          <a:xfrm flipV="1">
            <a:off x="7162800" y="3810000"/>
            <a:ext cx="1905000" cy="2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9" name="Connector: Elbow 1028">
            <a:extLst>
              <a:ext uri="{FF2B5EF4-FFF2-40B4-BE49-F238E27FC236}">
                <a16:creationId xmlns:a16="http://schemas.microsoft.com/office/drawing/2014/main" id="{1B80CEC4-6F96-468D-82C1-5169C0E8DC0A}"/>
              </a:ext>
            </a:extLst>
          </p:cNvPr>
          <p:cNvCxnSpPr>
            <a:stCxn id="19" idx="1"/>
            <a:endCxn id="10" idx="2"/>
          </p:cNvCxnSpPr>
          <p:nvPr/>
        </p:nvCxnSpPr>
        <p:spPr>
          <a:xfrm rot="10800000" flipV="1">
            <a:off x="2242930" y="4991100"/>
            <a:ext cx="6858000" cy="383014"/>
          </a:xfrm>
          <a:prstGeom prst="bentConnector4">
            <a:avLst>
              <a:gd name="adj1" fmla="val 21883"/>
              <a:gd name="adj2" fmla="val 38112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3" name="TextBox 1032">
            <a:extLst>
              <a:ext uri="{FF2B5EF4-FFF2-40B4-BE49-F238E27FC236}">
                <a16:creationId xmlns:a16="http://schemas.microsoft.com/office/drawing/2014/main" id="{33D3933E-DF18-4927-9C93-D12B76AB6B9C}"/>
              </a:ext>
            </a:extLst>
          </p:cNvPr>
          <p:cNvSpPr txBox="1"/>
          <p:nvPr/>
        </p:nvSpPr>
        <p:spPr>
          <a:xfrm>
            <a:off x="3255619" y="3504576"/>
            <a:ext cx="1108765" cy="338554"/>
          </a:xfrm>
          <a:prstGeom prst="rect">
            <a:avLst/>
          </a:prstGeom>
          <a:noFill/>
        </p:spPr>
        <p:txBody>
          <a:bodyPr wrap="none" rtlCol="0">
            <a:spAutoFit/>
          </a:bodyPr>
          <a:lstStyle/>
          <a:p>
            <a:r>
              <a:rPr lang="en-US" sz="1600" dirty="0"/>
              <a:t>Replication</a:t>
            </a:r>
          </a:p>
        </p:txBody>
      </p:sp>
      <p:sp>
        <p:nvSpPr>
          <p:cNvPr id="42" name="TextBox 41">
            <a:extLst>
              <a:ext uri="{FF2B5EF4-FFF2-40B4-BE49-F238E27FC236}">
                <a16:creationId xmlns:a16="http://schemas.microsoft.com/office/drawing/2014/main" id="{D4C44889-0AE9-4A07-ACBE-4C459F5EA1BF}"/>
              </a:ext>
            </a:extLst>
          </p:cNvPr>
          <p:cNvSpPr txBox="1"/>
          <p:nvPr/>
        </p:nvSpPr>
        <p:spPr>
          <a:xfrm>
            <a:off x="7528339" y="3487699"/>
            <a:ext cx="1108765" cy="338554"/>
          </a:xfrm>
          <a:prstGeom prst="rect">
            <a:avLst/>
          </a:prstGeom>
          <a:noFill/>
        </p:spPr>
        <p:txBody>
          <a:bodyPr wrap="none" rtlCol="0">
            <a:spAutoFit/>
          </a:bodyPr>
          <a:lstStyle/>
          <a:p>
            <a:r>
              <a:rPr lang="en-US" sz="1600" dirty="0"/>
              <a:t>Replication</a:t>
            </a:r>
          </a:p>
        </p:txBody>
      </p:sp>
      <p:sp>
        <p:nvSpPr>
          <p:cNvPr id="43" name="TextBox 42">
            <a:extLst>
              <a:ext uri="{FF2B5EF4-FFF2-40B4-BE49-F238E27FC236}">
                <a16:creationId xmlns:a16="http://schemas.microsoft.com/office/drawing/2014/main" id="{424FCBEC-AAEB-435E-B9EB-5FD9CC49ED88}"/>
              </a:ext>
            </a:extLst>
          </p:cNvPr>
          <p:cNvSpPr txBox="1"/>
          <p:nvPr/>
        </p:nvSpPr>
        <p:spPr>
          <a:xfrm>
            <a:off x="4339537" y="6120271"/>
            <a:ext cx="1108765" cy="338554"/>
          </a:xfrm>
          <a:prstGeom prst="rect">
            <a:avLst/>
          </a:prstGeom>
          <a:noFill/>
        </p:spPr>
        <p:txBody>
          <a:bodyPr wrap="none" rtlCol="0">
            <a:spAutoFit/>
          </a:bodyPr>
          <a:lstStyle/>
          <a:p>
            <a:r>
              <a:rPr lang="en-US" sz="1600" dirty="0"/>
              <a:t>Replication</a:t>
            </a:r>
          </a:p>
        </p:txBody>
      </p:sp>
      <p:sp>
        <p:nvSpPr>
          <p:cNvPr id="1034" name="Rectangle 1033">
            <a:extLst>
              <a:ext uri="{FF2B5EF4-FFF2-40B4-BE49-F238E27FC236}">
                <a16:creationId xmlns:a16="http://schemas.microsoft.com/office/drawing/2014/main" id="{991A2292-BEF1-4ADD-BEFD-75FBB4BD378B}"/>
              </a:ext>
            </a:extLst>
          </p:cNvPr>
          <p:cNvSpPr/>
          <p:nvPr/>
        </p:nvSpPr>
        <p:spPr>
          <a:xfrm>
            <a:off x="76200" y="1030396"/>
            <a:ext cx="11963399" cy="132621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fontAlgn="base">
              <a:buFont typeface="+mj-lt"/>
              <a:buAutoNum type="arabicPeriod"/>
            </a:pPr>
            <a:endParaRPr lang="en-US" sz="1800" dirty="0"/>
          </a:p>
          <a:p>
            <a:pPr marL="342900" indent="-342900" fontAlgn="base">
              <a:buFont typeface="+mj-lt"/>
              <a:buAutoNum type="arabicPeriod"/>
            </a:pPr>
            <a:r>
              <a:rPr lang="en-US" sz="1800" dirty="0"/>
              <a:t>While designing a Kafka system, it’s always a wise decision to factor in topic replication. As a result, its topics’ replicas from another broker can solve the crisis, if a broker goes down. For example, we have 3 brokers and 3 topics.</a:t>
            </a:r>
          </a:p>
          <a:p>
            <a:pPr marL="342900" indent="-342900" fontAlgn="base">
              <a:buFont typeface="+mj-lt"/>
              <a:buAutoNum type="arabicPeriod"/>
            </a:pPr>
            <a:r>
              <a:rPr lang="en-US" sz="1800" dirty="0"/>
              <a:t>Broker1 has Topic 1 and Partition 0, its replica is in Broker2, so on and so forth. It has got a replication factor of 2; it means it will have one additional copy other than the primary one.</a:t>
            </a:r>
          </a:p>
          <a:p>
            <a:pPr marL="342900" indent="-342900">
              <a:buFont typeface="+mj-lt"/>
              <a:buAutoNum type="arabicPeriod"/>
            </a:pPr>
            <a:endParaRPr lang="en-US" sz="1800" dirty="0"/>
          </a:p>
        </p:txBody>
      </p:sp>
      <p:sp>
        <p:nvSpPr>
          <p:cNvPr id="1035" name="Rectangle 1034">
            <a:extLst>
              <a:ext uri="{FF2B5EF4-FFF2-40B4-BE49-F238E27FC236}">
                <a16:creationId xmlns:a16="http://schemas.microsoft.com/office/drawing/2014/main" id="{D4A789E3-647A-49B6-AB31-A1286CAC984E}"/>
              </a:ext>
            </a:extLst>
          </p:cNvPr>
          <p:cNvSpPr/>
          <p:nvPr/>
        </p:nvSpPr>
        <p:spPr>
          <a:xfrm>
            <a:off x="109238" y="599101"/>
            <a:ext cx="3190553" cy="369332"/>
          </a:xfrm>
          <a:prstGeom prst="rect">
            <a:avLst/>
          </a:prstGeom>
          <a:solidFill>
            <a:srgbClr val="C00000"/>
          </a:solidFill>
        </p:spPr>
        <p:txBody>
          <a:bodyPr wrap="none">
            <a:spAutoFit/>
          </a:bodyPr>
          <a:lstStyle/>
          <a:p>
            <a:pPr fontAlgn="base"/>
            <a:r>
              <a:rPr lang="en-US" sz="1800" dirty="0">
                <a:solidFill>
                  <a:schemeClr val="bg1"/>
                </a:solidFill>
                <a:latin typeface="inherit"/>
              </a:rPr>
              <a:t>Topic Replication Factor in Kafka</a:t>
            </a:r>
            <a:endParaRPr lang="en-US" sz="18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18523120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sp>
        <p:nvSpPr>
          <p:cNvPr id="4" name="Rectangle: Rounded Corners 3">
            <a:extLst>
              <a:ext uri="{FF2B5EF4-FFF2-40B4-BE49-F238E27FC236}">
                <a16:creationId xmlns:a16="http://schemas.microsoft.com/office/drawing/2014/main" id="{341F0584-079F-4162-8FCB-60E0B997484D}"/>
              </a:ext>
            </a:extLst>
          </p:cNvPr>
          <p:cNvSpPr/>
          <p:nvPr/>
        </p:nvSpPr>
        <p:spPr>
          <a:xfrm>
            <a:off x="1143000" y="3126214"/>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7" name="Flowchart: Terminator 6">
            <a:extLst>
              <a:ext uri="{FF2B5EF4-FFF2-40B4-BE49-F238E27FC236}">
                <a16:creationId xmlns:a16="http://schemas.microsoft.com/office/drawing/2014/main" id="{4AA2C52C-BAC3-453D-939A-CFD8532BA843}"/>
              </a:ext>
            </a:extLst>
          </p:cNvPr>
          <p:cNvSpPr/>
          <p:nvPr/>
        </p:nvSpPr>
        <p:spPr>
          <a:xfrm>
            <a:off x="1295400" y="3431014"/>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0</a:t>
            </a:r>
            <a:endParaRPr lang="en-US" sz="2000" b="1" dirty="0"/>
          </a:p>
        </p:txBody>
      </p:sp>
      <p:sp>
        <p:nvSpPr>
          <p:cNvPr id="10" name="Flowchart: Terminator 9">
            <a:extLst>
              <a:ext uri="{FF2B5EF4-FFF2-40B4-BE49-F238E27FC236}">
                <a16:creationId xmlns:a16="http://schemas.microsoft.com/office/drawing/2014/main" id="{39392F85-9C3B-447A-8EC5-3C587C2BC8F3}"/>
              </a:ext>
            </a:extLst>
          </p:cNvPr>
          <p:cNvSpPr/>
          <p:nvPr/>
        </p:nvSpPr>
        <p:spPr>
          <a:xfrm>
            <a:off x="1328530" y="4612114"/>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B</a:t>
            </a:r>
          </a:p>
          <a:p>
            <a:pPr algn="ctr"/>
            <a:r>
              <a:rPr lang="en-US" sz="2000" b="1" dirty="0">
                <a:solidFill>
                  <a:schemeClr val="tx1"/>
                </a:solidFill>
              </a:rPr>
              <a:t>Partition 1</a:t>
            </a:r>
            <a:endParaRPr lang="en-US" sz="2000" b="1" dirty="0"/>
          </a:p>
        </p:txBody>
      </p:sp>
      <p:sp>
        <p:nvSpPr>
          <p:cNvPr id="8" name="TextBox 7">
            <a:extLst>
              <a:ext uri="{FF2B5EF4-FFF2-40B4-BE49-F238E27FC236}">
                <a16:creationId xmlns:a16="http://schemas.microsoft.com/office/drawing/2014/main" id="{460F601D-2E05-4D54-A4DF-577B28E54978}"/>
              </a:ext>
            </a:extLst>
          </p:cNvPr>
          <p:cNvSpPr txBox="1"/>
          <p:nvPr/>
        </p:nvSpPr>
        <p:spPr>
          <a:xfrm>
            <a:off x="1757829" y="2707114"/>
            <a:ext cx="970202" cy="369332"/>
          </a:xfrm>
          <a:prstGeom prst="rect">
            <a:avLst/>
          </a:prstGeom>
          <a:solidFill>
            <a:srgbClr val="C00000"/>
          </a:solidFill>
        </p:spPr>
        <p:txBody>
          <a:bodyPr wrap="none" rtlCol="0">
            <a:spAutoFit/>
          </a:bodyPr>
          <a:lstStyle/>
          <a:p>
            <a:pPr algn="ctr"/>
            <a:r>
              <a:rPr lang="en-US" sz="1800" dirty="0">
                <a:solidFill>
                  <a:schemeClr val="bg1"/>
                </a:solidFill>
              </a:rPr>
              <a:t>Broker 1</a:t>
            </a:r>
          </a:p>
        </p:txBody>
      </p:sp>
      <p:sp>
        <p:nvSpPr>
          <p:cNvPr id="12" name="Rectangle: Rounded Corners 11">
            <a:extLst>
              <a:ext uri="{FF2B5EF4-FFF2-40B4-BE49-F238E27FC236}">
                <a16:creationId xmlns:a16="http://schemas.microsoft.com/office/drawing/2014/main" id="{2822305A-9D50-46CD-AF84-41255BF208E4}"/>
              </a:ext>
            </a:extLst>
          </p:cNvPr>
          <p:cNvSpPr/>
          <p:nvPr/>
        </p:nvSpPr>
        <p:spPr>
          <a:xfrm>
            <a:off x="5181600" y="3126214"/>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13" name="Flowchart: Terminator 12">
            <a:extLst>
              <a:ext uri="{FF2B5EF4-FFF2-40B4-BE49-F238E27FC236}">
                <a16:creationId xmlns:a16="http://schemas.microsoft.com/office/drawing/2014/main" id="{B70C76C9-B764-4D20-A254-945E45255D0C}"/>
              </a:ext>
            </a:extLst>
          </p:cNvPr>
          <p:cNvSpPr/>
          <p:nvPr/>
        </p:nvSpPr>
        <p:spPr>
          <a:xfrm>
            <a:off x="5334000" y="3431014"/>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1</a:t>
            </a:r>
            <a:endParaRPr lang="en-US" sz="2000" b="1" dirty="0"/>
          </a:p>
        </p:txBody>
      </p:sp>
      <p:sp>
        <p:nvSpPr>
          <p:cNvPr id="15" name="Flowchart: Terminator 14">
            <a:extLst>
              <a:ext uri="{FF2B5EF4-FFF2-40B4-BE49-F238E27FC236}">
                <a16:creationId xmlns:a16="http://schemas.microsoft.com/office/drawing/2014/main" id="{B769FB98-B0DB-464E-ADD7-AFFDFBE9880D}"/>
              </a:ext>
            </a:extLst>
          </p:cNvPr>
          <p:cNvSpPr/>
          <p:nvPr/>
        </p:nvSpPr>
        <p:spPr>
          <a:xfrm>
            <a:off x="5367130" y="4612114"/>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0</a:t>
            </a:r>
            <a:endParaRPr lang="en-US" sz="2000" b="1" dirty="0"/>
          </a:p>
        </p:txBody>
      </p:sp>
      <p:sp>
        <p:nvSpPr>
          <p:cNvPr id="16" name="TextBox 15">
            <a:extLst>
              <a:ext uri="{FF2B5EF4-FFF2-40B4-BE49-F238E27FC236}">
                <a16:creationId xmlns:a16="http://schemas.microsoft.com/office/drawing/2014/main" id="{0FCF6FC6-D876-482A-961D-BF550750D955}"/>
              </a:ext>
            </a:extLst>
          </p:cNvPr>
          <p:cNvSpPr txBox="1"/>
          <p:nvPr/>
        </p:nvSpPr>
        <p:spPr>
          <a:xfrm>
            <a:off x="5796429" y="2707114"/>
            <a:ext cx="970202" cy="369332"/>
          </a:xfrm>
          <a:prstGeom prst="rect">
            <a:avLst/>
          </a:prstGeom>
          <a:solidFill>
            <a:srgbClr val="C00000"/>
          </a:solidFill>
        </p:spPr>
        <p:txBody>
          <a:bodyPr wrap="none" rtlCol="0">
            <a:spAutoFit/>
          </a:bodyPr>
          <a:lstStyle/>
          <a:p>
            <a:pPr algn="ctr"/>
            <a:r>
              <a:rPr lang="en-US" sz="1800" dirty="0">
                <a:solidFill>
                  <a:schemeClr val="bg1"/>
                </a:solidFill>
              </a:rPr>
              <a:t>Broker 2</a:t>
            </a:r>
          </a:p>
        </p:txBody>
      </p:sp>
      <p:sp>
        <p:nvSpPr>
          <p:cNvPr id="17" name="Rectangle: Rounded Corners 16">
            <a:extLst>
              <a:ext uri="{FF2B5EF4-FFF2-40B4-BE49-F238E27FC236}">
                <a16:creationId xmlns:a16="http://schemas.microsoft.com/office/drawing/2014/main" id="{5A66A9B7-44E2-4F76-9E59-B9CB80A93944}"/>
              </a:ext>
            </a:extLst>
          </p:cNvPr>
          <p:cNvSpPr/>
          <p:nvPr/>
        </p:nvSpPr>
        <p:spPr>
          <a:xfrm>
            <a:off x="8915400" y="3124200"/>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18" name="Flowchart: Terminator 17">
            <a:extLst>
              <a:ext uri="{FF2B5EF4-FFF2-40B4-BE49-F238E27FC236}">
                <a16:creationId xmlns:a16="http://schemas.microsoft.com/office/drawing/2014/main" id="{FDC15873-A5C4-4060-A31F-E7ED22F0EF31}"/>
              </a:ext>
            </a:extLst>
          </p:cNvPr>
          <p:cNvSpPr/>
          <p:nvPr/>
        </p:nvSpPr>
        <p:spPr>
          <a:xfrm>
            <a:off x="9067800" y="3429000"/>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1</a:t>
            </a:r>
            <a:endParaRPr lang="en-US" sz="2000" b="1" dirty="0"/>
          </a:p>
        </p:txBody>
      </p:sp>
      <p:sp>
        <p:nvSpPr>
          <p:cNvPr id="19" name="Flowchart: Terminator 18">
            <a:extLst>
              <a:ext uri="{FF2B5EF4-FFF2-40B4-BE49-F238E27FC236}">
                <a16:creationId xmlns:a16="http://schemas.microsoft.com/office/drawing/2014/main" id="{0B58CFD7-170E-4FA0-BCAA-7CB9569E5E50}"/>
              </a:ext>
            </a:extLst>
          </p:cNvPr>
          <p:cNvSpPr/>
          <p:nvPr/>
        </p:nvSpPr>
        <p:spPr>
          <a:xfrm>
            <a:off x="9100930" y="4610100"/>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B</a:t>
            </a:r>
          </a:p>
          <a:p>
            <a:pPr algn="ctr"/>
            <a:r>
              <a:rPr lang="en-US" sz="2000" b="1" dirty="0">
                <a:solidFill>
                  <a:schemeClr val="tx1"/>
                </a:solidFill>
              </a:rPr>
              <a:t>Partition 1</a:t>
            </a:r>
            <a:endParaRPr lang="en-US" sz="2000" b="1" dirty="0"/>
          </a:p>
        </p:txBody>
      </p:sp>
      <p:sp>
        <p:nvSpPr>
          <p:cNvPr id="20" name="TextBox 19">
            <a:extLst>
              <a:ext uri="{FF2B5EF4-FFF2-40B4-BE49-F238E27FC236}">
                <a16:creationId xmlns:a16="http://schemas.microsoft.com/office/drawing/2014/main" id="{21E58411-4F75-4D2D-A522-AC129C0D7DA8}"/>
              </a:ext>
            </a:extLst>
          </p:cNvPr>
          <p:cNvSpPr txBox="1"/>
          <p:nvPr/>
        </p:nvSpPr>
        <p:spPr>
          <a:xfrm>
            <a:off x="9530229" y="2705100"/>
            <a:ext cx="970202" cy="369332"/>
          </a:xfrm>
          <a:prstGeom prst="rect">
            <a:avLst/>
          </a:prstGeom>
          <a:solidFill>
            <a:srgbClr val="C00000"/>
          </a:solidFill>
        </p:spPr>
        <p:txBody>
          <a:bodyPr wrap="none" rtlCol="0">
            <a:spAutoFit/>
          </a:bodyPr>
          <a:lstStyle/>
          <a:p>
            <a:pPr algn="ctr"/>
            <a:r>
              <a:rPr lang="en-US" sz="1800" dirty="0">
                <a:solidFill>
                  <a:schemeClr val="bg1"/>
                </a:solidFill>
              </a:rPr>
              <a:t>Broker 3</a:t>
            </a:r>
          </a:p>
        </p:txBody>
      </p:sp>
      <p:sp>
        <p:nvSpPr>
          <p:cNvPr id="25" name="Flowchart: Terminator 24">
            <a:extLst>
              <a:ext uri="{FF2B5EF4-FFF2-40B4-BE49-F238E27FC236}">
                <a16:creationId xmlns:a16="http://schemas.microsoft.com/office/drawing/2014/main" id="{51928759-F627-42B9-9FD9-A035F6A20099}"/>
              </a:ext>
            </a:extLst>
          </p:cNvPr>
          <p:cNvSpPr/>
          <p:nvPr/>
        </p:nvSpPr>
        <p:spPr>
          <a:xfrm>
            <a:off x="7803874" y="6366784"/>
            <a:ext cx="762000" cy="369333"/>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6" name="Flowchart: Terminator 25">
            <a:extLst>
              <a:ext uri="{FF2B5EF4-FFF2-40B4-BE49-F238E27FC236}">
                <a16:creationId xmlns:a16="http://schemas.microsoft.com/office/drawing/2014/main" id="{74A834E7-4B5C-4A97-A046-FB204EC1191F}"/>
              </a:ext>
            </a:extLst>
          </p:cNvPr>
          <p:cNvSpPr/>
          <p:nvPr/>
        </p:nvSpPr>
        <p:spPr>
          <a:xfrm>
            <a:off x="9543481" y="6355376"/>
            <a:ext cx="762000" cy="369334"/>
          </a:xfrm>
          <a:prstGeom prst="flowChartTerminator">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 name="TextBox 8">
            <a:extLst>
              <a:ext uri="{FF2B5EF4-FFF2-40B4-BE49-F238E27FC236}">
                <a16:creationId xmlns:a16="http://schemas.microsoft.com/office/drawing/2014/main" id="{6C75B4F7-BC63-4BB7-8D58-C9379FDB22D3}"/>
              </a:ext>
            </a:extLst>
          </p:cNvPr>
          <p:cNvSpPr txBox="1"/>
          <p:nvPr/>
        </p:nvSpPr>
        <p:spPr>
          <a:xfrm>
            <a:off x="8565874" y="6324600"/>
            <a:ext cx="896399" cy="400110"/>
          </a:xfrm>
          <a:prstGeom prst="rect">
            <a:avLst/>
          </a:prstGeom>
          <a:noFill/>
        </p:spPr>
        <p:txBody>
          <a:bodyPr wrap="none" rtlCol="0">
            <a:spAutoFit/>
          </a:bodyPr>
          <a:lstStyle/>
          <a:p>
            <a:r>
              <a:rPr lang="en-US" sz="2000" dirty="0"/>
              <a:t>Leader</a:t>
            </a:r>
          </a:p>
        </p:txBody>
      </p:sp>
      <p:sp>
        <p:nvSpPr>
          <p:cNvPr id="27" name="TextBox 26">
            <a:extLst>
              <a:ext uri="{FF2B5EF4-FFF2-40B4-BE49-F238E27FC236}">
                <a16:creationId xmlns:a16="http://schemas.microsoft.com/office/drawing/2014/main" id="{03601314-0676-4232-A284-1A32750A2F42}"/>
              </a:ext>
            </a:extLst>
          </p:cNvPr>
          <p:cNvSpPr txBox="1"/>
          <p:nvPr/>
        </p:nvSpPr>
        <p:spPr>
          <a:xfrm>
            <a:off x="10305481" y="6324600"/>
            <a:ext cx="931473" cy="400110"/>
          </a:xfrm>
          <a:prstGeom prst="rect">
            <a:avLst/>
          </a:prstGeom>
          <a:noFill/>
        </p:spPr>
        <p:txBody>
          <a:bodyPr wrap="none" rtlCol="0">
            <a:spAutoFit/>
          </a:bodyPr>
          <a:lstStyle/>
          <a:p>
            <a:r>
              <a:rPr lang="en-US" sz="2000" dirty="0"/>
              <a:t>Replica</a:t>
            </a:r>
          </a:p>
        </p:txBody>
      </p:sp>
      <p:cxnSp>
        <p:nvCxnSpPr>
          <p:cNvPr id="1024" name="Connector: Elbow 1023">
            <a:extLst>
              <a:ext uri="{FF2B5EF4-FFF2-40B4-BE49-F238E27FC236}">
                <a16:creationId xmlns:a16="http://schemas.microsoft.com/office/drawing/2014/main" id="{EBFB6264-2F0A-4BF8-B50E-F5AB6C0225B3}"/>
              </a:ext>
            </a:extLst>
          </p:cNvPr>
          <p:cNvCxnSpPr>
            <a:stCxn id="7" idx="3"/>
            <a:endCxn id="15" idx="1"/>
          </p:cNvCxnSpPr>
          <p:nvPr/>
        </p:nvCxnSpPr>
        <p:spPr>
          <a:xfrm>
            <a:off x="3124200" y="3812014"/>
            <a:ext cx="2242930" cy="11811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27" name="Straight Arrow Connector 1026">
            <a:extLst>
              <a:ext uri="{FF2B5EF4-FFF2-40B4-BE49-F238E27FC236}">
                <a16:creationId xmlns:a16="http://schemas.microsoft.com/office/drawing/2014/main" id="{812968D3-8675-4FB6-8955-78A311DB367B}"/>
              </a:ext>
            </a:extLst>
          </p:cNvPr>
          <p:cNvCxnSpPr>
            <a:stCxn id="13" idx="3"/>
            <a:endCxn id="18" idx="1"/>
          </p:cNvCxnSpPr>
          <p:nvPr/>
        </p:nvCxnSpPr>
        <p:spPr>
          <a:xfrm flipV="1">
            <a:off x="7162800" y="3810000"/>
            <a:ext cx="1905000" cy="2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9" name="Connector: Elbow 1028">
            <a:extLst>
              <a:ext uri="{FF2B5EF4-FFF2-40B4-BE49-F238E27FC236}">
                <a16:creationId xmlns:a16="http://schemas.microsoft.com/office/drawing/2014/main" id="{1B80CEC4-6F96-468D-82C1-5169C0E8DC0A}"/>
              </a:ext>
            </a:extLst>
          </p:cNvPr>
          <p:cNvCxnSpPr>
            <a:stCxn id="19" idx="1"/>
            <a:endCxn id="10" idx="2"/>
          </p:cNvCxnSpPr>
          <p:nvPr/>
        </p:nvCxnSpPr>
        <p:spPr>
          <a:xfrm rot="10800000" flipV="1">
            <a:off x="2242930" y="4991100"/>
            <a:ext cx="6858000" cy="383014"/>
          </a:xfrm>
          <a:prstGeom prst="bentConnector4">
            <a:avLst>
              <a:gd name="adj1" fmla="val 21883"/>
              <a:gd name="adj2" fmla="val 38112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3" name="TextBox 1032">
            <a:extLst>
              <a:ext uri="{FF2B5EF4-FFF2-40B4-BE49-F238E27FC236}">
                <a16:creationId xmlns:a16="http://schemas.microsoft.com/office/drawing/2014/main" id="{33D3933E-DF18-4927-9C93-D12B76AB6B9C}"/>
              </a:ext>
            </a:extLst>
          </p:cNvPr>
          <p:cNvSpPr txBox="1"/>
          <p:nvPr/>
        </p:nvSpPr>
        <p:spPr>
          <a:xfrm>
            <a:off x="3255619" y="3504576"/>
            <a:ext cx="1108765" cy="338554"/>
          </a:xfrm>
          <a:prstGeom prst="rect">
            <a:avLst/>
          </a:prstGeom>
          <a:noFill/>
        </p:spPr>
        <p:txBody>
          <a:bodyPr wrap="none" rtlCol="0">
            <a:spAutoFit/>
          </a:bodyPr>
          <a:lstStyle/>
          <a:p>
            <a:r>
              <a:rPr lang="en-US" sz="1600" dirty="0"/>
              <a:t>Replication</a:t>
            </a:r>
          </a:p>
        </p:txBody>
      </p:sp>
      <p:sp>
        <p:nvSpPr>
          <p:cNvPr id="42" name="TextBox 41">
            <a:extLst>
              <a:ext uri="{FF2B5EF4-FFF2-40B4-BE49-F238E27FC236}">
                <a16:creationId xmlns:a16="http://schemas.microsoft.com/office/drawing/2014/main" id="{D4C44889-0AE9-4A07-ACBE-4C459F5EA1BF}"/>
              </a:ext>
            </a:extLst>
          </p:cNvPr>
          <p:cNvSpPr txBox="1"/>
          <p:nvPr/>
        </p:nvSpPr>
        <p:spPr>
          <a:xfrm>
            <a:off x="7528339" y="3487699"/>
            <a:ext cx="1108765" cy="338554"/>
          </a:xfrm>
          <a:prstGeom prst="rect">
            <a:avLst/>
          </a:prstGeom>
          <a:noFill/>
        </p:spPr>
        <p:txBody>
          <a:bodyPr wrap="none" rtlCol="0">
            <a:spAutoFit/>
          </a:bodyPr>
          <a:lstStyle/>
          <a:p>
            <a:r>
              <a:rPr lang="en-US" sz="1600" dirty="0"/>
              <a:t>Replication</a:t>
            </a:r>
          </a:p>
        </p:txBody>
      </p:sp>
      <p:sp>
        <p:nvSpPr>
          <p:cNvPr id="43" name="TextBox 42">
            <a:extLst>
              <a:ext uri="{FF2B5EF4-FFF2-40B4-BE49-F238E27FC236}">
                <a16:creationId xmlns:a16="http://schemas.microsoft.com/office/drawing/2014/main" id="{424FCBEC-AAEB-435E-B9EB-5FD9CC49ED88}"/>
              </a:ext>
            </a:extLst>
          </p:cNvPr>
          <p:cNvSpPr txBox="1"/>
          <p:nvPr/>
        </p:nvSpPr>
        <p:spPr>
          <a:xfrm>
            <a:off x="4339537" y="6120271"/>
            <a:ext cx="1108765" cy="338554"/>
          </a:xfrm>
          <a:prstGeom prst="rect">
            <a:avLst/>
          </a:prstGeom>
          <a:noFill/>
        </p:spPr>
        <p:txBody>
          <a:bodyPr wrap="none" rtlCol="0">
            <a:spAutoFit/>
          </a:bodyPr>
          <a:lstStyle/>
          <a:p>
            <a:r>
              <a:rPr lang="en-US" sz="1600" dirty="0"/>
              <a:t>Replication</a:t>
            </a:r>
          </a:p>
        </p:txBody>
      </p:sp>
      <p:sp>
        <p:nvSpPr>
          <p:cNvPr id="1034" name="Rectangle 1033">
            <a:extLst>
              <a:ext uri="{FF2B5EF4-FFF2-40B4-BE49-F238E27FC236}">
                <a16:creationId xmlns:a16="http://schemas.microsoft.com/office/drawing/2014/main" id="{991A2292-BEF1-4ADD-BEFD-75FBB4BD378B}"/>
              </a:ext>
            </a:extLst>
          </p:cNvPr>
          <p:cNvSpPr/>
          <p:nvPr/>
        </p:nvSpPr>
        <p:spPr>
          <a:xfrm>
            <a:off x="76200" y="835562"/>
            <a:ext cx="11963399" cy="170165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fontAlgn="base">
              <a:buFont typeface="+mj-lt"/>
              <a:buAutoNum type="arabicPeriod"/>
            </a:pPr>
            <a:r>
              <a:rPr lang="en-US" sz="1600" dirty="0"/>
              <a:t>Replication takes place in the partition level only.</a:t>
            </a:r>
          </a:p>
          <a:p>
            <a:pPr marL="342900" indent="-342900" fontAlgn="base">
              <a:buFont typeface="+mj-lt"/>
              <a:buAutoNum type="arabicPeriod"/>
            </a:pPr>
            <a:r>
              <a:rPr lang="en-US" sz="1600" dirty="0"/>
              <a:t>For a given partition, only one broker can be a leader, at a time. Meanwhile, other brokers will have in-sync replica; what we call ISR.</a:t>
            </a:r>
          </a:p>
          <a:p>
            <a:pPr marL="342900" indent="-342900" fontAlgn="base">
              <a:buFont typeface="+mj-lt"/>
              <a:buAutoNum type="arabicPeriod"/>
            </a:pPr>
            <a:r>
              <a:rPr lang="en-US" sz="1600" dirty="0"/>
              <a:t>It is not possible to have the number of replication factor more than the number of available brokers.</a:t>
            </a:r>
          </a:p>
          <a:p>
            <a:pPr marL="342900" indent="-342900" fontAlgn="base">
              <a:buFont typeface="+mj-lt"/>
              <a:buAutoNum type="arabicPeriod"/>
            </a:pPr>
            <a:r>
              <a:rPr lang="en-US" sz="1600" dirty="0"/>
              <a:t>Leader - Leader is the node responsible for all reads and writes for the given partition. Every partition has one server acting as a leader.</a:t>
            </a:r>
          </a:p>
          <a:p>
            <a:pPr marL="342900" indent="-342900" fontAlgn="base">
              <a:buFont typeface="+mj-lt"/>
              <a:buAutoNum type="arabicPeriod"/>
            </a:pPr>
            <a:r>
              <a:rPr lang="en-US" sz="1600" dirty="0"/>
              <a:t>Follower - Node which follows leader instructions are called as follower. If the leader fails, one of the follower will automatically become the new leader. A follower acts as normal consumer, pulls messages and up-dates its own data store.</a:t>
            </a:r>
          </a:p>
        </p:txBody>
      </p:sp>
      <p:sp>
        <p:nvSpPr>
          <p:cNvPr id="1035" name="Rectangle 1034">
            <a:extLst>
              <a:ext uri="{FF2B5EF4-FFF2-40B4-BE49-F238E27FC236}">
                <a16:creationId xmlns:a16="http://schemas.microsoft.com/office/drawing/2014/main" id="{D4A789E3-647A-49B6-AB31-A1286CAC984E}"/>
              </a:ext>
            </a:extLst>
          </p:cNvPr>
          <p:cNvSpPr/>
          <p:nvPr/>
        </p:nvSpPr>
        <p:spPr>
          <a:xfrm>
            <a:off x="86047" y="454267"/>
            <a:ext cx="3190553" cy="369332"/>
          </a:xfrm>
          <a:prstGeom prst="rect">
            <a:avLst/>
          </a:prstGeom>
          <a:solidFill>
            <a:srgbClr val="C00000"/>
          </a:solidFill>
        </p:spPr>
        <p:txBody>
          <a:bodyPr wrap="none">
            <a:spAutoFit/>
          </a:bodyPr>
          <a:lstStyle/>
          <a:p>
            <a:pPr fontAlgn="base"/>
            <a:r>
              <a:rPr lang="en-US" sz="1800" dirty="0">
                <a:solidFill>
                  <a:schemeClr val="bg1"/>
                </a:solidFill>
                <a:latin typeface="inherit"/>
              </a:rPr>
              <a:t>Topic Replication Factor in Kafka</a:t>
            </a:r>
            <a:endParaRPr lang="en-US" sz="18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30749683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2133600" y="2895600"/>
            <a:ext cx="7316040" cy="3634868"/>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207437" y="660399"/>
            <a:ext cx="11755964" cy="2067991"/>
          </a:xfrm>
          <a:prstGeom prst="wedgeRectCallout">
            <a:avLst>
              <a:gd name="adj1" fmla="val 312"/>
              <a:gd name="adj2" fmla="val 112976"/>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800" b="1" dirty="0"/>
              <a:t>Kafka Broker:</a:t>
            </a:r>
          </a:p>
          <a:p>
            <a:pPr marL="285750" indent="-285750" fontAlgn="base">
              <a:buFont typeface="Wingdings" panose="05000000000000000000" pitchFamily="2" charset="2"/>
              <a:buChar char="ü"/>
            </a:pPr>
            <a:endParaRPr lang="en-US" sz="1800" dirty="0"/>
          </a:p>
          <a:p>
            <a:pPr marL="342900" indent="-342900" fontAlgn="base">
              <a:buFont typeface="+mj-lt"/>
              <a:buAutoNum type="arabicPeriod"/>
            </a:pPr>
            <a:r>
              <a:rPr lang="en-US" sz="1800" dirty="0"/>
              <a:t>Kafka cluster typically consists of multiple brokers to maintain load balance. </a:t>
            </a:r>
          </a:p>
          <a:p>
            <a:pPr marL="342900" indent="-342900" fontAlgn="base">
              <a:buFont typeface="+mj-lt"/>
              <a:buAutoNum type="arabicPeriod"/>
            </a:pPr>
            <a:r>
              <a:rPr lang="en-US" sz="1800" dirty="0"/>
              <a:t>Kafka brokers are stateless, so they use ZooKeeper for maintaining their cluster state. </a:t>
            </a:r>
          </a:p>
          <a:p>
            <a:pPr marL="342900" indent="-342900" fontAlgn="base">
              <a:buFont typeface="+mj-lt"/>
              <a:buAutoNum type="arabicPeriod"/>
            </a:pPr>
            <a:r>
              <a:rPr lang="en-US" sz="1800" dirty="0"/>
              <a:t>One Kafka broker instance can handle hundreds of thousands of reads and writes per second and each broker can handle TB of messages without performance impact. </a:t>
            </a:r>
          </a:p>
          <a:p>
            <a:pPr marL="342900" indent="-342900" fontAlgn="base">
              <a:buFont typeface="+mj-lt"/>
              <a:buAutoNum type="arabicPeriod"/>
            </a:pPr>
            <a:r>
              <a:rPr lang="en-US" sz="1800" dirty="0"/>
              <a:t>Kafka broker leader election can be done by ZooKeeper.</a:t>
            </a:r>
          </a:p>
        </p:txBody>
      </p:sp>
    </p:spTree>
    <p:extLst>
      <p:ext uri="{BB962C8B-B14F-4D97-AF65-F5344CB8AC3E}">
        <p14:creationId xmlns:p14="http://schemas.microsoft.com/office/powerpoint/2010/main" val="4263124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358046" y="712955"/>
            <a:ext cx="7316040" cy="3634868"/>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344794" y="4567588"/>
            <a:ext cx="11755964" cy="2179354"/>
          </a:xfrm>
          <a:prstGeom prst="wedgeRectCallout">
            <a:avLst>
              <a:gd name="adj1" fmla="val -16484"/>
              <a:gd name="adj2" fmla="val -66586"/>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b="1" dirty="0"/>
              <a:t>Kafka – ZooKeeper:</a:t>
            </a:r>
          </a:p>
          <a:p>
            <a:pPr fontAlgn="base"/>
            <a:endParaRPr lang="en-US" sz="2000" dirty="0"/>
          </a:p>
          <a:p>
            <a:pPr marL="342900" indent="-342900" fontAlgn="base">
              <a:buFont typeface="+mj-lt"/>
              <a:buAutoNum type="arabicPeriod"/>
            </a:pPr>
            <a:r>
              <a:rPr lang="en-US" sz="1700" dirty="0"/>
              <a:t>ZooKeeper is used for managing and coordinating Kafka broker. </a:t>
            </a:r>
          </a:p>
          <a:p>
            <a:pPr marL="342900" indent="-342900" fontAlgn="base">
              <a:buFont typeface="+mj-lt"/>
              <a:buAutoNum type="arabicPeriod"/>
            </a:pPr>
            <a:endParaRPr lang="en-US" sz="1700" dirty="0"/>
          </a:p>
          <a:p>
            <a:pPr marL="342900" indent="-342900" fontAlgn="base">
              <a:buFont typeface="+mj-lt"/>
              <a:buAutoNum type="arabicPeriod"/>
            </a:pPr>
            <a:r>
              <a:rPr lang="en-US" sz="1700" dirty="0"/>
              <a:t>ZooKeeper service is mainly used to notify producer and consumer about the presence of any new broker in the Kafka system or failure of the broker in the Kafka system. As per the notification received by the Zookeeper regarding presence or failure of the broker then producer and consumer takes decision and starts coordinating their task with some other broker.</a:t>
            </a:r>
          </a:p>
        </p:txBody>
      </p:sp>
    </p:spTree>
    <p:extLst>
      <p:ext uri="{BB962C8B-B14F-4D97-AF65-F5344CB8AC3E}">
        <p14:creationId xmlns:p14="http://schemas.microsoft.com/office/powerpoint/2010/main" val="4493752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2971800" y="493189"/>
            <a:ext cx="7316040" cy="3634868"/>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344794" y="4567588"/>
            <a:ext cx="11755964" cy="2000424"/>
          </a:xfrm>
          <a:prstGeom prst="wedgeRectCallout">
            <a:avLst>
              <a:gd name="adj1" fmla="val -25614"/>
              <a:gd name="adj2" fmla="val -116448"/>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b="1" dirty="0"/>
              <a:t>Kafka Producers:</a:t>
            </a:r>
          </a:p>
          <a:p>
            <a:pPr fontAlgn="base"/>
            <a:endParaRPr lang="en-US" sz="2000" b="1" dirty="0"/>
          </a:p>
          <a:p>
            <a:pPr marL="342900" indent="-342900" fontAlgn="base">
              <a:buFont typeface="+mj-lt"/>
              <a:buAutoNum type="arabicPeriod"/>
            </a:pPr>
            <a:r>
              <a:rPr lang="en-US" sz="1800" dirty="0"/>
              <a:t>Producers push data to brokers. </a:t>
            </a:r>
          </a:p>
          <a:p>
            <a:pPr marL="342900" indent="-342900" fontAlgn="base">
              <a:buFont typeface="+mj-lt"/>
              <a:buAutoNum type="arabicPeriod"/>
            </a:pPr>
            <a:r>
              <a:rPr lang="en-US" sz="1800" dirty="0"/>
              <a:t>Kafka producer doesn’t wait for acknowledgements from the broker and sends messages as fast as the broker can handle.</a:t>
            </a:r>
          </a:p>
          <a:p>
            <a:pPr marL="342900" indent="-342900" fontAlgn="base">
              <a:buFont typeface="+mj-lt"/>
              <a:buAutoNum type="arabicPeriod"/>
            </a:pPr>
            <a:r>
              <a:rPr lang="en-US" sz="1800" dirty="0"/>
              <a:t>When the new broker is started, all the producers search it and automatically sends a message to that new broker. </a:t>
            </a:r>
          </a:p>
        </p:txBody>
      </p:sp>
    </p:spTree>
    <p:extLst>
      <p:ext uri="{BB962C8B-B14F-4D97-AF65-F5344CB8AC3E}">
        <p14:creationId xmlns:p14="http://schemas.microsoft.com/office/powerpoint/2010/main" val="16527266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2437980" y="505316"/>
            <a:ext cx="7316040" cy="3634868"/>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344794" y="4267200"/>
            <a:ext cx="11755964" cy="2502932"/>
          </a:xfrm>
          <a:prstGeom prst="wedgeRectCallout">
            <a:avLst>
              <a:gd name="adj1" fmla="val 25113"/>
              <a:gd name="adj2" fmla="val -94887"/>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b="1" dirty="0"/>
              <a:t>Kafka Consumers:</a:t>
            </a:r>
            <a:br>
              <a:rPr lang="en-US" sz="1600" b="1" dirty="0"/>
            </a:br>
            <a:endParaRPr lang="en-US" sz="1600" b="1" dirty="0"/>
          </a:p>
          <a:p>
            <a:pPr marL="342900" indent="-342900" fontAlgn="base">
              <a:buFont typeface="+mj-lt"/>
              <a:buAutoNum type="arabicPeriod"/>
            </a:pPr>
            <a:r>
              <a:rPr lang="en-US" sz="1800" dirty="0"/>
              <a:t>Since Kafka brokers are stateless, which means that the consumer has to maintain how many messages have been consumed by using partition offset. </a:t>
            </a:r>
          </a:p>
          <a:p>
            <a:pPr marL="342900" indent="-342900" fontAlgn="base">
              <a:buFont typeface="+mj-lt"/>
              <a:buAutoNum type="arabicPeriod"/>
            </a:pPr>
            <a:r>
              <a:rPr lang="en-US" sz="1800" dirty="0"/>
              <a:t>If the consumer acknowledges a particular message offset, it implies that the consumer has consumed all prior messages.</a:t>
            </a:r>
          </a:p>
          <a:p>
            <a:pPr marL="342900" indent="-342900" fontAlgn="base">
              <a:buFont typeface="+mj-lt"/>
              <a:buAutoNum type="arabicPeriod"/>
            </a:pPr>
            <a:r>
              <a:rPr lang="en-US" sz="1800" dirty="0"/>
              <a:t> The consumer issues an asynchronous pull request to the broker to have a buffer of bytes ready to consume. The consumers can rewind or skip to any point in a partition simply by supplying an offset value. Consumer offset value is notified by ZooKeeper.</a:t>
            </a:r>
          </a:p>
        </p:txBody>
      </p:sp>
    </p:spTree>
    <p:extLst>
      <p:ext uri="{BB962C8B-B14F-4D97-AF65-F5344CB8AC3E}">
        <p14:creationId xmlns:p14="http://schemas.microsoft.com/office/powerpoint/2010/main" val="9440956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2819400" y="3513796"/>
            <a:ext cx="6553200" cy="3255862"/>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207436" y="1169504"/>
            <a:ext cx="11873487" cy="1912148"/>
          </a:xfrm>
          <a:prstGeom prst="wedgeRectCallout">
            <a:avLst>
              <a:gd name="adj1" fmla="val 20349"/>
              <a:gd name="adj2" fmla="val 95746"/>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b="1" dirty="0"/>
              <a:t>Consumer Group:</a:t>
            </a:r>
          </a:p>
          <a:p>
            <a:pPr fontAlgn="base"/>
            <a:endParaRPr lang="en-US" sz="1800" dirty="0"/>
          </a:p>
          <a:p>
            <a:pPr marL="285750" indent="-285750" fontAlgn="base">
              <a:buFont typeface="Wingdings" panose="05000000000000000000" pitchFamily="2" charset="2"/>
              <a:buChar char="ü"/>
            </a:pPr>
            <a:r>
              <a:rPr lang="en-US" sz="1800" dirty="0"/>
              <a:t>In a queue messaging system instead of a single consumer, a group of consumers having the same Group ID will subscribe to a topic. In simple terms, consumers subscribing to a topic with same Group ID are considered as a single group and the messages are shared among them</a:t>
            </a:r>
          </a:p>
        </p:txBody>
      </p:sp>
    </p:spTree>
    <p:extLst>
      <p:ext uri="{BB962C8B-B14F-4D97-AF65-F5344CB8AC3E}">
        <p14:creationId xmlns:p14="http://schemas.microsoft.com/office/powerpoint/2010/main" val="25018678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sp>
        <p:nvSpPr>
          <p:cNvPr id="7" name="Rectangle: Rounded Corners 6">
            <a:extLst>
              <a:ext uri="{FF2B5EF4-FFF2-40B4-BE49-F238E27FC236}">
                <a16:creationId xmlns:a16="http://schemas.microsoft.com/office/drawing/2014/main" id="{85F82227-4491-4B85-9184-D9F88C6CD164}"/>
              </a:ext>
            </a:extLst>
          </p:cNvPr>
          <p:cNvSpPr/>
          <p:nvPr/>
        </p:nvSpPr>
        <p:spPr>
          <a:xfrm>
            <a:off x="323853" y="2197000"/>
            <a:ext cx="1524000" cy="228821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Topic</a:t>
            </a:r>
          </a:p>
        </p:txBody>
      </p:sp>
      <p:graphicFrame>
        <p:nvGraphicFramePr>
          <p:cNvPr id="8" name="Table 6">
            <a:extLst>
              <a:ext uri="{FF2B5EF4-FFF2-40B4-BE49-F238E27FC236}">
                <a16:creationId xmlns:a16="http://schemas.microsoft.com/office/drawing/2014/main" id="{424C4715-DD10-4E45-B6A2-6B6FD513DF8B}"/>
              </a:ext>
            </a:extLst>
          </p:cNvPr>
          <p:cNvGraphicFramePr>
            <a:graphicFrameLocks noGrp="1"/>
          </p:cNvGraphicFramePr>
          <p:nvPr>
            <p:extLst>
              <p:ext uri="{D42A27DB-BD31-4B8C-83A1-F6EECF244321}">
                <p14:modId xmlns:p14="http://schemas.microsoft.com/office/powerpoint/2010/main" val="347967613"/>
              </p:ext>
            </p:extLst>
          </p:nvPr>
        </p:nvGraphicFramePr>
        <p:xfrm>
          <a:off x="4091609" y="2209800"/>
          <a:ext cx="5029199" cy="457200"/>
        </p:xfrm>
        <a:graphic>
          <a:graphicData uri="http://schemas.openxmlformats.org/drawingml/2006/table">
            <a:tbl>
              <a:tblPr firstRow="1" bandRow="1">
                <a:tableStyleId>{21E4AEA4-8DFA-4A89-87EB-49C32662AFE0}</a:tableStyleId>
              </a:tblPr>
              <a:tblGrid>
                <a:gridCol w="718457">
                  <a:extLst>
                    <a:ext uri="{9D8B030D-6E8A-4147-A177-3AD203B41FA5}">
                      <a16:colId xmlns:a16="http://schemas.microsoft.com/office/drawing/2014/main" val="4229524348"/>
                    </a:ext>
                  </a:extLst>
                </a:gridCol>
                <a:gridCol w="718457">
                  <a:extLst>
                    <a:ext uri="{9D8B030D-6E8A-4147-A177-3AD203B41FA5}">
                      <a16:colId xmlns:a16="http://schemas.microsoft.com/office/drawing/2014/main" val="401973506"/>
                    </a:ext>
                  </a:extLst>
                </a:gridCol>
                <a:gridCol w="718457">
                  <a:extLst>
                    <a:ext uri="{9D8B030D-6E8A-4147-A177-3AD203B41FA5}">
                      <a16:colId xmlns:a16="http://schemas.microsoft.com/office/drawing/2014/main" val="2949907319"/>
                    </a:ext>
                  </a:extLst>
                </a:gridCol>
                <a:gridCol w="718457">
                  <a:extLst>
                    <a:ext uri="{9D8B030D-6E8A-4147-A177-3AD203B41FA5}">
                      <a16:colId xmlns:a16="http://schemas.microsoft.com/office/drawing/2014/main" val="2031380025"/>
                    </a:ext>
                  </a:extLst>
                </a:gridCol>
                <a:gridCol w="718457">
                  <a:extLst>
                    <a:ext uri="{9D8B030D-6E8A-4147-A177-3AD203B41FA5}">
                      <a16:colId xmlns:a16="http://schemas.microsoft.com/office/drawing/2014/main" val="3986912448"/>
                    </a:ext>
                  </a:extLst>
                </a:gridCol>
                <a:gridCol w="718457">
                  <a:extLst>
                    <a:ext uri="{9D8B030D-6E8A-4147-A177-3AD203B41FA5}">
                      <a16:colId xmlns:a16="http://schemas.microsoft.com/office/drawing/2014/main" val="36076189"/>
                    </a:ext>
                  </a:extLst>
                </a:gridCol>
                <a:gridCol w="718457">
                  <a:extLst>
                    <a:ext uri="{9D8B030D-6E8A-4147-A177-3AD203B41FA5}">
                      <a16:colId xmlns:a16="http://schemas.microsoft.com/office/drawing/2014/main" val="3130607298"/>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657546511"/>
                  </a:ext>
                </a:extLst>
              </a:tr>
            </a:tbl>
          </a:graphicData>
        </a:graphic>
      </p:graphicFrame>
      <p:graphicFrame>
        <p:nvGraphicFramePr>
          <p:cNvPr id="9" name="Table 6">
            <a:extLst>
              <a:ext uri="{FF2B5EF4-FFF2-40B4-BE49-F238E27FC236}">
                <a16:creationId xmlns:a16="http://schemas.microsoft.com/office/drawing/2014/main" id="{BE489F47-2B4B-4656-8BE6-DBE742CDF1A3}"/>
              </a:ext>
            </a:extLst>
          </p:cNvPr>
          <p:cNvGraphicFramePr>
            <a:graphicFrameLocks noGrp="1"/>
          </p:cNvGraphicFramePr>
          <p:nvPr>
            <p:extLst>
              <p:ext uri="{D42A27DB-BD31-4B8C-83A1-F6EECF244321}">
                <p14:modId xmlns:p14="http://schemas.microsoft.com/office/powerpoint/2010/main" val="2175138660"/>
              </p:ext>
            </p:extLst>
          </p:nvPr>
        </p:nvGraphicFramePr>
        <p:xfrm>
          <a:off x="4091609" y="2895125"/>
          <a:ext cx="4310742" cy="457200"/>
        </p:xfrm>
        <a:graphic>
          <a:graphicData uri="http://schemas.openxmlformats.org/drawingml/2006/table">
            <a:tbl>
              <a:tblPr firstRow="1" bandRow="1">
                <a:tableStyleId>{21E4AEA4-8DFA-4A89-87EB-49C32662AFE0}</a:tableStyleId>
              </a:tblPr>
              <a:tblGrid>
                <a:gridCol w="718457">
                  <a:extLst>
                    <a:ext uri="{9D8B030D-6E8A-4147-A177-3AD203B41FA5}">
                      <a16:colId xmlns:a16="http://schemas.microsoft.com/office/drawing/2014/main" val="4229524348"/>
                    </a:ext>
                  </a:extLst>
                </a:gridCol>
                <a:gridCol w="718457">
                  <a:extLst>
                    <a:ext uri="{9D8B030D-6E8A-4147-A177-3AD203B41FA5}">
                      <a16:colId xmlns:a16="http://schemas.microsoft.com/office/drawing/2014/main" val="401973506"/>
                    </a:ext>
                  </a:extLst>
                </a:gridCol>
                <a:gridCol w="718457">
                  <a:extLst>
                    <a:ext uri="{9D8B030D-6E8A-4147-A177-3AD203B41FA5}">
                      <a16:colId xmlns:a16="http://schemas.microsoft.com/office/drawing/2014/main" val="2949907319"/>
                    </a:ext>
                  </a:extLst>
                </a:gridCol>
                <a:gridCol w="718457">
                  <a:extLst>
                    <a:ext uri="{9D8B030D-6E8A-4147-A177-3AD203B41FA5}">
                      <a16:colId xmlns:a16="http://schemas.microsoft.com/office/drawing/2014/main" val="2031380025"/>
                    </a:ext>
                  </a:extLst>
                </a:gridCol>
                <a:gridCol w="718457">
                  <a:extLst>
                    <a:ext uri="{9D8B030D-6E8A-4147-A177-3AD203B41FA5}">
                      <a16:colId xmlns:a16="http://schemas.microsoft.com/office/drawing/2014/main" val="3986912448"/>
                    </a:ext>
                  </a:extLst>
                </a:gridCol>
                <a:gridCol w="718457">
                  <a:extLst>
                    <a:ext uri="{9D8B030D-6E8A-4147-A177-3AD203B41FA5}">
                      <a16:colId xmlns:a16="http://schemas.microsoft.com/office/drawing/2014/main" val="36076189"/>
                    </a:ext>
                  </a:extLst>
                </a:gridCol>
              </a:tblGrid>
              <a:tr h="370840">
                <a:tc>
                  <a:txBody>
                    <a:bodyPr/>
                    <a:lstStyle/>
                    <a:p>
                      <a:pPr algn="ctr"/>
                      <a:r>
                        <a:rPr lang="en-US" dirty="0"/>
                        <a:t>1</a:t>
                      </a:r>
                    </a:p>
                  </a:txBody>
                  <a:tcPr>
                    <a:solidFill>
                      <a:srgbClr val="0070C0"/>
                    </a:solidFill>
                  </a:tcPr>
                </a:tc>
                <a:tc>
                  <a:txBody>
                    <a:bodyPr/>
                    <a:lstStyle/>
                    <a:p>
                      <a:pPr algn="ctr"/>
                      <a:r>
                        <a:rPr lang="en-US" dirty="0"/>
                        <a:t>2</a:t>
                      </a:r>
                    </a:p>
                  </a:txBody>
                  <a:tcPr>
                    <a:solidFill>
                      <a:srgbClr val="0070C0"/>
                    </a:solidFill>
                  </a:tcPr>
                </a:tc>
                <a:tc>
                  <a:txBody>
                    <a:bodyPr/>
                    <a:lstStyle/>
                    <a:p>
                      <a:pPr algn="ctr"/>
                      <a:r>
                        <a:rPr lang="en-US" dirty="0"/>
                        <a:t>3</a:t>
                      </a:r>
                    </a:p>
                  </a:txBody>
                  <a:tcPr>
                    <a:solidFill>
                      <a:srgbClr val="0070C0"/>
                    </a:solidFill>
                  </a:tcPr>
                </a:tc>
                <a:tc>
                  <a:txBody>
                    <a:bodyPr/>
                    <a:lstStyle/>
                    <a:p>
                      <a:pPr algn="ctr"/>
                      <a:r>
                        <a:rPr lang="en-US" dirty="0"/>
                        <a:t>4</a:t>
                      </a:r>
                    </a:p>
                  </a:txBody>
                  <a:tcPr>
                    <a:solidFill>
                      <a:srgbClr val="0070C0"/>
                    </a:solidFill>
                  </a:tcPr>
                </a:tc>
                <a:tc>
                  <a:txBody>
                    <a:bodyPr/>
                    <a:lstStyle/>
                    <a:p>
                      <a:pPr algn="ctr"/>
                      <a:r>
                        <a:rPr lang="en-US" dirty="0"/>
                        <a:t>5</a:t>
                      </a:r>
                    </a:p>
                  </a:txBody>
                  <a:tcPr>
                    <a:solidFill>
                      <a:srgbClr val="0070C0"/>
                    </a:solidFill>
                  </a:tcPr>
                </a:tc>
                <a:tc>
                  <a:txBody>
                    <a:bodyPr/>
                    <a:lstStyle/>
                    <a:p>
                      <a:pPr algn="ctr"/>
                      <a:r>
                        <a:rPr lang="en-US" dirty="0"/>
                        <a:t>6</a:t>
                      </a:r>
                    </a:p>
                  </a:txBody>
                  <a:tcPr>
                    <a:solidFill>
                      <a:srgbClr val="0070C0"/>
                    </a:solidFill>
                  </a:tcPr>
                </a:tc>
                <a:extLst>
                  <a:ext uri="{0D108BD9-81ED-4DB2-BD59-A6C34878D82A}">
                    <a16:rowId xmlns:a16="http://schemas.microsoft.com/office/drawing/2014/main" val="657546511"/>
                  </a:ext>
                </a:extLst>
              </a:tr>
            </a:tbl>
          </a:graphicData>
        </a:graphic>
      </p:graphicFrame>
      <p:graphicFrame>
        <p:nvGraphicFramePr>
          <p:cNvPr id="10" name="Table 6">
            <a:extLst>
              <a:ext uri="{FF2B5EF4-FFF2-40B4-BE49-F238E27FC236}">
                <a16:creationId xmlns:a16="http://schemas.microsoft.com/office/drawing/2014/main" id="{2DD868EA-F39C-407C-8B79-D6AD2EBBA90F}"/>
              </a:ext>
            </a:extLst>
          </p:cNvPr>
          <p:cNvGraphicFramePr>
            <a:graphicFrameLocks noGrp="1"/>
          </p:cNvGraphicFramePr>
          <p:nvPr>
            <p:extLst>
              <p:ext uri="{D42A27DB-BD31-4B8C-83A1-F6EECF244321}">
                <p14:modId xmlns:p14="http://schemas.microsoft.com/office/powerpoint/2010/main" val="2865155569"/>
              </p:ext>
            </p:extLst>
          </p:nvPr>
        </p:nvGraphicFramePr>
        <p:xfrm>
          <a:off x="4167810" y="3733800"/>
          <a:ext cx="5029199" cy="457200"/>
        </p:xfrm>
        <a:graphic>
          <a:graphicData uri="http://schemas.openxmlformats.org/drawingml/2006/table">
            <a:tbl>
              <a:tblPr firstRow="1" bandRow="1">
                <a:tableStyleId>{21E4AEA4-8DFA-4A89-87EB-49C32662AFE0}</a:tableStyleId>
              </a:tblPr>
              <a:tblGrid>
                <a:gridCol w="718457">
                  <a:extLst>
                    <a:ext uri="{9D8B030D-6E8A-4147-A177-3AD203B41FA5}">
                      <a16:colId xmlns:a16="http://schemas.microsoft.com/office/drawing/2014/main" val="4229524348"/>
                    </a:ext>
                  </a:extLst>
                </a:gridCol>
                <a:gridCol w="718457">
                  <a:extLst>
                    <a:ext uri="{9D8B030D-6E8A-4147-A177-3AD203B41FA5}">
                      <a16:colId xmlns:a16="http://schemas.microsoft.com/office/drawing/2014/main" val="401973506"/>
                    </a:ext>
                  </a:extLst>
                </a:gridCol>
                <a:gridCol w="718457">
                  <a:extLst>
                    <a:ext uri="{9D8B030D-6E8A-4147-A177-3AD203B41FA5}">
                      <a16:colId xmlns:a16="http://schemas.microsoft.com/office/drawing/2014/main" val="2949907319"/>
                    </a:ext>
                  </a:extLst>
                </a:gridCol>
                <a:gridCol w="718457">
                  <a:extLst>
                    <a:ext uri="{9D8B030D-6E8A-4147-A177-3AD203B41FA5}">
                      <a16:colId xmlns:a16="http://schemas.microsoft.com/office/drawing/2014/main" val="2031380025"/>
                    </a:ext>
                  </a:extLst>
                </a:gridCol>
                <a:gridCol w="718457">
                  <a:extLst>
                    <a:ext uri="{9D8B030D-6E8A-4147-A177-3AD203B41FA5}">
                      <a16:colId xmlns:a16="http://schemas.microsoft.com/office/drawing/2014/main" val="3986912448"/>
                    </a:ext>
                  </a:extLst>
                </a:gridCol>
                <a:gridCol w="718457">
                  <a:extLst>
                    <a:ext uri="{9D8B030D-6E8A-4147-A177-3AD203B41FA5}">
                      <a16:colId xmlns:a16="http://schemas.microsoft.com/office/drawing/2014/main" val="36076189"/>
                    </a:ext>
                  </a:extLst>
                </a:gridCol>
                <a:gridCol w="718457">
                  <a:extLst>
                    <a:ext uri="{9D8B030D-6E8A-4147-A177-3AD203B41FA5}">
                      <a16:colId xmlns:a16="http://schemas.microsoft.com/office/drawing/2014/main" val="3130607298"/>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657546511"/>
                  </a:ext>
                </a:extLst>
              </a:tr>
            </a:tbl>
          </a:graphicData>
        </a:graphic>
      </p:graphicFrame>
      <p:sp>
        <p:nvSpPr>
          <p:cNvPr id="11" name="TextBox 10">
            <a:extLst>
              <a:ext uri="{FF2B5EF4-FFF2-40B4-BE49-F238E27FC236}">
                <a16:creationId xmlns:a16="http://schemas.microsoft.com/office/drawing/2014/main" id="{776BF0CE-CFDA-4772-BC2F-29E159E3C2F1}"/>
              </a:ext>
            </a:extLst>
          </p:cNvPr>
          <p:cNvSpPr txBox="1"/>
          <p:nvPr/>
        </p:nvSpPr>
        <p:spPr>
          <a:xfrm>
            <a:off x="2345761" y="2197000"/>
            <a:ext cx="1518044" cy="470000"/>
          </a:xfrm>
          <a:prstGeom prst="rect">
            <a:avLst/>
          </a:prstGeom>
          <a:noFill/>
        </p:spPr>
        <p:txBody>
          <a:bodyPr wrap="none" rtlCol="0">
            <a:spAutoFit/>
          </a:bodyPr>
          <a:lstStyle/>
          <a:p>
            <a:r>
              <a:rPr lang="en-US" dirty="0"/>
              <a:t>Partition 0</a:t>
            </a:r>
          </a:p>
        </p:txBody>
      </p:sp>
      <p:sp>
        <p:nvSpPr>
          <p:cNvPr id="12" name="TextBox 11">
            <a:extLst>
              <a:ext uri="{FF2B5EF4-FFF2-40B4-BE49-F238E27FC236}">
                <a16:creationId xmlns:a16="http://schemas.microsoft.com/office/drawing/2014/main" id="{3FFB5CC0-1D5A-4C18-BF6D-C0E29798084D}"/>
              </a:ext>
            </a:extLst>
          </p:cNvPr>
          <p:cNvSpPr txBox="1"/>
          <p:nvPr/>
        </p:nvSpPr>
        <p:spPr>
          <a:xfrm>
            <a:off x="2345761" y="2895125"/>
            <a:ext cx="1518044" cy="470000"/>
          </a:xfrm>
          <a:prstGeom prst="rect">
            <a:avLst/>
          </a:prstGeom>
          <a:noFill/>
        </p:spPr>
        <p:txBody>
          <a:bodyPr wrap="none" rtlCol="0">
            <a:spAutoFit/>
          </a:bodyPr>
          <a:lstStyle/>
          <a:p>
            <a:r>
              <a:rPr lang="en-US" dirty="0"/>
              <a:t>Partition 1</a:t>
            </a:r>
          </a:p>
        </p:txBody>
      </p:sp>
      <p:sp>
        <p:nvSpPr>
          <p:cNvPr id="13" name="TextBox 12">
            <a:extLst>
              <a:ext uri="{FF2B5EF4-FFF2-40B4-BE49-F238E27FC236}">
                <a16:creationId xmlns:a16="http://schemas.microsoft.com/office/drawing/2014/main" id="{A2A69861-1187-4A6B-94F3-DB99F14F3FCD}"/>
              </a:ext>
            </a:extLst>
          </p:cNvPr>
          <p:cNvSpPr txBox="1"/>
          <p:nvPr/>
        </p:nvSpPr>
        <p:spPr>
          <a:xfrm>
            <a:off x="2336618" y="3721000"/>
            <a:ext cx="1518044" cy="470000"/>
          </a:xfrm>
          <a:prstGeom prst="rect">
            <a:avLst/>
          </a:prstGeom>
          <a:noFill/>
        </p:spPr>
        <p:txBody>
          <a:bodyPr wrap="none" rtlCol="0">
            <a:spAutoFit/>
          </a:bodyPr>
          <a:lstStyle/>
          <a:p>
            <a:r>
              <a:rPr lang="en-US" dirty="0"/>
              <a:t>Partition 2</a:t>
            </a:r>
          </a:p>
        </p:txBody>
      </p:sp>
      <p:cxnSp>
        <p:nvCxnSpPr>
          <p:cNvPr id="15" name="Straight Arrow Connector 14">
            <a:extLst>
              <a:ext uri="{FF2B5EF4-FFF2-40B4-BE49-F238E27FC236}">
                <a16:creationId xmlns:a16="http://schemas.microsoft.com/office/drawing/2014/main" id="{A4615549-C4B2-4EF5-A44E-8EB7C014AE1D}"/>
              </a:ext>
            </a:extLst>
          </p:cNvPr>
          <p:cNvCxnSpPr>
            <a:cxnSpLocks/>
            <a:endCxn id="8" idx="3"/>
          </p:cNvCxnSpPr>
          <p:nvPr/>
        </p:nvCxnSpPr>
        <p:spPr>
          <a:xfrm flipH="1" flipV="1">
            <a:off x="9120808" y="2438400"/>
            <a:ext cx="1524001" cy="76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60C55A6-08C5-41CE-AD8C-16AD84690985}"/>
              </a:ext>
            </a:extLst>
          </p:cNvPr>
          <p:cNvCxnSpPr>
            <a:cxnSpLocks/>
          </p:cNvCxnSpPr>
          <p:nvPr/>
        </p:nvCxnSpPr>
        <p:spPr>
          <a:xfrm flipH="1">
            <a:off x="9193697" y="3200400"/>
            <a:ext cx="1451112" cy="7239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90DB89D-BFC9-4CAD-AE8F-FADA04456DE8}"/>
              </a:ext>
            </a:extLst>
          </p:cNvPr>
          <p:cNvCxnSpPr>
            <a:cxnSpLocks/>
          </p:cNvCxnSpPr>
          <p:nvPr/>
        </p:nvCxnSpPr>
        <p:spPr>
          <a:xfrm flipH="1" flipV="1">
            <a:off x="8418917" y="3130125"/>
            <a:ext cx="2225892" cy="70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D70549D2-0154-45D2-864A-B902D2C1802A}"/>
              </a:ext>
            </a:extLst>
          </p:cNvPr>
          <p:cNvSpPr txBox="1"/>
          <p:nvPr/>
        </p:nvSpPr>
        <p:spPr>
          <a:xfrm>
            <a:off x="10809861" y="2965400"/>
            <a:ext cx="1020023" cy="470000"/>
          </a:xfrm>
          <a:prstGeom prst="rect">
            <a:avLst/>
          </a:prstGeom>
          <a:noFill/>
        </p:spPr>
        <p:txBody>
          <a:bodyPr wrap="none" rtlCol="0">
            <a:spAutoFit/>
          </a:bodyPr>
          <a:lstStyle/>
          <a:p>
            <a:r>
              <a:rPr lang="en-US" dirty="0"/>
              <a:t>Writes</a:t>
            </a:r>
          </a:p>
        </p:txBody>
      </p:sp>
      <p:pic>
        <p:nvPicPr>
          <p:cNvPr id="19" name="Picture 18">
            <a:extLst>
              <a:ext uri="{FF2B5EF4-FFF2-40B4-BE49-F238E27FC236}">
                <a16:creationId xmlns:a16="http://schemas.microsoft.com/office/drawing/2014/main" id="{54C2E6D1-04BD-4F0D-8957-241B2A04F672}"/>
              </a:ext>
            </a:extLst>
          </p:cNvPr>
          <p:cNvPicPr>
            <a:picLocks noChangeAspect="1"/>
          </p:cNvPicPr>
          <p:nvPr/>
        </p:nvPicPr>
        <p:blipFill>
          <a:blip r:embed="rId3"/>
          <a:stretch>
            <a:fillRect/>
          </a:stretch>
        </p:blipFill>
        <p:spPr>
          <a:xfrm>
            <a:off x="4091609" y="4362450"/>
            <a:ext cx="5181599" cy="723900"/>
          </a:xfrm>
          <a:prstGeom prst="rect">
            <a:avLst/>
          </a:prstGeom>
        </p:spPr>
      </p:pic>
      <p:sp>
        <p:nvSpPr>
          <p:cNvPr id="4" name="Speech Bubble: Rectangle with Corners Rounded 3">
            <a:extLst>
              <a:ext uri="{FF2B5EF4-FFF2-40B4-BE49-F238E27FC236}">
                <a16:creationId xmlns:a16="http://schemas.microsoft.com/office/drawing/2014/main" id="{2B441BF0-EF58-47C4-868E-6088F4B1BCE1}"/>
              </a:ext>
            </a:extLst>
          </p:cNvPr>
          <p:cNvSpPr/>
          <p:nvPr/>
        </p:nvSpPr>
        <p:spPr>
          <a:xfrm>
            <a:off x="107401" y="5628463"/>
            <a:ext cx="2484965" cy="612648"/>
          </a:xfrm>
          <a:prstGeom prst="wedgeRoundRectCallout">
            <a:avLst>
              <a:gd name="adj1" fmla="val -12476"/>
              <a:gd name="adj2" fmla="val -240334"/>
              <a:gd name="adj3" fmla="val 16667"/>
            </a:avLst>
          </a:prstGeom>
          <a:ln w="317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dirty="0"/>
              <a:t>Topic may contain any number of Partitions</a:t>
            </a:r>
          </a:p>
        </p:txBody>
      </p:sp>
      <p:sp>
        <p:nvSpPr>
          <p:cNvPr id="5" name="Left Brace 4">
            <a:extLst>
              <a:ext uri="{FF2B5EF4-FFF2-40B4-BE49-F238E27FC236}">
                <a16:creationId xmlns:a16="http://schemas.microsoft.com/office/drawing/2014/main" id="{6F915946-B082-41C8-968A-B6A19EB888C0}"/>
              </a:ext>
            </a:extLst>
          </p:cNvPr>
          <p:cNvSpPr/>
          <p:nvPr/>
        </p:nvSpPr>
        <p:spPr>
          <a:xfrm>
            <a:off x="1920742" y="2057400"/>
            <a:ext cx="629002" cy="2590800"/>
          </a:xfrm>
          <a:prstGeom prst="leftBrace">
            <a:avLst/>
          </a:prstGeom>
          <a:ln>
            <a:solidFill>
              <a:schemeClr val="tx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0" name="Speech Bubble: Rectangle with Corners Rounded 19">
            <a:extLst>
              <a:ext uri="{FF2B5EF4-FFF2-40B4-BE49-F238E27FC236}">
                <a16:creationId xmlns:a16="http://schemas.microsoft.com/office/drawing/2014/main" id="{1ABA655C-3FAA-4570-A36A-261DCB610954}"/>
              </a:ext>
            </a:extLst>
          </p:cNvPr>
          <p:cNvSpPr/>
          <p:nvPr/>
        </p:nvSpPr>
        <p:spPr>
          <a:xfrm>
            <a:off x="8115265" y="5297557"/>
            <a:ext cx="3969334" cy="1201674"/>
          </a:xfrm>
          <a:prstGeom prst="wedgeRoundRectCallout">
            <a:avLst>
              <a:gd name="adj1" fmla="val 28644"/>
              <a:gd name="adj2" fmla="val -212075"/>
              <a:gd name="adj3" fmla="val 16667"/>
            </a:avLst>
          </a:prstGeom>
          <a:ln w="317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dirty="0"/>
              <a:t>Messages are written to Topics and Kafka randomly selects which Partition to write the message to.(unless message has any </a:t>
            </a:r>
            <a:r>
              <a:rPr lang="en-US" sz="1800"/>
              <a:t>key)</a:t>
            </a:r>
            <a:endParaRPr lang="en-US" sz="1800" dirty="0"/>
          </a:p>
        </p:txBody>
      </p:sp>
      <p:sp>
        <p:nvSpPr>
          <p:cNvPr id="21" name="TextBox 20">
            <a:extLst>
              <a:ext uri="{FF2B5EF4-FFF2-40B4-BE49-F238E27FC236}">
                <a16:creationId xmlns:a16="http://schemas.microsoft.com/office/drawing/2014/main" id="{4DD20489-975D-4E68-922F-57F940336C3D}"/>
              </a:ext>
            </a:extLst>
          </p:cNvPr>
          <p:cNvSpPr txBox="1"/>
          <p:nvPr/>
        </p:nvSpPr>
        <p:spPr>
          <a:xfrm>
            <a:off x="3048000" y="1066800"/>
            <a:ext cx="5901872" cy="470000"/>
          </a:xfrm>
          <a:prstGeom prst="rect">
            <a:avLst/>
          </a:prstGeom>
          <a:solidFill>
            <a:srgbClr val="FFC000"/>
          </a:solidFill>
        </p:spPr>
        <p:txBody>
          <a:bodyPr wrap="none" rtlCol="0">
            <a:spAutoFit/>
          </a:bodyPr>
          <a:lstStyle/>
          <a:p>
            <a:r>
              <a:rPr lang="en-US" dirty="0"/>
              <a:t>Relation between Kafka Topics and Partitions</a:t>
            </a:r>
          </a:p>
        </p:txBody>
      </p:sp>
      <p:sp>
        <p:nvSpPr>
          <p:cNvPr id="22" name="Speech Bubble: Rectangle with Corners Rounded 21">
            <a:extLst>
              <a:ext uri="{FF2B5EF4-FFF2-40B4-BE49-F238E27FC236}">
                <a16:creationId xmlns:a16="http://schemas.microsoft.com/office/drawing/2014/main" id="{45A623FC-B290-42F6-8EA0-3628E958889C}"/>
              </a:ext>
            </a:extLst>
          </p:cNvPr>
          <p:cNvSpPr/>
          <p:nvPr/>
        </p:nvSpPr>
        <p:spPr>
          <a:xfrm>
            <a:off x="4343400" y="5886583"/>
            <a:ext cx="2484965" cy="612648"/>
          </a:xfrm>
          <a:prstGeom prst="wedgeRoundRectCallout">
            <a:avLst>
              <a:gd name="adj1" fmla="val -9276"/>
              <a:gd name="adj2" fmla="val -231682"/>
              <a:gd name="adj3" fmla="val 16667"/>
            </a:avLst>
          </a:prstGeom>
          <a:ln w="317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dirty="0"/>
              <a:t>Partition wise offset will increment</a:t>
            </a:r>
          </a:p>
        </p:txBody>
      </p:sp>
      <p:sp>
        <p:nvSpPr>
          <p:cNvPr id="23" name="Rectangle 22">
            <a:extLst>
              <a:ext uri="{FF2B5EF4-FFF2-40B4-BE49-F238E27FC236}">
                <a16:creationId xmlns:a16="http://schemas.microsoft.com/office/drawing/2014/main" id="{7508E8D9-3E08-4037-9B65-8EE15916356C}"/>
              </a:ext>
            </a:extLst>
          </p:cNvPr>
          <p:cNvSpPr/>
          <p:nvPr/>
        </p:nvSpPr>
        <p:spPr>
          <a:xfrm>
            <a:off x="5172882" y="606671"/>
            <a:ext cx="1579535" cy="400110"/>
          </a:xfrm>
          <a:prstGeom prst="rect">
            <a:avLst/>
          </a:prstGeom>
          <a:solidFill>
            <a:srgbClr val="FF0000"/>
          </a:solidFill>
        </p:spPr>
        <p:txBody>
          <a:bodyPr wrap="none">
            <a:spAutoFit/>
          </a:bodyPr>
          <a:lstStyle/>
          <a:p>
            <a:pPr fontAlgn="base"/>
            <a:r>
              <a:rPr lang="en-US" sz="2000" b="1" dirty="0">
                <a:solidFill>
                  <a:schemeClr val="bg1"/>
                </a:solidFill>
                <a:latin typeface="inherit"/>
              </a:rPr>
              <a:t>Kafka </a:t>
            </a:r>
            <a:r>
              <a:rPr lang="en-US" sz="2000" dirty="0">
                <a:solidFill>
                  <a:schemeClr val="bg1"/>
                </a:solidFill>
                <a:latin typeface="Georgia" panose="02040502050405020303" pitchFamily="18" charset="0"/>
              </a:rPr>
              <a:t>Topics</a:t>
            </a:r>
            <a:endParaRPr lang="en-US" sz="20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14598111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4" name="Picture 3">
            <a:extLst>
              <a:ext uri="{FF2B5EF4-FFF2-40B4-BE49-F238E27FC236}">
                <a16:creationId xmlns:a16="http://schemas.microsoft.com/office/drawing/2014/main" id="{DFF0EEBE-AA4F-4418-998A-758783BA9771}"/>
              </a:ext>
            </a:extLst>
          </p:cNvPr>
          <p:cNvPicPr>
            <a:picLocks noChangeAspect="1"/>
          </p:cNvPicPr>
          <p:nvPr/>
        </p:nvPicPr>
        <p:blipFill>
          <a:blip r:embed="rId3"/>
          <a:stretch>
            <a:fillRect/>
          </a:stretch>
        </p:blipFill>
        <p:spPr>
          <a:xfrm>
            <a:off x="2705100" y="3251199"/>
            <a:ext cx="7151256" cy="3377422"/>
          </a:xfrm>
          <a:prstGeom prst="rect">
            <a:avLst/>
          </a:prstGeom>
        </p:spPr>
      </p:pic>
      <p:sp>
        <p:nvSpPr>
          <p:cNvPr id="5" name="Rectangle 4">
            <a:extLst>
              <a:ext uri="{FF2B5EF4-FFF2-40B4-BE49-F238E27FC236}">
                <a16:creationId xmlns:a16="http://schemas.microsoft.com/office/drawing/2014/main" id="{C6FA9E15-D4DF-4109-9954-922F6401DCD9}"/>
              </a:ext>
            </a:extLst>
          </p:cNvPr>
          <p:cNvSpPr/>
          <p:nvPr/>
        </p:nvSpPr>
        <p:spPr>
          <a:xfrm>
            <a:off x="207436" y="1219200"/>
            <a:ext cx="11777128" cy="18288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mj-lt"/>
              <a:buAutoNum type="arabicPeriod"/>
            </a:pPr>
            <a:r>
              <a:rPr lang="en-US" sz="2000" dirty="0"/>
              <a:t>A stream of messages belonging to a particular category is called a topic. Data is stored in topics.</a:t>
            </a:r>
          </a:p>
          <a:p>
            <a:pPr marL="457200" indent="-457200">
              <a:buFont typeface="+mj-lt"/>
              <a:buAutoNum type="arabicPeriod"/>
            </a:pPr>
            <a:r>
              <a:rPr lang="en-US" sz="2000" dirty="0"/>
              <a:t>Topics are split into partitions. </a:t>
            </a:r>
          </a:p>
          <a:p>
            <a:pPr marL="457200" indent="-457200">
              <a:buFont typeface="+mj-lt"/>
              <a:buAutoNum type="arabicPeriod"/>
            </a:pPr>
            <a:r>
              <a:rPr lang="en-US" sz="2000" dirty="0"/>
              <a:t>For each topic, Kafka keeps a minimum of one partition. Each such partition contains messages in an immutable ordered sequence. </a:t>
            </a:r>
          </a:p>
          <a:p>
            <a:pPr marL="457200" indent="-457200">
              <a:buFont typeface="+mj-lt"/>
              <a:buAutoNum type="arabicPeriod"/>
            </a:pPr>
            <a:r>
              <a:rPr lang="en-US" sz="2000" dirty="0"/>
              <a:t>A partition is implemented as a set of segment files of equal sizes.</a:t>
            </a:r>
          </a:p>
        </p:txBody>
      </p:sp>
      <p:sp>
        <p:nvSpPr>
          <p:cNvPr id="8" name="Rectangle 7">
            <a:extLst>
              <a:ext uri="{FF2B5EF4-FFF2-40B4-BE49-F238E27FC236}">
                <a16:creationId xmlns:a16="http://schemas.microsoft.com/office/drawing/2014/main" id="{7D7D585C-8FE5-47DE-A7BD-109319602E10}"/>
              </a:ext>
            </a:extLst>
          </p:cNvPr>
          <p:cNvSpPr/>
          <p:nvPr/>
        </p:nvSpPr>
        <p:spPr>
          <a:xfrm>
            <a:off x="230467" y="757740"/>
            <a:ext cx="1579535" cy="400110"/>
          </a:xfrm>
          <a:prstGeom prst="rect">
            <a:avLst/>
          </a:prstGeom>
          <a:solidFill>
            <a:srgbClr val="FF0000"/>
          </a:solidFill>
        </p:spPr>
        <p:txBody>
          <a:bodyPr wrap="none">
            <a:spAutoFit/>
          </a:bodyPr>
          <a:lstStyle/>
          <a:p>
            <a:pPr fontAlgn="base"/>
            <a:r>
              <a:rPr lang="en-US" sz="2000" b="1" dirty="0">
                <a:solidFill>
                  <a:schemeClr val="bg1"/>
                </a:solidFill>
                <a:latin typeface="inherit"/>
              </a:rPr>
              <a:t>Kafka </a:t>
            </a:r>
            <a:r>
              <a:rPr lang="en-US" sz="2000" dirty="0">
                <a:solidFill>
                  <a:schemeClr val="bg1"/>
                </a:solidFill>
                <a:latin typeface="Georgia" panose="02040502050405020303" pitchFamily="18" charset="0"/>
              </a:rPr>
              <a:t>Topics</a:t>
            </a:r>
            <a:endParaRPr lang="en-US" sz="20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37588044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4" name="Picture 3">
            <a:extLst>
              <a:ext uri="{FF2B5EF4-FFF2-40B4-BE49-F238E27FC236}">
                <a16:creationId xmlns:a16="http://schemas.microsoft.com/office/drawing/2014/main" id="{DFF0EEBE-AA4F-4418-998A-758783BA9771}"/>
              </a:ext>
            </a:extLst>
          </p:cNvPr>
          <p:cNvPicPr>
            <a:picLocks noChangeAspect="1"/>
          </p:cNvPicPr>
          <p:nvPr/>
        </p:nvPicPr>
        <p:blipFill>
          <a:blip r:embed="rId3"/>
          <a:stretch>
            <a:fillRect/>
          </a:stretch>
        </p:blipFill>
        <p:spPr>
          <a:xfrm>
            <a:off x="2705100" y="3251199"/>
            <a:ext cx="7151256" cy="3377422"/>
          </a:xfrm>
          <a:prstGeom prst="rect">
            <a:avLst/>
          </a:prstGeom>
        </p:spPr>
      </p:pic>
      <p:sp>
        <p:nvSpPr>
          <p:cNvPr id="5" name="Rectangle 4">
            <a:extLst>
              <a:ext uri="{FF2B5EF4-FFF2-40B4-BE49-F238E27FC236}">
                <a16:creationId xmlns:a16="http://schemas.microsoft.com/office/drawing/2014/main" id="{C6FA9E15-D4DF-4109-9954-922F6401DCD9}"/>
              </a:ext>
            </a:extLst>
          </p:cNvPr>
          <p:cNvSpPr/>
          <p:nvPr/>
        </p:nvSpPr>
        <p:spPr>
          <a:xfrm>
            <a:off x="207436" y="1245802"/>
            <a:ext cx="11777128" cy="1116398"/>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342900" indent="-342900" fontAlgn="base">
              <a:buFont typeface="+mj-lt"/>
              <a:buAutoNum type="arabicPeriod"/>
            </a:pPr>
            <a:r>
              <a:rPr lang="en-US" sz="1800" dirty="0"/>
              <a:t>Topics may have many partitions, so it can handle an arbitrary amount of data.</a:t>
            </a:r>
          </a:p>
          <a:p>
            <a:pPr marL="342900" indent="-342900" fontAlgn="base">
              <a:buFont typeface="+mj-lt"/>
              <a:buAutoNum type="arabicPeriod"/>
            </a:pPr>
            <a:r>
              <a:rPr lang="en-US" sz="1800" dirty="0"/>
              <a:t>Partition offset - Each partitioned message has a unique sequence id called as offset.</a:t>
            </a:r>
          </a:p>
        </p:txBody>
      </p:sp>
      <p:sp>
        <p:nvSpPr>
          <p:cNvPr id="8" name="Rectangle 7">
            <a:extLst>
              <a:ext uri="{FF2B5EF4-FFF2-40B4-BE49-F238E27FC236}">
                <a16:creationId xmlns:a16="http://schemas.microsoft.com/office/drawing/2014/main" id="{7D7D585C-8FE5-47DE-A7BD-109319602E10}"/>
              </a:ext>
            </a:extLst>
          </p:cNvPr>
          <p:cNvSpPr/>
          <p:nvPr/>
        </p:nvSpPr>
        <p:spPr>
          <a:xfrm>
            <a:off x="207436" y="839402"/>
            <a:ext cx="2062231" cy="400110"/>
          </a:xfrm>
          <a:prstGeom prst="rect">
            <a:avLst/>
          </a:prstGeom>
          <a:solidFill>
            <a:srgbClr val="FF0000"/>
          </a:solidFill>
        </p:spPr>
        <p:txBody>
          <a:bodyPr wrap="none">
            <a:spAutoFit/>
          </a:bodyPr>
          <a:lstStyle/>
          <a:p>
            <a:pPr fontAlgn="base"/>
            <a:r>
              <a:rPr lang="en-US" sz="2000" dirty="0">
                <a:solidFill>
                  <a:schemeClr val="bg1"/>
                </a:solidFill>
              </a:rPr>
              <a:t>Partitions in Kafka</a:t>
            </a:r>
          </a:p>
        </p:txBody>
      </p:sp>
    </p:spTree>
    <p:extLst>
      <p:ext uri="{BB962C8B-B14F-4D97-AF65-F5344CB8AC3E}">
        <p14:creationId xmlns:p14="http://schemas.microsoft.com/office/powerpoint/2010/main" val="13091226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91721</TotalTime>
  <Words>916</Words>
  <Application>Microsoft Office PowerPoint</Application>
  <PresentationFormat>Widescreen</PresentationFormat>
  <Paragraphs>152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inherit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9819</cp:revision>
  <dcterms:created xsi:type="dcterms:W3CDTF">2006-08-16T00:00:00Z</dcterms:created>
  <dcterms:modified xsi:type="dcterms:W3CDTF">2022-09-12T07:55:01Z</dcterms:modified>
</cp:coreProperties>
</file>