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9"/>
  </p:notesMasterIdLst>
  <p:sldIdLst>
    <p:sldId id="474" r:id="rId2"/>
    <p:sldId id="476" r:id="rId3"/>
    <p:sldId id="477" r:id="rId4"/>
    <p:sldId id="480" r:id="rId5"/>
    <p:sldId id="479" r:id="rId6"/>
    <p:sldId id="481" r:id="rId7"/>
    <p:sldId id="478" r:id="rId8"/>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B4B"/>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9/24/2022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484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148002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4410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63016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75245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386785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371552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9/24/2022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6ED5659-CF50-B10F-F645-E998E8935785}"/>
              </a:ext>
            </a:extLst>
          </p:cNvPr>
          <p:cNvPicPr>
            <a:picLocks noChangeAspect="1"/>
          </p:cNvPicPr>
          <p:nvPr/>
        </p:nvPicPr>
        <p:blipFill>
          <a:blip r:embed="rId3"/>
          <a:stretch>
            <a:fillRect/>
          </a:stretch>
        </p:blipFill>
        <p:spPr>
          <a:xfrm>
            <a:off x="179214" y="4568728"/>
            <a:ext cx="6850974" cy="1798476"/>
          </a:xfrm>
          <a:prstGeom prst="rect">
            <a:avLst/>
          </a:prstGeom>
          <a:ln w="3175">
            <a:solidFill>
              <a:schemeClr val="tx1"/>
            </a:solidFill>
          </a:ln>
        </p:spPr>
      </p:pic>
      <p:pic>
        <p:nvPicPr>
          <p:cNvPr id="6" name="Picture 5">
            <a:extLst>
              <a:ext uri="{FF2B5EF4-FFF2-40B4-BE49-F238E27FC236}">
                <a16:creationId xmlns:a16="http://schemas.microsoft.com/office/drawing/2014/main" id="{C6A9BFDD-8D0A-47AD-C324-5712CBCB4B11}"/>
              </a:ext>
            </a:extLst>
          </p:cNvPr>
          <p:cNvPicPr>
            <a:picLocks noChangeAspect="1"/>
          </p:cNvPicPr>
          <p:nvPr/>
        </p:nvPicPr>
        <p:blipFill>
          <a:blip r:embed="rId4"/>
          <a:stretch>
            <a:fillRect/>
          </a:stretch>
        </p:blipFill>
        <p:spPr>
          <a:xfrm>
            <a:off x="139213" y="1885826"/>
            <a:ext cx="8169348" cy="1082134"/>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Kafka on Windows Operating System?</a:t>
            </a:r>
          </a:p>
        </p:txBody>
      </p:sp>
      <p:sp>
        <p:nvSpPr>
          <p:cNvPr id="5" name="Rectangle 4">
            <a:extLst>
              <a:ext uri="{FF2B5EF4-FFF2-40B4-BE49-F238E27FC236}">
                <a16:creationId xmlns:a16="http://schemas.microsoft.com/office/drawing/2014/main" id="{EF1D689E-7794-4035-A723-FC89C41A886A}"/>
              </a:ext>
            </a:extLst>
          </p:cNvPr>
          <p:cNvSpPr/>
          <p:nvPr/>
        </p:nvSpPr>
        <p:spPr>
          <a:xfrm>
            <a:off x="139213" y="1379683"/>
            <a:ext cx="2311017" cy="400110"/>
          </a:xfrm>
          <a:prstGeom prst="rect">
            <a:avLst/>
          </a:prstGeom>
          <a:solidFill>
            <a:srgbClr val="FF0000"/>
          </a:solidFill>
        </p:spPr>
        <p:txBody>
          <a:bodyPr wrap="none">
            <a:spAutoFit/>
          </a:bodyPr>
          <a:lstStyle/>
          <a:p>
            <a:pPr algn="ctr"/>
            <a:r>
              <a:rPr lang="en-US" sz="2000" dirty="0">
                <a:solidFill>
                  <a:schemeClr val="bg1"/>
                </a:solidFill>
                <a:latin typeface="proxima-nova"/>
              </a:rPr>
              <a:t>Step1: Prerequisites</a:t>
            </a:r>
            <a:endParaRPr lang="en-US" sz="2000" i="0" dirty="0">
              <a:solidFill>
                <a:schemeClr val="bg1"/>
              </a:solidFill>
              <a:effectLst/>
              <a:latin typeface="proxima-nova"/>
            </a:endParaRPr>
          </a:p>
        </p:txBody>
      </p:sp>
      <p:sp>
        <p:nvSpPr>
          <p:cNvPr id="12" name="Speech Bubble: Rectangle with Corners Rounded 11">
            <a:extLst>
              <a:ext uri="{FF2B5EF4-FFF2-40B4-BE49-F238E27FC236}">
                <a16:creationId xmlns:a16="http://schemas.microsoft.com/office/drawing/2014/main" id="{519AE112-D08E-4CE4-879B-5A4C5ACD1C41}"/>
              </a:ext>
            </a:extLst>
          </p:cNvPr>
          <p:cNvSpPr/>
          <p:nvPr/>
        </p:nvSpPr>
        <p:spPr>
          <a:xfrm>
            <a:off x="6096000" y="671664"/>
            <a:ext cx="5952101" cy="1000264"/>
          </a:xfrm>
          <a:prstGeom prst="wedgeRoundRectCallout">
            <a:avLst>
              <a:gd name="adj1" fmla="val -43857"/>
              <a:gd name="adj2" fmla="val 10224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800" dirty="0"/>
              <a:t>Hopefully you have already installed </a:t>
            </a:r>
            <a:r>
              <a:rPr lang="en-US" sz="1800" dirty="0">
                <a:solidFill>
                  <a:srgbClr val="FF0000"/>
                </a:solidFill>
              </a:rPr>
              <a:t>java</a:t>
            </a:r>
            <a:r>
              <a:rPr lang="en-US" sz="1800" dirty="0"/>
              <a:t> on your machine right now, so you just verify it using the following command.</a:t>
            </a:r>
          </a:p>
        </p:txBody>
      </p:sp>
      <p:sp>
        <p:nvSpPr>
          <p:cNvPr id="15" name="Speech Bubble: Rectangle with Corners Rounded 14">
            <a:extLst>
              <a:ext uri="{FF2B5EF4-FFF2-40B4-BE49-F238E27FC236}">
                <a16:creationId xmlns:a16="http://schemas.microsoft.com/office/drawing/2014/main" id="{C9414C23-2D4F-4069-9878-9C19994992E6}"/>
              </a:ext>
            </a:extLst>
          </p:cNvPr>
          <p:cNvSpPr/>
          <p:nvPr/>
        </p:nvSpPr>
        <p:spPr>
          <a:xfrm>
            <a:off x="5945187" y="3186447"/>
            <a:ext cx="6253726" cy="2223753"/>
          </a:xfrm>
          <a:prstGeom prst="wedgeRoundRectCallout">
            <a:avLst>
              <a:gd name="adj1" fmla="val -60313"/>
              <a:gd name="adj2" fmla="val 3897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1800" dirty="0"/>
              <a:t>Usually, extracted </a:t>
            </a:r>
            <a:r>
              <a:rPr lang="en-US" sz="1800" dirty="0">
                <a:solidFill>
                  <a:srgbClr val="FF0000"/>
                </a:solidFill>
              </a:rPr>
              <a:t>Kafka</a:t>
            </a:r>
            <a:r>
              <a:rPr lang="en-US" sz="1800" dirty="0"/>
              <a:t> files have </a:t>
            </a:r>
            <a:r>
              <a:rPr lang="en-US" sz="1800" dirty="0">
                <a:solidFill>
                  <a:srgbClr val="FF0000"/>
                </a:solidFill>
              </a:rPr>
              <a:t>Zookeeper</a:t>
            </a:r>
            <a:r>
              <a:rPr lang="en-US" sz="1800" dirty="0"/>
              <a:t> files that run simultaneously with Kafka for managing all the Clusters and Configurations of Kafka servers. </a:t>
            </a:r>
            <a:br>
              <a:rPr lang="en-US" sz="1800" dirty="0"/>
            </a:br>
            <a:endParaRPr lang="en-US" sz="1800" dirty="0"/>
          </a:p>
          <a:p>
            <a:pPr marL="285750" indent="-285750">
              <a:buFont typeface="Wingdings" panose="05000000000000000000" pitchFamily="2" charset="2"/>
              <a:buChar char="ü"/>
            </a:pPr>
            <a:r>
              <a:rPr lang="en-US" sz="1800" dirty="0"/>
              <a:t>Instead of storing them in default temp folders, you can configure both the </a:t>
            </a:r>
            <a:r>
              <a:rPr lang="en-US" sz="1800" dirty="0">
                <a:solidFill>
                  <a:srgbClr val="FF0000"/>
                </a:solidFill>
              </a:rPr>
              <a:t>Kafka</a:t>
            </a:r>
            <a:r>
              <a:rPr lang="en-US" sz="1800" dirty="0"/>
              <a:t> and </a:t>
            </a:r>
            <a:r>
              <a:rPr lang="en-US" sz="1800" dirty="0" err="1">
                <a:solidFill>
                  <a:srgbClr val="FF0000"/>
                </a:solidFill>
              </a:rPr>
              <a:t>ZooKeeper</a:t>
            </a:r>
            <a:r>
              <a:rPr lang="en-US" sz="1800" dirty="0"/>
              <a:t> files to store </a:t>
            </a:r>
            <a:r>
              <a:rPr lang="en-US" sz="1800" dirty="0">
                <a:solidFill>
                  <a:srgbClr val="FF0000"/>
                </a:solidFill>
              </a:rPr>
              <a:t>Kafka</a:t>
            </a:r>
            <a:r>
              <a:rPr lang="en-US" sz="1800" dirty="0"/>
              <a:t> and </a:t>
            </a:r>
            <a:r>
              <a:rPr lang="en-US" sz="1800" dirty="0" err="1">
                <a:solidFill>
                  <a:srgbClr val="FF0000"/>
                </a:solidFill>
              </a:rPr>
              <a:t>ZooKeeper</a:t>
            </a:r>
            <a:r>
              <a:rPr lang="en-US" sz="1800" dirty="0"/>
              <a:t> data in separate folders. </a:t>
            </a:r>
          </a:p>
        </p:txBody>
      </p:sp>
      <p:sp>
        <p:nvSpPr>
          <p:cNvPr id="14" name="Rectangle 13">
            <a:extLst>
              <a:ext uri="{FF2B5EF4-FFF2-40B4-BE49-F238E27FC236}">
                <a16:creationId xmlns:a16="http://schemas.microsoft.com/office/drawing/2014/main" id="{A6319C39-3BF3-4064-B63E-D785E72E84CF}"/>
              </a:ext>
            </a:extLst>
          </p:cNvPr>
          <p:cNvSpPr/>
          <p:nvPr/>
        </p:nvSpPr>
        <p:spPr>
          <a:xfrm>
            <a:off x="204342" y="4062583"/>
            <a:ext cx="3729227" cy="400110"/>
          </a:xfrm>
          <a:prstGeom prst="rect">
            <a:avLst/>
          </a:prstGeom>
          <a:solidFill>
            <a:srgbClr val="FF0000"/>
          </a:solidFill>
        </p:spPr>
        <p:txBody>
          <a:bodyPr wrap="none">
            <a:spAutoFit/>
          </a:bodyPr>
          <a:lstStyle/>
          <a:p>
            <a:pPr algn="ctr"/>
            <a:r>
              <a:rPr lang="en-US" sz="2000" dirty="0">
                <a:solidFill>
                  <a:schemeClr val="bg1"/>
                </a:solidFill>
                <a:latin typeface="proxima-nova"/>
              </a:rPr>
              <a:t>Step 2: Install and Configure Kafka</a:t>
            </a:r>
            <a:endParaRPr lang="en-US" sz="2000" i="0" dirty="0">
              <a:solidFill>
                <a:schemeClr val="bg1"/>
              </a:solidFill>
              <a:effectLst/>
              <a:latin typeface="proxima-nova"/>
            </a:endParaRPr>
          </a:p>
        </p:txBody>
      </p:sp>
    </p:spTree>
    <p:extLst>
      <p:ext uri="{BB962C8B-B14F-4D97-AF65-F5344CB8AC3E}">
        <p14:creationId xmlns:p14="http://schemas.microsoft.com/office/powerpoint/2010/main" val="4263124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EC3D2CC-01FD-1155-D92F-F229B885417E}"/>
              </a:ext>
            </a:extLst>
          </p:cNvPr>
          <p:cNvPicPr>
            <a:picLocks noChangeAspect="1"/>
          </p:cNvPicPr>
          <p:nvPr/>
        </p:nvPicPr>
        <p:blipFill>
          <a:blip r:embed="rId3"/>
          <a:stretch>
            <a:fillRect/>
          </a:stretch>
        </p:blipFill>
        <p:spPr>
          <a:xfrm>
            <a:off x="266703" y="4053241"/>
            <a:ext cx="8740897" cy="2408129"/>
          </a:xfrm>
          <a:prstGeom prst="rect">
            <a:avLst/>
          </a:prstGeom>
        </p:spPr>
        <p:style>
          <a:lnRef idx="1">
            <a:schemeClr val="accent4"/>
          </a:lnRef>
          <a:fillRef idx="2">
            <a:schemeClr val="accent4"/>
          </a:fillRef>
          <a:effectRef idx="1">
            <a:schemeClr val="accent4"/>
          </a:effectRef>
          <a:fontRef idx="minor">
            <a:schemeClr val="dk1"/>
          </a:fontRef>
        </p:style>
      </p:pic>
      <p:pic>
        <p:nvPicPr>
          <p:cNvPr id="13" name="Picture 12">
            <a:extLst>
              <a:ext uri="{FF2B5EF4-FFF2-40B4-BE49-F238E27FC236}">
                <a16:creationId xmlns:a16="http://schemas.microsoft.com/office/drawing/2014/main" id="{1AA5CDF3-0128-A1FC-FE50-97DF3F02BD3A}"/>
              </a:ext>
            </a:extLst>
          </p:cNvPr>
          <p:cNvPicPr>
            <a:picLocks noChangeAspect="1"/>
          </p:cNvPicPr>
          <p:nvPr/>
        </p:nvPicPr>
        <p:blipFill>
          <a:blip r:embed="rId4"/>
          <a:stretch>
            <a:fillRect/>
          </a:stretch>
        </p:blipFill>
        <p:spPr>
          <a:xfrm>
            <a:off x="266703" y="878635"/>
            <a:ext cx="9800169" cy="2789162"/>
          </a:xfrm>
          <a:prstGeom prst="rect">
            <a:avLst/>
          </a:prstGeom>
        </p:spPr>
        <p:style>
          <a:lnRef idx="1">
            <a:schemeClr val="accent5"/>
          </a:lnRef>
          <a:fillRef idx="2">
            <a:schemeClr val="accent5"/>
          </a:fillRef>
          <a:effectRef idx="1">
            <a:schemeClr val="accent5"/>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Kafka on Windows Operating System?</a:t>
            </a:r>
          </a:p>
        </p:txBody>
      </p:sp>
      <p:cxnSp>
        <p:nvCxnSpPr>
          <p:cNvPr id="7" name="Straight Arrow Connector 6">
            <a:extLst>
              <a:ext uri="{FF2B5EF4-FFF2-40B4-BE49-F238E27FC236}">
                <a16:creationId xmlns:a16="http://schemas.microsoft.com/office/drawing/2014/main" id="{78204126-66EB-4D81-AF73-DCF6E8D7C0ED}"/>
              </a:ext>
            </a:extLst>
          </p:cNvPr>
          <p:cNvCxnSpPr>
            <a:cxnSpLocks/>
          </p:cNvCxnSpPr>
          <p:nvPr/>
        </p:nvCxnSpPr>
        <p:spPr>
          <a:xfrm flipH="1">
            <a:off x="5867400" y="1383507"/>
            <a:ext cx="1447800" cy="381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A65316EB-0BD4-449B-94B7-1F13652A40C9}"/>
              </a:ext>
            </a:extLst>
          </p:cNvPr>
          <p:cNvCxnSpPr>
            <a:cxnSpLocks/>
          </p:cNvCxnSpPr>
          <p:nvPr/>
        </p:nvCxnSpPr>
        <p:spPr>
          <a:xfrm flipH="1">
            <a:off x="5665917" y="4810776"/>
            <a:ext cx="1447800" cy="381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AB29189A-16E3-4CD6-9B4C-5B43BAF0F788}"/>
              </a:ext>
            </a:extLst>
          </p:cNvPr>
          <p:cNvSpPr/>
          <p:nvPr/>
        </p:nvSpPr>
        <p:spPr>
          <a:xfrm>
            <a:off x="267071" y="478525"/>
            <a:ext cx="3818994" cy="400110"/>
          </a:xfrm>
          <a:prstGeom prst="rect">
            <a:avLst/>
          </a:prstGeom>
          <a:solidFill>
            <a:srgbClr val="FF0000"/>
          </a:solidFill>
        </p:spPr>
        <p:txBody>
          <a:bodyPr wrap="none">
            <a:spAutoFit/>
          </a:bodyPr>
          <a:lstStyle/>
          <a:p>
            <a:pPr algn="ctr"/>
            <a:r>
              <a:rPr lang="en-US" sz="2000" dirty="0">
                <a:solidFill>
                  <a:schemeClr val="bg1"/>
                </a:solidFill>
                <a:latin typeface="proxima-nova"/>
              </a:rPr>
              <a:t>Step 2: Install and Configure Kafka</a:t>
            </a:r>
            <a:endParaRPr lang="en-US" sz="2000" i="0" dirty="0">
              <a:solidFill>
                <a:schemeClr val="bg1"/>
              </a:solidFill>
              <a:effectLst/>
              <a:latin typeface="proxima-nova"/>
            </a:endParaRPr>
          </a:p>
        </p:txBody>
      </p:sp>
    </p:spTree>
    <p:extLst>
      <p:ext uri="{BB962C8B-B14F-4D97-AF65-F5344CB8AC3E}">
        <p14:creationId xmlns:p14="http://schemas.microsoft.com/office/powerpoint/2010/main" val="28033486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Kafka on Windows Operating System?</a:t>
            </a:r>
          </a:p>
        </p:txBody>
      </p:sp>
      <p:sp>
        <p:nvSpPr>
          <p:cNvPr id="11" name="Rectangle 10">
            <a:extLst>
              <a:ext uri="{FF2B5EF4-FFF2-40B4-BE49-F238E27FC236}">
                <a16:creationId xmlns:a16="http://schemas.microsoft.com/office/drawing/2014/main" id="{1E4EDC6B-8F1D-45FB-BC2D-1D4EE690DABF}"/>
              </a:ext>
            </a:extLst>
          </p:cNvPr>
          <p:cNvSpPr/>
          <p:nvPr/>
        </p:nvSpPr>
        <p:spPr>
          <a:xfrm>
            <a:off x="207436" y="721674"/>
            <a:ext cx="2941638" cy="400110"/>
          </a:xfrm>
          <a:prstGeom prst="rect">
            <a:avLst/>
          </a:prstGeom>
          <a:solidFill>
            <a:srgbClr val="FF0000"/>
          </a:solidFill>
        </p:spPr>
        <p:txBody>
          <a:bodyPr wrap="none">
            <a:spAutoFit/>
          </a:bodyPr>
          <a:lstStyle/>
          <a:p>
            <a:pPr algn="ctr"/>
            <a:r>
              <a:rPr lang="en-US" sz="2000" dirty="0">
                <a:solidFill>
                  <a:schemeClr val="bg1"/>
                </a:solidFill>
                <a:latin typeface="proxima-nova"/>
              </a:rPr>
              <a:t>Step 3: Starting Zookeeper</a:t>
            </a:r>
          </a:p>
        </p:txBody>
      </p:sp>
      <p:pic>
        <p:nvPicPr>
          <p:cNvPr id="7" name="Picture 6">
            <a:extLst>
              <a:ext uri="{FF2B5EF4-FFF2-40B4-BE49-F238E27FC236}">
                <a16:creationId xmlns:a16="http://schemas.microsoft.com/office/drawing/2014/main" id="{66E99A17-9254-48F1-2D81-82FCB42710C1}"/>
              </a:ext>
            </a:extLst>
          </p:cNvPr>
          <p:cNvPicPr>
            <a:picLocks noChangeAspect="1"/>
          </p:cNvPicPr>
          <p:nvPr/>
        </p:nvPicPr>
        <p:blipFill>
          <a:blip r:embed="rId3"/>
          <a:stretch>
            <a:fillRect/>
          </a:stretch>
        </p:blipFill>
        <p:spPr>
          <a:xfrm>
            <a:off x="207436" y="1245183"/>
            <a:ext cx="11658600" cy="2183817"/>
          </a:xfrm>
          <a:prstGeom prst="rect">
            <a:avLst/>
          </a:prstGeom>
        </p:spPr>
      </p:pic>
      <p:sp>
        <p:nvSpPr>
          <p:cNvPr id="10" name="Speech Bubble: Rectangle with Corners Rounded 9">
            <a:extLst>
              <a:ext uri="{FF2B5EF4-FFF2-40B4-BE49-F238E27FC236}">
                <a16:creationId xmlns:a16="http://schemas.microsoft.com/office/drawing/2014/main" id="{844863D2-5F48-A13D-3B77-00235673C6A6}"/>
              </a:ext>
            </a:extLst>
          </p:cNvPr>
          <p:cNvSpPr/>
          <p:nvPr/>
        </p:nvSpPr>
        <p:spPr>
          <a:xfrm>
            <a:off x="4648200" y="4572000"/>
            <a:ext cx="6858000" cy="1219200"/>
          </a:xfrm>
          <a:prstGeom prst="wedgeRoundRectCallout">
            <a:avLst>
              <a:gd name="adj1" fmla="val -23724"/>
              <a:gd name="adj2" fmla="val -14127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800" dirty="0"/>
              <a:t>You can see from the output that Zookeeper was initiated and bound to port </a:t>
            </a:r>
            <a:r>
              <a:rPr lang="en-US" sz="1800" dirty="0">
                <a:solidFill>
                  <a:srgbClr val="FF0000"/>
                </a:solidFill>
              </a:rPr>
              <a:t>2181</a:t>
            </a:r>
            <a:r>
              <a:rPr lang="en-US" sz="1800" dirty="0"/>
              <a:t>. By this, you can confirm that the </a:t>
            </a:r>
            <a:r>
              <a:rPr lang="en-US" sz="1800" dirty="0">
                <a:solidFill>
                  <a:srgbClr val="FF0000"/>
                </a:solidFill>
              </a:rPr>
              <a:t>Zookeeper</a:t>
            </a:r>
            <a:r>
              <a:rPr lang="en-US" sz="1800" dirty="0"/>
              <a:t> Server is started successfully. Do not close the command prompt to keep the Zookeeper running</a:t>
            </a:r>
          </a:p>
        </p:txBody>
      </p:sp>
    </p:spTree>
    <p:extLst>
      <p:ext uri="{BB962C8B-B14F-4D97-AF65-F5344CB8AC3E}">
        <p14:creationId xmlns:p14="http://schemas.microsoft.com/office/powerpoint/2010/main" val="10858432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Kafka on Windows Operating System?</a:t>
            </a:r>
          </a:p>
        </p:txBody>
      </p:sp>
      <p:sp>
        <p:nvSpPr>
          <p:cNvPr id="11" name="Rectangle 10">
            <a:extLst>
              <a:ext uri="{FF2B5EF4-FFF2-40B4-BE49-F238E27FC236}">
                <a16:creationId xmlns:a16="http://schemas.microsoft.com/office/drawing/2014/main" id="{1E4EDC6B-8F1D-45FB-BC2D-1D4EE690DABF}"/>
              </a:ext>
            </a:extLst>
          </p:cNvPr>
          <p:cNvSpPr/>
          <p:nvPr/>
        </p:nvSpPr>
        <p:spPr>
          <a:xfrm>
            <a:off x="207436" y="771743"/>
            <a:ext cx="2403287" cy="400110"/>
          </a:xfrm>
          <a:prstGeom prst="rect">
            <a:avLst/>
          </a:prstGeom>
          <a:solidFill>
            <a:srgbClr val="FF0000"/>
          </a:solidFill>
        </p:spPr>
        <p:txBody>
          <a:bodyPr wrap="none">
            <a:spAutoFit/>
          </a:bodyPr>
          <a:lstStyle/>
          <a:p>
            <a:pPr algn="ctr"/>
            <a:r>
              <a:rPr lang="en-US" sz="2000" dirty="0">
                <a:solidFill>
                  <a:schemeClr val="bg1"/>
                </a:solidFill>
                <a:latin typeface="proxima-nova"/>
              </a:rPr>
              <a:t>Step 4: Starting Kafka</a:t>
            </a:r>
          </a:p>
        </p:txBody>
      </p:sp>
      <p:sp>
        <p:nvSpPr>
          <p:cNvPr id="10" name="Speech Bubble: Rectangle with Corners Rounded 9">
            <a:extLst>
              <a:ext uri="{FF2B5EF4-FFF2-40B4-BE49-F238E27FC236}">
                <a16:creationId xmlns:a16="http://schemas.microsoft.com/office/drawing/2014/main" id="{844863D2-5F48-A13D-3B77-00235673C6A6}"/>
              </a:ext>
            </a:extLst>
          </p:cNvPr>
          <p:cNvSpPr/>
          <p:nvPr/>
        </p:nvSpPr>
        <p:spPr>
          <a:xfrm>
            <a:off x="1295400" y="4572000"/>
            <a:ext cx="10210800" cy="1676400"/>
          </a:xfrm>
          <a:prstGeom prst="wedgeRoundRectCallout">
            <a:avLst>
              <a:gd name="adj1" fmla="val -23171"/>
              <a:gd name="adj2" fmla="val -13184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800" dirty="0"/>
              <a:t>The </a:t>
            </a:r>
            <a:r>
              <a:rPr lang="en-US" sz="1800" dirty="0">
                <a:solidFill>
                  <a:srgbClr val="FF0000"/>
                </a:solidFill>
              </a:rPr>
              <a:t>Kafka</a:t>
            </a:r>
            <a:r>
              <a:rPr lang="en-US" sz="1800" dirty="0"/>
              <a:t> </a:t>
            </a:r>
            <a:r>
              <a:rPr lang="en-US" sz="1800" dirty="0">
                <a:solidFill>
                  <a:srgbClr val="FF0000"/>
                </a:solidFill>
              </a:rPr>
              <a:t>Server</a:t>
            </a:r>
            <a:r>
              <a:rPr lang="en-US" sz="1800" dirty="0"/>
              <a:t> has started successfully and is ready for </a:t>
            </a:r>
            <a:r>
              <a:rPr lang="en-US" sz="1800" dirty="0">
                <a:solidFill>
                  <a:srgbClr val="FF0000"/>
                </a:solidFill>
              </a:rPr>
              <a:t>Streaming Data</a:t>
            </a:r>
            <a:r>
              <a:rPr lang="en-US" sz="1800" dirty="0"/>
              <a:t>.</a:t>
            </a:r>
          </a:p>
          <a:p>
            <a:endParaRPr lang="en-US" sz="1800" dirty="0"/>
          </a:p>
          <a:p>
            <a:r>
              <a:rPr lang="en-US" sz="1800" dirty="0"/>
              <a:t>Now, both </a:t>
            </a:r>
            <a:r>
              <a:rPr lang="en-US" sz="1800" dirty="0">
                <a:solidFill>
                  <a:srgbClr val="FF0000"/>
                </a:solidFill>
              </a:rPr>
              <a:t>Zookeeper</a:t>
            </a:r>
            <a:r>
              <a:rPr lang="en-US" sz="1800" dirty="0"/>
              <a:t> and </a:t>
            </a:r>
            <a:r>
              <a:rPr lang="en-US" sz="1800" dirty="0">
                <a:solidFill>
                  <a:srgbClr val="FF0000"/>
                </a:solidFill>
              </a:rPr>
              <a:t>Kafka</a:t>
            </a:r>
            <a:r>
              <a:rPr lang="en-US" sz="1800" dirty="0"/>
              <a:t> have started and are running successfully. To confirm that, navigate to the newly created </a:t>
            </a:r>
            <a:r>
              <a:rPr lang="en-US" sz="1800" dirty="0">
                <a:solidFill>
                  <a:srgbClr val="FF0000"/>
                </a:solidFill>
              </a:rPr>
              <a:t>Kafka</a:t>
            </a:r>
            <a:r>
              <a:rPr lang="en-US" sz="1800" dirty="0"/>
              <a:t> and </a:t>
            </a:r>
            <a:r>
              <a:rPr lang="en-US" sz="1800" dirty="0">
                <a:solidFill>
                  <a:srgbClr val="FF0000"/>
                </a:solidFill>
              </a:rPr>
              <a:t>Zookeeper</a:t>
            </a:r>
            <a:r>
              <a:rPr lang="en-US" sz="1800" dirty="0"/>
              <a:t> folders. When you open the respective </a:t>
            </a:r>
            <a:r>
              <a:rPr lang="en-US" sz="1800" dirty="0">
                <a:solidFill>
                  <a:srgbClr val="FF0000"/>
                </a:solidFill>
              </a:rPr>
              <a:t>Zookeeper</a:t>
            </a:r>
            <a:r>
              <a:rPr lang="en-US" sz="1800" dirty="0"/>
              <a:t> and </a:t>
            </a:r>
            <a:r>
              <a:rPr lang="en-US" sz="1800" dirty="0">
                <a:solidFill>
                  <a:srgbClr val="FF0000"/>
                </a:solidFill>
              </a:rPr>
              <a:t>Kafka</a:t>
            </a:r>
            <a:r>
              <a:rPr lang="en-US" sz="1800" dirty="0"/>
              <a:t> folders, you can notice that certain new files have been created inside the folders</a:t>
            </a:r>
          </a:p>
        </p:txBody>
      </p:sp>
      <p:pic>
        <p:nvPicPr>
          <p:cNvPr id="5" name="Picture 4">
            <a:extLst>
              <a:ext uri="{FF2B5EF4-FFF2-40B4-BE49-F238E27FC236}">
                <a16:creationId xmlns:a16="http://schemas.microsoft.com/office/drawing/2014/main" id="{D38CC9A7-5F8E-FCD4-6BE3-BE99E6B47BFA}"/>
              </a:ext>
            </a:extLst>
          </p:cNvPr>
          <p:cNvPicPr>
            <a:picLocks noChangeAspect="1"/>
          </p:cNvPicPr>
          <p:nvPr/>
        </p:nvPicPr>
        <p:blipFill>
          <a:blip r:embed="rId3"/>
          <a:stretch>
            <a:fillRect/>
          </a:stretch>
        </p:blipFill>
        <p:spPr>
          <a:xfrm>
            <a:off x="190500" y="1257300"/>
            <a:ext cx="11811000" cy="2057400"/>
          </a:xfrm>
          <a:prstGeom prst="rect">
            <a:avLst/>
          </a:prstGeom>
        </p:spPr>
      </p:pic>
    </p:spTree>
    <p:extLst>
      <p:ext uri="{BB962C8B-B14F-4D97-AF65-F5344CB8AC3E}">
        <p14:creationId xmlns:p14="http://schemas.microsoft.com/office/powerpoint/2010/main" val="17172679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Kafka on Windows Operating System?</a:t>
            </a:r>
          </a:p>
        </p:txBody>
      </p:sp>
      <p:sp>
        <p:nvSpPr>
          <p:cNvPr id="9" name="Rectangle 8">
            <a:extLst>
              <a:ext uri="{FF2B5EF4-FFF2-40B4-BE49-F238E27FC236}">
                <a16:creationId xmlns:a16="http://schemas.microsoft.com/office/drawing/2014/main" id="{C3E72014-CB7C-4DCB-9952-1A7F554A3AA1}"/>
              </a:ext>
            </a:extLst>
          </p:cNvPr>
          <p:cNvSpPr/>
          <p:nvPr/>
        </p:nvSpPr>
        <p:spPr>
          <a:xfrm>
            <a:off x="207436" y="511726"/>
            <a:ext cx="4059764" cy="369332"/>
          </a:xfrm>
          <a:prstGeom prst="rect">
            <a:avLst/>
          </a:prstGeom>
          <a:solidFill>
            <a:srgbClr val="FF0000"/>
          </a:solidFill>
        </p:spPr>
        <p:txBody>
          <a:bodyPr wrap="square">
            <a:spAutoFit/>
          </a:bodyPr>
          <a:lstStyle/>
          <a:p>
            <a:r>
              <a:rPr lang="en-US" sz="1800" dirty="0">
                <a:solidFill>
                  <a:schemeClr val="bg1"/>
                </a:solidFill>
                <a:latin typeface="proxima-nova"/>
              </a:rPr>
              <a:t>Step 5: Testing Kafka by Creating a Topic</a:t>
            </a:r>
          </a:p>
        </p:txBody>
      </p:sp>
      <p:sp>
        <p:nvSpPr>
          <p:cNvPr id="5" name="Speech Bubble: Rectangle with Corners Rounded 4">
            <a:extLst>
              <a:ext uri="{FF2B5EF4-FFF2-40B4-BE49-F238E27FC236}">
                <a16:creationId xmlns:a16="http://schemas.microsoft.com/office/drawing/2014/main" id="{8E6425E4-A7BE-4506-4A3C-EF4C887B558F}"/>
              </a:ext>
            </a:extLst>
          </p:cNvPr>
          <p:cNvSpPr/>
          <p:nvPr/>
        </p:nvSpPr>
        <p:spPr>
          <a:xfrm>
            <a:off x="207436" y="2310826"/>
            <a:ext cx="11832164" cy="4460385"/>
          </a:xfrm>
          <a:prstGeom prst="wedgeRoundRectCallout">
            <a:avLst>
              <a:gd name="adj1" fmla="val -15790"/>
              <a:gd name="adj2" fmla="val -6568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endParaRPr lang="en-US" sz="1800" dirty="0"/>
          </a:p>
          <a:p>
            <a:pPr marL="342900" indent="-342900">
              <a:buFont typeface="+mj-lt"/>
              <a:buAutoNum type="arabicPeriod"/>
            </a:pPr>
            <a:r>
              <a:rPr lang="en-US" sz="1800" dirty="0"/>
              <a:t>As you have successfully started </a:t>
            </a:r>
            <a:r>
              <a:rPr lang="en-US" sz="1800" dirty="0">
                <a:solidFill>
                  <a:srgbClr val="FF0000"/>
                </a:solidFill>
              </a:rPr>
              <a:t>Kafka</a:t>
            </a:r>
            <a:r>
              <a:rPr lang="en-US" sz="1800" dirty="0"/>
              <a:t> and </a:t>
            </a:r>
            <a:r>
              <a:rPr lang="en-US" sz="1800" dirty="0">
                <a:solidFill>
                  <a:srgbClr val="FF0000"/>
                </a:solidFill>
              </a:rPr>
              <a:t>Zookeeper</a:t>
            </a:r>
            <a:r>
              <a:rPr lang="en-US" sz="1800" dirty="0"/>
              <a:t>, you can test them by creating new </a:t>
            </a:r>
            <a:r>
              <a:rPr lang="en-US" sz="1800" dirty="0">
                <a:solidFill>
                  <a:srgbClr val="FF0000"/>
                </a:solidFill>
              </a:rPr>
              <a:t>Topics</a:t>
            </a:r>
            <a:r>
              <a:rPr lang="en-US" sz="1800" dirty="0"/>
              <a:t> and then Publishing and Consuming messages using the </a:t>
            </a:r>
            <a:r>
              <a:rPr lang="en-US" sz="1800" dirty="0">
                <a:solidFill>
                  <a:srgbClr val="FF0000"/>
                </a:solidFill>
              </a:rPr>
              <a:t>topic name</a:t>
            </a:r>
            <a:r>
              <a:rPr lang="en-US" sz="1800" dirty="0"/>
              <a:t>. </a:t>
            </a:r>
          </a:p>
          <a:p>
            <a:pPr marL="342900" indent="-342900">
              <a:buFont typeface="+mj-lt"/>
              <a:buAutoNum type="arabicPeriod"/>
            </a:pPr>
            <a:endParaRPr lang="en-US" sz="1800" dirty="0">
              <a:solidFill>
                <a:srgbClr val="FF0000"/>
              </a:solidFill>
            </a:endParaRPr>
          </a:p>
          <a:p>
            <a:pPr marL="342900" indent="-342900">
              <a:buFont typeface="+mj-lt"/>
              <a:buAutoNum type="arabicPeriod"/>
            </a:pPr>
            <a:r>
              <a:rPr lang="en-US" sz="1800" dirty="0">
                <a:solidFill>
                  <a:srgbClr val="FF0000"/>
                </a:solidFill>
              </a:rPr>
              <a:t>Topics</a:t>
            </a:r>
            <a:r>
              <a:rPr lang="en-US" sz="1800" dirty="0"/>
              <a:t> are the virtual containers that store and organize a stream of messages under several categories called </a:t>
            </a:r>
            <a:r>
              <a:rPr lang="en-US" sz="1800" dirty="0">
                <a:solidFill>
                  <a:srgbClr val="FF0000"/>
                </a:solidFill>
              </a:rPr>
              <a:t>Partitions</a:t>
            </a:r>
            <a:r>
              <a:rPr lang="en-US" sz="1800" dirty="0"/>
              <a:t>. </a:t>
            </a:r>
          </a:p>
          <a:p>
            <a:pPr marL="342900" indent="-342900">
              <a:buFont typeface="+mj-lt"/>
              <a:buAutoNum type="arabicPeriod"/>
            </a:pPr>
            <a:endParaRPr lang="en-US" sz="1800" dirty="0"/>
          </a:p>
          <a:p>
            <a:pPr marL="342900" indent="-342900">
              <a:buFont typeface="+mj-lt"/>
              <a:buAutoNum type="arabicPeriod"/>
            </a:pPr>
            <a:r>
              <a:rPr lang="en-US" sz="1800" dirty="0"/>
              <a:t>Each </a:t>
            </a:r>
            <a:r>
              <a:rPr lang="en-US" sz="1800" dirty="0">
                <a:solidFill>
                  <a:srgbClr val="FF0000"/>
                </a:solidFill>
              </a:rPr>
              <a:t>Kafka topic </a:t>
            </a:r>
            <a:r>
              <a:rPr lang="en-US" sz="1800" dirty="0"/>
              <a:t>is always identified by an arbitrary and </a:t>
            </a:r>
            <a:r>
              <a:rPr lang="en-US" sz="1800" dirty="0">
                <a:solidFill>
                  <a:srgbClr val="FF0000"/>
                </a:solidFill>
              </a:rPr>
              <a:t>unique name </a:t>
            </a:r>
            <a:r>
              <a:rPr lang="en-US" sz="1800" dirty="0"/>
              <a:t>across the entire Kafka cluster. </a:t>
            </a:r>
          </a:p>
          <a:p>
            <a:pPr marL="342900" indent="-342900">
              <a:buFont typeface="+mj-lt"/>
              <a:buAutoNum type="arabicPeriod"/>
            </a:pPr>
            <a:endParaRPr lang="en-US" sz="1800" dirty="0"/>
          </a:p>
          <a:p>
            <a:pPr marL="342900" indent="-342900">
              <a:buFont typeface="+mj-lt"/>
              <a:buAutoNum type="arabicPeriod"/>
            </a:pPr>
            <a:r>
              <a:rPr lang="en-US" sz="1800" dirty="0"/>
              <a:t>In the above command, </a:t>
            </a:r>
            <a:r>
              <a:rPr lang="en-US" sz="1800" dirty="0">
                <a:solidFill>
                  <a:srgbClr val="FF0000"/>
                </a:solidFill>
              </a:rPr>
              <a:t>AnimalTopic</a:t>
            </a:r>
            <a:r>
              <a:rPr lang="en-US" sz="1800" dirty="0"/>
              <a:t> is the unique name given to the Topic. After the execution of the command, a new topic is created successfully. </a:t>
            </a:r>
          </a:p>
          <a:p>
            <a:pPr marL="342900" indent="-342900">
              <a:buFont typeface="+mj-lt"/>
              <a:buAutoNum type="arabicPeriod"/>
            </a:pPr>
            <a:endParaRPr lang="en-US" sz="1800" dirty="0"/>
          </a:p>
          <a:p>
            <a:pPr marL="342900" indent="-342900">
              <a:buFont typeface="+mj-lt"/>
              <a:buAutoNum type="arabicPeriod"/>
            </a:pPr>
            <a:r>
              <a:rPr lang="en-US" sz="1800" dirty="0"/>
              <a:t>By this simple Topic Creation method, you can confirm that Kafka is successfully installed on Windows and is working fine. Further, you can add and publish messages to the specific topic then consume all messages from the same topic.</a:t>
            </a:r>
          </a:p>
          <a:p>
            <a:pPr marL="342900" indent="-342900">
              <a:buFont typeface="+mj-lt"/>
              <a:buAutoNum type="arabicPeriod"/>
            </a:pPr>
            <a:endParaRPr lang="en-US" sz="1800" dirty="0"/>
          </a:p>
        </p:txBody>
      </p:sp>
      <p:pic>
        <p:nvPicPr>
          <p:cNvPr id="10" name="Picture 9">
            <a:extLst>
              <a:ext uri="{FF2B5EF4-FFF2-40B4-BE49-F238E27FC236}">
                <a16:creationId xmlns:a16="http://schemas.microsoft.com/office/drawing/2014/main" id="{10220564-5F76-4E31-02D8-64AF28B7A794}"/>
              </a:ext>
            </a:extLst>
          </p:cNvPr>
          <p:cNvPicPr>
            <a:picLocks noChangeAspect="1"/>
          </p:cNvPicPr>
          <p:nvPr/>
        </p:nvPicPr>
        <p:blipFill>
          <a:blip r:embed="rId3"/>
          <a:stretch>
            <a:fillRect/>
          </a:stretch>
        </p:blipFill>
        <p:spPr>
          <a:xfrm>
            <a:off x="207436" y="1001691"/>
            <a:ext cx="11832164" cy="698537"/>
          </a:xfrm>
          <a:prstGeom prst="rect">
            <a:avLst/>
          </a:prstGeom>
        </p:spPr>
      </p:pic>
    </p:spTree>
    <p:extLst>
      <p:ext uri="{BB962C8B-B14F-4D97-AF65-F5344CB8AC3E}">
        <p14:creationId xmlns:p14="http://schemas.microsoft.com/office/powerpoint/2010/main" val="34336428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Kafka on Windows Operating System?</a:t>
            </a:r>
          </a:p>
        </p:txBody>
      </p:sp>
      <p:pic>
        <p:nvPicPr>
          <p:cNvPr id="6" name="Picture 5">
            <a:extLst>
              <a:ext uri="{FF2B5EF4-FFF2-40B4-BE49-F238E27FC236}">
                <a16:creationId xmlns:a16="http://schemas.microsoft.com/office/drawing/2014/main" id="{0CB0F501-797B-5C36-CE03-533822487940}"/>
              </a:ext>
            </a:extLst>
          </p:cNvPr>
          <p:cNvPicPr>
            <a:picLocks noChangeAspect="1"/>
          </p:cNvPicPr>
          <p:nvPr/>
        </p:nvPicPr>
        <p:blipFill>
          <a:blip r:embed="rId3"/>
          <a:stretch>
            <a:fillRect/>
          </a:stretch>
        </p:blipFill>
        <p:spPr>
          <a:xfrm>
            <a:off x="139703" y="1267166"/>
            <a:ext cx="11755964" cy="1183341"/>
          </a:xfrm>
          <a:prstGeom prst="rect">
            <a:avLst/>
          </a:prstGeom>
        </p:spPr>
      </p:pic>
      <p:pic>
        <p:nvPicPr>
          <p:cNvPr id="10" name="Picture 9">
            <a:extLst>
              <a:ext uri="{FF2B5EF4-FFF2-40B4-BE49-F238E27FC236}">
                <a16:creationId xmlns:a16="http://schemas.microsoft.com/office/drawing/2014/main" id="{0AF49579-9092-02E7-2C78-8B7A6C9B2A67}"/>
              </a:ext>
            </a:extLst>
          </p:cNvPr>
          <p:cNvPicPr>
            <a:picLocks noChangeAspect="1"/>
          </p:cNvPicPr>
          <p:nvPr/>
        </p:nvPicPr>
        <p:blipFill>
          <a:blip r:embed="rId4"/>
          <a:stretch>
            <a:fillRect/>
          </a:stretch>
        </p:blipFill>
        <p:spPr>
          <a:xfrm>
            <a:off x="139703" y="3251762"/>
            <a:ext cx="11755964" cy="1075575"/>
          </a:xfrm>
          <a:prstGeom prst="rect">
            <a:avLst/>
          </a:prstGeom>
        </p:spPr>
      </p:pic>
      <p:sp>
        <p:nvSpPr>
          <p:cNvPr id="11" name="Rectangle 10">
            <a:extLst>
              <a:ext uri="{FF2B5EF4-FFF2-40B4-BE49-F238E27FC236}">
                <a16:creationId xmlns:a16="http://schemas.microsoft.com/office/drawing/2014/main" id="{121829CE-E14A-41A1-3BE4-F8386C9B41C8}"/>
              </a:ext>
            </a:extLst>
          </p:cNvPr>
          <p:cNvSpPr/>
          <p:nvPr/>
        </p:nvSpPr>
        <p:spPr>
          <a:xfrm>
            <a:off x="139703" y="796731"/>
            <a:ext cx="1135942" cy="369332"/>
          </a:xfrm>
          <a:prstGeom prst="rect">
            <a:avLst/>
          </a:prstGeom>
          <a:solidFill>
            <a:srgbClr val="FF0000"/>
          </a:solidFill>
        </p:spPr>
        <p:txBody>
          <a:bodyPr wrap="square">
            <a:spAutoFit/>
          </a:bodyPr>
          <a:lstStyle/>
          <a:p>
            <a:r>
              <a:rPr lang="en-US" sz="1800" dirty="0">
                <a:solidFill>
                  <a:schemeClr val="bg1"/>
                </a:solidFill>
                <a:latin typeface="proxima-nova"/>
              </a:rPr>
              <a:t>Producer</a:t>
            </a:r>
          </a:p>
        </p:txBody>
      </p:sp>
      <p:sp>
        <p:nvSpPr>
          <p:cNvPr id="12" name="Rectangle 11">
            <a:extLst>
              <a:ext uri="{FF2B5EF4-FFF2-40B4-BE49-F238E27FC236}">
                <a16:creationId xmlns:a16="http://schemas.microsoft.com/office/drawing/2014/main" id="{9361105E-D2B7-5910-1C00-CD5AEE5D39A5}"/>
              </a:ext>
            </a:extLst>
          </p:cNvPr>
          <p:cNvSpPr/>
          <p:nvPr/>
        </p:nvSpPr>
        <p:spPr>
          <a:xfrm>
            <a:off x="111481" y="2762296"/>
            <a:ext cx="1164164" cy="369332"/>
          </a:xfrm>
          <a:prstGeom prst="rect">
            <a:avLst/>
          </a:prstGeom>
          <a:solidFill>
            <a:srgbClr val="FF0000"/>
          </a:solidFill>
        </p:spPr>
        <p:txBody>
          <a:bodyPr wrap="square">
            <a:spAutoFit/>
          </a:bodyPr>
          <a:lstStyle/>
          <a:p>
            <a:r>
              <a:rPr lang="en-US" sz="1800" dirty="0">
                <a:solidFill>
                  <a:schemeClr val="bg1"/>
                </a:solidFill>
                <a:latin typeface="proxima-nova"/>
              </a:rPr>
              <a:t>Consumer</a:t>
            </a:r>
          </a:p>
        </p:txBody>
      </p:sp>
      <p:pic>
        <p:nvPicPr>
          <p:cNvPr id="14" name="Picture 13">
            <a:extLst>
              <a:ext uri="{FF2B5EF4-FFF2-40B4-BE49-F238E27FC236}">
                <a16:creationId xmlns:a16="http://schemas.microsoft.com/office/drawing/2014/main" id="{4DEE69BB-1E75-33A5-FBCF-F94BFD5DE535}"/>
              </a:ext>
            </a:extLst>
          </p:cNvPr>
          <p:cNvPicPr>
            <a:picLocks noChangeAspect="1"/>
          </p:cNvPicPr>
          <p:nvPr/>
        </p:nvPicPr>
        <p:blipFill>
          <a:blip r:embed="rId5"/>
          <a:stretch>
            <a:fillRect/>
          </a:stretch>
        </p:blipFill>
        <p:spPr>
          <a:xfrm>
            <a:off x="139703" y="5120529"/>
            <a:ext cx="10600339" cy="1280271"/>
          </a:xfrm>
          <a:prstGeom prst="rect">
            <a:avLst/>
          </a:prstGeom>
        </p:spPr>
      </p:pic>
      <p:sp>
        <p:nvSpPr>
          <p:cNvPr id="15" name="Rectangle 14">
            <a:extLst>
              <a:ext uri="{FF2B5EF4-FFF2-40B4-BE49-F238E27FC236}">
                <a16:creationId xmlns:a16="http://schemas.microsoft.com/office/drawing/2014/main" id="{C5A92CB5-6013-361C-E0A9-80D28D79A1AB}"/>
              </a:ext>
            </a:extLst>
          </p:cNvPr>
          <p:cNvSpPr/>
          <p:nvPr/>
        </p:nvSpPr>
        <p:spPr>
          <a:xfrm>
            <a:off x="139703" y="4588466"/>
            <a:ext cx="6413498" cy="369332"/>
          </a:xfrm>
          <a:prstGeom prst="rect">
            <a:avLst/>
          </a:prstGeom>
          <a:solidFill>
            <a:srgbClr val="FF0000"/>
          </a:solidFill>
        </p:spPr>
        <p:txBody>
          <a:bodyPr wrap="square">
            <a:spAutoFit/>
          </a:bodyPr>
          <a:lstStyle/>
          <a:p>
            <a:r>
              <a:rPr lang="en-US" sz="1800" dirty="0">
                <a:solidFill>
                  <a:schemeClr val="bg1"/>
                </a:solidFill>
                <a:latin typeface="proxima-nova"/>
              </a:rPr>
              <a:t>To list all the available topics, you can execute the below command</a:t>
            </a:r>
          </a:p>
        </p:txBody>
      </p:sp>
    </p:spTree>
    <p:extLst>
      <p:ext uri="{BB962C8B-B14F-4D97-AF65-F5344CB8AC3E}">
        <p14:creationId xmlns:p14="http://schemas.microsoft.com/office/powerpoint/2010/main" val="10911183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Kafka on Windows Operating System?</a:t>
            </a:r>
          </a:p>
        </p:txBody>
      </p:sp>
      <p:sp>
        <p:nvSpPr>
          <p:cNvPr id="11" name="Rectangle 10">
            <a:extLst>
              <a:ext uri="{FF2B5EF4-FFF2-40B4-BE49-F238E27FC236}">
                <a16:creationId xmlns:a16="http://schemas.microsoft.com/office/drawing/2014/main" id="{1E4EDC6B-8F1D-45FB-BC2D-1D4EE690DABF}"/>
              </a:ext>
            </a:extLst>
          </p:cNvPr>
          <p:cNvSpPr/>
          <p:nvPr/>
        </p:nvSpPr>
        <p:spPr>
          <a:xfrm>
            <a:off x="228600" y="792670"/>
            <a:ext cx="7742889" cy="400110"/>
          </a:xfrm>
          <a:prstGeom prst="rect">
            <a:avLst/>
          </a:prstGeom>
          <a:solidFill>
            <a:srgbClr val="FF0000"/>
          </a:solidFill>
        </p:spPr>
        <p:txBody>
          <a:bodyPr wrap="none">
            <a:spAutoFit/>
          </a:bodyPr>
          <a:lstStyle/>
          <a:p>
            <a:r>
              <a:rPr lang="en-US" sz="2000" dirty="0">
                <a:solidFill>
                  <a:schemeClr val="bg1"/>
                </a:solidFill>
                <a:latin typeface="proxima-nova"/>
              </a:rPr>
              <a:t>Create a Topic to Store your events and Write some events into the Topic</a:t>
            </a:r>
          </a:p>
        </p:txBody>
      </p:sp>
      <p:sp>
        <p:nvSpPr>
          <p:cNvPr id="5" name="Rectangle 4">
            <a:extLst>
              <a:ext uri="{FF2B5EF4-FFF2-40B4-BE49-F238E27FC236}">
                <a16:creationId xmlns:a16="http://schemas.microsoft.com/office/drawing/2014/main" id="{D7DBF125-1242-479F-A0AC-3B2EDEBDD42B}"/>
              </a:ext>
            </a:extLst>
          </p:cNvPr>
          <p:cNvSpPr/>
          <p:nvPr/>
        </p:nvSpPr>
        <p:spPr>
          <a:xfrm>
            <a:off x="228600" y="1229789"/>
            <a:ext cx="11628965" cy="5171011"/>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2000" dirty="0">
                <a:solidFill>
                  <a:srgbClr val="FF0000"/>
                </a:solidFill>
              </a:rPr>
              <a:t>Kafka</a:t>
            </a:r>
            <a:r>
              <a:rPr lang="en-US" sz="2000" dirty="0">
                <a:solidFill>
                  <a:schemeClr val="tx1"/>
                </a:solidFill>
              </a:rPr>
              <a:t> is a distributed event streaming platform that lets you read, write, store, and process </a:t>
            </a:r>
            <a:r>
              <a:rPr lang="en-US" sz="2000" dirty="0">
                <a:solidFill>
                  <a:srgbClr val="FF0000"/>
                </a:solidFill>
              </a:rPr>
              <a:t>events</a:t>
            </a:r>
            <a:r>
              <a:rPr lang="en-US" sz="2000" dirty="0">
                <a:solidFill>
                  <a:schemeClr val="tx1"/>
                </a:solidFill>
              </a:rPr>
              <a:t> (also called </a:t>
            </a:r>
            <a:r>
              <a:rPr lang="en-US" sz="2000" dirty="0">
                <a:solidFill>
                  <a:srgbClr val="FF0000"/>
                </a:solidFill>
              </a:rPr>
              <a:t>records</a:t>
            </a:r>
            <a:r>
              <a:rPr lang="en-US" sz="2000" dirty="0">
                <a:solidFill>
                  <a:schemeClr val="tx1"/>
                </a:solidFill>
              </a:rPr>
              <a:t> or </a:t>
            </a:r>
            <a:r>
              <a:rPr lang="en-US" sz="2000" dirty="0">
                <a:solidFill>
                  <a:srgbClr val="FF0000"/>
                </a:solidFill>
              </a:rPr>
              <a:t>messages</a:t>
            </a:r>
            <a:r>
              <a:rPr lang="en-US" sz="2000" dirty="0">
                <a:solidFill>
                  <a:schemeClr val="tx1"/>
                </a:solidFill>
              </a:rPr>
              <a:t> in the documentation) across many machines.</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Example </a:t>
            </a:r>
            <a:r>
              <a:rPr lang="en-US" sz="2000" dirty="0">
                <a:solidFill>
                  <a:srgbClr val="FF0000"/>
                </a:solidFill>
              </a:rPr>
              <a:t>events</a:t>
            </a:r>
            <a:r>
              <a:rPr lang="en-US" sz="2000" dirty="0">
                <a:solidFill>
                  <a:schemeClr val="tx1"/>
                </a:solidFill>
              </a:rPr>
              <a:t> are payment transactions, geolocation updates from mobile phones, shipping orders, sensor measurements from IoT devices or medical equipment, and much more. </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These events are organized and stored in </a:t>
            </a:r>
            <a:r>
              <a:rPr lang="en-US" sz="2000" dirty="0">
                <a:solidFill>
                  <a:srgbClr val="FF0000"/>
                </a:solidFill>
              </a:rPr>
              <a:t>topics</a:t>
            </a:r>
            <a:r>
              <a:rPr lang="en-US" sz="2000" dirty="0">
                <a:solidFill>
                  <a:schemeClr val="tx1"/>
                </a:solidFill>
              </a:rPr>
              <a:t>. Very simplified, a </a:t>
            </a:r>
            <a:r>
              <a:rPr lang="en-US" sz="2000" dirty="0">
                <a:solidFill>
                  <a:srgbClr val="FF0000"/>
                </a:solidFill>
              </a:rPr>
              <a:t>topic</a:t>
            </a:r>
            <a:r>
              <a:rPr lang="en-US" sz="2000" dirty="0">
                <a:solidFill>
                  <a:schemeClr val="tx1"/>
                </a:solidFill>
              </a:rPr>
              <a:t> is similar to a folder in a filesystem, and the events are the files in that folder.</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A Kafka client communicates with the Kafka brokers via the network for writing (or reading) </a:t>
            </a:r>
            <a:r>
              <a:rPr lang="en-US" sz="2000" dirty="0">
                <a:solidFill>
                  <a:srgbClr val="FF0000"/>
                </a:solidFill>
              </a:rPr>
              <a:t>events</a:t>
            </a:r>
            <a:r>
              <a:rPr lang="en-US" sz="2000" dirty="0">
                <a:solidFill>
                  <a:schemeClr val="tx1"/>
                </a:solidFill>
              </a:rPr>
              <a:t>. Once received, the brokers will store the </a:t>
            </a:r>
            <a:r>
              <a:rPr lang="en-US" sz="2000" dirty="0">
                <a:solidFill>
                  <a:srgbClr val="FF0000"/>
                </a:solidFill>
              </a:rPr>
              <a:t>events</a:t>
            </a:r>
            <a:r>
              <a:rPr lang="en-US" sz="2000" dirty="0">
                <a:solidFill>
                  <a:schemeClr val="tx1"/>
                </a:solidFill>
              </a:rPr>
              <a:t> in a durable and fault-tolerant manner for as long as you need—even forever</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The </a:t>
            </a:r>
            <a:r>
              <a:rPr lang="en-US" sz="2000" dirty="0">
                <a:solidFill>
                  <a:srgbClr val="FF0000"/>
                </a:solidFill>
              </a:rPr>
              <a:t>events</a:t>
            </a:r>
            <a:r>
              <a:rPr lang="en-US" sz="2000" dirty="0">
                <a:solidFill>
                  <a:schemeClr val="tx1"/>
                </a:solidFill>
              </a:rPr>
              <a:t> are durably stored in Kafka, they can be read as many times and by as many </a:t>
            </a:r>
            <a:r>
              <a:rPr lang="en-US" sz="2000" dirty="0">
                <a:solidFill>
                  <a:srgbClr val="FF0000"/>
                </a:solidFill>
              </a:rPr>
              <a:t>consumers</a:t>
            </a:r>
            <a:r>
              <a:rPr lang="en-US" sz="2000" dirty="0">
                <a:solidFill>
                  <a:schemeClr val="tx1"/>
                </a:solidFill>
              </a:rPr>
              <a:t> as you want. You can easily verify this by opening yet another terminal session and re-running the previous command again.</a:t>
            </a:r>
          </a:p>
        </p:txBody>
      </p:sp>
    </p:spTree>
    <p:extLst>
      <p:ext uri="{BB962C8B-B14F-4D97-AF65-F5344CB8AC3E}">
        <p14:creationId xmlns:p14="http://schemas.microsoft.com/office/powerpoint/2010/main" val="26638468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91879</TotalTime>
  <Words>630</Words>
  <Application>Microsoft Office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proxima-nova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9860</cp:revision>
  <dcterms:created xsi:type="dcterms:W3CDTF">2006-08-16T00:00:00Z</dcterms:created>
  <dcterms:modified xsi:type="dcterms:W3CDTF">2022-09-24T03:55:03Z</dcterms:modified>
</cp:coreProperties>
</file>