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83" r:id="rId2"/>
    <p:sldId id="484"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19929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10/18/2023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800" b="0" i="0" dirty="0">
                <a:solidFill>
                  <a:srgbClr val="C00000"/>
                </a:solidFill>
                <a:effectLst/>
                <a:latin typeface="Söhne"/>
              </a:rPr>
              <a:t>HTTP headers </a:t>
            </a:r>
            <a:r>
              <a:rPr lang="en-US" sz="1800" b="0" i="0" dirty="0">
                <a:solidFill>
                  <a:srgbClr val="374151"/>
                </a:solidFill>
                <a:effectLst/>
                <a:latin typeface="Söhne"/>
              </a:rPr>
              <a:t>are like </a:t>
            </a:r>
            <a:r>
              <a:rPr lang="en-US" sz="1800" b="0" i="0" dirty="0">
                <a:solidFill>
                  <a:srgbClr val="C00000"/>
                </a:solidFill>
                <a:effectLst/>
                <a:latin typeface="Söhne"/>
              </a:rPr>
              <a:t>messages</a:t>
            </a:r>
            <a:r>
              <a:rPr lang="en-US" sz="1800" b="0" i="0" dirty="0">
                <a:solidFill>
                  <a:srgbClr val="374151"/>
                </a:solidFill>
                <a:effectLst/>
                <a:latin typeface="Söhne"/>
              </a:rPr>
              <a:t> that you and a website send to each other when you communicate over the internet. Imagine you're sending a </a:t>
            </a:r>
            <a:r>
              <a:rPr lang="en-US" sz="1800" b="0" i="0" dirty="0">
                <a:solidFill>
                  <a:srgbClr val="C00000"/>
                </a:solidFill>
                <a:effectLst/>
                <a:latin typeface="Söhne"/>
              </a:rPr>
              <a:t>letter</a:t>
            </a:r>
            <a:r>
              <a:rPr lang="en-US" sz="1800" b="0" i="0" dirty="0">
                <a:solidFill>
                  <a:srgbClr val="374151"/>
                </a:solidFill>
                <a:effectLst/>
                <a:latin typeface="Söhne"/>
              </a:rPr>
              <a:t> to a friend.</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Request Headers</a:t>
            </a:r>
            <a:r>
              <a:rPr lang="en-US" sz="1800" b="0" i="0" dirty="0">
                <a:solidFill>
                  <a:srgbClr val="C00000"/>
                </a:solidFill>
                <a:effectLst/>
                <a:latin typeface="Söhne"/>
              </a:rPr>
              <a:t>: </a:t>
            </a:r>
            <a:r>
              <a:rPr lang="en-US" sz="1800" b="0" i="0" dirty="0">
                <a:solidFill>
                  <a:srgbClr val="374151"/>
                </a:solidFill>
                <a:effectLst/>
                <a:latin typeface="Söhne"/>
              </a:rPr>
              <a:t>When you send a letter, you write your return address and other details on the envelope. In the same way, when your computer asks a website for a web page or information, it includes some </a:t>
            </a:r>
            <a:r>
              <a:rPr lang="en-US" sz="1800" b="0" i="0" dirty="0">
                <a:solidFill>
                  <a:srgbClr val="C00000"/>
                </a:solidFill>
                <a:effectLst/>
                <a:latin typeface="Söhne"/>
              </a:rPr>
              <a:t>headers</a:t>
            </a:r>
            <a:r>
              <a:rPr lang="en-US" sz="1800" b="0" i="0" dirty="0">
                <a:solidFill>
                  <a:srgbClr val="374151"/>
                </a:solidFill>
                <a:effectLst/>
                <a:latin typeface="Söhne"/>
              </a:rPr>
              <a:t> in the request to tell the website what it needs or what it can understand. For example, it might say, "I can read English and I want the latest news.“</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Response Headers</a:t>
            </a:r>
            <a:r>
              <a:rPr lang="en-US" sz="1800" b="0" i="0" dirty="0">
                <a:solidFill>
                  <a:srgbClr val="C00000"/>
                </a:solidFill>
                <a:effectLst/>
                <a:latin typeface="Söhne"/>
              </a:rPr>
              <a:t>: </a:t>
            </a:r>
            <a:r>
              <a:rPr lang="en-US" sz="1800" b="0" i="0" dirty="0">
                <a:solidFill>
                  <a:srgbClr val="374151"/>
                </a:solidFill>
                <a:effectLst/>
                <a:latin typeface="Söhne"/>
              </a:rPr>
              <a:t>When your friend receives your letter, they might write their address and some extra information on their reply. Similarly, when the website sends a response back to your computer, it includes </a:t>
            </a:r>
            <a:r>
              <a:rPr lang="en-US" sz="1800" b="0" i="0" dirty="0">
                <a:solidFill>
                  <a:srgbClr val="C00000"/>
                </a:solidFill>
                <a:effectLst/>
                <a:latin typeface="Söhne"/>
              </a:rPr>
              <a:t>headers</a:t>
            </a:r>
            <a:r>
              <a:rPr lang="en-US" sz="1800" b="0" i="0" dirty="0">
                <a:solidFill>
                  <a:srgbClr val="374151"/>
                </a:solidFill>
                <a:effectLst/>
                <a:latin typeface="Söhne"/>
              </a:rPr>
              <a:t> to provide details about what's inside. It might say, "Here's the web page you asked for, and it's in English."</a:t>
            </a:r>
          </a:p>
        </p:txBody>
      </p:sp>
      <p:pic>
        <p:nvPicPr>
          <p:cNvPr id="5" name="Picture 2">
            <a:extLst>
              <a:ext uri="{FF2B5EF4-FFF2-40B4-BE49-F238E27FC236}">
                <a16:creationId xmlns:a16="http://schemas.microsoft.com/office/drawing/2014/main" id="{4E806F34-76D2-8543-1691-2A8367FB7A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303698"/>
            <a:ext cx="1905000" cy="24646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1E6E0F3F-942B-B8FC-50BA-3F7A37DC42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615" y="4419599"/>
            <a:ext cx="1793670" cy="23487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DC76A88-8D19-B00E-ECBC-EDE445E1CBAE}"/>
              </a:ext>
            </a:extLst>
          </p:cNvPr>
          <p:cNvCxnSpPr>
            <a:cxnSpLocks/>
          </p:cNvCxnSpPr>
          <p:nvPr/>
        </p:nvCxnSpPr>
        <p:spPr>
          <a:xfrm>
            <a:off x="1995285" y="5682923"/>
            <a:ext cx="2348115"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9" name="Picture 6" descr="Letter - Free communications icons">
            <a:extLst>
              <a:ext uri="{FF2B5EF4-FFF2-40B4-BE49-F238E27FC236}">
                <a16:creationId xmlns:a16="http://schemas.microsoft.com/office/drawing/2014/main" id="{0FF265C8-27B6-DCF9-0A52-2325C8078B2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9089" y="4504076"/>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6"/>
          <a:stretch>
            <a:fillRect/>
          </a:stretch>
        </p:blipFill>
        <p:spPr>
          <a:xfrm>
            <a:off x="6378219" y="4286766"/>
            <a:ext cx="5250194" cy="2114034"/>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31393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3"/>
            </a:pPr>
            <a:r>
              <a:rPr lang="en-US" sz="1800" b="1" i="0" dirty="0">
                <a:solidFill>
                  <a:srgbClr val="C00000"/>
                </a:solidFill>
                <a:effectLst/>
                <a:latin typeface="Söhne"/>
              </a:rPr>
              <a:t>Cookies</a:t>
            </a:r>
            <a:r>
              <a:rPr lang="en-US" sz="1800" b="0" i="0" dirty="0">
                <a:solidFill>
                  <a:srgbClr val="374151"/>
                </a:solidFill>
                <a:effectLst/>
                <a:latin typeface="Söhne"/>
              </a:rPr>
              <a:t>: Think of </a:t>
            </a:r>
            <a:r>
              <a:rPr lang="en-US" sz="1800" b="0" i="0" dirty="0">
                <a:solidFill>
                  <a:srgbClr val="C00000"/>
                </a:solidFill>
                <a:effectLst/>
                <a:latin typeface="Söhne"/>
              </a:rPr>
              <a:t>cookies</a:t>
            </a:r>
            <a:r>
              <a:rPr lang="en-US" sz="1800" b="0" i="0" dirty="0">
                <a:solidFill>
                  <a:srgbClr val="374151"/>
                </a:solidFill>
                <a:effectLst/>
                <a:latin typeface="Söhne"/>
              </a:rPr>
              <a:t> as little notes that you and your friend exchange to remember certain things. Websites use </a:t>
            </a:r>
            <a:r>
              <a:rPr lang="en-US" sz="1800" b="0" i="0" dirty="0">
                <a:solidFill>
                  <a:srgbClr val="C00000"/>
                </a:solidFill>
                <a:effectLst/>
                <a:latin typeface="Söhne"/>
              </a:rPr>
              <a:t>cookies</a:t>
            </a:r>
            <a:r>
              <a:rPr lang="en-US" sz="1800" b="0" i="0" dirty="0">
                <a:solidFill>
                  <a:srgbClr val="374151"/>
                </a:solidFill>
                <a:effectLst/>
                <a:latin typeface="Söhne"/>
              </a:rPr>
              <a:t> to remember who you are, so when you visit again, they can say, "Oh, it's you! Welcome back!" </a:t>
            </a:r>
            <a:r>
              <a:rPr lang="en-US" sz="1800" b="0" i="0" dirty="0">
                <a:solidFill>
                  <a:srgbClr val="C00000"/>
                </a:solidFill>
                <a:effectLst/>
                <a:latin typeface="Söhne"/>
              </a:rPr>
              <a:t>Cookies</a:t>
            </a:r>
            <a:r>
              <a:rPr lang="en-US" sz="1800" b="0" i="0" dirty="0">
                <a:solidFill>
                  <a:srgbClr val="374151"/>
                </a:solidFill>
                <a:effectLst/>
                <a:latin typeface="Söhne"/>
              </a:rPr>
              <a:t> help personalize your experience on the web.</a:t>
            </a:r>
            <a:br>
              <a:rPr lang="en-US" sz="1800" b="0" i="0" dirty="0">
                <a:solidFill>
                  <a:srgbClr val="374151"/>
                </a:solidFill>
                <a:effectLst/>
                <a:latin typeface="Söhne"/>
              </a:rPr>
            </a:br>
            <a:endParaRPr lang="en-US" sz="1800" b="0" i="0" dirty="0">
              <a:solidFill>
                <a:srgbClr val="374151"/>
              </a:solidFill>
              <a:effectLst/>
              <a:latin typeface="Söhne"/>
            </a:endParaRPr>
          </a:p>
          <a:p>
            <a:pPr marL="342900" indent="-342900" algn="l">
              <a:buFont typeface="+mj-lt"/>
              <a:buAutoNum type="arabicPeriod" startAt="3"/>
            </a:pPr>
            <a:r>
              <a:rPr lang="en-US" sz="1800" b="1" i="0" dirty="0">
                <a:solidFill>
                  <a:srgbClr val="C00000"/>
                </a:solidFill>
                <a:effectLst/>
                <a:latin typeface="Söhne"/>
              </a:rPr>
              <a:t>Security</a:t>
            </a:r>
            <a:r>
              <a:rPr lang="en-US" sz="1800" b="0" i="0" dirty="0">
                <a:solidFill>
                  <a:srgbClr val="374151"/>
                </a:solidFill>
                <a:effectLst/>
                <a:latin typeface="Söhne"/>
              </a:rPr>
              <a:t>: Some </a:t>
            </a:r>
            <a:r>
              <a:rPr lang="en-US" sz="1800" b="0" i="0" dirty="0">
                <a:solidFill>
                  <a:srgbClr val="C00000"/>
                </a:solidFill>
                <a:effectLst/>
                <a:latin typeface="Söhne"/>
              </a:rPr>
              <a:t>headers</a:t>
            </a:r>
            <a:r>
              <a:rPr lang="en-US" sz="1800" b="0" i="0" dirty="0">
                <a:solidFill>
                  <a:srgbClr val="374151"/>
                </a:solidFill>
                <a:effectLst/>
                <a:latin typeface="Söhne"/>
              </a:rPr>
              <a:t> are like security measures. They ensure that your communication is private and secure, like a secret code that only you and your friend understand. These </a:t>
            </a:r>
            <a:r>
              <a:rPr lang="en-US" sz="1800" b="0" i="0" dirty="0">
                <a:solidFill>
                  <a:srgbClr val="C00000"/>
                </a:solidFill>
                <a:effectLst/>
                <a:latin typeface="Söhne"/>
              </a:rPr>
              <a:t>headers</a:t>
            </a:r>
            <a:r>
              <a:rPr lang="en-US" sz="1800" b="0" i="0" dirty="0">
                <a:solidFill>
                  <a:srgbClr val="374151"/>
                </a:solidFill>
                <a:effectLst/>
                <a:latin typeface="Söhne"/>
              </a:rPr>
              <a:t> make sure that your data is protected when you send it to a website.</a:t>
            </a:r>
          </a:p>
          <a:p>
            <a:pPr algn="l">
              <a:buFont typeface="+mj-lt"/>
              <a:buAutoNum type="arabicPeriod" startAt="3"/>
            </a:pPr>
            <a:endParaRPr lang="en-US" sz="1800" dirty="0">
              <a:solidFill>
                <a:srgbClr val="374151"/>
              </a:solidFill>
              <a:latin typeface="Söhne"/>
            </a:endParaRPr>
          </a:p>
          <a:p>
            <a:pPr algn="l"/>
            <a:r>
              <a:rPr lang="en-US" sz="1800" b="0" i="0" dirty="0">
                <a:solidFill>
                  <a:srgbClr val="374151"/>
                </a:solidFill>
                <a:effectLst/>
                <a:latin typeface="Söhne"/>
              </a:rPr>
              <a:t>In short, </a:t>
            </a:r>
            <a:r>
              <a:rPr lang="en-US" sz="1800" b="0" i="0" dirty="0">
                <a:solidFill>
                  <a:srgbClr val="C00000"/>
                </a:solidFill>
                <a:effectLst/>
                <a:latin typeface="Söhne"/>
              </a:rPr>
              <a:t>HTTP headers </a:t>
            </a:r>
            <a:r>
              <a:rPr lang="en-US" sz="1800" b="0" i="0" dirty="0">
                <a:solidFill>
                  <a:srgbClr val="374151"/>
                </a:solidFill>
                <a:effectLst/>
                <a:latin typeface="Söhne"/>
              </a:rPr>
              <a:t>are like information tags that you and websites use to understand each other better when you're surfing the internet. They help ensure that the right information is sent and received, and they play a crucial role in making the web work smoothly.</a:t>
            </a:r>
          </a:p>
        </p:txBody>
      </p:sp>
      <p:pic>
        <p:nvPicPr>
          <p:cNvPr id="5" name="Picture 2">
            <a:extLst>
              <a:ext uri="{FF2B5EF4-FFF2-40B4-BE49-F238E27FC236}">
                <a16:creationId xmlns:a16="http://schemas.microsoft.com/office/drawing/2014/main" id="{4E806F34-76D2-8543-1691-2A8367FB7A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303698"/>
            <a:ext cx="1905000" cy="24646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1E6E0F3F-942B-B8FC-50BA-3F7A37DC42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615" y="4419599"/>
            <a:ext cx="1793670" cy="23487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DC76A88-8D19-B00E-ECBC-EDE445E1CBAE}"/>
              </a:ext>
            </a:extLst>
          </p:cNvPr>
          <p:cNvCxnSpPr>
            <a:cxnSpLocks/>
          </p:cNvCxnSpPr>
          <p:nvPr/>
        </p:nvCxnSpPr>
        <p:spPr>
          <a:xfrm>
            <a:off x="1995285" y="5682923"/>
            <a:ext cx="2348115"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9" name="Picture 6" descr="Letter - Free communications icons">
            <a:extLst>
              <a:ext uri="{FF2B5EF4-FFF2-40B4-BE49-F238E27FC236}">
                <a16:creationId xmlns:a16="http://schemas.microsoft.com/office/drawing/2014/main" id="{0FF265C8-27B6-DCF9-0A52-2325C8078B2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9089" y="4504076"/>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6"/>
          <a:stretch>
            <a:fillRect/>
          </a:stretch>
        </p:blipFill>
        <p:spPr>
          <a:xfrm>
            <a:off x="6378219" y="4286766"/>
            <a:ext cx="5250194" cy="2114034"/>
          </a:xfrm>
          <a:prstGeom prst="rect">
            <a:avLst/>
          </a:prstGeom>
        </p:spPr>
      </p:pic>
    </p:spTree>
    <p:extLst>
      <p:ext uri="{BB962C8B-B14F-4D97-AF65-F5344CB8AC3E}">
        <p14:creationId xmlns:p14="http://schemas.microsoft.com/office/powerpoint/2010/main" val="11216332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91202</TotalTime>
  <Words>351</Words>
  <Application>Microsoft Office PowerPoint</Application>
  <PresentationFormat>Widescreen</PresentationFormat>
  <Paragraphs>11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Söhne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9828</cp:revision>
  <dcterms:created xsi:type="dcterms:W3CDTF">2006-08-16T00:00:00Z</dcterms:created>
  <dcterms:modified xsi:type="dcterms:W3CDTF">2023-10-18T11:15:25Z</dcterms:modified>
</cp:coreProperties>
</file>