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64" r:id="rId2"/>
    <p:sldId id="467"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156"/>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3/23/2021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3367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99345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76600" y="37086"/>
            <a:ext cx="25146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Cookie vs. Token Authentication</a:t>
            </a:r>
          </a:p>
        </p:txBody>
      </p:sp>
      <p:pic>
        <p:nvPicPr>
          <p:cNvPr id="4" name="Picture 3">
            <a:extLst>
              <a:ext uri="{FF2B5EF4-FFF2-40B4-BE49-F238E27FC236}">
                <a16:creationId xmlns:a16="http://schemas.microsoft.com/office/drawing/2014/main" id="{D5BB1E35-6F5A-44F8-9423-C13120D60525}"/>
              </a:ext>
            </a:extLst>
          </p:cNvPr>
          <p:cNvPicPr>
            <a:picLocks noChangeAspect="1"/>
          </p:cNvPicPr>
          <p:nvPr/>
        </p:nvPicPr>
        <p:blipFill>
          <a:blip r:embed="rId3"/>
          <a:stretch>
            <a:fillRect/>
          </a:stretch>
        </p:blipFill>
        <p:spPr>
          <a:xfrm>
            <a:off x="155575" y="769938"/>
            <a:ext cx="3791479" cy="3886742"/>
          </a:xfrm>
          <a:prstGeom prst="rect">
            <a:avLst/>
          </a:prstGeom>
        </p:spPr>
      </p:pic>
      <p:sp>
        <p:nvSpPr>
          <p:cNvPr id="5" name="Rectangle 4">
            <a:extLst>
              <a:ext uri="{FF2B5EF4-FFF2-40B4-BE49-F238E27FC236}">
                <a16:creationId xmlns:a16="http://schemas.microsoft.com/office/drawing/2014/main" id="{D2A996C3-034E-480D-923C-0235E503043E}"/>
              </a:ext>
            </a:extLst>
          </p:cNvPr>
          <p:cNvSpPr/>
          <p:nvPr/>
        </p:nvSpPr>
        <p:spPr>
          <a:xfrm>
            <a:off x="4099454" y="465137"/>
            <a:ext cx="4888971" cy="4411663"/>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400" dirty="0"/>
              <a:t>Cookie-based authentication is </a:t>
            </a:r>
            <a:r>
              <a:rPr lang="en-US" sz="1400" b="1" dirty="0">
                <a:solidFill>
                  <a:srgbClr val="C00000"/>
                </a:solidFill>
              </a:rPr>
              <a:t>stateful</a:t>
            </a:r>
            <a:r>
              <a:rPr lang="en-US" sz="1400" dirty="0"/>
              <a:t>. This means that an authentication record or session must be kept both server and client-side. The server needs to keep track of active sessions in a database, while on the front-end a cookie is created that holds a session identifier, thus the name cookie based authentication. Let's look at the flow of traditional cookie-based authentication:</a:t>
            </a:r>
          </a:p>
          <a:p>
            <a:endParaRPr lang="en-US" sz="1400" dirty="0"/>
          </a:p>
          <a:p>
            <a:pPr marL="342900" indent="-342900">
              <a:buFont typeface="+mj-lt"/>
              <a:buAutoNum type="arabicPeriod"/>
            </a:pPr>
            <a:r>
              <a:rPr lang="en-US" sz="1400" dirty="0"/>
              <a:t>User enters their login credentials.</a:t>
            </a:r>
            <a:br>
              <a:rPr lang="en-US" sz="1400" dirty="0"/>
            </a:br>
            <a:endParaRPr lang="en-US" sz="1400" dirty="0"/>
          </a:p>
          <a:p>
            <a:pPr marL="342900" indent="-342900">
              <a:buFont typeface="+mj-lt"/>
              <a:buAutoNum type="arabicPeriod"/>
            </a:pPr>
            <a:r>
              <a:rPr lang="en-US" sz="1400" dirty="0"/>
              <a:t>Server verifies the credentials are correct and creates a session which is then stored in a database.</a:t>
            </a:r>
            <a:br>
              <a:rPr lang="en-US" sz="1400" dirty="0"/>
            </a:br>
            <a:endParaRPr lang="en-US" sz="1400" dirty="0"/>
          </a:p>
          <a:p>
            <a:pPr marL="342900" indent="-342900">
              <a:buFont typeface="+mj-lt"/>
              <a:buAutoNum type="arabicPeriod"/>
            </a:pPr>
            <a:r>
              <a:rPr lang="en-US" sz="1400" dirty="0"/>
              <a:t>A cookie with the session ID is placed in the users browser.</a:t>
            </a:r>
            <a:br>
              <a:rPr lang="en-US" sz="1400" dirty="0"/>
            </a:br>
            <a:endParaRPr lang="en-US" sz="1400" dirty="0"/>
          </a:p>
          <a:p>
            <a:pPr marL="342900" indent="-342900">
              <a:buFont typeface="+mj-lt"/>
              <a:buAutoNum type="arabicPeriod"/>
            </a:pPr>
            <a:r>
              <a:rPr lang="en-US" sz="1400" dirty="0"/>
              <a:t>On subsequent requests, the session ID is verified against the database and if valid the request processed.</a:t>
            </a:r>
            <a:br>
              <a:rPr lang="en-US" sz="1400" dirty="0"/>
            </a:br>
            <a:endParaRPr lang="en-US" sz="1400" dirty="0"/>
          </a:p>
          <a:p>
            <a:pPr marL="342900" indent="-342900">
              <a:buFont typeface="+mj-lt"/>
              <a:buAutoNum type="arabicPeriod"/>
            </a:pPr>
            <a:r>
              <a:rPr lang="en-US" sz="1400" dirty="0"/>
              <a:t>Once a user logs out of the app, the session is destroyed both client-side and server-side.</a:t>
            </a:r>
          </a:p>
          <a:p>
            <a:pPr algn="ctr"/>
            <a:endParaRPr lang="en-US" sz="1400" dirty="0"/>
          </a:p>
        </p:txBody>
      </p:sp>
    </p:spTree>
    <p:extLst>
      <p:ext uri="{BB962C8B-B14F-4D97-AF65-F5344CB8AC3E}">
        <p14:creationId xmlns:p14="http://schemas.microsoft.com/office/powerpoint/2010/main" val="42635127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76600" y="37086"/>
            <a:ext cx="25146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Cookie vs. Token Authentication</a:t>
            </a:r>
          </a:p>
        </p:txBody>
      </p:sp>
      <p:sp>
        <p:nvSpPr>
          <p:cNvPr id="5" name="Rectangle 4">
            <a:extLst>
              <a:ext uri="{FF2B5EF4-FFF2-40B4-BE49-F238E27FC236}">
                <a16:creationId xmlns:a16="http://schemas.microsoft.com/office/drawing/2014/main" id="{D2A996C3-034E-480D-923C-0235E503043E}"/>
              </a:ext>
            </a:extLst>
          </p:cNvPr>
          <p:cNvSpPr/>
          <p:nvPr/>
        </p:nvSpPr>
        <p:spPr>
          <a:xfrm>
            <a:off x="4014432" y="760865"/>
            <a:ext cx="5097142" cy="4020111"/>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100" dirty="0"/>
          </a:p>
          <a:p>
            <a:r>
              <a:rPr lang="en-US" sz="1100" dirty="0"/>
              <a:t>Token-based authentication has gained prevalence over the last few years due to the rise of single page applications, web APIs, and the Internet of Things (IoT). When we talk about authentication with tokens, we generally talk about authentication with </a:t>
            </a:r>
            <a:r>
              <a:rPr lang="en-US" sz="1100" dirty="0">
                <a:solidFill>
                  <a:srgbClr val="C00000"/>
                </a:solidFill>
              </a:rPr>
              <a:t>JSON Web Tokens (JWTs). </a:t>
            </a:r>
            <a:r>
              <a:rPr lang="en-US" sz="1100" dirty="0"/>
              <a:t>While there are different ways to implement tokens, JWTs have become the de-facto standard.</a:t>
            </a:r>
          </a:p>
          <a:p>
            <a:endParaRPr lang="en-US" sz="1100" dirty="0"/>
          </a:p>
          <a:p>
            <a:r>
              <a:rPr lang="en-US" sz="1100" dirty="0"/>
              <a:t>Token-based authentication is </a:t>
            </a:r>
            <a:r>
              <a:rPr lang="en-US" sz="1100" dirty="0">
                <a:solidFill>
                  <a:srgbClr val="C00000"/>
                </a:solidFill>
              </a:rPr>
              <a:t>stateless</a:t>
            </a:r>
            <a:r>
              <a:rPr lang="en-US" sz="1100" dirty="0"/>
              <a:t>. The server does not keep a record of which users are logged in or which JWTs have been issued. Instead, every request to the server is accompanied by a token which the server uses to verify the authenticity of the request. The token is generally sent as an addition Authorization header in the form of Bearer {JWT}, but can additionally be sent in the body of a POST request or even as a query parameter. </a:t>
            </a:r>
          </a:p>
          <a:p>
            <a:endParaRPr lang="en-US" sz="1100" dirty="0"/>
          </a:p>
          <a:p>
            <a:pPr marL="228600" indent="-228600">
              <a:buFont typeface="+mj-lt"/>
              <a:buAutoNum type="arabicPeriod"/>
            </a:pPr>
            <a:r>
              <a:rPr lang="en-US" sz="1100" dirty="0"/>
              <a:t>User enters their login credentials.</a:t>
            </a:r>
          </a:p>
          <a:p>
            <a:pPr marL="228600" indent="-228600">
              <a:buFont typeface="+mj-lt"/>
              <a:buAutoNum type="arabicPeriod"/>
            </a:pPr>
            <a:r>
              <a:rPr lang="en-US" sz="1100" dirty="0"/>
              <a:t>Server verifies the credentials are correct and returns a signed token.</a:t>
            </a:r>
          </a:p>
          <a:p>
            <a:pPr marL="228600" indent="-228600">
              <a:buFont typeface="+mj-lt"/>
              <a:buAutoNum type="arabicPeriod"/>
            </a:pPr>
            <a:r>
              <a:rPr lang="en-US" sz="1100" dirty="0"/>
              <a:t>This token is stored client-side, most commonly in local storage - but can be stored in session storage or a cookie as well.</a:t>
            </a:r>
          </a:p>
          <a:p>
            <a:pPr marL="228600" indent="-228600">
              <a:buFont typeface="+mj-lt"/>
              <a:buAutoNum type="arabicPeriod"/>
            </a:pPr>
            <a:r>
              <a:rPr lang="en-US" sz="1100" dirty="0"/>
              <a:t>Subsequent requests to the server include this token as an additional Authorization header or through one of the other methods mentioned above.</a:t>
            </a:r>
          </a:p>
          <a:p>
            <a:pPr marL="228600" indent="-228600">
              <a:buFont typeface="+mj-lt"/>
              <a:buAutoNum type="arabicPeriod"/>
            </a:pPr>
            <a:r>
              <a:rPr lang="en-US" sz="1100" dirty="0"/>
              <a:t>The server decodes the JWT and if the token is valid processes the request.</a:t>
            </a:r>
          </a:p>
          <a:p>
            <a:pPr marL="228600" indent="-228600">
              <a:buFont typeface="+mj-lt"/>
              <a:buAutoNum type="arabicPeriod"/>
            </a:pPr>
            <a:r>
              <a:rPr lang="en-US" sz="1100" dirty="0"/>
              <a:t>Once a user logs out, the token is destroyed client-side, no interaction with the server is necessary.</a:t>
            </a:r>
          </a:p>
          <a:p>
            <a:endParaRPr lang="en-US" sz="1100" dirty="0"/>
          </a:p>
        </p:txBody>
      </p:sp>
      <p:pic>
        <p:nvPicPr>
          <p:cNvPr id="7" name="Picture 6">
            <a:extLst>
              <a:ext uri="{FF2B5EF4-FFF2-40B4-BE49-F238E27FC236}">
                <a16:creationId xmlns:a16="http://schemas.microsoft.com/office/drawing/2014/main" id="{C9066CC5-440E-44B5-8EFE-4B0F8521E470}"/>
              </a:ext>
            </a:extLst>
          </p:cNvPr>
          <p:cNvPicPr>
            <a:picLocks noChangeAspect="1"/>
          </p:cNvPicPr>
          <p:nvPr/>
        </p:nvPicPr>
        <p:blipFill>
          <a:blip r:embed="rId3"/>
          <a:stretch>
            <a:fillRect/>
          </a:stretch>
        </p:blipFill>
        <p:spPr>
          <a:xfrm>
            <a:off x="32426" y="660912"/>
            <a:ext cx="3982006" cy="4020111"/>
          </a:xfrm>
          <a:prstGeom prst="rect">
            <a:avLst/>
          </a:prstGeom>
        </p:spPr>
      </p:pic>
    </p:spTree>
    <p:extLst>
      <p:ext uri="{BB962C8B-B14F-4D97-AF65-F5344CB8AC3E}">
        <p14:creationId xmlns:p14="http://schemas.microsoft.com/office/powerpoint/2010/main" val="4272635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84447</TotalTime>
  <Words>408</Words>
  <Application>Microsoft Office PowerPoint</Application>
  <PresentationFormat>Custom</PresentationFormat>
  <Paragraphs>22</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9455</cp:revision>
  <dcterms:created xsi:type="dcterms:W3CDTF">2006-08-16T00:00:00Z</dcterms:created>
  <dcterms:modified xsi:type="dcterms:W3CDTF">2021-03-23T04:28:38Z</dcterms:modified>
</cp:coreProperties>
</file>