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64"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3/17/2021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33670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76600" y="34541"/>
            <a:ext cx="2286001"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HTTP Basic Authentication</a:t>
            </a:r>
          </a:p>
        </p:txBody>
      </p:sp>
      <p:pic>
        <p:nvPicPr>
          <p:cNvPr id="1026" name="Picture 2">
            <a:extLst>
              <a:ext uri="{FF2B5EF4-FFF2-40B4-BE49-F238E27FC236}">
                <a16:creationId xmlns:a16="http://schemas.microsoft.com/office/drawing/2014/main" id="{C7B0668A-359F-4A51-B7C5-1B1F277E9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752600"/>
            <a:ext cx="3905250" cy="2019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4F53459-FB1C-429F-B6FE-B1882B4E514D}"/>
              </a:ext>
            </a:extLst>
          </p:cNvPr>
          <p:cNvSpPr/>
          <p:nvPr/>
        </p:nvSpPr>
        <p:spPr>
          <a:xfrm>
            <a:off x="4572000" y="465137"/>
            <a:ext cx="4362450" cy="4411663"/>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000" b="1" dirty="0"/>
          </a:p>
          <a:p>
            <a:endParaRPr lang="en-US" sz="1000" b="1" dirty="0"/>
          </a:p>
          <a:p>
            <a:endParaRPr lang="en-US" sz="1000" b="1" dirty="0"/>
          </a:p>
          <a:p>
            <a:r>
              <a:rPr lang="en-US" sz="1000" b="1" dirty="0">
                <a:solidFill>
                  <a:srgbClr val="C00000"/>
                </a:solidFill>
              </a:rPr>
              <a:t>Basic Authentication</a:t>
            </a:r>
            <a:r>
              <a:rPr lang="en-US" sz="1000" dirty="0"/>
              <a:t> requires that the server request a user name and password from the web client and verify that the user name and password are valid by comparing them against a database of authorized users. When basic authentication is declared, the following actions occur:</a:t>
            </a:r>
          </a:p>
          <a:p>
            <a:endParaRPr lang="en-US" sz="1000" dirty="0"/>
          </a:p>
          <a:p>
            <a:pPr marL="342900" indent="-342900">
              <a:buFont typeface="+mj-lt"/>
              <a:buAutoNum type="arabicPeriod"/>
            </a:pPr>
            <a:r>
              <a:rPr lang="en-US" sz="1000" dirty="0"/>
              <a:t>A client requests access to a protected resource.</a:t>
            </a:r>
          </a:p>
          <a:p>
            <a:pPr marL="342900" indent="-342900">
              <a:buFont typeface="+mj-lt"/>
              <a:buAutoNum type="arabicPeriod"/>
            </a:pPr>
            <a:r>
              <a:rPr lang="en-US" sz="1000" dirty="0"/>
              <a:t>The web server returns a dialog box that requests the user name and password.</a:t>
            </a:r>
          </a:p>
          <a:p>
            <a:pPr marL="342900" indent="-342900">
              <a:buFont typeface="+mj-lt"/>
              <a:buAutoNum type="arabicPeriod"/>
            </a:pPr>
            <a:r>
              <a:rPr lang="en-US" sz="1000" dirty="0"/>
              <a:t>The client submits the user name and password to the server.</a:t>
            </a:r>
          </a:p>
          <a:p>
            <a:pPr marL="342900" indent="-342900">
              <a:buFont typeface="+mj-lt"/>
              <a:buAutoNum type="arabicPeriod"/>
            </a:pPr>
            <a:r>
              <a:rPr lang="en-US" sz="1000" dirty="0"/>
              <a:t>The server authenticates the user in the specified realm and, if successful, returns the requested resource.</a:t>
            </a:r>
          </a:p>
          <a:p>
            <a:pPr marL="342900" indent="-342900">
              <a:buFont typeface="+mj-lt"/>
              <a:buAutoNum type="arabicPeriod"/>
            </a:pPr>
            <a:endParaRPr lang="en-US" sz="1000" dirty="0"/>
          </a:p>
          <a:p>
            <a:r>
              <a:rPr lang="en-US" sz="1000" dirty="0"/>
              <a:t>The following example shows how to specify basic authentication in your deployment descriptor:</a:t>
            </a:r>
          </a:p>
          <a:p>
            <a:endParaRPr lang="en-US" sz="1000" dirty="0"/>
          </a:p>
          <a:p>
            <a:r>
              <a:rPr lang="en-US" sz="1000" dirty="0"/>
              <a:t>&lt;login-config&gt;</a:t>
            </a:r>
          </a:p>
          <a:p>
            <a:r>
              <a:rPr lang="en-US" sz="1000" dirty="0"/>
              <a:t>    &lt;auth-method&gt;BASIC&lt;/auth-method&gt;</a:t>
            </a:r>
          </a:p>
          <a:p>
            <a:r>
              <a:rPr lang="en-US" sz="1000" dirty="0"/>
              <a:t>&lt;/login-config&gt;</a:t>
            </a:r>
          </a:p>
          <a:p>
            <a:endParaRPr lang="en-US" sz="1000" dirty="0"/>
          </a:p>
          <a:p>
            <a:r>
              <a:rPr lang="en-US" sz="1000" dirty="0">
                <a:solidFill>
                  <a:srgbClr val="C00000"/>
                </a:solidFill>
              </a:rPr>
              <a:t>HTTP basic authentication </a:t>
            </a:r>
            <a:r>
              <a:rPr lang="en-US" sz="1000" dirty="0"/>
              <a:t>is not a secure authentication mechanism. Basic authentication sends user names and passwords over the Internet as text that is </a:t>
            </a:r>
            <a:r>
              <a:rPr lang="en-US" sz="1000" dirty="0">
                <a:solidFill>
                  <a:srgbClr val="C00000"/>
                </a:solidFill>
              </a:rPr>
              <a:t>Base64 encoded</a:t>
            </a:r>
            <a:r>
              <a:rPr lang="en-US" sz="1000" dirty="0"/>
              <a:t>, and the target server is not authenticated. This form of authentication can expose user names and passwords. If someone can intercept the transmission, the user name and password information can easily be decoded. However, when a secure transport mechanism, such as SSL, or security at the network level, such as the IPSEC protocol or VPN strategies, is used in conjunction with basic authentication, some of these concerns can be alleviated.</a:t>
            </a:r>
          </a:p>
          <a:p>
            <a:br>
              <a:rPr lang="en-US" sz="1000" dirty="0"/>
            </a:br>
            <a:endParaRPr lang="en-US" sz="1000" dirty="0"/>
          </a:p>
          <a:p>
            <a:endParaRPr lang="en-US" sz="1000" dirty="0"/>
          </a:p>
        </p:txBody>
      </p:sp>
    </p:spTree>
    <p:extLst>
      <p:ext uri="{BB962C8B-B14F-4D97-AF65-F5344CB8AC3E}">
        <p14:creationId xmlns:p14="http://schemas.microsoft.com/office/powerpoint/2010/main" val="42635127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84356</TotalTime>
  <Words>243</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9426</cp:revision>
  <dcterms:created xsi:type="dcterms:W3CDTF">2006-08-16T00:00:00Z</dcterms:created>
  <dcterms:modified xsi:type="dcterms:W3CDTF">2021-03-17T03:27:33Z</dcterms:modified>
</cp:coreProperties>
</file>