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8"/>
  </p:notesMasterIdLst>
  <p:sldIdLst>
    <p:sldId id="464" r:id="rId2"/>
    <p:sldId id="468" r:id="rId3"/>
    <p:sldId id="469" r:id="rId4"/>
    <p:sldId id="470" r:id="rId5"/>
    <p:sldId id="471" r:id="rId6"/>
    <p:sldId id="467" r:id="rId7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670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851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73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37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6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52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42AF50-7569-4ED9-B9AC-9F7E82B4507E}"/>
              </a:ext>
            </a:extLst>
          </p:cNvPr>
          <p:cNvSpPr/>
          <p:nvPr/>
        </p:nvSpPr>
        <p:spPr>
          <a:xfrm>
            <a:off x="2590799" y="40706"/>
            <a:ext cx="3581401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How HTTP Basic Access Authentication Works?</a:t>
            </a:r>
          </a:p>
        </p:txBody>
      </p:sp>
      <p:pic>
        <p:nvPicPr>
          <p:cNvPr id="4" name="Picture 2" descr="Cartoon Man On Laptop, Cliparts &amp; Cartoons - Jing.fm">
            <a:extLst>
              <a:ext uri="{FF2B5EF4-FFF2-40B4-BE49-F238E27FC236}">
                <a16:creationId xmlns:a16="http://schemas.microsoft.com/office/drawing/2014/main" id="{A31F12D6-A864-4BD3-93AB-859303F36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64" y="2717069"/>
            <a:ext cx="22002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rtoon, case, computer, object, server, system, technology icon - Download  on Iconfinder">
            <a:extLst>
              <a:ext uri="{FF2B5EF4-FFF2-40B4-BE49-F238E27FC236}">
                <a16:creationId xmlns:a16="http://schemas.microsoft.com/office/drawing/2014/main" id="{29E69286-039C-45A6-853D-6F25C3ED7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795" y="2494531"/>
            <a:ext cx="2521525" cy="252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3FAECF-77E3-4C00-8E8D-B65CCE3F3DA2}"/>
              </a:ext>
            </a:extLst>
          </p:cNvPr>
          <p:cNvCxnSpPr/>
          <p:nvPr/>
        </p:nvCxnSpPr>
        <p:spPr>
          <a:xfrm>
            <a:off x="2697939" y="2869469"/>
            <a:ext cx="371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E27B61-B5C9-4F61-9D2F-BA3C2FF1E80B}"/>
              </a:ext>
            </a:extLst>
          </p:cNvPr>
          <p:cNvCxnSpPr/>
          <p:nvPr/>
        </p:nvCxnSpPr>
        <p:spPr>
          <a:xfrm flipH="1">
            <a:off x="2697939" y="3555269"/>
            <a:ext cx="3481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72F2B0C-42BE-4863-A9FD-C05BB31B1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1315" y="3007547"/>
            <a:ext cx="1686160" cy="48584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0DCF9F-4119-4EC6-87F4-57EF934753E1}"/>
              </a:ext>
            </a:extLst>
          </p:cNvPr>
          <p:cNvCxnSpPr/>
          <p:nvPr/>
        </p:nvCxnSpPr>
        <p:spPr>
          <a:xfrm>
            <a:off x="2697939" y="4164869"/>
            <a:ext cx="371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6E70E7-DA48-43E0-8670-2CEC35F7F88C}"/>
              </a:ext>
            </a:extLst>
          </p:cNvPr>
          <p:cNvCxnSpPr/>
          <p:nvPr/>
        </p:nvCxnSpPr>
        <p:spPr>
          <a:xfrm flipH="1">
            <a:off x="2597995" y="4793519"/>
            <a:ext cx="3886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5033E65F-EC99-4795-9D24-E0153B6E77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2108" y="3747427"/>
            <a:ext cx="2238687" cy="3524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17E9AAB-1630-46E2-89B0-6C8D8E5C59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1224" y="4305295"/>
            <a:ext cx="2619741" cy="390580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C4200F65-DA3B-4E89-8239-87BA6CA62C8E}"/>
              </a:ext>
            </a:extLst>
          </p:cNvPr>
          <p:cNvSpPr/>
          <p:nvPr/>
        </p:nvSpPr>
        <p:spPr>
          <a:xfrm>
            <a:off x="2704424" y="2557936"/>
            <a:ext cx="328429" cy="24812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D4B598-CD6F-4BC9-A3D1-2DDA6B3E7001}"/>
              </a:ext>
            </a:extLst>
          </p:cNvPr>
          <p:cNvSpPr/>
          <p:nvPr/>
        </p:nvSpPr>
        <p:spPr>
          <a:xfrm>
            <a:off x="5886524" y="3252708"/>
            <a:ext cx="328429" cy="24812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BC3A92-C92D-4710-9498-9841C018E8F6}"/>
              </a:ext>
            </a:extLst>
          </p:cNvPr>
          <p:cNvSpPr/>
          <p:nvPr/>
        </p:nvSpPr>
        <p:spPr>
          <a:xfrm>
            <a:off x="2712380" y="3900379"/>
            <a:ext cx="328429" cy="24812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60B1094-AE7F-45D0-9F07-4B2F19D1A2F0}"/>
              </a:ext>
            </a:extLst>
          </p:cNvPr>
          <p:cNvSpPr/>
          <p:nvPr/>
        </p:nvSpPr>
        <p:spPr>
          <a:xfrm>
            <a:off x="6097400" y="4467218"/>
            <a:ext cx="328429" cy="24812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9105776-6694-4538-9A79-221B6429CD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3405" y="2206638"/>
            <a:ext cx="828791" cy="35247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4A18988-1E89-4DA3-B215-AD68BF64AF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73346" y="2189688"/>
            <a:ext cx="876422" cy="30484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7434311-6F67-4BBF-9F1F-93685003A4F0}"/>
              </a:ext>
            </a:extLst>
          </p:cNvPr>
          <p:cNvSpPr/>
          <p:nvPr/>
        </p:nvSpPr>
        <p:spPr>
          <a:xfrm>
            <a:off x="155575" y="667941"/>
            <a:ext cx="8531225" cy="120032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1. Browser (Client) requests URL end point which requires basic access authentication. Example /login/</a:t>
            </a:r>
            <a:br>
              <a:rPr lang="en-US" sz="1200" dirty="0"/>
            </a:br>
            <a:endParaRPr lang="en-US" sz="1200" dirty="0"/>
          </a:p>
          <a:p>
            <a:r>
              <a:rPr lang="en-US" sz="1200" dirty="0"/>
              <a:t>2. Server sends HTTP status code </a:t>
            </a:r>
            <a:r>
              <a:rPr lang="en-US" sz="1200" dirty="0">
                <a:solidFill>
                  <a:srgbClr val="C00000"/>
                </a:solidFill>
              </a:rPr>
              <a:t>401</a:t>
            </a:r>
            <a:r>
              <a:rPr lang="en-US" sz="1200" dirty="0"/>
              <a:t> along with an additional http header </a:t>
            </a:r>
            <a:r>
              <a:rPr lang="en-US" sz="1200" dirty="0">
                <a:solidFill>
                  <a:srgbClr val="C00000"/>
                </a:solidFill>
              </a:rPr>
              <a:t>WWW-Authenticate</a:t>
            </a:r>
            <a:r>
              <a:rPr lang="en-US" sz="1200" dirty="0"/>
              <a:t> with value </a:t>
            </a:r>
            <a:r>
              <a:rPr lang="en-US" sz="1200" dirty="0">
                <a:solidFill>
                  <a:srgbClr val="C00000"/>
                </a:solidFill>
              </a:rPr>
              <a:t>Basic</a:t>
            </a:r>
            <a:r>
              <a:rPr lang="en-US" sz="1200" dirty="0"/>
              <a:t> indicating that client should initiate Basic Access Authentication.</a:t>
            </a:r>
          </a:p>
          <a:p>
            <a:r>
              <a:rPr lang="en-US" sz="1200" dirty="0"/>
              <a:t>           </a:t>
            </a:r>
            <a:br>
              <a:rPr lang="en-US" sz="1200" dirty="0"/>
            </a:br>
            <a:r>
              <a:rPr lang="en-US" sz="1200" dirty="0"/>
              <a:t>             </a:t>
            </a:r>
            <a:r>
              <a:rPr lang="en-US" sz="1200" b="1" dirty="0">
                <a:solidFill>
                  <a:srgbClr val="C00000"/>
                </a:solidFill>
              </a:rPr>
              <a:t>WWW-Authenticate : Basic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6351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42AF50-7569-4ED9-B9AC-9F7E82B4507E}"/>
              </a:ext>
            </a:extLst>
          </p:cNvPr>
          <p:cNvSpPr/>
          <p:nvPr/>
        </p:nvSpPr>
        <p:spPr>
          <a:xfrm>
            <a:off x="2590799" y="40706"/>
            <a:ext cx="3581401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How HTTP Basic Access Authentication Works?</a:t>
            </a:r>
          </a:p>
        </p:txBody>
      </p:sp>
      <p:pic>
        <p:nvPicPr>
          <p:cNvPr id="4" name="Picture 2" descr="Cartoon Man On Laptop, Cliparts &amp; Cartoons - Jing.fm">
            <a:extLst>
              <a:ext uri="{FF2B5EF4-FFF2-40B4-BE49-F238E27FC236}">
                <a16:creationId xmlns:a16="http://schemas.microsoft.com/office/drawing/2014/main" id="{A31F12D6-A864-4BD3-93AB-859303F36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64" y="2717069"/>
            <a:ext cx="22002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rtoon, case, computer, object, server, system, technology icon - Download  on Iconfinder">
            <a:extLst>
              <a:ext uri="{FF2B5EF4-FFF2-40B4-BE49-F238E27FC236}">
                <a16:creationId xmlns:a16="http://schemas.microsoft.com/office/drawing/2014/main" id="{29E69286-039C-45A6-853D-6F25C3ED7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795" y="2494531"/>
            <a:ext cx="2521525" cy="252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3FAECF-77E3-4C00-8E8D-B65CCE3F3DA2}"/>
              </a:ext>
            </a:extLst>
          </p:cNvPr>
          <p:cNvCxnSpPr/>
          <p:nvPr/>
        </p:nvCxnSpPr>
        <p:spPr>
          <a:xfrm>
            <a:off x="2697939" y="2869469"/>
            <a:ext cx="371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E27B61-B5C9-4F61-9D2F-BA3C2FF1E80B}"/>
              </a:ext>
            </a:extLst>
          </p:cNvPr>
          <p:cNvCxnSpPr/>
          <p:nvPr/>
        </p:nvCxnSpPr>
        <p:spPr>
          <a:xfrm flipH="1">
            <a:off x="2697939" y="3555269"/>
            <a:ext cx="3481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72F2B0C-42BE-4863-A9FD-C05BB31B1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1315" y="3007547"/>
            <a:ext cx="1686160" cy="48584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0DCF9F-4119-4EC6-87F4-57EF934753E1}"/>
              </a:ext>
            </a:extLst>
          </p:cNvPr>
          <p:cNvCxnSpPr/>
          <p:nvPr/>
        </p:nvCxnSpPr>
        <p:spPr>
          <a:xfrm>
            <a:off x="2697939" y="4164869"/>
            <a:ext cx="371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6E70E7-DA48-43E0-8670-2CEC35F7F88C}"/>
              </a:ext>
            </a:extLst>
          </p:cNvPr>
          <p:cNvCxnSpPr/>
          <p:nvPr/>
        </p:nvCxnSpPr>
        <p:spPr>
          <a:xfrm flipH="1">
            <a:off x="2597995" y="4793519"/>
            <a:ext cx="3886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5033E65F-EC99-4795-9D24-E0153B6E77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2108" y="3747427"/>
            <a:ext cx="2238687" cy="3524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17E9AAB-1630-46E2-89B0-6C8D8E5C59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1224" y="4305295"/>
            <a:ext cx="2619741" cy="390580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C4200F65-DA3B-4E89-8239-87BA6CA62C8E}"/>
              </a:ext>
            </a:extLst>
          </p:cNvPr>
          <p:cNvSpPr/>
          <p:nvPr/>
        </p:nvSpPr>
        <p:spPr>
          <a:xfrm>
            <a:off x="2704424" y="2557936"/>
            <a:ext cx="328429" cy="24812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D4B598-CD6F-4BC9-A3D1-2DDA6B3E7001}"/>
              </a:ext>
            </a:extLst>
          </p:cNvPr>
          <p:cNvSpPr/>
          <p:nvPr/>
        </p:nvSpPr>
        <p:spPr>
          <a:xfrm>
            <a:off x="5886524" y="3252708"/>
            <a:ext cx="328429" cy="24812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BC3A92-C92D-4710-9498-9841C018E8F6}"/>
              </a:ext>
            </a:extLst>
          </p:cNvPr>
          <p:cNvSpPr/>
          <p:nvPr/>
        </p:nvSpPr>
        <p:spPr>
          <a:xfrm>
            <a:off x="2712380" y="3900379"/>
            <a:ext cx="328429" cy="24812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60B1094-AE7F-45D0-9F07-4B2F19D1A2F0}"/>
              </a:ext>
            </a:extLst>
          </p:cNvPr>
          <p:cNvSpPr/>
          <p:nvPr/>
        </p:nvSpPr>
        <p:spPr>
          <a:xfrm>
            <a:off x="6097400" y="4467218"/>
            <a:ext cx="328429" cy="24812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9105776-6694-4538-9A79-221B6429CD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3405" y="2206638"/>
            <a:ext cx="828791" cy="35247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4A18988-1E89-4DA3-B215-AD68BF64AF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73346" y="2189688"/>
            <a:ext cx="876422" cy="30484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7434311-6F67-4BBF-9F1F-93685003A4F0}"/>
              </a:ext>
            </a:extLst>
          </p:cNvPr>
          <p:cNvSpPr/>
          <p:nvPr/>
        </p:nvSpPr>
        <p:spPr>
          <a:xfrm>
            <a:off x="155575" y="667941"/>
            <a:ext cx="8531225" cy="830997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3. When client browser encounters above header it renders login pop up having an input field for username and password like below.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pic>
        <p:nvPicPr>
          <p:cNvPr id="30" name="Picture 5" descr="Sign in Pop Up Google Chrome">
            <a:extLst>
              <a:ext uri="{FF2B5EF4-FFF2-40B4-BE49-F238E27FC236}">
                <a16:creationId xmlns:a16="http://schemas.microsoft.com/office/drawing/2014/main" id="{472ABD6C-3702-4E16-BB57-A9DE2A271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321" y="1001832"/>
            <a:ext cx="2619742" cy="135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61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42AF50-7569-4ED9-B9AC-9F7E82B4507E}"/>
              </a:ext>
            </a:extLst>
          </p:cNvPr>
          <p:cNvSpPr/>
          <p:nvPr/>
        </p:nvSpPr>
        <p:spPr>
          <a:xfrm>
            <a:off x="2590799" y="40706"/>
            <a:ext cx="3581401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How HTTP Basic Access Authentication Works?</a:t>
            </a:r>
          </a:p>
        </p:txBody>
      </p:sp>
      <p:pic>
        <p:nvPicPr>
          <p:cNvPr id="4" name="Picture 2" descr="Cartoon Man On Laptop, Cliparts &amp; Cartoons - Jing.fm">
            <a:extLst>
              <a:ext uri="{FF2B5EF4-FFF2-40B4-BE49-F238E27FC236}">
                <a16:creationId xmlns:a16="http://schemas.microsoft.com/office/drawing/2014/main" id="{A31F12D6-A864-4BD3-93AB-859303F36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64" y="2717069"/>
            <a:ext cx="22002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rtoon, case, computer, object, server, system, technology icon - Download  on Iconfinder">
            <a:extLst>
              <a:ext uri="{FF2B5EF4-FFF2-40B4-BE49-F238E27FC236}">
                <a16:creationId xmlns:a16="http://schemas.microsoft.com/office/drawing/2014/main" id="{29E69286-039C-45A6-853D-6F25C3ED7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795" y="2494531"/>
            <a:ext cx="2521525" cy="252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3FAECF-77E3-4C00-8E8D-B65CCE3F3DA2}"/>
              </a:ext>
            </a:extLst>
          </p:cNvPr>
          <p:cNvCxnSpPr/>
          <p:nvPr/>
        </p:nvCxnSpPr>
        <p:spPr>
          <a:xfrm>
            <a:off x="2697939" y="2869469"/>
            <a:ext cx="371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E27B61-B5C9-4F61-9D2F-BA3C2FF1E80B}"/>
              </a:ext>
            </a:extLst>
          </p:cNvPr>
          <p:cNvCxnSpPr/>
          <p:nvPr/>
        </p:nvCxnSpPr>
        <p:spPr>
          <a:xfrm flipH="1">
            <a:off x="2697939" y="3555269"/>
            <a:ext cx="3481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72F2B0C-42BE-4863-A9FD-C05BB31B1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1315" y="3007547"/>
            <a:ext cx="1686160" cy="48584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0DCF9F-4119-4EC6-87F4-57EF934753E1}"/>
              </a:ext>
            </a:extLst>
          </p:cNvPr>
          <p:cNvCxnSpPr/>
          <p:nvPr/>
        </p:nvCxnSpPr>
        <p:spPr>
          <a:xfrm>
            <a:off x="2697939" y="4164869"/>
            <a:ext cx="371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6E70E7-DA48-43E0-8670-2CEC35F7F88C}"/>
              </a:ext>
            </a:extLst>
          </p:cNvPr>
          <p:cNvCxnSpPr/>
          <p:nvPr/>
        </p:nvCxnSpPr>
        <p:spPr>
          <a:xfrm flipH="1">
            <a:off x="2597995" y="4793519"/>
            <a:ext cx="3886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5033E65F-EC99-4795-9D24-E0153B6E77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2108" y="3747427"/>
            <a:ext cx="2238687" cy="3524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17E9AAB-1630-46E2-89B0-6C8D8E5C59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1224" y="4305295"/>
            <a:ext cx="2619741" cy="390580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C4200F65-DA3B-4E89-8239-87BA6CA62C8E}"/>
              </a:ext>
            </a:extLst>
          </p:cNvPr>
          <p:cNvSpPr/>
          <p:nvPr/>
        </p:nvSpPr>
        <p:spPr>
          <a:xfrm>
            <a:off x="2704424" y="2557936"/>
            <a:ext cx="328429" cy="24812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D4B598-CD6F-4BC9-A3D1-2DDA6B3E7001}"/>
              </a:ext>
            </a:extLst>
          </p:cNvPr>
          <p:cNvSpPr/>
          <p:nvPr/>
        </p:nvSpPr>
        <p:spPr>
          <a:xfrm>
            <a:off x="5886524" y="3252708"/>
            <a:ext cx="328429" cy="24812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BC3A92-C92D-4710-9498-9841C018E8F6}"/>
              </a:ext>
            </a:extLst>
          </p:cNvPr>
          <p:cNvSpPr/>
          <p:nvPr/>
        </p:nvSpPr>
        <p:spPr>
          <a:xfrm>
            <a:off x="2712380" y="3900379"/>
            <a:ext cx="328429" cy="24812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60B1094-AE7F-45D0-9F07-4B2F19D1A2F0}"/>
              </a:ext>
            </a:extLst>
          </p:cNvPr>
          <p:cNvSpPr/>
          <p:nvPr/>
        </p:nvSpPr>
        <p:spPr>
          <a:xfrm>
            <a:off x="6097400" y="4467218"/>
            <a:ext cx="328429" cy="24812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9105776-6694-4538-9A79-221B6429CD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3405" y="2206638"/>
            <a:ext cx="828791" cy="35247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4A18988-1E89-4DA3-B215-AD68BF64AF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73346" y="2189688"/>
            <a:ext cx="876422" cy="304843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55225FA-A9C1-407D-843F-1577942625D3}"/>
              </a:ext>
            </a:extLst>
          </p:cNvPr>
          <p:cNvSpPr/>
          <p:nvPr/>
        </p:nvSpPr>
        <p:spPr>
          <a:xfrm>
            <a:off x="182226" y="385563"/>
            <a:ext cx="8531225" cy="156966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200" dirty="0"/>
          </a:p>
          <a:p>
            <a:r>
              <a:rPr lang="en-US" sz="1200" dirty="0"/>
              <a:t>4. Client provides value for username and password in popup and submits the form. Here browser encodes entered username and password separated by colon using </a:t>
            </a:r>
            <a:r>
              <a:rPr lang="en-US" sz="1200" dirty="0">
                <a:solidFill>
                  <a:srgbClr val="C00000"/>
                </a:solidFill>
              </a:rPr>
              <a:t>base64</a:t>
            </a:r>
            <a:r>
              <a:rPr lang="en-US" sz="1200" dirty="0"/>
              <a:t> encoding. For example let's say you entered username as </a:t>
            </a:r>
            <a:r>
              <a:rPr lang="en-US" sz="1200" dirty="0">
                <a:solidFill>
                  <a:srgbClr val="C00000"/>
                </a:solidFill>
              </a:rPr>
              <a:t>john</a:t>
            </a:r>
            <a:r>
              <a:rPr lang="en-US" sz="1200" dirty="0"/>
              <a:t> and password as </a:t>
            </a:r>
            <a:r>
              <a:rPr lang="en-US" sz="1200" dirty="0">
                <a:solidFill>
                  <a:srgbClr val="C00000"/>
                </a:solidFill>
              </a:rPr>
              <a:t>hunter2</a:t>
            </a:r>
            <a:r>
              <a:rPr lang="en-US" sz="1200" dirty="0"/>
              <a:t> then browser will encode it like below.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FAACDF0-3C40-43D6-89DE-16E56210EBF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3549" y="1156263"/>
            <a:ext cx="7392432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42AF50-7569-4ED9-B9AC-9F7E82B4507E}"/>
              </a:ext>
            </a:extLst>
          </p:cNvPr>
          <p:cNvSpPr/>
          <p:nvPr/>
        </p:nvSpPr>
        <p:spPr>
          <a:xfrm>
            <a:off x="2590799" y="40706"/>
            <a:ext cx="3581401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How HTTP Basic Access Authentication Works?</a:t>
            </a:r>
          </a:p>
        </p:txBody>
      </p:sp>
      <p:pic>
        <p:nvPicPr>
          <p:cNvPr id="4" name="Picture 2" descr="Cartoon Man On Laptop, Cliparts &amp; Cartoons - Jing.fm">
            <a:extLst>
              <a:ext uri="{FF2B5EF4-FFF2-40B4-BE49-F238E27FC236}">
                <a16:creationId xmlns:a16="http://schemas.microsoft.com/office/drawing/2014/main" id="{A31F12D6-A864-4BD3-93AB-859303F36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64" y="2717069"/>
            <a:ext cx="22002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rtoon, case, computer, object, server, system, technology icon - Download  on Iconfinder">
            <a:extLst>
              <a:ext uri="{FF2B5EF4-FFF2-40B4-BE49-F238E27FC236}">
                <a16:creationId xmlns:a16="http://schemas.microsoft.com/office/drawing/2014/main" id="{29E69286-039C-45A6-853D-6F25C3ED7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795" y="2494531"/>
            <a:ext cx="2521525" cy="252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3FAECF-77E3-4C00-8E8D-B65CCE3F3DA2}"/>
              </a:ext>
            </a:extLst>
          </p:cNvPr>
          <p:cNvCxnSpPr/>
          <p:nvPr/>
        </p:nvCxnSpPr>
        <p:spPr>
          <a:xfrm>
            <a:off x="2697939" y="2869469"/>
            <a:ext cx="371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E27B61-B5C9-4F61-9D2F-BA3C2FF1E80B}"/>
              </a:ext>
            </a:extLst>
          </p:cNvPr>
          <p:cNvCxnSpPr/>
          <p:nvPr/>
        </p:nvCxnSpPr>
        <p:spPr>
          <a:xfrm flipH="1">
            <a:off x="2697939" y="3555269"/>
            <a:ext cx="3481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72F2B0C-42BE-4863-A9FD-C05BB31B1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1315" y="3007547"/>
            <a:ext cx="1686160" cy="48584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0DCF9F-4119-4EC6-87F4-57EF934753E1}"/>
              </a:ext>
            </a:extLst>
          </p:cNvPr>
          <p:cNvCxnSpPr/>
          <p:nvPr/>
        </p:nvCxnSpPr>
        <p:spPr>
          <a:xfrm>
            <a:off x="2697939" y="4164869"/>
            <a:ext cx="371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6E70E7-DA48-43E0-8670-2CEC35F7F88C}"/>
              </a:ext>
            </a:extLst>
          </p:cNvPr>
          <p:cNvCxnSpPr/>
          <p:nvPr/>
        </p:nvCxnSpPr>
        <p:spPr>
          <a:xfrm flipH="1">
            <a:off x="2597995" y="4793519"/>
            <a:ext cx="3886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5033E65F-EC99-4795-9D24-E0153B6E77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2108" y="3747427"/>
            <a:ext cx="2238687" cy="3524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17E9AAB-1630-46E2-89B0-6C8D8E5C59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1224" y="4305295"/>
            <a:ext cx="2619741" cy="390580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C4200F65-DA3B-4E89-8239-87BA6CA62C8E}"/>
              </a:ext>
            </a:extLst>
          </p:cNvPr>
          <p:cNvSpPr/>
          <p:nvPr/>
        </p:nvSpPr>
        <p:spPr>
          <a:xfrm>
            <a:off x="2704424" y="2557936"/>
            <a:ext cx="328429" cy="24812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D4B598-CD6F-4BC9-A3D1-2DDA6B3E7001}"/>
              </a:ext>
            </a:extLst>
          </p:cNvPr>
          <p:cNvSpPr/>
          <p:nvPr/>
        </p:nvSpPr>
        <p:spPr>
          <a:xfrm>
            <a:off x="5886524" y="3252708"/>
            <a:ext cx="328429" cy="24812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BC3A92-C92D-4710-9498-9841C018E8F6}"/>
              </a:ext>
            </a:extLst>
          </p:cNvPr>
          <p:cNvSpPr/>
          <p:nvPr/>
        </p:nvSpPr>
        <p:spPr>
          <a:xfrm>
            <a:off x="2712380" y="3900379"/>
            <a:ext cx="328429" cy="24812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60B1094-AE7F-45D0-9F07-4B2F19D1A2F0}"/>
              </a:ext>
            </a:extLst>
          </p:cNvPr>
          <p:cNvSpPr/>
          <p:nvPr/>
        </p:nvSpPr>
        <p:spPr>
          <a:xfrm>
            <a:off x="6097400" y="4467218"/>
            <a:ext cx="328429" cy="24812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9105776-6694-4538-9A79-221B6429CD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3405" y="2206638"/>
            <a:ext cx="828791" cy="35247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4A18988-1E89-4DA3-B215-AD68BF64AF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73346" y="2189688"/>
            <a:ext cx="876422" cy="30484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7434311-6F67-4BBF-9F1F-93685003A4F0}"/>
              </a:ext>
            </a:extLst>
          </p:cNvPr>
          <p:cNvSpPr/>
          <p:nvPr/>
        </p:nvSpPr>
        <p:spPr>
          <a:xfrm>
            <a:off x="155575" y="667941"/>
            <a:ext cx="8531225" cy="10156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5.Client browser then sends encoded username and password value inside </a:t>
            </a:r>
            <a:r>
              <a:rPr lang="en-US" sz="1200" dirty="0">
                <a:solidFill>
                  <a:srgbClr val="C00000"/>
                </a:solidFill>
              </a:rPr>
              <a:t>Authorization</a:t>
            </a:r>
            <a:r>
              <a:rPr lang="en-US" sz="1200" dirty="0"/>
              <a:t> header. Note that it also prepend string </a:t>
            </a:r>
            <a:r>
              <a:rPr lang="en-US" sz="1200" dirty="0">
                <a:solidFill>
                  <a:srgbClr val="C00000"/>
                </a:solidFill>
              </a:rPr>
              <a:t>Basic</a:t>
            </a:r>
            <a:r>
              <a:rPr lang="en-US" sz="1200" dirty="0"/>
              <a:t> before encoded value like below.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2F3AA29-2AAD-4D18-AF18-1ACFBE4FAB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7096" y="1135812"/>
            <a:ext cx="3458058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9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42AF50-7569-4ED9-B9AC-9F7E82B4507E}"/>
              </a:ext>
            </a:extLst>
          </p:cNvPr>
          <p:cNvSpPr/>
          <p:nvPr/>
        </p:nvSpPr>
        <p:spPr>
          <a:xfrm>
            <a:off x="2590799" y="40706"/>
            <a:ext cx="3581401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How HTTP Basic Access Authentication Works?</a:t>
            </a:r>
          </a:p>
        </p:txBody>
      </p:sp>
      <p:pic>
        <p:nvPicPr>
          <p:cNvPr id="4" name="Picture 2" descr="Cartoon Man On Laptop, Cliparts &amp; Cartoons - Jing.fm">
            <a:extLst>
              <a:ext uri="{FF2B5EF4-FFF2-40B4-BE49-F238E27FC236}">
                <a16:creationId xmlns:a16="http://schemas.microsoft.com/office/drawing/2014/main" id="{A31F12D6-A864-4BD3-93AB-859303F36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64" y="2717069"/>
            <a:ext cx="22002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rtoon, case, computer, object, server, system, technology icon - Download  on Iconfinder">
            <a:extLst>
              <a:ext uri="{FF2B5EF4-FFF2-40B4-BE49-F238E27FC236}">
                <a16:creationId xmlns:a16="http://schemas.microsoft.com/office/drawing/2014/main" id="{29E69286-039C-45A6-853D-6F25C3ED7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795" y="2494531"/>
            <a:ext cx="2521525" cy="252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3FAECF-77E3-4C00-8E8D-B65CCE3F3DA2}"/>
              </a:ext>
            </a:extLst>
          </p:cNvPr>
          <p:cNvCxnSpPr/>
          <p:nvPr/>
        </p:nvCxnSpPr>
        <p:spPr>
          <a:xfrm>
            <a:off x="2697939" y="2869469"/>
            <a:ext cx="371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E27B61-B5C9-4F61-9D2F-BA3C2FF1E80B}"/>
              </a:ext>
            </a:extLst>
          </p:cNvPr>
          <p:cNvCxnSpPr/>
          <p:nvPr/>
        </p:nvCxnSpPr>
        <p:spPr>
          <a:xfrm flipH="1">
            <a:off x="2697939" y="3555269"/>
            <a:ext cx="3481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72F2B0C-42BE-4863-A9FD-C05BB31B1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1315" y="3007547"/>
            <a:ext cx="1686160" cy="48584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0DCF9F-4119-4EC6-87F4-57EF934753E1}"/>
              </a:ext>
            </a:extLst>
          </p:cNvPr>
          <p:cNvCxnSpPr/>
          <p:nvPr/>
        </p:nvCxnSpPr>
        <p:spPr>
          <a:xfrm>
            <a:off x="2697939" y="4164869"/>
            <a:ext cx="371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6E70E7-DA48-43E0-8670-2CEC35F7F88C}"/>
              </a:ext>
            </a:extLst>
          </p:cNvPr>
          <p:cNvCxnSpPr/>
          <p:nvPr/>
        </p:nvCxnSpPr>
        <p:spPr>
          <a:xfrm flipH="1">
            <a:off x="2597995" y="4793519"/>
            <a:ext cx="3886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5033E65F-EC99-4795-9D24-E0153B6E77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2108" y="3747427"/>
            <a:ext cx="2238687" cy="3524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17E9AAB-1630-46E2-89B0-6C8D8E5C59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1224" y="4305295"/>
            <a:ext cx="2619741" cy="390580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C4200F65-DA3B-4E89-8239-87BA6CA62C8E}"/>
              </a:ext>
            </a:extLst>
          </p:cNvPr>
          <p:cNvSpPr/>
          <p:nvPr/>
        </p:nvSpPr>
        <p:spPr>
          <a:xfrm>
            <a:off x="2704424" y="2557936"/>
            <a:ext cx="328429" cy="24812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D4B598-CD6F-4BC9-A3D1-2DDA6B3E7001}"/>
              </a:ext>
            </a:extLst>
          </p:cNvPr>
          <p:cNvSpPr/>
          <p:nvPr/>
        </p:nvSpPr>
        <p:spPr>
          <a:xfrm>
            <a:off x="5886524" y="3252708"/>
            <a:ext cx="328429" cy="24812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BC3A92-C92D-4710-9498-9841C018E8F6}"/>
              </a:ext>
            </a:extLst>
          </p:cNvPr>
          <p:cNvSpPr/>
          <p:nvPr/>
        </p:nvSpPr>
        <p:spPr>
          <a:xfrm>
            <a:off x="2712380" y="3900379"/>
            <a:ext cx="328429" cy="24812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60B1094-AE7F-45D0-9F07-4B2F19D1A2F0}"/>
              </a:ext>
            </a:extLst>
          </p:cNvPr>
          <p:cNvSpPr/>
          <p:nvPr/>
        </p:nvSpPr>
        <p:spPr>
          <a:xfrm>
            <a:off x="6097400" y="4467218"/>
            <a:ext cx="328429" cy="24812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9105776-6694-4538-9A79-221B6429CD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3405" y="2206638"/>
            <a:ext cx="828791" cy="35247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4A18988-1E89-4DA3-B215-AD68BF64AF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73346" y="2189688"/>
            <a:ext cx="876422" cy="30484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7434311-6F67-4BBF-9F1F-93685003A4F0}"/>
              </a:ext>
            </a:extLst>
          </p:cNvPr>
          <p:cNvSpPr/>
          <p:nvPr/>
        </p:nvSpPr>
        <p:spPr>
          <a:xfrm>
            <a:off x="155575" y="667941"/>
            <a:ext cx="8531225" cy="830997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6.Server decodes an username and password sent by client in an </a:t>
            </a:r>
            <a:r>
              <a:rPr lang="en-US" sz="1200" dirty="0">
                <a:solidFill>
                  <a:srgbClr val="C00000"/>
                </a:solidFill>
              </a:rPr>
              <a:t>Authorization</a:t>
            </a:r>
            <a:r>
              <a:rPr lang="en-US" sz="1200" dirty="0"/>
              <a:t> header and compares it with valid username and password as configured on server. If both values match then it sends HTTP status code </a:t>
            </a:r>
            <a:r>
              <a:rPr lang="en-US" sz="1200" dirty="0">
                <a:solidFill>
                  <a:srgbClr val="C00000"/>
                </a:solidFill>
              </a:rPr>
              <a:t>200</a:t>
            </a:r>
            <a:r>
              <a:rPr lang="en-US" sz="1200" dirty="0"/>
              <a:t> along with requested data.</a:t>
            </a:r>
          </a:p>
          <a:p>
            <a:endParaRPr lang="en-US" sz="1200" dirty="0"/>
          </a:p>
          <a:p>
            <a:r>
              <a:rPr lang="en-US" sz="1200" dirty="0"/>
              <a:t>But if details are incorrect then server sends </a:t>
            </a:r>
            <a:r>
              <a:rPr lang="en-US" sz="1200" dirty="0">
                <a:solidFill>
                  <a:srgbClr val="C00000"/>
                </a:solidFill>
              </a:rPr>
              <a:t>401</a:t>
            </a:r>
            <a:r>
              <a:rPr lang="en-US" sz="1200" dirty="0"/>
              <a:t> with </a:t>
            </a:r>
            <a:r>
              <a:rPr lang="en-US" sz="1200" dirty="0">
                <a:solidFill>
                  <a:srgbClr val="C00000"/>
                </a:solidFill>
              </a:rPr>
              <a:t>WWW-Authenticate</a:t>
            </a:r>
            <a:r>
              <a:rPr lang="en-US" sz="1200" dirty="0"/>
              <a:t> as mentioned in step 2</a:t>
            </a:r>
          </a:p>
        </p:txBody>
      </p:sp>
    </p:spTree>
    <p:extLst>
      <p:ext uri="{BB962C8B-B14F-4D97-AF65-F5344CB8AC3E}">
        <p14:creationId xmlns:p14="http://schemas.microsoft.com/office/powerpoint/2010/main" val="64545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42AF50-7569-4ED9-B9AC-9F7E82B4507E}"/>
              </a:ext>
            </a:extLst>
          </p:cNvPr>
          <p:cNvSpPr/>
          <p:nvPr/>
        </p:nvSpPr>
        <p:spPr>
          <a:xfrm>
            <a:off x="2590799" y="40706"/>
            <a:ext cx="3581401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How HTTP Basic Access Authentication Works?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E80F6-46E2-49D6-BA82-974A4B6C825F}"/>
              </a:ext>
            </a:extLst>
          </p:cNvPr>
          <p:cNvSpPr/>
          <p:nvPr/>
        </p:nvSpPr>
        <p:spPr>
          <a:xfrm>
            <a:off x="286898" y="1524000"/>
            <a:ext cx="8531225" cy="830997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Note that username and password passed by client is </a:t>
            </a:r>
            <a:r>
              <a:rPr lang="en-US" sz="1600" dirty="0">
                <a:solidFill>
                  <a:srgbClr val="C00000"/>
                </a:solidFill>
              </a:rPr>
              <a:t>base64 encoded and not encrypted</a:t>
            </a:r>
            <a:r>
              <a:rPr lang="en-US" sz="1600" dirty="0">
                <a:solidFill>
                  <a:schemeClr val="tx1"/>
                </a:solidFill>
              </a:rPr>
              <a:t>. Which means that anybody listening on the network can easily decode credentials hence it is highly advisable to use basic auth with HTTPS connection and not over HTTP.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98028-28FB-4891-8E95-0DEE76754063}"/>
              </a:ext>
            </a:extLst>
          </p:cNvPr>
          <p:cNvSpPr/>
          <p:nvPr/>
        </p:nvSpPr>
        <p:spPr>
          <a:xfrm>
            <a:off x="286898" y="1118923"/>
            <a:ext cx="238674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-apple-system"/>
              </a:rPr>
              <a:t>Security Considerations</a:t>
            </a:r>
            <a:endParaRPr lang="en-US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077FC-5E9F-4A03-A673-B929ADD49DA8}"/>
              </a:ext>
            </a:extLst>
          </p:cNvPr>
          <p:cNvSpPr/>
          <p:nvPr/>
        </p:nvSpPr>
        <p:spPr>
          <a:xfrm>
            <a:off x="270686" y="3276600"/>
            <a:ext cx="8531224" cy="830997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If your web server API implements basic authentication and if you want to access it via script or some other tool then you should make </a:t>
            </a:r>
            <a:r>
              <a:rPr lang="en-US" sz="1600" dirty="0">
                <a:solidFill>
                  <a:srgbClr val="C00000"/>
                </a:solidFill>
              </a:rPr>
              <a:t>HTTP GET request </a:t>
            </a:r>
            <a:r>
              <a:rPr lang="en-US" sz="1600" dirty="0"/>
              <a:t>to API endpoint and pass </a:t>
            </a:r>
            <a:r>
              <a:rPr lang="en-US" sz="1600" dirty="0">
                <a:solidFill>
                  <a:srgbClr val="C00000"/>
                </a:solidFill>
              </a:rPr>
              <a:t>Authorization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C00000"/>
                </a:solidFill>
              </a:rPr>
              <a:t>header</a:t>
            </a:r>
            <a:r>
              <a:rPr lang="en-US" sz="1600" dirty="0"/>
              <a:t> with </a:t>
            </a:r>
            <a:r>
              <a:rPr lang="en-US" sz="1600" dirty="0">
                <a:solidFill>
                  <a:srgbClr val="C00000"/>
                </a:solidFill>
              </a:rPr>
              <a:t>base64 encoded credentials </a:t>
            </a:r>
            <a:r>
              <a:rPr lang="en-US" sz="1600" dirty="0"/>
              <a:t>as discussed earlier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F4B711-A71B-48F3-A3BF-8F77F0A7F956}"/>
              </a:ext>
            </a:extLst>
          </p:cNvPr>
          <p:cNvSpPr/>
          <p:nvPr/>
        </p:nvSpPr>
        <p:spPr>
          <a:xfrm>
            <a:off x="286898" y="2819400"/>
            <a:ext cx="145424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Accessing API</a:t>
            </a:r>
          </a:p>
        </p:txBody>
      </p:sp>
    </p:spTree>
    <p:extLst>
      <p:ext uri="{BB962C8B-B14F-4D97-AF65-F5344CB8AC3E}">
        <p14:creationId xmlns:p14="http://schemas.microsoft.com/office/powerpoint/2010/main" val="326984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84400</TotalTime>
  <Words>375</Words>
  <Application>Microsoft Office PowerPoint</Application>
  <PresentationFormat>Custom</PresentationFormat>
  <Paragraphs>50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-apple-system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9440</cp:revision>
  <dcterms:created xsi:type="dcterms:W3CDTF">2006-08-16T00:00:00Z</dcterms:created>
  <dcterms:modified xsi:type="dcterms:W3CDTF">2021-03-18T03:59:27Z</dcterms:modified>
</cp:coreProperties>
</file>