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0"/>
  </p:notesMasterIdLst>
  <p:sldIdLst>
    <p:sldId id="471" r:id="rId2"/>
    <p:sldId id="475" r:id="rId3"/>
    <p:sldId id="476" r:id="rId4"/>
    <p:sldId id="480" r:id="rId5"/>
    <p:sldId id="477" r:id="rId6"/>
    <p:sldId id="478" r:id="rId7"/>
    <p:sldId id="479" r:id="rId8"/>
    <p:sldId id="481" r:id="rId9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4291" autoAdjust="0"/>
  </p:normalViewPr>
  <p:slideViewPr>
    <p:cSldViewPr>
      <p:cViewPr varScale="1">
        <p:scale>
          <a:sx n="64" d="100"/>
          <a:sy n="64" d="100"/>
        </p:scale>
        <p:origin x="1536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6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60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6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7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47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38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5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429000" y="57090"/>
            <a:ext cx="5006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Connect MongoDB with Spring Boot?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68114-42CE-D268-85F5-82A353525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4309"/>
            <a:ext cx="12192000" cy="2509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D84368-6D9E-8142-EDA9-ECF6EE8E5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482" y="2895600"/>
            <a:ext cx="1403497" cy="685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429000" y="57090"/>
            <a:ext cx="5006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Connect MongoDB with Spring Boot?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4D723-3219-D362-FE80-0D982DFFF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42" y="3028162"/>
            <a:ext cx="10013315" cy="24728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170636-3EC5-96F0-4B49-E478FAD6EE5B}"/>
              </a:ext>
            </a:extLst>
          </p:cNvPr>
          <p:cNvSpPr txBox="1"/>
          <p:nvPr/>
        </p:nvSpPr>
        <p:spPr>
          <a:xfrm>
            <a:off x="207436" y="696390"/>
            <a:ext cx="11679764" cy="12253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Step 1: Add Dependencies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	Include the necessary dependencies in your Spring Boot project's pom.xml file:</a:t>
            </a:r>
          </a:p>
        </p:txBody>
      </p:sp>
    </p:spTree>
    <p:extLst>
      <p:ext uri="{BB962C8B-B14F-4D97-AF65-F5344CB8AC3E}">
        <p14:creationId xmlns:p14="http://schemas.microsoft.com/office/powerpoint/2010/main" val="328433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429000" y="57090"/>
            <a:ext cx="5006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Connect MongoDB with Spring Boot?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70636-3EC5-96F0-4B49-E478FAD6EE5B}"/>
              </a:ext>
            </a:extLst>
          </p:cNvPr>
          <p:cNvSpPr txBox="1"/>
          <p:nvPr/>
        </p:nvSpPr>
        <p:spPr>
          <a:xfrm>
            <a:off x="207436" y="899589"/>
            <a:ext cx="11727890" cy="2358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Step 2: Configure MongoDB Connection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In your Spring Boot project's </a:t>
            </a:r>
            <a:r>
              <a:rPr lang="en-US" dirty="0" err="1"/>
              <a:t>application.properties</a:t>
            </a:r>
            <a:r>
              <a:rPr lang="en-US" dirty="0"/>
              <a:t> file, specify the MongoDB connection details: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You can adjust the host, port, and database name according to your MongoDB setup.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7080DF-1829-5BAB-62BF-1C8D51362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984733"/>
            <a:ext cx="7060206" cy="19736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9398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429000" y="57090"/>
            <a:ext cx="5006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Connect MongoDB with Spring Boot?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9787D-7979-848A-02C6-5E98612E8443}"/>
              </a:ext>
            </a:extLst>
          </p:cNvPr>
          <p:cNvSpPr txBox="1"/>
          <p:nvPr/>
        </p:nvSpPr>
        <p:spPr>
          <a:xfrm>
            <a:off x="207436" y="660399"/>
            <a:ext cx="11908364" cy="600164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1600" b="1" i="0" dirty="0">
                <a:solidFill>
                  <a:srgbClr val="FF0000"/>
                </a:solidFill>
                <a:effectLst/>
                <a:latin typeface="+mj-lt"/>
              </a:rPr>
              <a:t>There is some important parameter we need to know to connect the MongoDB server with Spring Boot.</a:t>
            </a:r>
          </a:p>
          <a:p>
            <a:pPr algn="l" fontAlgn="base"/>
            <a:endParaRPr lang="en-US" sz="1600" b="0" i="0" dirty="0">
              <a:solidFill>
                <a:srgbClr val="273239"/>
              </a:solidFill>
              <a:effectLst/>
              <a:latin typeface="+mj-lt"/>
            </a:endParaRPr>
          </a:p>
          <a:p>
            <a:pPr marL="909188" lvl="1" indent="-285750" fontAlgn="base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Port (By Default Port – 27017)</a:t>
            </a:r>
          </a:p>
          <a:p>
            <a:pPr marL="909188" lvl="1" indent="-285750" fontAlgn="base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Host (By Default Host – localhost)</a:t>
            </a:r>
          </a:p>
          <a:p>
            <a:pPr marL="909188" lvl="1" indent="-285750" fontAlgn="base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Database Name </a:t>
            </a:r>
          </a:p>
          <a:p>
            <a:pPr marL="909188" lvl="1" indent="-285750" fontAlgn="base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Credential (Optional)</a:t>
            </a:r>
            <a:b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</a:br>
            <a:endParaRPr lang="en-US" sz="1600" b="0" i="0" dirty="0">
              <a:solidFill>
                <a:srgbClr val="273239"/>
              </a:solidFill>
              <a:effectLst/>
              <a:latin typeface="+mj-lt"/>
            </a:endParaRPr>
          </a:p>
          <a:p>
            <a:pPr algn="l" fontAlgn="base"/>
            <a:r>
              <a:rPr lang="en-US" sz="1600" b="1" i="0" dirty="0">
                <a:solidFill>
                  <a:srgbClr val="FF0000"/>
                </a:solidFill>
                <a:effectLst/>
                <a:latin typeface="+mj-lt"/>
              </a:rPr>
              <a:t>These parameters we need to set in application properties.</a:t>
            </a:r>
          </a:p>
          <a:p>
            <a:pPr algn="l" fontAlgn="base"/>
            <a:endParaRPr lang="en-US" sz="1600" b="0" i="0" dirty="0">
              <a:solidFill>
                <a:srgbClr val="273239"/>
              </a:solidFill>
              <a:effectLst/>
              <a:latin typeface="+mj-lt"/>
            </a:endParaRPr>
          </a:p>
          <a:p>
            <a:pPr lvl="1" fontAlgn="base"/>
            <a:r>
              <a:rPr lang="en-US" sz="1600" b="0" i="0" dirty="0" err="1">
                <a:solidFill>
                  <a:srgbClr val="273239"/>
                </a:solidFill>
                <a:effectLst/>
                <a:latin typeface="+mj-lt"/>
              </a:rPr>
              <a:t>spring.data.mongodb.host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=localhost</a:t>
            </a:r>
          </a:p>
          <a:p>
            <a:pPr lvl="1" fontAlgn="base"/>
            <a:r>
              <a:rPr lang="en-US" sz="1600" b="0" i="0" dirty="0" err="1">
                <a:solidFill>
                  <a:srgbClr val="273239"/>
                </a:solidFill>
                <a:effectLst/>
                <a:latin typeface="+mj-lt"/>
              </a:rPr>
              <a:t>spring.data.mongodb.port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=27017</a:t>
            </a:r>
          </a:p>
          <a:p>
            <a:pPr lvl="1" fontAlgn="base"/>
            <a:r>
              <a:rPr lang="en-US" sz="1600" b="0" i="0" dirty="0" err="1">
                <a:solidFill>
                  <a:srgbClr val="273239"/>
                </a:solidFill>
                <a:effectLst/>
                <a:latin typeface="+mj-lt"/>
              </a:rPr>
              <a:t>spring.data.mongodb.database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=order</a:t>
            </a:r>
          </a:p>
          <a:p>
            <a:pPr lvl="1" fontAlgn="base"/>
            <a:r>
              <a:rPr lang="en-US" sz="1600" b="0" i="0" dirty="0" err="1">
                <a:solidFill>
                  <a:srgbClr val="273239"/>
                </a:solidFill>
                <a:effectLst/>
                <a:latin typeface="+mj-lt"/>
              </a:rPr>
              <a:t>spring.data.mongodb.username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=</a:t>
            </a:r>
            <a:r>
              <a:rPr lang="en-US" sz="1600" b="0" i="0" dirty="0" err="1">
                <a:solidFill>
                  <a:srgbClr val="273239"/>
                </a:solidFill>
                <a:effectLst/>
                <a:latin typeface="+mj-lt"/>
              </a:rPr>
              <a:t>username_value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  (optional)</a:t>
            </a:r>
          </a:p>
          <a:p>
            <a:pPr lvl="1" fontAlgn="base"/>
            <a:r>
              <a:rPr lang="en-US" sz="1600" b="0" i="0" dirty="0" err="1">
                <a:solidFill>
                  <a:srgbClr val="273239"/>
                </a:solidFill>
                <a:effectLst/>
                <a:latin typeface="+mj-lt"/>
              </a:rPr>
              <a:t>spring.data.mongodb.password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=</a:t>
            </a:r>
            <a:r>
              <a:rPr lang="en-US" sz="1600" b="0" i="0" dirty="0" err="1">
                <a:solidFill>
                  <a:srgbClr val="273239"/>
                </a:solidFill>
                <a:effectLst/>
                <a:latin typeface="+mj-lt"/>
              </a:rPr>
              <a:t>password_value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 (optional)</a:t>
            </a:r>
            <a:b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</a:br>
            <a:endParaRPr lang="en-US" sz="1600" b="0" i="0" dirty="0">
              <a:solidFill>
                <a:srgbClr val="273239"/>
              </a:solidFill>
              <a:effectLst/>
              <a:latin typeface="+mj-lt"/>
            </a:endParaRPr>
          </a:p>
          <a:p>
            <a:pPr lvl="1" fontAlgn="base"/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or,</a:t>
            </a:r>
          </a:p>
          <a:p>
            <a:pPr lvl="1" fontAlgn="base"/>
            <a:endParaRPr lang="en-US" sz="1600" b="0" i="0" dirty="0">
              <a:solidFill>
                <a:srgbClr val="273239"/>
              </a:solidFill>
              <a:effectLst/>
              <a:latin typeface="+mj-lt"/>
            </a:endParaRPr>
          </a:p>
          <a:p>
            <a:pPr lvl="1" fontAlgn="base"/>
            <a:r>
              <a:rPr lang="en-US" sz="1600" b="0" i="0" dirty="0" err="1">
                <a:solidFill>
                  <a:srgbClr val="273239"/>
                </a:solidFill>
                <a:effectLst/>
                <a:latin typeface="+mj-lt"/>
              </a:rPr>
              <a:t>spring.data.mongodb.uri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=mongodb://your_username:your_password@localhost:27017/order</a:t>
            </a:r>
            <a:b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</a:br>
            <a:endParaRPr lang="en-US" sz="1600" b="0" i="0" dirty="0">
              <a:solidFill>
                <a:srgbClr val="273239"/>
              </a:solidFill>
              <a:effectLst/>
              <a:latin typeface="+mj-lt"/>
            </a:endParaRPr>
          </a:p>
          <a:p>
            <a:pPr algn="l" fontAlgn="base"/>
            <a:r>
              <a:rPr lang="en-US" sz="1600" b="1" i="0" dirty="0">
                <a:solidFill>
                  <a:srgbClr val="FF0000"/>
                </a:solidFill>
                <a:effectLst/>
                <a:latin typeface="+mj-lt"/>
              </a:rPr>
              <a:t>Note:</a:t>
            </a:r>
          </a:p>
          <a:p>
            <a:pPr algn="l" fontAlgn="base"/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order (Database Name)</a:t>
            </a:r>
          </a:p>
          <a:p>
            <a:pPr algn="l" fontAlgn="base"/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By default, you can use like this (if there is no username and password set in your MongoDB) =&gt; “</a:t>
            </a:r>
            <a:r>
              <a:rPr lang="en-US" sz="1600" b="0" i="0" dirty="0" err="1">
                <a:solidFill>
                  <a:srgbClr val="273239"/>
                </a:solidFill>
                <a:effectLst/>
                <a:latin typeface="+mj-lt"/>
              </a:rPr>
              <a:t>spring.data.mongodb.uri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=</a:t>
            </a:r>
            <a:r>
              <a:rPr lang="en-US" sz="1600" b="0" i="0" dirty="0" err="1">
                <a:solidFill>
                  <a:srgbClr val="273239"/>
                </a:solidFill>
                <a:effectLst/>
                <a:latin typeface="+mj-lt"/>
              </a:rPr>
              <a:t>mongodb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://localhost:27017/order”</a:t>
            </a:r>
          </a:p>
          <a:p>
            <a:pPr algn="l" fontAlgn="base"/>
            <a:r>
              <a:rPr lang="en-US" sz="1600" b="0" i="0" dirty="0">
                <a:solidFill>
                  <a:srgbClr val="273239"/>
                </a:solidFill>
                <a:effectLst/>
                <a:latin typeface="+mj-lt"/>
              </a:rPr>
              <a:t>By default, we do not need a user and password.</a:t>
            </a:r>
            <a:endParaRPr lang="en-US" sz="1600" dirty="0">
              <a:solidFill>
                <a:srgbClr val="27323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4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429000" y="57090"/>
            <a:ext cx="5006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Connect MongoDB with Spring Boot?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70636-3EC5-96F0-4B49-E478FAD6EE5B}"/>
              </a:ext>
            </a:extLst>
          </p:cNvPr>
          <p:cNvSpPr txBox="1"/>
          <p:nvPr/>
        </p:nvSpPr>
        <p:spPr>
          <a:xfrm>
            <a:off x="207436" y="899589"/>
            <a:ext cx="11727890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/>
              <a:t>Step 3: Create a MongoDB Entity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000" dirty="0"/>
              <a:t>Define a MongoDB entity class that represents a document in your MongoDB collection. Annotate the class with </a:t>
            </a:r>
            <a:r>
              <a:rPr lang="en-US" sz="2000" dirty="0">
                <a:solidFill>
                  <a:srgbClr val="FF0000"/>
                </a:solidFill>
              </a:rPr>
              <a:t>@Document </a:t>
            </a:r>
            <a:r>
              <a:rPr lang="en-US" sz="2000" dirty="0"/>
              <a:t>and define the fields and their mappings. </a:t>
            </a:r>
            <a:r>
              <a:rPr lang="en-US" sz="2000" b="0" i="0" dirty="0">
                <a:solidFill>
                  <a:srgbClr val="273239"/>
                </a:solidFill>
                <a:effectLst/>
              </a:rPr>
              <a:t>please keep in mind that your class will be your Collection name (Table name) and the variable will be column name when it will create in your database. For</a:t>
            </a:r>
            <a:r>
              <a:rPr lang="en-US" sz="2000" dirty="0"/>
              <a:t> example: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AA95D2-9B59-1BCC-F813-C78730F5A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286657"/>
            <a:ext cx="6386113" cy="31854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1022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429000" y="57090"/>
            <a:ext cx="5006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Connect MongoDB with Spring Boot?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70636-3EC5-96F0-4B49-E478FAD6EE5B}"/>
              </a:ext>
            </a:extLst>
          </p:cNvPr>
          <p:cNvSpPr txBox="1"/>
          <p:nvPr/>
        </p:nvSpPr>
        <p:spPr>
          <a:xfrm>
            <a:off x="232055" y="569868"/>
            <a:ext cx="1172789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dirty="0"/>
              <a:t>Step 4: Define MongoDB Repository</a:t>
            </a:r>
            <a:br>
              <a:rPr lang="en-US" sz="1800" b="1" dirty="0"/>
            </a:br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Create a MongoDB repository interface by extending the </a:t>
            </a:r>
            <a:r>
              <a:rPr lang="en-US" sz="1800" dirty="0" err="1"/>
              <a:t>MongoRepository</a:t>
            </a:r>
            <a:r>
              <a:rPr lang="en-US" sz="1800" dirty="0"/>
              <a:t> Interface provided by Spring Data MongoDB.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en-US" sz="1800" dirty="0">
                <a:solidFill>
                  <a:srgbClr val="273239"/>
                </a:solidFill>
                <a:latin typeface="Nunito" pitchFamily="2" charset="0"/>
              </a:rPr>
              <a:t>W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0"/>
              </a:rPr>
              <a:t>ith the help of this interface we will perform </a:t>
            </a:r>
            <a:r>
              <a:rPr lang="en-US" sz="1800" b="1" i="0" dirty="0">
                <a:solidFill>
                  <a:srgbClr val="273239"/>
                </a:solidFill>
                <a:effectLst/>
                <a:latin typeface="Nunito" pitchFamily="2" charset="0"/>
              </a:rPr>
              <a:t>CRUD (Create, Read, Update, Delete) operation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in our database.</a:t>
            </a:r>
            <a:r>
              <a:rPr lang="en-US" sz="18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err="1"/>
              <a:t>MongoRepository</a:t>
            </a:r>
            <a:r>
              <a:rPr lang="en-US" sz="1800" dirty="0"/>
              <a:t>&lt;</a:t>
            </a:r>
            <a:r>
              <a:rPr lang="en-US" sz="1800" dirty="0" err="1"/>
              <a:t>User,String</a:t>
            </a:r>
            <a:r>
              <a:rPr lang="en-US" sz="1800" dirty="0"/>
              <a:t>&gt; here “User” is my class name and “String” is my </a:t>
            </a:r>
            <a:r>
              <a:rPr lang="en-US" sz="1800" dirty="0" err="1"/>
              <a:t>userId</a:t>
            </a:r>
            <a:r>
              <a:rPr lang="en-US" sz="1800" dirty="0"/>
              <a:t> data type that we already defined in the User class and annotated with “@Id”.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21732-BC33-1D0C-96E2-6922BE5D8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267" y="3982418"/>
            <a:ext cx="10242168" cy="25910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298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429000" y="57090"/>
            <a:ext cx="5006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Connect MongoDB with Spring Boot?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70636-3EC5-96F0-4B49-E478FAD6EE5B}"/>
              </a:ext>
            </a:extLst>
          </p:cNvPr>
          <p:cNvSpPr txBox="1"/>
          <p:nvPr/>
        </p:nvSpPr>
        <p:spPr>
          <a:xfrm>
            <a:off x="232055" y="593585"/>
            <a:ext cx="11727890" cy="16030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Step 5: Use MongoDB Repository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Inject the MongoDB repository into your Spring Boot service class and use it to perform database operations. For 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70FA41-9BDE-1E0F-9472-715AA23A1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353026"/>
            <a:ext cx="5462484" cy="42614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1268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429000" y="57090"/>
            <a:ext cx="5006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Connect MongoDB with Spring Boot?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70636-3EC5-96F0-4B49-E478FAD6EE5B}"/>
              </a:ext>
            </a:extLst>
          </p:cNvPr>
          <p:cNvSpPr txBox="1"/>
          <p:nvPr/>
        </p:nvSpPr>
        <p:spPr>
          <a:xfrm>
            <a:off x="232055" y="593585"/>
            <a:ext cx="11727890" cy="16030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Step 6: Define Controller class which uses Service Class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We will create the controller class from there we will perform CRUD operation in our database. We annotate the controller class with </a:t>
            </a:r>
            <a:r>
              <a:rPr lang="en-US" dirty="0">
                <a:solidFill>
                  <a:srgbClr val="FF0000"/>
                </a:solidFill>
              </a:rPr>
              <a:t>@RestController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70F211-EED0-3D74-5064-F5E762A72B2B}"/>
              </a:ext>
            </a:extLst>
          </p:cNvPr>
          <p:cNvSpPr txBox="1"/>
          <p:nvPr/>
        </p:nvSpPr>
        <p:spPr>
          <a:xfrm>
            <a:off x="6950798" y="4061248"/>
            <a:ext cx="5029200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That's it! Now you have connected MongoDB with Spring Boot. You can use the MongoDB repository to perform CRUD operations on your MongoDB database.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7E3DC-6C28-BCFE-5899-D8C2F9AA4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700" y="2332973"/>
            <a:ext cx="4789300" cy="43007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0764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90588</TotalTime>
  <Words>570</Words>
  <Application>Microsoft Office PowerPoint</Application>
  <PresentationFormat>Widescreen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Nunito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9771</cp:revision>
  <dcterms:created xsi:type="dcterms:W3CDTF">2006-08-16T00:00:00Z</dcterms:created>
  <dcterms:modified xsi:type="dcterms:W3CDTF">2023-06-29T03:52:25Z</dcterms:modified>
</cp:coreProperties>
</file>