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
  </p:notesMasterIdLst>
  <p:sldIdLst>
    <p:sldId id="261" r:id="rId2"/>
    <p:sldId id="262" r:id="rId3"/>
    <p:sldId id="263"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2EE8D-25A7-481D-92B1-5085E9B9CBCE}"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7CF65-9970-447E-AA48-CA3947E9A255}" type="slidenum">
              <a:rPr lang="en-US" smtClean="0"/>
              <a:t>‹#›</a:t>
            </a:fld>
            <a:endParaRPr lang="en-US"/>
          </a:p>
        </p:txBody>
      </p:sp>
    </p:spTree>
    <p:extLst>
      <p:ext uri="{BB962C8B-B14F-4D97-AF65-F5344CB8AC3E}">
        <p14:creationId xmlns:p14="http://schemas.microsoft.com/office/powerpoint/2010/main" val="506168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52767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75125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80617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425943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1AA57-4071-4FC9-B184-208BADF0EDD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28803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1AA57-4071-4FC9-B184-208BADF0EDD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97630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1AA57-4071-4FC9-B184-208BADF0EDDB}"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3309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1AA57-4071-4FC9-B184-208BADF0EDDB}"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01700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1AA57-4071-4FC9-B184-208BADF0EDDB}"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0094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74409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45346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AA57-4071-4FC9-B184-208BADF0EDDB}" type="datetimeFigureOut">
              <a:rPr lang="en-US" smtClean="0"/>
              <a:t>6/29/2021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360A5-9C52-4DB6-AA91-CC938441FE6E}" type="slidenum">
              <a:rPr lang="en-US" smtClean="0"/>
              <a:t>‹#›</a:t>
            </a:fld>
            <a:endParaRPr lang="en-US"/>
          </a:p>
        </p:txBody>
      </p:sp>
    </p:spTree>
    <p:extLst>
      <p:ext uri="{BB962C8B-B14F-4D97-AF65-F5344CB8AC3E}">
        <p14:creationId xmlns:p14="http://schemas.microsoft.com/office/powerpoint/2010/main" val="26477301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introduction-to-project-lombok-in-java-and-how-to-get-started/"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609987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a:t>Project Lombok in Java and How to get started?</a:t>
            </a:r>
            <a:endParaRPr lang="en-US" sz="3200" dirty="0"/>
          </a:p>
        </p:txBody>
      </p:sp>
      <p:sp>
        <p:nvSpPr>
          <p:cNvPr id="2" name="Rectangle 1">
            <a:extLst>
              <a:ext uri="{FF2B5EF4-FFF2-40B4-BE49-F238E27FC236}">
                <a16:creationId xmlns:a16="http://schemas.microsoft.com/office/drawing/2014/main" id="{05067CD8-8A9B-4564-91D8-2DB954EA9C3C}"/>
              </a:ext>
            </a:extLst>
          </p:cNvPr>
          <p:cNvSpPr/>
          <p:nvPr/>
        </p:nvSpPr>
        <p:spPr>
          <a:xfrm>
            <a:off x="135988" y="759654"/>
            <a:ext cx="11920024" cy="58569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r>
              <a:rPr lang="en-US" sz="2400" dirty="0"/>
              <a:t>Java is a very popular language, but it has few drawbacks. One of the most popular drawbacks is that we still need to write the </a:t>
            </a:r>
            <a:r>
              <a:rPr lang="en-US" sz="2400" dirty="0">
                <a:solidFill>
                  <a:srgbClr val="C00000"/>
                </a:solidFill>
              </a:rPr>
              <a:t>boilerplate codes </a:t>
            </a:r>
            <a:r>
              <a:rPr lang="en-US" sz="2400" dirty="0"/>
              <a:t>like getters, setters, </a:t>
            </a:r>
            <a:r>
              <a:rPr lang="en-US" sz="2400" dirty="0" err="1"/>
              <a:t>toString</a:t>
            </a:r>
            <a:r>
              <a:rPr lang="en-US" sz="2400" dirty="0"/>
              <a:t> method in Java whereas </a:t>
            </a:r>
            <a:r>
              <a:rPr lang="en-US" sz="2400" dirty="0">
                <a:solidFill>
                  <a:srgbClr val="C00000"/>
                </a:solidFill>
              </a:rPr>
              <a:t>Kotlin</a:t>
            </a:r>
            <a:r>
              <a:rPr lang="en-US" sz="2400" dirty="0"/>
              <a:t> and </a:t>
            </a:r>
            <a:r>
              <a:rPr lang="en-US" sz="2400" dirty="0">
                <a:solidFill>
                  <a:srgbClr val="C00000"/>
                </a:solidFill>
              </a:rPr>
              <a:t>Scala</a:t>
            </a:r>
            <a:r>
              <a:rPr lang="en-US" sz="2400" dirty="0"/>
              <a:t>, which are also JVM based don’t need so and hence, this is the reason for their increased popularity in the community. This is where </a:t>
            </a:r>
            <a:r>
              <a:rPr lang="en-US" sz="2400" dirty="0">
                <a:solidFill>
                  <a:srgbClr val="C00000"/>
                </a:solidFill>
              </a:rPr>
              <a:t>Lombok</a:t>
            </a:r>
            <a:r>
              <a:rPr lang="en-US" sz="2400" dirty="0"/>
              <a:t> comes into the picture and overcomes this drawback of Java. </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solidFill>
                  <a:srgbClr val="C00000"/>
                </a:solidFill>
              </a:rPr>
              <a:t>Project Lombok </a:t>
            </a:r>
            <a:r>
              <a:rPr lang="en-US" sz="2400" dirty="0"/>
              <a:t>is a java library tool that is used to minimize/remove the </a:t>
            </a:r>
            <a:r>
              <a:rPr lang="en-US" sz="2400" dirty="0">
                <a:solidFill>
                  <a:srgbClr val="C00000"/>
                </a:solidFill>
              </a:rPr>
              <a:t>boilerplate code </a:t>
            </a:r>
            <a:r>
              <a:rPr lang="en-US" sz="2400" dirty="0"/>
              <a:t>and save the precious time of developers during development by just using some annotations. In addition to it, it also increases the readability of the source code and saves space. But you might be thinking that nowadays, everyone uses IDEs which provides an option for generating these </a:t>
            </a:r>
            <a:r>
              <a:rPr lang="en-US" sz="2400" dirty="0">
                <a:solidFill>
                  <a:srgbClr val="C00000"/>
                </a:solidFill>
              </a:rPr>
              <a:t>boilerplate codes</a:t>
            </a:r>
            <a:r>
              <a:rPr lang="en-US" sz="2400" dirty="0"/>
              <a:t>, then what is the use of </a:t>
            </a:r>
            <a:r>
              <a:rPr lang="en-US" sz="2400" dirty="0">
                <a:solidFill>
                  <a:srgbClr val="C00000"/>
                </a:solidFill>
              </a:rPr>
              <a:t>Lombok</a:t>
            </a:r>
            <a:r>
              <a:rPr lang="en-US" sz="2400" dirty="0"/>
              <a:t>. Whenever we use IDEs to generate these boilerplate codes, we just save ourselves from writing all these codes but it is actually present in our source code and increases the LOC (lines of code), and reduces maintainability and readability. On the other hand, </a:t>
            </a:r>
            <a:r>
              <a:rPr lang="en-US" sz="2400" dirty="0">
                <a:solidFill>
                  <a:srgbClr val="C00000"/>
                </a:solidFill>
              </a:rPr>
              <a:t>Lombok</a:t>
            </a:r>
            <a:r>
              <a:rPr lang="en-US" sz="2400" dirty="0"/>
              <a:t> adds all these </a:t>
            </a:r>
            <a:r>
              <a:rPr lang="en-US" sz="2400" dirty="0">
                <a:solidFill>
                  <a:srgbClr val="C00000"/>
                </a:solidFill>
              </a:rPr>
              <a:t>boilerplate codes</a:t>
            </a:r>
            <a:r>
              <a:rPr lang="en-US" sz="2400" dirty="0"/>
              <a:t> at the compile-time in the “.class” file and not in our source code. </a:t>
            </a:r>
          </a:p>
        </p:txBody>
      </p:sp>
    </p:spTree>
    <p:extLst>
      <p:ext uri="{BB962C8B-B14F-4D97-AF65-F5344CB8AC3E}">
        <p14:creationId xmlns:p14="http://schemas.microsoft.com/office/powerpoint/2010/main" val="304635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609987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a:t>Project Lombok in Java and How to get started?</a:t>
            </a:r>
            <a:endParaRPr lang="en-US" sz="3200" dirty="0"/>
          </a:p>
        </p:txBody>
      </p:sp>
      <p:sp>
        <p:nvSpPr>
          <p:cNvPr id="4" name="Rectangle 3">
            <a:extLst>
              <a:ext uri="{FF2B5EF4-FFF2-40B4-BE49-F238E27FC236}">
                <a16:creationId xmlns:a16="http://schemas.microsoft.com/office/drawing/2014/main" id="{96BB3732-A5D3-4B57-9807-221383352BA9}"/>
              </a:ext>
            </a:extLst>
          </p:cNvPr>
          <p:cNvSpPr/>
          <p:nvPr/>
        </p:nvSpPr>
        <p:spPr>
          <a:xfrm>
            <a:off x="178191" y="1195754"/>
            <a:ext cx="11835618" cy="56318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b="1" dirty="0">
                <a:solidFill>
                  <a:srgbClr val="C00000"/>
                </a:solidFill>
              </a:rPr>
              <a:t>@Getter and @Setter: </a:t>
            </a:r>
            <a:r>
              <a:rPr lang="en-US" sz="1600" dirty="0"/>
              <a:t>These annotations provide the getter and setter methods for a field. These annotations can be used at both the levels, field as well as class</a:t>
            </a:r>
          </a:p>
          <a:p>
            <a:endParaRPr lang="en-US" sz="1600" dirty="0"/>
          </a:p>
          <a:p>
            <a:r>
              <a:rPr lang="en-US" sz="1600" b="1" dirty="0">
                <a:solidFill>
                  <a:srgbClr val="C00000"/>
                </a:solidFill>
              </a:rPr>
              <a:t>@</a:t>
            </a:r>
            <a:r>
              <a:rPr lang="en-US" sz="1600" b="1" dirty="0" err="1">
                <a:solidFill>
                  <a:srgbClr val="C00000"/>
                </a:solidFill>
              </a:rPr>
              <a:t>NoArgsConstructor</a:t>
            </a:r>
            <a:r>
              <a:rPr lang="en-US" sz="1600" b="1" dirty="0">
                <a:solidFill>
                  <a:srgbClr val="C00000"/>
                </a:solidFill>
              </a:rPr>
              <a:t>: </a:t>
            </a:r>
            <a:r>
              <a:rPr lang="en-US" sz="1600" dirty="0"/>
              <a:t>This annotation is used to generate a constructor with no arguments. It has an empty body and does nothing. </a:t>
            </a:r>
          </a:p>
          <a:p>
            <a:endParaRPr lang="en-US" sz="1600" dirty="0"/>
          </a:p>
          <a:p>
            <a:r>
              <a:rPr lang="en-US" sz="1600" b="1" dirty="0">
                <a:solidFill>
                  <a:srgbClr val="C00000"/>
                </a:solidFill>
              </a:rPr>
              <a:t>@</a:t>
            </a:r>
            <a:r>
              <a:rPr lang="en-US" sz="1600" b="1" dirty="0" err="1">
                <a:solidFill>
                  <a:srgbClr val="C00000"/>
                </a:solidFill>
              </a:rPr>
              <a:t>AllArgsConstructor</a:t>
            </a:r>
            <a:r>
              <a:rPr lang="en-US" sz="1600" b="1" dirty="0">
                <a:solidFill>
                  <a:srgbClr val="C00000"/>
                </a:solidFill>
              </a:rPr>
              <a:t>: </a:t>
            </a:r>
            <a:r>
              <a:rPr lang="en-US" sz="1600" dirty="0"/>
              <a:t>This annotation is used to generate a parameterized constructor which accepts a single parameter for each field and initializes them using it. It is required when you want to generate an object of the class by passing the initial values of the fields in the constructor. </a:t>
            </a:r>
          </a:p>
          <a:p>
            <a:endParaRPr lang="en-US" sz="1600" dirty="0"/>
          </a:p>
          <a:p>
            <a:r>
              <a:rPr lang="en-US" sz="1600" b="1" dirty="0">
                <a:solidFill>
                  <a:srgbClr val="C00000"/>
                </a:solidFill>
              </a:rPr>
              <a:t>@</a:t>
            </a:r>
            <a:r>
              <a:rPr lang="en-US" sz="1600" b="1" dirty="0" err="1">
                <a:solidFill>
                  <a:srgbClr val="C00000"/>
                </a:solidFill>
              </a:rPr>
              <a:t>ToString</a:t>
            </a:r>
            <a:r>
              <a:rPr lang="en-US" sz="1600" b="1" dirty="0">
                <a:solidFill>
                  <a:srgbClr val="C00000"/>
                </a:solidFill>
              </a:rPr>
              <a:t>: </a:t>
            </a:r>
            <a:r>
              <a:rPr lang="en-US" sz="1600" dirty="0"/>
              <a:t>This annotation is used to override the </a:t>
            </a:r>
            <a:r>
              <a:rPr lang="en-US" sz="1600" dirty="0" err="1"/>
              <a:t>toString</a:t>
            </a:r>
            <a:r>
              <a:rPr lang="en-US" sz="1600" dirty="0"/>
              <a:t>() method and generate a default implementation for it. The default implementation prints the class name and the fields in order, separated by commas. You can also skip some fields that you don’t want to print by annotating them with </a:t>
            </a:r>
            <a:r>
              <a:rPr lang="en-US" sz="1600" i="1" dirty="0"/>
              <a:t>@</a:t>
            </a:r>
            <a:r>
              <a:rPr lang="en-US" sz="1600" i="1" dirty="0" err="1"/>
              <a:t>ToString.Exclude</a:t>
            </a:r>
            <a:r>
              <a:rPr lang="en-US" sz="1600" dirty="0"/>
              <a:t>. </a:t>
            </a:r>
          </a:p>
          <a:p>
            <a:endParaRPr lang="en-US" sz="1600" dirty="0"/>
          </a:p>
          <a:p>
            <a:r>
              <a:rPr lang="en-US" sz="1600" b="1" dirty="0">
                <a:solidFill>
                  <a:srgbClr val="C00000"/>
                </a:solidFill>
              </a:rPr>
              <a:t>@</a:t>
            </a:r>
            <a:r>
              <a:rPr lang="en-US" sz="1600" b="1" dirty="0" err="1">
                <a:solidFill>
                  <a:srgbClr val="C00000"/>
                </a:solidFill>
              </a:rPr>
              <a:t>EqualsAndHashCode</a:t>
            </a:r>
            <a:r>
              <a:rPr lang="en-US" sz="1600" b="1" dirty="0">
                <a:solidFill>
                  <a:srgbClr val="C00000"/>
                </a:solidFill>
              </a:rPr>
              <a:t>: </a:t>
            </a:r>
            <a:r>
              <a:rPr lang="en-US" sz="1600" dirty="0"/>
              <a:t>This annotation is used to override the equals() and </a:t>
            </a:r>
            <a:r>
              <a:rPr lang="en-US" sz="1600" dirty="0" err="1"/>
              <a:t>hashCode</a:t>
            </a:r>
            <a:r>
              <a:rPr lang="en-US" sz="1600" dirty="0"/>
              <a:t>() methods and provides a default implementation for it. The default implementation uses all the non-static fields, and we can modify it and can exclude some fields using the annotation </a:t>
            </a:r>
            <a:r>
              <a:rPr lang="en-US" sz="1600" i="1" dirty="0"/>
              <a:t>@</a:t>
            </a:r>
            <a:r>
              <a:rPr lang="en-US" sz="1600" i="1" dirty="0" err="1"/>
              <a:t>EqualsAndHashCode.Exclude</a:t>
            </a:r>
            <a:r>
              <a:rPr lang="en-US" sz="1600" dirty="0"/>
              <a:t>. </a:t>
            </a:r>
          </a:p>
          <a:p>
            <a:endParaRPr lang="en-US" sz="1600" dirty="0"/>
          </a:p>
          <a:p>
            <a:r>
              <a:rPr lang="en-US" sz="1600" b="1" dirty="0">
                <a:solidFill>
                  <a:srgbClr val="C00000"/>
                </a:solidFill>
              </a:rPr>
              <a:t>@Data: </a:t>
            </a:r>
            <a:r>
              <a:rPr lang="en-US" sz="1600" dirty="0"/>
              <a:t>This annotation is a shortcut annotation and bundles </a:t>
            </a:r>
            <a:r>
              <a:rPr lang="en-US" sz="1600" i="1" dirty="0"/>
              <a:t>@</a:t>
            </a:r>
            <a:r>
              <a:rPr lang="en-US" sz="1600" i="1" dirty="0" err="1"/>
              <a:t>ToString</a:t>
            </a:r>
            <a:r>
              <a:rPr lang="en-US" sz="1600" dirty="0"/>
              <a:t>, </a:t>
            </a:r>
            <a:r>
              <a:rPr lang="en-US" sz="1600" i="1" dirty="0"/>
              <a:t>@Getter</a:t>
            </a:r>
            <a:r>
              <a:rPr lang="en-US" sz="1600" dirty="0"/>
              <a:t>, </a:t>
            </a:r>
            <a:r>
              <a:rPr lang="en-US" sz="1600" i="1" dirty="0"/>
              <a:t>@Setter</a:t>
            </a:r>
            <a:r>
              <a:rPr lang="en-US" sz="1600" dirty="0"/>
              <a:t>, </a:t>
            </a:r>
            <a:r>
              <a:rPr lang="en-US" sz="1600" i="1" dirty="0"/>
              <a:t>@</a:t>
            </a:r>
            <a:r>
              <a:rPr lang="en-US" sz="1600" i="1" dirty="0" err="1"/>
              <a:t>EqualsAndHashCode</a:t>
            </a:r>
            <a:r>
              <a:rPr lang="en-US" sz="1600" dirty="0"/>
              <a:t> and </a:t>
            </a:r>
            <a:r>
              <a:rPr lang="en-US" sz="1600" i="1" dirty="0"/>
              <a:t>@</a:t>
            </a:r>
            <a:r>
              <a:rPr lang="en-US" sz="1600" i="1" dirty="0" err="1"/>
              <a:t>RequiredArgsConstructor</a:t>
            </a:r>
            <a:r>
              <a:rPr lang="en-US" sz="1600" dirty="0"/>
              <a:t> annotations into a single annotation. This annotation provides all the normally used boilerplate code in the model classes of java like getters for all the fields, setter for all the non-final fields, a default implementation for </a:t>
            </a:r>
            <a:r>
              <a:rPr lang="en-US" sz="1600" dirty="0" err="1"/>
              <a:t>toString</a:t>
            </a:r>
            <a:r>
              <a:rPr lang="en-US" sz="1600" dirty="0"/>
              <a:t>(), equals() and </a:t>
            </a:r>
            <a:r>
              <a:rPr lang="en-US" sz="1600" dirty="0" err="1"/>
              <a:t>hashCode</a:t>
            </a:r>
            <a:r>
              <a:rPr lang="en-US" sz="1600" dirty="0"/>
              <a:t>() using all the fields of the class and a constructor that initializes all the fields of the class. </a:t>
            </a:r>
          </a:p>
        </p:txBody>
      </p:sp>
      <p:sp>
        <p:nvSpPr>
          <p:cNvPr id="5" name="TextBox 4">
            <a:extLst>
              <a:ext uri="{FF2B5EF4-FFF2-40B4-BE49-F238E27FC236}">
                <a16:creationId xmlns:a16="http://schemas.microsoft.com/office/drawing/2014/main" id="{D34696BF-6C44-43F5-860F-2F59D8B694FD}"/>
              </a:ext>
            </a:extLst>
          </p:cNvPr>
          <p:cNvSpPr txBox="1"/>
          <p:nvPr/>
        </p:nvSpPr>
        <p:spPr>
          <a:xfrm>
            <a:off x="178191" y="734089"/>
            <a:ext cx="5823004" cy="461665"/>
          </a:xfrm>
          <a:prstGeom prst="rect">
            <a:avLst/>
          </a:prstGeom>
          <a:solidFill>
            <a:srgbClr val="C00000"/>
          </a:solidFill>
        </p:spPr>
        <p:txBody>
          <a:bodyPr wrap="none" rtlCol="0">
            <a:spAutoFit/>
          </a:bodyPr>
          <a:lstStyle/>
          <a:p>
            <a:r>
              <a:rPr lang="en-US" sz="2400" dirty="0">
                <a:solidFill>
                  <a:schemeClr val="bg1"/>
                </a:solidFill>
              </a:rPr>
              <a:t>Most frequently used annotations of Lombok</a:t>
            </a:r>
          </a:p>
        </p:txBody>
      </p:sp>
    </p:spTree>
    <p:extLst>
      <p:ext uri="{BB962C8B-B14F-4D97-AF65-F5344CB8AC3E}">
        <p14:creationId xmlns:p14="http://schemas.microsoft.com/office/powerpoint/2010/main" val="238163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609987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a:t>Project Lombok in Java and How to get started?</a:t>
            </a:r>
            <a:endParaRPr lang="en-US" sz="3200" dirty="0"/>
          </a:p>
        </p:txBody>
      </p:sp>
      <p:sp>
        <p:nvSpPr>
          <p:cNvPr id="2" name="Rectangle 1">
            <a:extLst>
              <a:ext uri="{FF2B5EF4-FFF2-40B4-BE49-F238E27FC236}">
                <a16:creationId xmlns:a16="http://schemas.microsoft.com/office/drawing/2014/main" id="{3BE08354-A54A-4466-81DE-90C16958CBF8}"/>
              </a:ext>
            </a:extLst>
          </p:cNvPr>
          <p:cNvSpPr/>
          <p:nvPr/>
        </p:nvSpPr>
        <p:spPr>
          <a:xfrm>
            <a:off x="529883" y="927519"/>
            <a:ext cx="10260036" cy="923330"/>
          </a:xfrm>
          <a:prstGeom prst="rect">
            <a:avLst/>
          </a:prstGeom>
        </p:spPr>
        <p:txBody>
          <a:bodyPr wrap="square">
            <a:spAutoFit/>
          </a:bodyPr>
          <a:lstStyle/>
          <a:p>
            <a:r>
              <a:rPr lang="en-US" b="1" dirty="0">
                <a:solidFill>
                  <a:srgbClr val="222635"/>
                </a:solidFill>
                <a:latin typeface="Helvetica Neue"/>
              </a:rPr>
              <a:t>@Log4j, @Slf4j</a:t>
            </a:r>
          </a:p>
          <a:p>
            <a:r>
              <a:rPr lang="en-US" dirty="0">
                <a:solidFill>
                  <a:srgbClr val="222635"/>
                </a:solidFill>
                <a:latin typeface="Cambria" panose="02040503050406030204" pitchFamily="18" charset="0"/>
              </a:rPr>
              <a:t>These annotations are used to generate code related to the logger, as demonstrated in the following example.</a:t>
            </a:r>
            <a:endParaRPr lang="en-US" b="0" i="0" dirty="0">
              <a:solidFill>
                <a:srgbClr val="222635"/>
              </a:solidFill>
              <a:effectLst/>
              <a:latin typeface="Cambria" panose="02040503050406030204" pitchFamily="18" charset="0"/>
            </a:endParaRPr>
          </a:p>
        </p:txBody>
      </p:sp>
      <p:pic>
        <p:nvPicPr>
          <p:cNvPr id="3" name="Picture 2">
            <a:extLst>
              <a:ext uri="{FF2B5EF4-FFF2-40B4-BE49-F238E27FC236}">
                <a16:creationId xmlns:a16="http://schemas.microsoft.com/office/drawing/2014/main" id="{2BE49360-C47F-43F9-AB76-E5BB41ED994A}"/>
              </a:ext>
            </a:extLst>
          </p:cNvPr>
          <p:cNvPicPr>
            <a:picLocks noChangeAspect="1"/>
          </p:cNvPicPr>
          <p:nvPr/>
        </p:nvPicPr>
        <p:blipFill>
          <a:blip r:embed="rId2"/>
          <a:stretch>
            <a:fillRect/>
          </a:stretch>
        </p:blipFill>
        <p:spPr>
          <a:xfrm>
            <a:off x="1237958" y="1983545"/>
            <a:ext cx="9551962" cy="4661177"/>
          </a:xfrm>
          <a:prstGeom prst="rect">
            <a:avLst/>
          </a:prstGeom>
        </p:spPr>
      </p:pic>
    </p:spTree>
    <p:extLst>
      <p:ext uri="{BB962C8B-B14F-4D97-AF65-F5344CB8AC3E}">
        <p14:creationId xmlns:p14="http://schemas.microsoft.com/office/powerpoint/2010/main" val="23790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E999C1-C674-4DAF-B58F-CC7D11EBD92A}"/>
              </a:ext>
            </a:extLst>
          </p:cNvPr>
          <p:cNvSpPr/>
          <p:nvPr/>
        </p:nvSpPr>
        <p:spPr>
          <a:xfrm>
            <a:off x="3048000" y="3105835"/>
            <a:ext cx="6096000" cy="923330"/>
          </a:xfrm>
          <a:prstGeom prst="rect">
            <a:avLst/>
          </a:prstGeom>
        </p:spPr>
        <p:txBody>
          <a:bodyPr>
            <a:spAutoFit/>
          </a:bodyPr>
          <a:lstStyle/>
          <a:p>
            <a:r>
              <a:rPr lang="en-US" dirty="0">
                <a:hlinkClick r:id="rId2"/>
              </a:rPr>
              <a:t>https://www.geeksforgeeks.org/introduction-to-project-lombok-in-java-and-how-to-get-started/</a:t>
            </a:r>
            <a:endParaRPr lang="en-US" dirty="0"/>
          </a:p>
          <a:p>
            <a:endParaRPr lang="en-US" dirty="0"/>
          </a:p>
        </p:txBody>
      </p:sp>
    </p:spTree>
    <p:extLst>
      <p:ext uri="{BB962C8B-B14F-4D97-AF65-F5344CB8AC3E}">
        <p14:creationId xmlns:p14="http://schemas.microsoft.com/office/powerpoint/2010/main" val="682942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533</TotalTime>
  <Words>608</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Cambria</vt:lpstr>
      <vt:lpstr>Helvetica Neue</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79</cp:revision>
  <dcterms:created xsi:type="dcterms:W3CDTF">2021-04-27T08:54:39Z</dcterms:created>
  <dcterms:modified xsi:type="dcterms:W3CDTF">2021-06-29T04:50:09Z</dcterms:modified>
</cp:coreProperties>
</file>