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8"/>
  </p:notesMasterIdLst>
  <p:sldIdLst>
    <p:sldId id="471" r:id="rId2"/>
    <p:sldId id="472" r:id="rId3"/>
    <p:sldId id="476" r:id="rId4"/>
    <p:sldId id="477" r:id="rId5"/>
    <p:sldId id="478" r:id="rId6"/>
    <p:sldId id="479" r:id="rId7"/>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8/11/2022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159483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039557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221167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684052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75894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8/11/2022</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pache Kafka-icon | Brands AP - AZ">
            <a:extLst>
              <a:ext uri="{FF2B5EF4-FFF2-40B4-BE49-F238E27FC236}">
                <a16:creationId xmlns:a16="http://schemas.microsoft.com/office/drawing/2014/main" id="{34F8F0FE-F802-44EB-B324-7C0C824AF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218" y="3239426"/>
            <a:ext cx="3124200" cy="1466850"/>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329274" y="49701"/>
            <a:ext cx="302545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 - Introduction</a:t>
            </a:r>
          </a:p>
        </p:txBody>
      </p:sp>
      <p:sp>
        <p:nvSpPr>
          <p:cNvPr id="5" name="Speech Bubble: Rectangle with Corners Rounded 4">
            <a:extLst>
              <a:ext uri="{FF2B5EF4-FFF2-40B4-BE49-F238E27FC236}">
                <a16:creationId xmlns:a16="http://schemas.microsoft.com/office/drawing/2014/main" id="{6B0C02C0-1C24-4212-900C-F9930FEFB46A}"/>
              </a:ext>
            </a:extLst>
          </p:cNvPr>
          <p:cNvSpPr/>
          <p:nvPr/>
        </p:nvSpPr>
        <p:spPr>
          <a:xfrm>
            <a:off x="4329274" y="989041"/>
            <a:ext cx="7704985" cy="4802159"/>
          </a:xfrm>
          <a:prstGeom prst="wedgeRoundRectCallout">
            <a:avLst>
              <a:gd name="adj1" fmla="val -60707"/>
              <a:gd name="adj2" fmla="val -360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1600" dirty="0"/>
              <a:t>Apache Kafka is an open-source stream-processing software platform which is used to handle </a:t>
            </a:r>
            <a:r>
              <a:rPr lang="en-US" sz="1600"/>
              <a:t>the real-time </a:t>
            </a:r>
            <a:r>
              <a:rPr lang="en-US" sz="1600" dirty="0"/>
              <a:t>data storage. </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Apache Kafka works as a broker between two parties, i.e., a sender and a receiver. It can handle about trillions of data events in a day.</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Apache Kafka is a software platform which is based on a distributed streaming process. It is a publish-subscribe messaging system which let exchanging of data between applications, servers, and processors as well. </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Apache Kafka was originally developed by </a:t>
            </a:r>
            <a:r>
              <a:rPr lang="en-US" sz="1600" b="1" dirty="0"/>
              <a:t>LinkedIn</a:t>
            </a:r>
            <a:r>
              <a:rPr lang="en-US" sz="1600" dirty="0"/>
              <a:t>, and later it was donated to the Apache Software Foundation. Currently, it is maintained by </a:t>
            </a:r>
            <a:r>
              <a:rPr lang="en-US" sz="1600" b="1" dirty="0"/>
              <a:t>Confluent</a:t>
            </a:r>
            <a:r>
              <a:rPr lang="en-US" sz="1600" dirty="0"/>
              <a:t> under Apache Software Foundation. </a:t>
            </a:r>
          </a:p>
          <a:p>
            <a:pPr marL="342900" indent="-342900">
              <a:buFont typeface="Wingdings" panose="05000000000000000000" pitchFamily="2" charset="2"/>
              <a:buChar char="ü"/>
            </a:pPr>
            <a:endParaRPr lang="en-US" sz="1600" dirty="0"/>
          </a:p>
          <a:p>
            <a:pPr marL="342900" indent="-342900">
              <a:buFont typeface="Wingdings" panose="05000000000000000000" pitchFamily="2" charset="2"/>
              <a:buChar char="ü"/>
            </a:pPr>
            <a:r>
              <a:rPr lang="en-US" sz="1600" dirty="0"/>
              <a:t>Apache Kafka has resolved the lethargic trouble of data communication between a sender and a receiver.</a:t>
            </a:r>
          </a:p>
        </p:txBody>
      </p:sp>
      <p:sp>
        <p:nvSpPr>
          <p:cNvPr id="7" name="TextBox 6">
            <a:extLst>
              <a:ext uri="{FF2B5EF4-FFF2-40B4-BE49-F238E27FC236}">
                <a16:creationId xmlns:a16="http://schemas.microsoft.com/office/drawing/2014/main" id="{DE9FE779-36FA-4DE8-A8A0-AA7C5BE8B01A}"/>
              </a:ext>
            </a:extLst>
          </p:cNvPr>
          <p:cNvSpPr txBox="1"/>
          <p:nvPr/>
        </p:nvSpPr>
        <p:spPr>
          <a:xfrm>
            <a:off x="790531" y="2706026"/>
            <a:ext cx="1586845" cy="400110"/>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000" dirty="0"/>
              <a:t>Apache Kafka</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329274" y="49701"/>
            <a:ext cx="302545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 - Introduction</a:t>
            </a:r>
          </a:p>
        </p:txBody>
      </p:sp>
      <p:sp>
        <p:nvSpPr>
          <p:cNvPr id="4" name="Rectangle: Rounded Corners 3">
            <a:extLst>
              <a:ext uri="{FF2B5EF4-FFF2-40B4-BE49-F238E27FC236}">
                <a16:creationId xmlns:a16="http://schemas.microsoft.com/office/drawing/2014/main" id="{116CF96F-86FF-47E1-8B67-1928B79EECED}"/>
              </a:ext>
            </a:extLst>
          </p:cNvPr>
          <p:cNvSpPr/>
          <p:nvPr/>
        </p:nvSpPr>
        <p:spPr>
          <a:xfrm>
            <a:off x="4900222" y="4750898"/>
            <a:ext cx="2586383" cy="70899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Messaging System</a:t>
            </a:r>
          </a:p>
        </p:txBody>
      </p:sp>
      <p:sp>
        <p:nvSpPr>
          <p:cNvPr id="5" name="Oval 4">
            <a:extLst>
              <a:ext uri="{FF2B5EF4-FFF2-40B4-BE49-F238E27FC236}">
                <a16:creationId xmlns:a16="http://schemas.microsoft.com/office/drawing/2014/main" id="{57B948A6-7886-4844-A7FB-EC20002D9A13}"/>
              </a:ext>
            </a:extLst>
          </p:cNvPr>
          <p:cNvSpPr/>
          <p:nvPr/>
        </p:nvSpPr>
        <p:spPr>
          <a:xfrm>
            <a:off x="1621414" y="4648194"/>
            <a:ext cx="19050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 1</a:t>
            </a:r>
          </a:p>
        </p:txBody>
      </p:sp>
      <p:sp>
        <p:nvSpPr>
          <p:cNvPr id="9" name="Oval 8">
            <a:extLst>
              <a:ext uri="{FF2B5EF4-FFF2-40B4-BE49-F238E27FC236}">
                <a16:creationId xmlns:a16="http://schemas.microsoft.com/office/drawing/2014/main" id="{C1F68850-FDE5-4C07-84AB-E1641A14C137}"/>
              </a:ext>
            </a:extLst>
          </p:cNvPr>
          <p:cNvSpPr/>
          <p:nvPr/>
        </p:nvSpPr>
        <p:spPr>
          <a:xfrm>
            <a:off x="8839200" y="4648194"/>
            <a:ext cx="19050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 2</a:t>
            </a:r>
          </a:p>
        </p:txBody>
      </p:sp>
      <p:cxnSp>
        <p:nvCxnSpPr>
          <p:cNvPr id="8" name="Straight Arrow Connector 7">
            <a:extLst>
              <a:ext uri="{FF2B5EF4-FFF2-40B4-BE49-F238E27FC236}">
                <a16:creationId xmlns:a16="http://schemas.microsoft.com/office/drawing/2014/main" id="{84921FB1-7661-4BEE-AD2E-D0AB89B04D14}"/>
              </a:ext>
            </a:extLst>
          </p:cNvPr>
          <p:cNvCxnSpPr>
            <a:stCxn id="5" idx="6"/>
            <a:endCxn id="4" idx="1"/>
          </p:cNvCxnSpPr>
          <p:nvPr/>
        </p:nvCxnSpPr>
        <p:spPr>
          <a:xfrm>
            <a:off x="3526414" y="5105394"/>
            <a:ext cx="1373808"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0818612B-CEF0-40AC-B697-C81B00839E92}"/>
              </a:ext>
            </a:extLst>
          </p:cNvPr>
          <p:cNvCxnSpPr/>
          <p:nvPr/>
        </p:nvCxnSpPr>
        <p:spPr>
          <a:xfrm>
            <a:off x="7452140" y="5108705"/>
            <a:ext cx="1373808"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A062EC12-7E84-45FC-8293-AF2A4317EBCB}"/>
              </a:ext>
            </a:extLst>
          </p:cNvPr>
          <p:cNvSpPr txBox="1"/>
          <p:nvPr/>
        </p:nvSpPr>
        <p:spPr>
          <a:xfrm>
            <a:off x="3867179" y="4687950"/>
            <a:ext cx="778996" cy="470000"/>
          </a:xfrm>
          <a:prstGeom prst="rect">
            <a:avLst/>
          </a:prstGeom>
          <a:noFill/>
        </p:spPr>
        <p:txBody>
          <a:bodyPr wrap="none" rtlCol="0">
            <a:spAutoFit/>
          </a:bodyPr>
          <a:lstStyle/>
          <a:p>
            <a:r>
              <a:rPr lang="en-US" dirty="0"/>
              <a:t>Data</a:t>
            </a:r>
          </a:p>
        </p:txBody>
      </p:sp>
      <p:sp>
        <p:nvSpPr>
          <p:cNvPr id="15" name="TextBox 14">
            <a:extLst>
              <a:ext uri="{FF2B5EF4-FFF2-40B4-BE49-F238E27FC236}">
                <a16:creationId xmlns:a16="http://schemas.microsoft.com/office/drawing/2014/main" id="{6A5FAEDF-39CD-4EB8-B20C-63581DDD124E}"/>
              </a:ext>
            </a:extLst>
          </p:cNvPr>
          <p:cNvSpPr txBox="1"/>
          <p:nvPr/>
        </p:nvSpPr>
        <p:spPr>
          <a:xfrm>
            <a:off x="7749546" y="4668072"/>
            <a:ext cx="778996" cy="470000"/>
          </a:xfrm>
          <a:prstGeom prst="rect">
            <a:avLst/>
          </a:prstGeom>
          <a:noFill/>
        </p:spPr>
        <p:txBody>
          <a:bodyPr wrap="none" rtlCol="0">
            <a:spAutoFit/>
          </a:bodyPr>
          <a:lstStyle/>
          <a:p>
            <a:r>
              <a:rPr lang="en-US" dirty="0"/>
              <a:t>Data</a:t>
            </a:r>
          </a:p>
        </p:txBody>
      </p:sp>
      <p:sp>
        <p:nvSpPr>
          <p:cNvPr id="11" name="Speech Bubble: Rectangle with Corners Rounded 10">
            <a:extLst>
              <a:ext uri="{FF2B5EF4-FFF2-40B4-BE49-F238E27FC236}">
                <a16:creationId xmlns:a16="http://schemas.microsoft.com/office/drawing/2014/main" id="{37EE2E95-15F7-4FFB-855A-053777657931}"/>
              </a:ext>
            </a:extLst>
          </p:cNvPr>
          <p:cNvSpPr/>
          <p:nvPr/>
        </p:nvSpPr>
        <p:spPr>
          <a:xfrm>
            <a:off x="207436" y="1219201"/>
            <a:ext cx="11832163" cy="1295400"/>
          </a:xfrm>
          <a:prstGeom prst="wedgeRoundRectCallout">
            <a:avLst>
              <a:gd name="adj1" fmla="val -397"/>
              <a:gd name="adj2" fmla="val 219483"/>
              <a:gd name="adj3" fmla="val 16667"/>
            </a:avLst>
          </a:prstGeom>
          <a:ln w="3175"/>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ü"/>
            </a:pPr>
            <a:r>
              <a:rPr lang="en-US" dirty="0"/>
              <a:t>A messaging system is a simple exchange of messages between two or more persons, devices, etc.</a:t>
            </a:r>
            <a:endParaRPr lang="en-US" sz="1600" dirty="0"/>
          </a:p>
        </p:txBody>
      </p:sp>
      <p:sp>
        <p:nvSpPr>
          <p:cNvPr id="13" name="Rectangle 12">
            <a:extLst>
              <a:ext uri="{FF2B5EF4-FFF2-40B4-BE49-F238E27FC236}">
                <a16:creationId xmlns:a16="http://schemas.microsoft.com/office/drawing/2014/main" id="{969D434E-5A46-42F8-87B6-0C8C5D6B765E}"/>
              </a:ext>
            </a:extLst>
          </p:cNvPr>
          <p:cNvSpPr/>
          <p:nvPr/>
        </p:nvSpPr>
        <p:spPr>
          <a:xfrm>
            <a:off x="579099" y="762001"/>
            <a:ext cx="3288080"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800" dirty="0">
                <a:latin typeface="Arial" panose="020B0604020202020204" pitchFamily="34" charset="0"/>
              </a:rPr>
              <a:t>What is a Messaging System?</a:t>
            </a:r>
            <a:endParaRPr lang="en-US" sz="1800" b="0" i="0" dirty="0">
              <a:effectLst/>
              <a:latin typeface="Arial" panose="020B0604020202020204" pitchFamily="34" charset="0"/>
            </a:endParaRPr>
          </a:p>
        </p:txBody>
      </p:sp>
    </p:spTree>
    <p:extLst>
      <p:ext uri="{BB962C8B-B14F-4D97-AF65-F5344CB8AC3E}">
        <p14:creationId xmlns:p14="http://schemas.microsoft.com/office/powerpoint/2010/main" val="13294796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329274" y="49701"/>
            <a:ext cx="302545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 - Introduction</a:t>
            </a:r>
          </a:p>
        </p:txBody>
      </p:sp>
      <p:sp>
        <p:nvSpPr>
          <p:cNvPr id="11" name="TextBox 10">
            <a:extLst>
              <a:ext uri="{FF2B5EF4-FFF2-40B4-BE49-F238E27FC236}">
                <a16:creationId xmlns:a16="http://schemas.microsoft.com/office/drawing/2014/main" id="{94034AFF-A9C5-4F98-BC55-39B0E065C6A9}"/>
              </a:ext>
            </a:extLst>
          </p:cNvPr>
          <p:cNvSpPr txBox="1"/>
          <p:nvPr/>
        </p:nvSpPr>
        <p:spPr>
          <a:xfrm>
            <a:off x="5321665" y="4330600"/>
            <a:ext cx="1040670" cy="470000"/>
          </a:xfrm>
          <a:prstGeom prst="rect">
            <a:avLst/>
          </a:prstGeom>
          <a:noFill/>
        </p:spPr>
        <p:txBody>
          <a:bodyPr wrap="none" rtlCol="0">
            <a:spAutoFit/>
          </a:bodyPr>
          <a:lstStyle/>
          <a:p>
            <a:r>
              <a:rPr lang="en-US" dirty="0"/>
              <a:t>Queue</a:t>
            </a:r>
          </a:p>
        </p:txBody>
      </p:sp>
      <p:sp>
        <p:nvSpPr>
          <p:cNvPr id="15" name="TextBox 14">
            <a:extLst>
              <a:ext uri="{FF2B5EF4-FFF2-40B4-BE49-F238E27FC236}">
                <a16:creationId xmlns:a16="http://schemas.microsoft.com/office/drawing/2014/main" id="{2E09274D-84EA-40B1-B453-8C513D89F933}"/>
              </a:ext>
            </a:extLst>
          </p:cNvPr>
          <p:cNvSpPr txBox="1"/>
          <p:nvPr/>
        </p:nvSpPr>
        <p:spPr>
          <a:xfrm>
            <a:off x="5029200" y="1969532"/>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410635" y="1055132"/>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73258" y="1008102"/>
            <a:ext cx="11755963" cy="1995294"/>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2000" dirty="0"/>
              <a:t>A publish-subscribe messaging system allows a sender to send/write the message and a receiver to read that message. </a:t>
            </a:r>
          </a:p>
          <a:p>
            <a:pPr marL="342900" indent="-342900">
              <a:buFont typeface="Wingdings" panose="05000000000000000000" pitchFamily="2" charset="2"/>
              <a:buChar char="ü"/>
            </a:pPr>
            <a:endParaRPr lang="en-US" sz="2000" dirty="0"/>
          </a:p>
          <a:p>
            <a:pPr marL="342900" indent="-342900">
              <a:buFont typeface="Wingdings" panose="05000000000000000000" pitchFamily="2" charset="2"/>
              <a:buChar char="ü"/>
            </a:pPr>
            <a:r>
              <a:rPr lang="en-US" sz="2000" dirty="0"/>
              <a:t>In Apache Kafka, a sender is known as a </a:t>
            </a:r>
            <a:r>
              <a:rPr lang="en-US" sz="2000" b="1" dirty="0"/>
              <a:t>producer</a:t>
            </a:r>
            <a:r>
              <a:rPr lang="en-US" sz="2000" dirty="0"/>
              <a:t> who publishes messages, and a receiver is known as a </a:t>
            </a:r>
            <a:r>
              <a:rPr lang="en-US" sz="2000" b="1" dirty="0"/>
              <a:t>consumer</a:t>
            </a:r>
            <a:r>
              <a:rPr lang="en-US" sz="2000" dirty="0"/>
              <a:t> who consumes that message by subscribing it.</a:t>
            </a:r>
            <a:endParaRPr lang="en-US" sz="1000" dirty="0"/>
          </a:p>
        </p:txBody>
      </p:sp>
      <p:sp>
        <p:nvSpPr>
          <p:cNvPr id="20" name="Rectangle 19">
            <a:extLst>
              <a:ext uri="{FF2B5EF4-FFF2-40B4-BE49-F238E27FC236}">
                <a16:creationId xmlns:a16="http://schemas.microsoft.com/office/drawing/2014/main" id="{D903384F-83FD-4A58-9FCE-A5AC80961649}"/>
              </a:ext>
            </a:extLst>
          </p:cNvPr>
          <p:cNvSpPr/>
          <p:nvPr/>
        </p:nvSpPr>
        <p:spPr>
          <a:xfrm>
            <a:off x="273258" y="515563"/>
            <a:ext cx="3995389" cy="40011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2000" dirty="0"/>
              <a:t>Publish-Subscribe Messaging System</a:t>
            </a:r>
          </a:p>
        </p:txBody>
      </p:sp>
      <p:pic>
        <p:nvPicPr>
          <p:cNvPr id="1026" name="Picture 2" descr="JMS Publish/Subscribe Message Example - HowToDoInJava">
            <a:extLst>
              <a:ext uri="{FF2B5EF4-FFF2-40B4-BE49-F238E27FC236}">
                <a16:creationId xmlns:a16="http://schemas.microsoft.com/office/drawing/2014/main" id="{46EB4FB9-30A6-4777-B9B3-CF2520CC0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347" y="3779730"/>
            <a:ext cx="5103953" cy="207348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7A60BF9A-2ADA-497D-913B-84C800418026}"/>
              </a:ext>
            </a:extLst>
          </p:cNvPr>
          <p:cNvSpPr/>
          <p:nvPr/>
        </p:nvSpPr>
        <p:spPr>
          <a:xfrm>
            <a:off x="7900714" y="3891048"/>
            <a:ext cx="1600200" cy="6096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Subscriber1</a:t>
            </a:r>
          </a:p>
        </p:txBody>
      </p:sp>
      <p:sp>
        <p:nvSpPr>
          <p:cNvPr id="4" name="Rectangle: Rounded Corners 3">
            <a:extLst>
              <a:ext uri="{FF2B5EF4-FFF2-40B4-BE49-F238E27FC236}">
                <a16:creationId xmlns:a16="http://schemas.microsoft.com/office/drawing/2014/main" id="{44E7A4AA-95B8-4532-B8B8-DA23499379C0}"/>
              </a:ext>
            </a:extLst>
          </p:cNvPr>
          <p:cNvSpPr/>
          <p:nvPr/>
        </p:nvSpPr>
        <p:spPr>
          <a:xfrm>
            <a:off x="3200400" y="4565600"/>
            <a:ext cx="1600200" cy="6096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Publisher</a:t>
            </a:r>
          </a:p>
        </p:txBody>
      </p:sp>
      <p:sp>
        <p:nvSpPr>
          <p:cNvPr id="18" name="Rectangle: Rounded Corners 17">
            <a:extLst>
              <a:ext uri="{FF2B5EF4-FFF2-40B4-BE49-F238E27FC236}">
                <a16:creationId xmlns:a16="http://schemas.microsoft.com/office/drawing/2014/main" id="{08A53FC8-519B-495F-BEB9-1E9C5BEBFB07}"/>
              </a:ext>
            </a:extLst>
          </p:cNvPr>
          <p:cNvSpPr/>
          <p:nvPr/>
        </p:nvSpPr>
        <p:spPr>
          <a:xfrm>
            <a:off x="7910653" y="5130109"/>
            <a:ext cx="1600200" cy="6096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Subscriber2</a:t>
            </a:r>
          </a:p>
        </p:txBody>
      </p:sp>
    </p:spTree>
    <p:extLst>
      <p:ext uri="{BB962C8B-B14F-4D97-AF65-F5344CB8AC3E}">
        <p14:creationId xmlns:p14="http://schemas.microsoft.com/office/powerpoint/2010/main" val="39878310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329274" y="49701"/>
            <a:ext cx="302545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 - Introduction</a:t>
            </a:r>
          </a:p>
        </p:txBody>
      </p:sp>
      <p:sp>
        <p:nvSpPr>
          <p:cNvPr id="15" name="TextBox 14">
            <a:extLst>
              <a:ext uri="{FF2B5EF4-FFF2-40B4-BE49-F238E27FC236}">
                <a16:creationId xmlns:a16="http://schemas.microsoft.com/office/drawing/2014/main" id="{2E09274D-84EA-40B1-B453-8C513D89F933}"/>
              </a:ext>
            </a:extLst>
          </p:cNvPr>
          <p:cNvSpPr txBox="1"/>
          <p:nvPr/>
        </p:nvSpPr>
        <p:spPr>
          <a:xfrm>
            <a:off x="4943500" y="1799763"/>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24935" y="885363"/>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187558" y="838333"/>
            <a:ext cx="11755963" cy="146572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400" dirty="0"/>
          </a:p>
          <a:p>
            <a:r>
              <a:rPr lang="en-US" sz="1400" dirty="0"/>
              <a:t>A streaming process is the processing of data in parallelly connected systems. This process allows different applications to limit the parallel execution of the data, where one record executes without waiting for the output of the previous record. Therefore, a distributed streaming platform enables the user to simplify the task of the streaming process and parallel execution. Therefore, a streaming platform in Kafka has the following key capabilities:</a:t>
            </a:r>
          </a:p>
          <a:p>
            <a:pPr marL="794888" lvl="1" indent="-171450">
              <a:buFont typeface="Wingdings" panose="05000000000000000000" pitchFamily="2" charset="2"/>
              <a:buChar char="ü"/>
            </a:pPr>
            <a:r>
              <a:rPr lang="en-US" sz="1400" dirty="0"/>
              <a:t>As soon as the streams of records occur, it processes it.</a:t>
            </a:r>
          </a:p>
          <a:p>
            <a:pPr marL="794888" lvl="1" indent="-171450">
              <a:buFont typeface="Wingdings" panose="05000000000000000000" pitchFamily="2" charset="2"/>
              <a:buChar char="ü"/>
            </a:pPr>
            <a:r>
              <a:rPr lang="en-US" sz="1400" dirty="0"/>
              <a:t>It works similar to an enterprise messaging system where it publishes and subscribes streams of records.</a:t>
            </a:r>
          </a:p>
          <a:p>
            <a:pPr marL="794888" lvl="1" indent="-171450">
              <a:buFont typeface="Wingdings" panose="05000000000000000000" pitchFamily="2" charset="2"/>
              <a:buChar char="ü"/>
            </a:pPr>
            <a:r>
              <a:rPr lang="en-US" sz="1400" dirty="0"/>
              <a:t>It stores the streams of records in a fault-tolerant durable way.</a:t>
            </a:r>
          </a:p>
          <a:p>
            <a:pPr marL="342900" indent="-342900">
              <a:buFont typeface="Wingdings" panose="05000000000000000000" pitchFamily="2" charset="2"/>
              <a:buChar char="ü"/>
            </a:pPr>
            <a:endParaRPr lang="en-US" sz="1400" dirty="0"/>
          </a:p>
        </p:txBody>
      </p:sp>
      <p:sp>
        <p:nvSpPr>
          <p:cNvPr id="20" name="Rectangle 19">
            <a:extLst>
              <a:ext uri="{FF2B5EF4-FFF2-40B4-BE49-F238E27FC236}">
                <a16:creationId xmlns:a16="http://schemas.microsoft.com/office/drawing/2014/main" id="{D903384F-83FD-4A58-9FCE-A5AC80961649}"/>
              </a:ext>
            </a:extLst>
          </p:cNvPr>
          <p:cNvSpPr/>
          <p:nvPr/>
        </p:nvSpPr>
        <p:spPr>
          <a:xfrm>
            <a:off x="187558" y="345794"/>
            <a:ext cx="3708708" cy="47000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dirty="0"/>
              <a:t>What is Streaming process?</a:t>
            </a:r>
          </a:p>
        </p:txBody>
      </p:sp>
      <p:sp>
        <p:nvSpPr>
          <p:cNvPr id="4" name="Rectangle 3">
            <a:extLst>
              <a:ext uri="{FF2B5EF4-FFF2-40B4-BE49-F238E27FC236}">
                <a16:creationId xmlns:a16="http://schemas.microsoft.com/office/drawing/2014/main" id="{46EB5996-ABB5-49FC-8A19-B3CEC7A7965A}"/>
              </a:ext>
            </a:extLst>
          </p:cNvPr>
          <p:cNvSpPr/>
          <p:nvPr/>
        </p:nvSpPr>
        <p:spPr>
          <a:xfrm>
            <a:off x="4815190" y="4146159"/>
            <a:ext cx="2007265" cy="75715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Kafka Cluster</a:t>
            </a:r>
          </a:p>
        </p:txBody>
      </p:sp>
      <p:sp>
        <p:nvSpPr>
          <p:cNvPr id="5" name="Flowchart: Terminator 4">
            <a:extLst>
              <a:ext uri="{FF2B5EF4-FFF2-40B4-BE49-F238E27FC236}">
                <a16:creationId xmlns:a16="http://schemas.microsoft.com/office/drawing/2014/main" id="{D490392B-6ED7-4DCD-B41F-3F6FEC77D448}"/>
              </a:ext>
            </a:extLst>
          </p:cNvPr>
          <p:cNvSpPr/>
          <p:nvPr/>
        </p:nvSpPr>
        <p:spPr>
          <a:xfrm>
            <a:off x="3964620" y="3002405"/>
            <a:ext cx="888334" cy="5334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App</a:t>
            </a:r>
          </a:p>
        </p:txBody>
      </p:sp>
      <p:sp>
        <p:nvSpPr>
          <p:cNvPr id="12" name="Flowchart: Terminator 11">
            <a:extLst>
              <a:ext uri="{FF2B5EF4-FFF2-40B4-BE49-F238E27FC236}">
                <a16:creationId xmlns:a16="http://schemas.microsoft.com/office/drawing/2014/main" id="{1F25ACD0-CAB8-4D67-8A84-0DBAD7834C2C}"/>
              </a:ext>
            </a:extLst>
          </p:cNvPr>
          <p:cNvSpPr/>
          <p:nvPr/>
        </p:nvSpPr>
        <p:spPr>
          <a:xfrm>
            <a:off x="6785113" y="3002405"/>
            <a:ext cx="888334" cy="5334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App</a:t>
            </a:r>
          </a:p>
        </p:txBody>
      </p:sp>
      <p:sp>
        <p:nvSpPr>
          <p:cNvPr id="13" name="Flowchart: Terminator 12">
            <a:extLst>
              <a:ext uri="{FF2B5EF4-FFF2-40B4-BE49-F238E27FC236}">
                <a16:creationId xmlns:a16="http://schemas.microsoft.com/office/drawing/2014/main" id="{48367CC5-EA3F-40F9-BC30-CA4DC7B9E8C3}"/>
              </a:ext>
            </a:extLst>
          </p:cNvPr>
          <p:cNvSpPr/>
          <p:nvPr/>
        </p:nvSpPr>
        <p:spPr>
          <a:xfrm>
            <a:off x="5380601" y="3008923"/>
            <a:ext cx="888334" cy="5334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App</a:t>
            </a:r>
          </a:p>
        </p:txBody>
      </p:sp>
      <p:sp>
        <p:nvSpPr>
          <p:cNvPr id="18" name="Flowchart: Terminator 17">
            <a:extLst>
              <a:ext uri="{FF2B5EF4-FFF2-40B4-BE49-F238E27FC236}">
                <a16:creationId xmlns:a16="http://schemas.microsoft.com/office/drawing/2014/main" id="{978DBB7D-8953-48BA-8264-6D1AAAD2B105}"/>
              </a:ext>
            </a:extLst>
          </p:cNvPr>
          <p:cNvSpPr/>
          <p:nvPr/>
        </p:nvSpPr>
        <p:spPr>
          <a:xfrm>
            <a:off x="9448800" y="3840982"/>
            <a:ext cx="888334" cy="533400"/>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App</a:t>
            </a:r>
          </a:p>
        </p:txBody>
      </p:sp>
      <p:sp>
        <p:nvSpPr>
          <p:cNvPr id="19" name="Flowchart: Terminator 18">
            <a:extLst>
              <a:ext uri="{FF2B5EF4-FFF2-40B4-BE49-F238E27FC236}">
                <a16:creationId xmlns:a16="http://schemas.microsoft.com/office/drawing/2014/main" id="{E1A78E42-6651-4039-968F-DA0EA1F22EA8}"/>
              </a:ext>
            </a:extLst>
          </p:cNvPr>
          <p:cNvSpPr/>
          <p:nvPr/>
        </p:nvSpPr>
        <p:spPr>
          <a:xfrm>
            <a:off x="9418983" y="4879726"/>
            <a:ext cx="888334" cy="533400"/>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App</a:t>
            </a:r>
          </a:p>
        </p:txBody>
      </p:sp>
      <p:sp>
        <p:nvSpPr>
          <p:cNvPr id="21" name="Flowchart: Terminator 20">
            <a:extLst>
              <a:ext uri="{FF2B5EF4-FFF2-40B4-BE49-F238E27FC236}">
                <a16:creationId xmlns:a16="http://schemas.microsoft.com/office/drawing/2014/main" id="{0C9420DE-09A5-4DBA-BDC8-0284B30A2C8C}"/>
              </a:ext>
            </a:extLst>
          </p:cNvPr>
          <p:cNvSpPr/>
          <p:nvPr/>
        </p:nvSpPr>
        <p:spPr>
          <a:xfrm>
            <a:off x="6704743" y="5517758"/>
            <a:ext cx="888334" cy="533400"/>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App</a:t>
            </a:r>
          </a:p>
        </p:txBody>
      </p:sp>
      <p:sp>
        <p:nvSpPr>
          <p:cNvPr id="22" name="Flowchart: Terminator 21">
            <a:extLst>
              <a:ext uri="{FF2B5EF4-FFF2-40B4-BE49-F238E27FC236}">
                <a16:creationId xmlns:a16="http://schemas.microsoft.com/office/drawing/2014/main" id="{B5ED6A39-A5A0-460C-B88C-C03CB3274800}"/>
              </a:ext>
            </a:extLst>
          </p:cNvPr>
          <p:cNvSpPr/>
          <p:nvPr/>
        </p:nvSpPr>
        <p:spPr>
          <a:xfrm>
            <a:off x="5289837" y="5577589"/>
            <a:ext cx="888334" cy="533400"/>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App</a:t>
            </a:r>
          </a:p>
        </p:txBody>
      </p:sp>
      <p:sp>
        <p:nvSpPr>
          <p:cNvPr id="23" name="Flowchart: Terminator 22">
            <a:extLst>
              <a:ext uri="{FF2B5EF4-FFF2-40B4-BE49-F238E27FC236}">
                <a16:creationId xmlns:a16="http://schemas.microsoft.com/office/drawing/2014/main" id="{5A2C2CF1-831F-49DB-A8BF-D2B56B330403}"/>
              </a:ext>
            </a:extLst>
          </p:cNvPr>
          <p:cNvSpPr/>
          <p:nvPr/>
        </p:nvSpPr>
        <p:spPr>
          <a:xfrm>
            <a:off x="3964620" y="5577589"/>
            <a:ext cx="888334" cy="533400"/>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App</a:t>
            </a:r>
          </a:p>
        </p:txBody>
      </p:sp>
      <p:sp>
        <p:nvSpPr>
          <p:cNvPr id="7" name="Flowchart: Magnetic Disk 6">
            <a:extLst>
              <a:ext uri="{FF2B5EF4-FFF2-40B4-BE49-F238E27FC236}">
                <a16:creationId xmlns:a16="http://schemas.microsoft.com/office/drawing/2014/main" id="{D4B1DBF1-055F-445A-882B-63D43CE294CD}"/>
              </a:ext>
            </a:extLst>
          </p:cNvPr>
          <p:cNvSpPr/>
          <p:nvPr/>
        </p:nvSpPr>
        <p:spPr>
          <a:xfrm>
            <a:off x="1571282" y="3765779"/>
            <a:ext cx="914400" cy="61264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DB</a:t>
            </a:r>
          </a:p>
        </p:txBody>
      </p:sp>
      <p:sp>
        <p:nvSpPr>
          <p:cNvPr id="24" name="Flowchart: Magnetic Disk 23">
            <a:extLst>
              <a:ext uri="{FF2B5EF4-FFF2-40B4-BE49-F238E27FC236}">
                <a16:creationId xmlns:a16="http://schemas.microsoft.com/office/drawing/2014/main" id="{96569E9D-8F26-463E-9AEB-7E367B900044}"/>
              </a:ext>
            </a:extLst>
          </p:cNvPr>
          <p:cNvSpPr/>
          <p:nvPr/>
        </p:nvSpPr>
        <p:spPr>
          <a:xfrm>
            <a:off x="1569441" y="5051512"/>
            <a:ext cx="914400" cy="541717"/>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DB</a:t>
            </a:r>
          </a:p>
        </p:txBody>
      </p:sp>
      <p:cxnSp>
        <p:nvCxnSpPr>
          <p:cNvPr id="9" name="Straight Arrow Connector 8">
            <a:extLst>
              <a:ext uri="{FF2B5EF4-FFF2-40B4-BE49-F238E27FC236}">
                <a16:creationId xmlns:a16="http://schemas.microsoft.com/office/drawing/2014/main" id="{396ED902-9CAD-467A-B593-3001C92E3838}"/>
              </a:ext>
            </a:extLst>
          </p:cNvPr>
          <p:cNvCxnSpPr>
            <a:stCxn id="7" idx="4"/>
            <a:endCxn id="4" idx="1"/>
          </p:cNvCxnSpPr>
          <p:nvPr/>
        </p:nvCxnSpPr>
        <p:spPr>
          <a:xfrm>
            <a:off x="2485682" y="4072103"/>
            <a:ext cx="2329508" cy="4526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7D5669AD-62AD-4AD9-9668-C6F44A38C4C4}"/>
              </a:ext>
            </a:extLst>
          </p:cNvPr>
          <p:cNvCxnSpPr>
            <a:cxnSpLocks/>
            <a:endCxn id="24" idx="4"/>
          </p:cNvCxnSpPr>
          <p:nvPr/>
        </p:nvCxnSpPr>
        <p:spPr>
          <a:xfrm flipH="1">
            <a:off x="2483841" y="4708942"/>
            <a:ext cx="2298219" cy="6134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41C186DA-4455-4C38-BD5C-C1ECBA45DCC9}"/>
              </a:ext>
            </a:extLst>
          </p:cNvPr>
          <p:cNvCxnSpPr>
            <a:stCxn id="5" idx="2"/>
          </p:cNvCxnSpPr>
          <p:nvPr/>
        </p:nvCxnSpPr>
        <p:spPr>
          <a:xfrm>
            <a:off x="4408787" y="3535805"/>
            <a:ext cx="881050" cy="6103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D9F05973-42E1-4D61-AFA0-D2C0EDA327FE}"/>
              </a:ext>
            </a:extLst>
          </p:cNvPr>
          <p:cNvCxnSpPr>
            <a:stCxn id="13" idx="2"/>
            <a:endCxn id="4" idx="0"/>
          </p:cNvCxnSpPr>
          <p:nvPr/>
        </p:nvCxnSpPr>
        <p:spPr>
          <a:xfrm flipH="1">
            <a:off x="5818823" y="3542323"/>
            <a:ext cx="5945" cy="6038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AD24693A-D5E0-45AE-94EF-FBB4872F6294}"/>
              </a:ext>
            </a:extLst>
          </p:cNvPr>
          <p:cNvCxnSpPr>
            <a:cxnSpLocks/>
            <a:stCxn id="12" idx="2"/>
          </p:cNvCxnSpPr>
          <p:nvPr/>
        </p:nvCxnSpPr>
        <p:spPr>
          <a:xfrm flipH="1">
            <a:off x="6425765" y="3535805"/>
            <a:ext cx="803515" cy="6185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0BBA137D-5CA3-4870-B02F-06D079DEDC91}"/>
              </a:ext>
            </a:extLst>
          </p:cNvPr>
          <p:cNvCxnSpPr>
            <a:cxnSpLocks/>
            <a:stCxn id="4" idx="2"/>
          </p:cNvCxnSpPr>
          <p:nvPr/>
        </p:nvCxnSpPr>
        <p:spPr>
          <a:xfrm>
            <a:off x="5818823" y="4903316"/>
            <a:ext cx="5945" cy="6701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Arrow Connector 42">
            <a:extLst>
              <a:ext uri="{FF2B5EF4-FFF2-40B4-BE49-F238E27FC236}">
                <a16:creationId xmlns:a16="http://schemas.microsoft.com/office/drawing/2014/main" id="{6DA7C788-9575-4117-80E1-08784731DFF3}"/>
              </a:ext>
            </a:extLst>
          </p:cNvPr>
          <p:cNvCxnSpPr>
            <a:cxnSpLocks/>
            <a:endCxn id="21" idx="0"/>
          </p:cNvCxnSpPr>
          <p:nvPr/>
        </p:nvCxnSpPr>
        <p:spPr>
          <a:xfrm>
            <a:off x="6197027" y="4869309"/>
            <a:ext cx="951883" cy="64844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883F2576-5DAE-4F99-B1EF-AB36A3730F56}"/>
              </a:ext>
            </a:extLst>
          </p:cNvPr>
          <p:cNvCxnSpPr>
            <a:cxnSpLocks/>
            <a:endCxn id="23" idx="0"/>
          </p:cNvCxnSpPr>
          <p:nvPr/>
        </p:nvCxnSpPr>
        <p:spPr>
          <a:xfrm flipH="1">
            <a:off x="4408787" y="4869309"/>
            <a:ext cx="1031832" cy="7082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2" name="Straight Arrow Connector 51">
            <a:extLst>
              <a:ext uri="{FF2B5EF4-FFF2-40B4-BE49-F238E27FC236}">
                <a16:creationId xmlns:a16="http://schemas.microsoft.com/office/drawing/2014/main" id="{F57E9F3C-846B-45E3-9EE3-FDF1C4D7C2E5}"/>
              </a:ext>
            </a:extLst>
          </p:cNvPr>
          <p:cNvCxnSpPr>
            <a:stCxn id="4" idx="3"/>
            <a:endCxn id="18" idx="1"/>
          </p:cNvCxnSpPr>
          <p:nvPr/>
        </p:nvCxnSpPr>
        <p:spPr>
          <a:xfrm flipV="1">
            <a:off x="6822455" y="4107682"/>
            <a:ext cx="2626345" cy="417056"/>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F7F0E4AB-A183-489D-9573-9F81EA00E3D5}"/>
              </a:ext>
            </a:extLst>
          </p:cNvPr>
          <p:cNvCxnSpPr>
            <a:cxnSpLocks/>
            <a:endCxn id="19" idx="1"/>
          </p:cNvCxnSpPr>
          <p:nvPr/>
        </p:nvCxnSpPr>
        <p:spPr>
          <a:xfrm>
            <a:off x="6814242" y="4720688"/>
            <a:ext cx="2604741" cy="425738"/>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55" name="TextBox 54">
            <a:extLst>
              <a:ext uri="{FF2B5EF4-FFF2-40B4-BE49-F238E27FC236}">
                <a16:creationId xmlns:a16="http://schemas.microsoft.com/office/drawing/2014/main" id="{07E3EE19-0CA0-40E1-BC7B-B56947BA4F7D}"/>
              </a:ext>
            </a:extLst>
          </p:cNvPr>
          <p:cNvSpPr txBox="1"/>
          <p:nvPr/>
        </p:nvSpPr>
        <p:spPr>
          <a:xfrm>
            <a:off x="5118515" y="2440581"/>
            <a:ext cx="1230978" cy="40011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sz="2000" dirty="0"/>
              <a:t>Producers</a:t>
            </a:r>
          </a:p>
        </p:txBody>
      </p:sp>
      <p:sp>
        <p:nvSpPr>
          <p:cNvPr id="56" name="TextBox 55">
            <a:extLst>
              <a:ext uri="{FF2B5EF4-FFF2-40B4-BE49-F238E27FC236}">
                <a16:creationId xmlns:a16="http://schemas.microsoft.com/office/drawing/2014/main" id="{5243F100-A2D1-4994-938F-EB09B053B159}"/>
              </a:ext>
            </a:extLst>
          </p:cNvPr>
          <p:cNvSpPr txBox="1"/>
          <p:nvPr/>
        </p:nvSpPr>
        <p:spPr>
          <a:xfrm>
            <a:off x="5218724" y="6141586"/>
            <a:ext cx="1345689" cy="40011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sz="2000" dirty="0"/>
              <a:t>Consumers</a:t>
            </a:r>
          </a:p>
        </p:txBody>
      </p:sp>
      <p:sp>
        <p:nvSpPr>
          <p:cNvPr id="57" name="TextBox 56">
            <a:extLst>
              <a:ext uri="{FF2B5EF4-FFF2-40B4-BE49-F238E27FC236}">
                <a16:creationId xmlns:a16="http://schemas.microsoft.com/office/drawing/2014/main" id="{22636E4B-9BE5-4BB4-BAF9-200F7CF934BF}"/>
              </a:ext>
            </a:extLst>
          </p:cNvPr>
          <p:cNvSpPr txBox="1"/>
          <p:nvPr/>
        </p:nvSpPr>
        <p:spPr>
          <a:xfrm>
            <a:off x="1358295" y="3002405"/>
            <a:ext cx="1367234" cy="40011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sz="2000" dirty="0"/>
              <a:t>Connectors</a:t>
            </a:r>
          </a:p>
        </p:txBody>
      </p:sp>
      <p:sp>
        <p:nvSpPr>
          <p:cNvPr id="58" name="TextBox 57">
            <a:extLst>
              <a:ext uri="{FF2B5EF4-FFF2-40B4-BE49-F238E27FC236}">
                <a16:creationId xmlns:a16="http://schemas.microsoft.com/office/drawing/2014/main" id="{181AE151-5896-4B12-A741-AACC455C1F81}"/>
              </a:ext>
            </a:extLst>
          </p:cNvPr>
          <p:cNvSpPr txBox="1"/>
          <p:nvPr/>
        </p:nvSpPr>
        <p:spPr>
          <a:xfrm>
            <a:off x="8840756" y="2999226"/>
            <a:ext cx="2104422" cy="40011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sz="2000" dirty="0"/>
              <a:t>Stream Processors</a:t>
            </a:r>
          </a:p>
        </p:txBody>
      </p:sp>
    </p:spTree>
    <p:extLst>
      <p:ext uri="{BB962C8B-B14F-4D97-AF65-F5344CB8AC3E}">
        <p14:creationId xmlns:p14="http://schemas.microsoft.com/office/powerpoint/2010/main" val="39316679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329274" y="49701"/>
            <a:ext cx="302545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 - Introduction</a:t>
            </a:r>
          </a:p>
        </p:txBody>
      </p:sp>
      <p:sp>
        <p:nvSpPr>
          <p:cNvPr id="15" name="TextBox 14">
            <a:extLst>
              <a:ext uri="{FF2B5EF4-FFF2-40B4-BE49-F238E27FC236}">
                <a16:creationId xmlns:a16="http://schemas.microsoft.com/office/drawing/2014/main" id="{2E09274D-84EA-40B1-B453-8C513D89F933}"/>
              </a:ext>
            </a:extLst>
          </p:cNvPr>
          <p:cNvSpPr txBox="1"/>
          <p:nvPr/>
        </p:nvSpPr>
        <p:spPr>
          <a:xfrm>
            <a:off x="4963378" y="2520769"/>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44813" y="1606369"/>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207436" y="1559339"/>
            <a:ext cx="11755963" cy="3317462"/>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800" b="1" dirty="0"/>
          </a:p>
          <a:p>
            <a:r>
              <a:rPr lang="en-US" sz="1800" b="1" dirty="0"/>
              <a:t>Producer API:</a:t>
            </a:r>
            <a:r>
              <a:rPr lang="en-US" sz="1800" dirty="0"/>
              <a:t> This API allows/permits an application to publish streams of records to one or more topics. </a:t>
            </a:r>
          </a:p>
          <a:p>
            <a:endParaRPr lang="en-US" sz="1800" dirty="0"/>
          </a:p>
          <a:p>
            <a:r>
              <a:rPr lang="en-US" sz="1800" b="1" dirty="0"/>
              <a:t>Consumer API:</a:t>
            </a:r>
            <a:r>
              <a:rPr lang="en-US" sz="1800" dirty="0"/>
              <a:t> This API allows an application to subscribe one or more topics and process the stream of records produced to them.</a:t>
            </a:r>
          </a:p>
          <a:p>
            <a:endParaRPr lang="en-US" sz="1800" dirty="0"/>
          </a:p>
          <a:p>
            <a:r>
              <a:rPr lang="en-US" sz="1800" b="1" dirty="0"/>
              <a:t>Streams API:</a:t>
            </a:r>
            <a:r>
              <a:rPr lang="en-US" sz="1800" dirty="0"/>
              <a:t> This API allows an application to effectively transform the input streams to the output streams. It permits an application to act as a stream processor which consumes an input stream from one or more topics, and produce an output stream to one or more output topics.</a:t>
            </a:r>
          </a:p>
          <a:p>
            <a:endParaRPr lang="en-US" sz="1800" dirty="0"/>
          </a:p>
          <a:p>
            <a:r>
              <a:rPr lang="en-US" sz="1800" b="1" dirty="0"/>
              <a:t>Connector API:</a:t>
            </a:r>
            <a:r>
              <a:rPr lang="en-US" sz="1800" dirty="0"/>
              <a:t> This API executes the reusable producer and consumer APIs with the existing data systems or applications.</a:t>
            </a:r>
          </a:p>
          <a:p>
            <a:pPr marL="342900" indent="-342900">
              <a:buFont typeface="Wingdings" panose="05000000000000000000" pitchFamily="2" charset="2"/>
              <a:buChar char="ü"/>
            </a:pPr>
            <a:endParaRPr lang="en-US" sz="1800" dirty="0"/>
          </a:p>
        </p:txBody>
      </p:sp>
      <p:sp>
        <p:nvSpPr>
          <p:cNvPr id="20" name="Rectangle 19">
            <a:extLst>
              <a:ext uri="{FF2B5EF4-FFF2-40B4-BE49-F238E27FC236}">
                <a16:creationId xmlns:a16="http://schemas.microsoft.com/office/drawing/2014/main" id="{D903384F-83FD-4A58-9FCE-A5AC80961649}"/>
              </a:ext>
            </a:extLst>
          </p:cNvPr>
          <p:cNvSpPr/>
          <p:nvPr/>
        </p:nvSpPr>
        <p:spPr>
          <a:xfrm>
            <a:off x="207436" y="1066800"/>
            <a:ext cx="3244221" cy="47000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dirty="0"/>
              <a:t>Apache Kafka Core API’s</a:t>
            </a:r>
          </a:p>
        </p:txBody>
      </p:sp>
    </p:spTree>
    <p:extLst>
      <p:ext uri="{BB962C8B-B14F-4D97-AF65-F5344CB8AC3E}">
        <p14:creationId xmlns:p14="http://schemas.microsoft.com/office/powerpoint/2010/main" val="35248793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329274" y="49701"/>
            <a:ext cx="3025452"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Apache Kafka - Introduction</a:t>
            </a:r>
          </a:p>
        </p:txBody>
      </p:sp>
      <p:sp>
        <p:nvSpPr>
          <p:cNvPr id="15" name="TextBox 14">
            <a:extLst>
              <a:ext uri="{FF2B5EF4-FFF2-40B4-BE49-F238E27FC236}">
                <a16:creationId xmlns:a16="http://schemas.microsoft.com/office/drawing/2014/main" id="{2E09274D-84EA-40B1-B453-8C513D89F933}"/>
              </a:ext>
            </a:extLst>
          </p:cNvPr>
          <p:cNvSpPr txBox="1"/>
          <p:nvPr/>
        </p:nvSpPr>
        <p:spPr>
          <a:xfrm>
            <a:off x="4940187" y="2668158"/>
            <a:ext cx="184731" cy="470000"/>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AC66D18D-3C1C-4B26-ACAC-5B724B9989D2}"/>
              </a:ext>
            </a:extLst>
          </p:cNvPr>
          <p:cNvSpPr txBox="1"/>
          <p:nvPr/>
        </p:nvSpPr>
        <p:spPr>
          <a:xfrm>
            <a:off x="321622" y="1753758"/>
            <a:ext cx="184731" cy="470000"/>
          </a:xfrm>
          <a:prstGeom prst="rect">
            <a:avLst/>
          </a:prstGeom>
          <a:noFill/>
        </p:spPr>
        <p:txBody>
          <a:bodyPr wrap="none" rtlCol="0">
            <a:spAutoFit/>
          </a:bodyPr>
          <a:lstStyle/>
          <a:p>
            <a:endParaRPr lang="en-US" dirty="0"/>
          </a:p>
        </p:txBody>
      </p:sp>
      <p:sp>
        <p:nvSpPr>
          <p:cNvPr id="17" name="Rectangle 16">
            <a:extLst>
              <a:ext uri="{FF2B5EF4-FFF2-40B4-BE49-F238E27FC236}">
                <a16:creationId xmlns:a16="http://schemas.microsoft.com/office/drawing/2014/main" id="{D586D715-16B9-4DE1-96C4-E82BBA13BCDE}"/>
              </a:ext>
            </a:extLst>
          </p:cNvPr>
          <p:cNvSpPr/>
          <p:nvPr/>
        </p:nvSpPr>
        <p:spPr>
          <a:xfrm>
            <a:off x="190871" y="1590075"/>
            <a:ext cx="11755963" cy="4658325"/>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1800" dirty="0"/>
              <a:t>Apache Kafka is capable of handling millions of data or messages per second.</a:t>
            </a:r>
          </a:p>
          <a:p>
            <a:pPr marL="342900" indent="-342900">
              <a:buFont typeface="Wingdings" panose="05000000000000000000" pitchFamily="2" charset="2"/>
              <a:buChar char="ü"/>
            </a:pPr>
            <a:endParaRPr lang="en-US" sz="1800" dirty="0"/>
          </a:p>
          <a:p>
            <a:pPr marL="342900" indent="-342900">
              <a:buFont typeface="Wingdings" panose="05000000000000000000" pitchFamily="2" charset="2"/>
              <a:buChar char="ü"/>
            </a:pPr>
            <a:r>
              <a:rPr lang="en-US" sz="1800" dirty="0"/>
              <a:t>Apache Kafka works as a mediator between the source system and the target system. Thus, the source system (producer) data is sent to the Apache Kafka, where it decouples the data, and the target system (consumer) consumes the data from Kafka.</a:t>
            </a:r>
          </a:p>
          <a:p>
            <a:pPr marL="342900" indent="-342900">
              <a:buFont typeface="Wingdings" panose="05000000000000000000" pitchFamily="2" charset="2"/>
              <a:buChar char="ü"/>
            </a:pPr>
            <a:endParaRPr lang="en-US" sz="1800" dirty="0"/>
          </a:p>
          <a:p>
            <a:pPr marL="342900" indent="-342900">
              <a:buFont typeface="Wingdings" panose="05000000000000000000" pitchFamily="2" charset="2"/>
              <a:buChar char="ü"/>
            </a:pPr>
            <a:r>
              <a:rPr lang="en-US" sz="1800" dirty="0"/>
              <a:t>Apache Kafka is having extremely high performance, i.e., it has really low latency value less than 10ms which proves it as a well-versed software.</a:t>
            </a:r>
          </a:p>
          <a:p>
            <a:pPr marL="342900" indent="-342900">
              <a:buFont typeface="Wingdings" panose="05000000000000000000" pitchFamily="2" charset="2"/>
              <a:buChar char="ü"/>
            </a:pPr>
            <a:endParaRPr lang="en-US" sz="1800" dirty="0"/>
          </a:p>
          <a:p>
            <a:pPr marL="342900" indent="-342900">
              <a:buFont typeface="Wingdings" panose="05000000000000000000" pitchFamily="2" charset="2"/>
              <a:buChar char="ü"/>
            </a:pPr>
            <a:r>
              <a:rPr lang="en-US" sz="1800" dirty="0"/>
              <a:t>Organizations such as NETFLIX, UBER, Walmart, etc. and over thousands of such firms make use of Apache Kafka.</a:t>
            </a:r>
          </a:p>
          <a:p>
            <a:pPr marL="342900" indent="-342900">
              <a:buFont typeface="Wingdings" panose="05000000000000000000" pitchFamily="2" charset="2"/>
              <a:buChar char="ü"/>
            </a:pPr>
            <a:endParaRPr lang="en-US" sz="1800" dirty="0"/>
          </a:p>
          <a:p>
            <a:pPr marL="342900" indent="-342900">
              <a:buFont typeface="Wingdings" panose="05000000000000000000" pitchFamily="2" charset="2"/>
              <a:buChar char="ü"/>
            </a:pPr>
            <a:r>
              <a:rPr lang="en-US" sz="1800" dirty="0"/>
              <a:t>Apache Kafka is able to maintain the fault-tolerance. Fault-tolerance means that sometimes a consumer successfully consumes the message that was delivered by the producer. But, the consumer fails to process the message back due to backend database failure, or due to presence of a bug in the consumer code. In such a situation, the consumer is unable to consume the message again. Consequently, Apache Kafka has resolved the problem by reprocessing the data.</a:t>
            </a:r>
          </a:p>
        </p:txBody>
      </p:sp>
      <p:sp>
        <p:nvSpPr>
          <p:cNvPr id="20" name="Rectangle 19">
            <a:extLst>
              <a:ext uri="{FF2B5EF4-FFF2-40B4-BE49-F238E27FC236}">
                <a16:creationId xmlns:a16="http://schemas.microsoft.com/office/drawing/2014/main" id="{D903384F-83FD-4A58-9FCE-A5AC80961649}"/>
              </a:ext>
            </a:extLst>
          </p:cNvPr>
          <p:cNvSpPr/>
          <p:nvPr/>
        </p:nvSpPr>
        <p:spPr>
          <a:xfrm>
            <a:off x="190871" y="973682"/>
            <a:ext cx="2699137" cy="470000"/>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dirty="0"/>
              <a:t>Why Apache Kafka?</a:t>
            </a:r>
          </a:p>
        </p:txBody>
      </p:sp>
    </p:spTree>
    <p:extLst>
      <p:ext uri="{BB962C8B-B14F-4D97-AF65-F5344CB8AC3E}">
        <p14:creationId xmlns:p14="http://schemas.microsoft.com/office/powerpoint/2010/main" val="3992387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90653</TotalTime>
  <Words>720</Words>
  <Application>Microsoft Office PowerPoint</Application>
  <PresentationFormat>Widescreen</PresentationFormat>
  <Paragraphs>77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9699</cp:revision>
  <dcterms:created xsi:type="dcterms:W3CDTF">2006-08-16T00:00:00Z</dcterms:created>
  <dcterms:modified xsi:type="dcterms:W3CDTF">2022-08-11T04:44:17Z</dcterms:modified>
</cp:coreProperties>
</file>